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4"/>
  </p:sldMasterIdLst>
  <p:notesMasterIdLst>
    <p:notesMasterId r:id="rId41"/>
  </p:notesMasterIdLst>
  <p:sldIdLst>
    <p:sldId id="626" r:id="rId5"/>
    <p:sldId id="683" r:id="rId6"/>
    <p:sldId id="720" r:id="rId7"/>
    <p:sldId id="727" r:id="rId8"/>
    <p:sldId id="702" r:id="rId9"/>
    <p:sldId id="721" r:id="rId10"/>
    <p:sldId id="722" r:id="rId11"/>
    <p:sldId id="703" r:id="rId12"/>
    <p:sldId id="723" r:id="rId13"/>
    <p:sldId id="724" r:id="rId14"/>
    <p:sldId id="705" r:id="rId15"/>
    <p:sldId id="706" r:id="rId16"/>
    <p:sldId id="719" r:id="rId17"/>
    <p:sldId id="707" r:id="rId18"/>
    <p:sldId id="728" r:id="rId19"/>
    <p:sldId id="729" r:id="rId20"/>
    <p:sldId id="739" r:id="rId21"/>
    <p:sldId id="726" r:id="rId22"/>
    <p:sldId id="730" r:id="rId23"/>
    <p:sldId id="731" r:id="rId24"/>
    <p:sldId id="732" r:id="rId25"/>
    <p:sldId id="740" r:id="rId26"/>
    <p:sldId id="734" r:id="rId27"/>
    <p:sldId id="708" r:id="rId28"/>
    <p:sldId id="735" r:id="rId29"/>
    <p:sldId id="736" r:id="rId30"/>
    <p:sldId id="737" r:id="rId31"/>
    <p:sldId id="710" r:id="rId32"/>
    <p:sldId id="718" r:id="rId33"/>
    <p:sldId id="738" r:id="rId34"/>
    <p:sldId id="711" r:id="rId35"/>
    <p:sldId id="713" r:id="rId36"/>
    <p:sldId id="714" r:id="rId37"/>
    <p:sldId id="716" r:id="rId38"/>
    <p:sldId id="717" r:id="rId39"/>
    <p:sldId id="741"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edith Wilson" initials="MW" lastIdx="8" clrIdx="0"/>
  <p:cmAuthor id="2" name="Grace Pavlath" initials="GP" lastIdx="16" clrIdx="1"/>
  <p:cmAuthor id="3" name="Grace Pavlath" initials="GP [2]" lastIdx="1" clrIdx="2"/>
  <p:cmAuthor id="4" name="Grace Pavlath" initials="GP [3]" lastIdx="1" clrIdx="3"/>
  <p:cmAuthor id="5" name="Grace Pavlath" initials="GP [4]" lastIdx="1" clrIdx="4"/>
  <p:cmAuthor id="6" name="Grace Pavlath" initials="GP [5]" lastIdx="1" clrIdx="5"/>
  <p:cmAuthor id="7" name="Grace Pavlath" initials="GP [6]" lastIdx="1" clrIdx="6"/>
  <p:cmAuthor id="8" name="Grace Pavlath" initials="GP [7]" lastIdx="1" clrIdx="7"/>
  <p:cmAuthor id="9" name="Grace Pavlath" initials="GP [8]" lastIdx="1" clrIdx="8"/>
  <p:cmAuthor id="10" name="Grace Pavlath" initials="GP [9]" lastIdx="1" clrIdx="9"/>
  <p:cmAuthor id="11" name="Grace Pavlath" initials="GP [10]" lastIdx="1" clrIdx="10"/>
  <p:cmAuthor id="12" name="Grace Pavlath" initials="GP [11]" lastIdx="1" clrIdx="11"/>
  <p:cmAuthor id="13" name="Grace Pavlath" initials="GP [12]" lastIdx="1" clrIdx="12"/>
  <p:cmAuthor id="14" name="Grace Pavlath" initials="GP [13]" lastIdx="1" clrIdx="13"/>
  <p:cmAuthor id="15" name="Grace Pavlath" initials="GP [14]" lastIdx="1" clrIdx="14"/>
  <p:cmAuthor id="16" name="Grace Pavlath" initials="GP [15]" lastIdx="1" clrIdx="15"/>
  <p:cmAuthor id="17" name="Grace Pavlath" initials="GP [16]" lastIdx="1" clrIdx="16"/>
  <p:cmAuthor id="18" name="Hilary Shinn" initials="HS" lastIdx="6" clrIdx="17"/>
  <p:cmAuthor id="19" name="Nancy Intrator" initials="NI" lastIdx="16" clrIdx="18">
    <p:extLst>
      <p:ext uri="{19B8F6BF-5375-455C-9EA6-DF929625EA0E}">
        <p15:presenceInfo xmlns:p15="http://schemas.microsoft.com/office/powerpoint/2012/main" userId="S-1-5-21-1448435315-118048320-1235820382-61591" providerId="AD"/>
      </p:ext>
    </p:extLst>
  </p:cmAuthor>
  <p:cmAuthor id="20" name="Sujatha Gurunathan" initials="SG" lastIdx="62" clrIdx="19">
    <p:extLst>
      <p:ext uri="{19B8F6BF-5375-455C-9EA6-DF929625EA0E}">
        <p15:presenceInfo xmlns:p15="http://schemas.microsoft.com/office/powerpoint/2012/main" userId="f18a0a58e9ec77e6" providerId="Windows Live"/>
      </p:ext>
    </p:extLst>
  </p:cmAuthor>
  <p:cmAuthor id="21" name="Sujatha Gurunathan" initials="SG [2]" lastIdx="107" clrIdx="20">
    <p:extLst>
      <p:ext uri="{19B8F6BF-5375-455C-9EA6-DF929625EA0E}">
        <p15:presenceInfo xmlns:p15="http://schemas.microsoft.com/office/powerpoint/2012/main" userId="dc0775bdb545e307" providerId="Windows Live"/>
      </p:ext>
    </p:extLst>
  </p:cmAuthor>
  <p:cmAuthor id="22" name="%username%" initials="%" lastIdx="3" clrIdx="21"/>
  <p:cmAuthor id="23" name="Michael Hehir" initials="MH" lastIdx="25" clrIdx="22">
    <p:extLst>
      <p:ext uri="{19B8F6BF-5375-455C-9EA6-DF929625EA0E}">
        <p15:presenceInfo xmlns:p15="http://schemas.microsoft.com/office/powerpoint/2012/main" userId="S::mhehir@uvm.edu::78ff6856-df7d-488a-a0c3-5ed7001cb578" providerId="AD"/>
      </p:ext>
    </p:extLst>
  </p:cmAuthor>
  <p:cmAuthor id="24" name="Alexandria Duso-Sparks" initials="AD" lastIdx="28" clrIdx="23">
    <p:extLst>
      <p:ext uri="{19B8F6BF-5375-455C-9EA6-DF929625EA0E}">
        <p15:presenceInfo xmlns:p15="http://schemas.microsoft.com/office/powerpoint/2012/main" userId="S::ASparks@mdausa.org::7ef7a78f-dfde-46dd-907d-3dd874bc40bc" providerId="AD"/>
      </p:ext>
    </p:extLst>
  </p:cmAuthor>
  <p:cmAuthor id="25" name="Erin Morin" initials="EM" lastIdx="9" clrIdx="24">
    <p:extLst>
      <p:ext uri="{19B8F6BF-5375-455C-9EA6-DF929625EA0E}">
        <p15:presenceInfo xmlns:p15="http://schemas.microsoft.com/office/powerpoint/2012/main" userId="S::EMorin@mdausa.org::3d79d673-bf9e-4ecb-bd71-3813491cd261" providerId="AD"/>
      </p:ext>
    </p:extLst>
  </p:cmAuthor>
  <p:cmAuthor id="26" name="Jacklyn Adkins" initials="JA" lastIdx="2" clrIdx="25">
    <p:extLst>
      <p:ext uri="{19B8F6BF-5375-455C-9EA6-DF929625EA0E}">
        <p15:presenceInfo xmlns:p15="http://schemas.microsoft.com/office/powerpoint/2012/main" userId="S::jadkins@mdausa.org::079d7bcb-f7ca-4b90-964e-87b7fd2197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984E"/>
    <a:srgbClr val="FFFFFF"/>
    <a:srgbClr val="E645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44A8D3-AAEF-473B-AF5A-3383A8937F51}" v="551" dt="2021-10-20T19:06:14.726"/>
    <p1510:client id="{31AECB06-F247-B3BE-305D-61BACD025216}" v="461" dt="2021-10-29T03:40:22.425"/>
    <p1510:client id="{EE916E03-3539-8998-F294-D0CE46B72BE5}" v="8" dt="2021-11-10T21:26:00.9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90" autoAdjust="0"/>
    <p:restoredTop sz="79744" autoAdjust="0"/>
  </p:normalViewPr>
  <p:slideViewPr>
    <p:cSldViewPr snapToGrid="0">
      <p:cViewPr varScale="1">
        <p:scale>
          <a:sx n="92" d="100"/>
          <a:sy n="92" d="100"/>
        </p:scale>
        <p:origin x="1038" y="78"/>
      </p:cViewPr>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4AAE6B9-41E3-4BEC-825A-880C32ED2526}" type="datetimeFigureOut">
              <a:rPr lang="en-US" smtClean="0"/>
              <a:t>12/7/2021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38A768E-7E44-40D6-AAEA-1843133FCFF7}" type="slidenum">
              <a:rPr lang="en-US" smtClean="0"/>
              <a:t>‹#›</a:t>
            </a:fld>
            <a:endParaRPr lang="en-US" dirty="0"/>
          </a:p>
        </p:txBody>
      </p:sp>
    </p:spTree>
    <p:extLst>
      <p:ext uri="{BB962C8B-B14F-4D97-AF65-F5344CB8AC3E}">
        <p14:creationId xmlns:p14="http://schemas.microsoft.com/office/powerpoint/2010/main" val="2506484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cbi.nlm.nih.gov/entrez/query.fcgi?cmd=Retrieve&amp;db=PubMed&amp;list_uids=12754702&amp;dopt=Abstrac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cbi.nlm.nih.gov/entrez/query.fcgi?cmd=Retrieve&amp;db=PubMed&amp;list_uids=12754702&amp;dopt=Abstrac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8A768E-7E44-40D6-AAEA-1843133FCFF7}" type="slidenum">
              <a:rPr lang="en-US" smtClean="0"/>
              <a:t>1</a:t>
            </a:fld>
            <a:endParaRPr lang="en-US" dirty="0"/>
          </a:p>
        </p:txBody>
      </p:sp>
    </p:spTree>
    <p:extLst>
      <p:ext uri="{BB962C8B-B14F-4D97-AF65-F5344CB8AC3E}">
        <p14:creationId xmlns:p14="http://schemas.microsoft.com/office/powerpoint/2010/main" val="1323358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8A768E-7E44-40D6-AAEA-1843133FCFF7}" type="slidenum">
              <a:rPr lang="en-US" smtClean="0"/>
              <a:t>10</a:t>
            </a:fld>
            <a:endParaRPr lang="en-US" dirty="0"/>
          </a:p>
        </p:txBody>
      </p:sp>
    </p:spTree>
    <p:extLst>
      <p:ext uri="{BB962C8B-B14F-4D97-AF65-F5344CB8AC3E}">
        <p14:creationId xmlns:p14="http://schemas.microsoft.com/office/powerpoint/2010/main" val="2724328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en-US" altLang="en-US" sz="2800" b="0" i="0" u="sng" dirty="0">
                <a:latin typeface="Arial" panose="020B0604020202020204" pitchFamily="34" charset="0"/>
              </a:rPr>
              <a:t>References</a:t>
            </a:r>
          </a:p>
          <a:p>
            <a:pPr marL="228600" marR="0" lvl="0" indent="-228600" algn="l" defTabSz="914400" rtl="0" eaLnBrk="1" fontAlgn="auto" latinLnBrk="0" hangingPunct="1">
              <a:lnSpc>
                <a:spcPct val="100000"/>
              </a:lnSpc>
              <a:spcBef>
                <a:spcPts val="1200"/>
              </a:spcBef>
              <a:spcAft>
                <a:spcPts val="0"/>
              </a:spcAft>
              <a:buClrTx/>
              <a:buSzTx/>
              <a:buFont typeface="+mj-lt"/>
              <a:buAutoNum type="arabicPeriod"/>
              <a:tabLst/>
              <a:defRPr/>
            </a:pPr>
            <a:r>
              <a:rPr lang="en-US" altLang="en-US" sz="1200" dirty="0">
                <a:latin typeface="Arial" panose="020B0604020202020204" pitchFamily="34" charset="0"/>
              </a:rPr>
              <a:t>Hirschhorn R, </a:t>
            </a:r>
            <a:r>
              <a:rPr lang="en-US" altLang="en-US" sz="1200" dirty="0" err="1">
                <a:latin typeface="Arial" panose="020B0604020202020204" pitchFamily="34" charset="0"/>
              </a:rPr>
              <a:t>Reuser</a:t>
            </a:r>
            <a:r>
              <a:rPr lang="en-US" altLang="en-US" sz="1200" dirty="0">
                <a:latin typeface="Arial" panose="020B0604020202020204" pitchFamily="34" charset="0"/>
              </a:rPr>
              <a:t> AJJ. Glycogen storage disease type II: acid alpha-glucosidase (acid maltase) deficiency. In: Childs B, et al, eds. </a:t>
            </a:r>
            <a:r>
              <a:rPr lang="en-US" altLang="en-US" sz="1200" i="1" dirty="0">
                <a:latin typeface="Arial" panose="020B0604020202020204" pitchFamily="34" charset="0"/>
              </a:rPr>
              <a:t>The Metabolic and Molecular Bases of Inherited Disease.</a:t>
            </a:r>
            <a:r>
              <a:rPr lang="en-US" altLang="en-US" sz="1200" dirty="0">
                <a:latin typeface="Arial" panose="020B0604020202020204" pitchFamily="34" charset="0"/>
              </a:rPr>
              <a:t> 8th ed. New York: McGraw-Hill; 2000:3389-3420.</a:t>
            </a:r>
            <a:endParaRPr lang="en-US" sz="1200" kern="1200" dirty="0">
              <a:solidFill>
                <a:schemeClr val="tx1"/>
              </a:solidFill>
              <a:effectLst/>
              <a:latin typeface="+mn-lt"/>
              <a:ea typeface="+mn-ea"/>
              <a:cs typeface="+mn-cs"/>
            </a:endParaRPr>
          </a:p>
          <a:p>
            <a:pPr marL="228600" indent="-228600">
              <a:spcBef>
                <a:spcPts val="1200"/>
              </a:spcBef>
              <a:spcAft>
                <a:spcPts val="0"/>
              </a:spcAft>
              <a:buFont typeface="+mj-lt"/>
              <a:buAutoNum type="arabicPeriod"/>
            </a:pPr>
            <a:r>
              <a:rPr lang="en-US" sz="1200" kern="1200" dirty="0" err="1">
                <a:solidFill>
                  <a:schemeClr val="tx1"/>
                </a:solidFill>
                <a:effectLst/>
                <a:latin typeface="+mn-lt"/>
                <a:ea typeface="+mn-ea"/>
                <a:cs typeface="+mn-cs"/>
              </a:rPr>
              <a:t>Kishnani</a:t>
            </a:r>
            <a:r>
              <a:rPr lang="en-US" sz="1200" kern="1200" dirty="0">
                <a:solidFill>
                  <a:schemeClr val="tx1"/>
                </a:solidFill>
                <a:effectLst/>
                <a:latin typeface="+mn-lt"/>
                <a:ea typeface="+mn-ea"/>
                <a:cs typeface="+mn-cs"/>
              </a:rPr>
              <a:t> PS, Steiner RD, Bali D, et al. Pompe disease diagnosis and management guideline. </a:t>
            </a:r>
            <a:r>
              <a:rPr lang="en-US" sz="1200" i="1" kern="1200" dirty="0">
                <a:solidFill>
                  <a:schemeClr val="tx1"/>
                </a:solidFill>
                <a:effectLst/>
                <a:latin typeface="+mn-lt"/>
                <a:ea typeface="+mn-ea"/>
                <a:cs typeface="+mn-cs"/>
              </a:rPr>
              <a:t>Genetics in Medicine</a:t>
            </a:r>
            <a:r>
              <a:rPr lang="en-US" sz="1200" kern="1200" dirty="0">
                <a:solidFill>
                  <a:schemeClr val="tx1"/>
                </a:solidFill>
                <a:effectLst/>
                <a:latin typeface="+mn-lt"/>
                <a:ea typeface="+mn-ea"/>
                <a:cs typeface="+mn-cs"/>
              </a:rPr>
              <a:t>. 2006;8(5):267-288.</a:t>
            </a:r>
          </a:p>
          <a:p>
            <a:pPr marL="228600" indent="-228600">
              <a:spcBef>
                <a:spcPts val="1200"/>
              </a:spcBef>
              <a:spcAft>
                <a:spcPts val="0"/>
              </a:spcAft>
              <a:buFont typeface="+mj-lt"/>
              <a:buAutoNum type="arabicPeriod"/>
            </a:pPr>
            <a:r>
              <a:rPr lang="en-US" sz="1200" kern="1200" dirty="0">
                <a:solidFill>
                  <a:schemeClr val="tx1"/>
                </a:solidFill>
                <a:effectLst/>
                <a:latin typeface="+mn-lt"/>
                <a:ea typeface="+mn-ea"/>
                <a:cs typeface="+mn-cs"/>
              </a:rPr>
              <a:t>van der Ploeg AT, </a:t>
            </a:r>
            <a:r>
              <a:rPr lang="en-US" sz="1200" kern="1200" dirty="0" err="1">
                <a:solidFill>
                  <a:schemeClr val="tx1"/>
                </a:solidFill>
                <a:effectLst/>
                <a:latin typeface="+mn-lt"/>
                <a:ea typeface="+mn-ea"/>
                <a:cs typeface="+mn-cs"/>
              </a:rPr>
              <a:t>Reuser</a:t>
            </a:r>
            <a:r>
              <a:rPr lang="en-US" sz="1200" kern="1200" dirty="0">
                <a:solidFill>
                  <a:schemeClr val="tx1"/>
                </a:solidFill>
                <a:effectLst/>
                <a:latin typeface="+mn-lt"/>
                <a:ea typeface="+mn-ea"/>
                <a:cs typeface="+mn-cs"/>
              </a:rPr>
              <a:t> AJ. </a:t>
            </a:r>
            <a:r>
              <a:rPr lang="en-US" sz="1200" kern="1200" dirty="0" err="1">
                <a:solidFill>
                  <a:schemeClr val="tx1"/>
                </a:solidFill>
                <a:effectLst/>
                <a:latin typeface="+mn-lt"/>
                <a:ea typeface="+mn-ea"/>
                <a:cs typeface="+mn-cs"/>
              </a:rPr>
              <a:t>Pompe’s</a:t>
            </a:r>
            <a:r>
              <a:rPr lang="en-US" sz="1200" kern="1200" dirty="0">
                <a:solidFill>
                  <a:schemeClr val="tx1"/>
                </a:solidFill>
                <a:effectLst/>
                <a:latin typeface="+mn-lt"/>
                <a:ea typeface="+mn-ea"/>
                <a:cs typeface="+mn-cs"/>
              </a:rPr>
              <a:t> disease. </a:t>
            </a:r>
            <a:r>
              <a:rPr lang="en-US" sz="1200" i="1" kern="1200" dirty="0">
                <a:solidFill>
                  <a:schemeClr val="tx1"/>
                </a:solidFill>
                <a:effectLst/>
                <a:latin typeface="+mn-lt"/>
                <a:ea typeface="+mn-ea"/>
                <a:cs typeface="+mn-cs"/>
              </a:rPr>
              <a:t>The Lancet</a:t>
            </a:r>
            <a:r>
              <a:rPr lang="en-US" sz="1200" kern="1200" dirty="0">
                <a:solidFill>
                  <a:schemeClr val="tx1"/>
                </a:solidFill>
                <a:effectLst/>
                <a:latin typeface="+mn-lt"/>
                <a:ea typeface="+mn-ea"/>
                <a:cs typeface="+mn-cs"/>
              </a:rPr>
              <a:t>. 2008;372(9646):1342-1353. doi:10.1016/S0140-6736(08)61555-X</a:t>
            </a:r>
            <a:r>
              <a:rPr lang="en-US" dirty="0">
                <a:effectLst/>
              </a:rPr>
              <a:t> </a:t>
            </a:r>
            <a:r>
              <a:rPr lang="en-US" sz="1200" kern="1200" dirty="0">
                <a:solidFill>
                  <a:schemeClr val="tx1"/>
                </a:solidFill>
                <a:effectLst/>
                <a:latin typeface="+mn-lt"/>
                <a:ea typeface="+mn-ea"/>
                <a:cs typeface="+mn-cs"/>
              </a:rPr>
              <a:t> </a:t>
            </a:r>
            <a:endParaRPr lang="en-US" sz="2800" b="1" dirty="0"/>
          </a:p>
          <a:p>
            <a:pPr marL="0" indent="0">
              <a:spcBef>
                <a:spcPts val="1200"/>
              </a:spcBef>
              <a:spcAft>
                <a:spcPts val="0"/>
              </a:spcAft>
              <a:buNone/>
            </a:pPr>
            <a:endParaRPr lang="en-US" sz="2800" b="1" dirty="0"/>
          </a:p>
          <a:p>
            <a:pPr marL="0" indent="0">
              <a:spcBef>
                <a:spcPts val="1200"/>
              </a:spcBef>
              <a:spcAft>
                <a:spcPts val="0"/>
              </a:spcAft>
              <a:buNone/>
            </a:pPr>
            <a:r>
              <a:rPr lang="en-US" sz="2800" b="0" i="0" u="sng" kern="1200" dirty="0">
                <a:solidFill>
                  <a:schemeClr val="tx1"/>
                </a:solidFill>
                <a:latin typeface="Arial" panose="020B0604020202020204" pitchFamily="34" charset="0"/>
                <a:ea typeface="+mn-ea"/>
                <a:cs typeface="+mn-cs"/>
              </a:rPr>
              <a:t>Notes</a:t>
            </a:r>
          </a:p>
          <a:p>
            <a:r>
              <a:rPr lang="en-US" altLang="en-US" sz="900" b="1" dirty="0">
                <a:latin typeface="Arial" panose="020B0604020202020204" pitchFamily="34" charset="0"/>
              </a:rPr>
              <a:t>Pompe Disease: Overview of Clinical Manifestations</a:t>
            </a:r>
            <a:endParaRPr lang="en-US" altLang="en-US" sz="900" dirty="0">
              <a:latin typeface="Arial" panose="020B0604020202020204" pitchFamily="34" charset="0"/>
            </a:endParaRPr>
          </a:p>
          <a:p>
            <a:pPr>
              <a:spcBef>
                <a:spcPts val="300"/>
              </a:spcBef>
            </a:pPr>
            <a:r>
              <a:rPr lang="en-US" altLang="en-US" sz="900" dirty="0">
                <a:latin typeface="Arial" panose="020B0604020202020204" pitchFamily="34" charset="0"/>
              </a:rPr>
              <a:t>The clinical manifestations of Pompe disease reflect a continuous spectrum of disease phenotypes, which differ in terms of age of onset, extent of organ involvement, and rate of symptomatic progression.</a:t>
            </a:r>
            <a:r>
              <a:rPr lang="en-US" altLang="en-US" sz="900" baseline="30000" dirty="0">
                <a:latin typeface="Arial" panose="020B0604020202020204" pitchFamily="34" charset="0"/>
              </a:rPr>
              <a:t> </a:t>
            </a:r>
          </a:p>
          <a:p>
            <a:pPr>
              <a:spcBef>
                <a:spcPts val="300"/>
              </a:spcBef>
            </a:pPr>
            <a:r>
              <a:rPr lang="en-US" altLang="en-US" sz="900" dirty="0">
                <a:latin typeface="Arial" panose="020B0604020202020204" pitchFamily="34" charset="0"/>
              </a:rPr>
              <a:t>Muscle weakness is a prominent feature of all forms of disease and leads to respiratory insufficiency due to weakness of the diaphragm and other muscles of respiration. </a:t>
            </a:r>
          </a:p>
          <a:p>
            <a:pPr>
              <a:spcBef>
                <a:spcPts val="600"/>
              </a:spcBef>
            </a:pPr>
            <a:endParaRPr lang="en-US" altLang="en-US" sz="900" dirty="0">
              <a:latin typeface="Arial" panose="020B0604020202020204" pitchFamily="34" charset="0"/>
            </a:endParaRPr>
          </a:p>
          <a:p>
            <a:pPr>
              <a:spcBef>
                <a:spcPts val="600"/>
              </a:spcBef>
            </a:pPr>
            <a:r>
              <a:rPr lang="en-US" altLang="en-US" sz="900" b="1" dirty="0">
                <a:latin typeface="Arial" panose="020B0604020202020204" pitchFamily="34" charset="0"/>
              </a:rPr>
              <a:t>IOPD</a:t>
            </a:r>
          </a:p>
          <a:p>
            <a:pPr marL="171450" indent="-171450">
              <a:spcBef>
                <a:spcPts val="600"/>
              </a:spcBef>
              <a:buFont typeface="Arial" panose="020B0604020202020204" pitchFamily="34" charset="0"/>
              <a:buChar char="•"/>
            </a:pPr>
            <a:r>
              <a:rPr lang="en-US" altLang="en-US" sz="900" dirty="0">
                <a:latin typeface="Arial" panose="020B0604020202020204" pitchFamily="34" charset="0"/>
              </a:rPr>
              <a:t>Infantile-onset Pompe disease typically presents within the first several months of life.</a:t>
            </a:r>
            <a:r>
              <a:rPr lang="en-US" altLang="en-US" sz="900" baseline="30000" dirty="0">
                <a:latin typeface="Arial" panose="020B0604020202020204" pitchFamily="34" charset="0"/>
              </a:rPr>
              <a:t> </a:t>
            </a:r>
          </a:p>
          <a:p>
            <a:pPr marL="171450" indent="-171450">
              <a:spcBef>
                <a:spcPts val="600"/>
              </a:spcBef>
              <a:buFont typeface="Arial" panose="020B0604020202020204" pitchFamily="34" charset="0"/>
              <a:buChar char="•"/>
            </a:pPr>
            <a:r>
              <a:rPr lang="en-US" altLang="en-US" sz="900" dirty="0">
                <a:latin typeface="Arial" panose="020B0604020202020204" pitchFamily="34" charset="0"/>
              </a:rPr>
              <a:t>Infants have profound and progressive muscle weakness manifested in a floppy baby appearance, with head lag and hypotonia.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altLang="en-US" sz="900" dirty="0">
                <a:latin typeface="Arial" panose="020B0604020202020204" pitchFamily="34" charset="0"/>
              </a:rPr>
              <a:t>Cardiomegaly is a prominent feature of infantile-onset disease. It is rarely seen in late-onset disease. Hepatomegaly and macroglossia are also more common in infantile disease, particularly the classical form.</a:t>
            </a:r>
          </a:p>
          <a:p>
            <a:pPr marL="171450" indent="-171450">
              <a:spcBef>
                <a:spcPts val="300"/>
              </a:spcBef>
              <a:buFont typeface="Arial" panose="020B0604020202020204" pitchFamily="34" charset="0"/>
              <a:buChar char="•"/>
            </a:pPr>
            <a:r>
              <a:rPr lang="en-US" altLang="en-US" sz="900" dirty="0">
                <a:latin typeface="Arial" panose="020B0604020202020204" pitchFamily="34" charset="0"/>
              </a:rPr>
              <a:t>The infantile-onset disease progresses much more rapidly than late-onset disease and ultimately proves fatal, usually within the first year of life. Cause of death is often cardiorespiratory failure.</a:t>
            </a:r>
            <a:r>
              <a:rPr lang="en-US" altLang="en-US" sz="900" baseline="30000" dirty="0">
                <a:latin typeface="Arial" panose="020B0604020202020204" pitchFamily="34" charset="0"/>
              </a:rPr>
              <a:t> </a:t>
            </a:r>
          </a:p>
          <a:p>
            <a:pPr marL="171450" indent="-171450">
              <a:spcBef>
                <a:spcPts val="300"/>
              </a:spcBef>
              <a:buFont typeface="Arial" panose="020B0604020202020204" pitchFamily="34" charset="0"/>
              <a:buChar char="•"/>
            </a:pPr>
            <a:r>
              <a:rPr lang="en-US" altLang="en-US" sz="900" dirty="0">
                <a:latin typeface="Arial" panose="020B0604020202020204" pitchFamily="34" charset="0"/>
              </a:rPr>
              <a:t>In comparison, disease progression is more variable in the late-onset population and death usually results from respiratory failure.</a:t>
            </a:r>
          </a:p>
        </p:txBody>
      </p:sp>
      <p:sp>
        <p:nvSpPr>
          <p:cNvPr id="4" name="Slide Number Placeholder 3"/>
          <p:cNvSpPr>
            <a:spLocks noGrp="1"/>
          </p:cNvSpPr>
          <p:nvPr>
            <p:ph type="sldNum" sz="quarter" idx="5"/>
          </p:nvPr>
        </p:nvSpPr>
        <p:spPr/>
        <p:txBody>
          <a:bodyPr/>
          <a:lstStyle/>
          <a:p>
            <a:fld id="{838A768E-7E44-40D6-AAEA-1843133FCFF7}" type="slidenum">
              <a:rPr lang="en-US" smtClean="0"/>
              <a:t>11</a:t>
            </a:fld>
            <a:endParaRPr lang="en-US" dirty="0"/>
          </a:p>
        </p:txBody>
      </p:sp>
    </p:spTree>
    <p:extLst>
      <p:ext uri="{BB962C8B-B14F-4D97-AF65-F5344CB8AC3E}">
        <p14:creationId xmlns:p14="http://schemas.microsoft.com/office/powerpoint/2010/main" val="406179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en-US" altLang="en-US" sz="900" b="0" i="0" u="sng" dirty="0">
                <a:latin typeface="Arial" panose="020B0604020202020204" pitchFamily="34" charset="0"/>
              </a:rPr>
              <a:t>References</a:t>
            </a:r>
          </a:p>
          <a:p>
            <a:pPr marL="228600" marR="0" lvl="0" indent="-228600" algn="l" defTabSz="914400" rtl="0" eaLnBrk="1" fontAlgn="auto" latinLnBrk="0" hangingPunct="1">
              <a:lnSpc>
                <a:spcPct val="100000"/>
              </a:lnSpc>
              <a:spcBef>
                <a:spcPts val="1200"/>
              </a:spcBef>
              <a:spcAft>
                <a:spcPts val="0"/>
              </a:spcAft>
              <a:buClrTx/>
              <a:buSzTx/>
              <a:buFont typeface="+mj-lt"/>
              <a:buAutoNum type="arabicPeriod"/>
              <a:tabLst/>
              <a:defRPr/>
            </a:pPr>
            <a:r>
              <a:rPr lang="en-US" sz="900" b="0" i="0" u="none" strike="noStrike" kern="1200" dirty="0">
                <a:solidFill>
                  <a:schemeClr val="tx1"/>
                </a:solidFill>
                <a:effectLst/>
                <a:latin typeface="+mn-lt"/>
                <a:ea typeface="+mn-ea"/>
                <a:cs typeface="+mn-cs"/>
              </a:rPr>
              <a:t>Leslie N, Bailey L. Pompe Disease. 2007 Aug 31 [Updated 2017 May 11]. In: Adam MP, </a:t>
            </a:r>
            <a:r>
              <a:rPr lang="en-US" sz="900" b="0" i="0" u="none" strike="noStrike" kern="1200" dirty="0" err="1">
                <a:solidFill>
                  <a:schemeClr val="tx1"/>
                </a:solidFill>
                <a:effectLst/>
                <a:latin typeface="+mn-lt"/>
                <a:ea typeface="+mn-ea"/>
                <a:cs typeface="+mn-cs"/>
              </a:rPr>
              <a:t>Ardinger</a:t>
            </a:r>
            <a:r>
              <a:rPr lang="en-US" sz="900" b="0" i="0" u="none" strike="noStrike" kern="1200" dirty="0">
                <a:solidFill>
                  <a:schemeClr val="tx1"/>
                </a:solidFill>
                <a:effectLst/>
                <a:latin typeface="+mn-lt"/>
                <a:ea typeface="+mn-ea"/>
                <a:cs typeface="+mn-cs"/>
              </a:rPr>
              <a:t> HH, </a:t>
            </a:r>
            <a:r>
              <a:rPr lang="en-US" sz="900" b="0" i="0" u="none" strike="noStrike" kern="1200" dirty="0" err="1">
                <a:solidFill>
                  <a:schemeClr val="tx1"/>
                </a:solidFill>
                <a:effectLst/>
                <a:latin typeface="+mn-lt"/>
                <a:ea typeface="+mn-ea"/>
                <a:cs typeface="+mn-cs"/>
              </a:rPr>
              <a:t>Pagon</a:t>
            </a:r>
            <a:r>
              <a:rPr lang="en-US" sz="900" b="0" i="0" u="none" strike="noStrike" kern="1200" dirty="0">
                <a:solidFill>
                  <a:schemeClr val="tx1"/>
                </a:solidFill>
                <a:effectLst/>
                <a:latin typeface="+mn-lt"/>
                <a:ea typeface="+mn-ea"/>
                <a:cs typeface="+mn-cs"/>
              </a:rPr>
              <a:t> RA, et al., editors. </a:t>
            </a:r>
            <a:r>
              <a:rPr lang="en-US" sz="900" b="0" i="0" u="none" strike="noStrike" kern="1200" dirty="0" err="1">
                <a:solidFill>
                  <a:schemeClr val="tx1"/>
                </a:solidFill>
                <a:effectLst/>
                <a:latin typeface="+mn-lt"/>
                <a:ea typeface="+mn-ea"/>
                <a:cs typeface="+mn-cs"/>
              </a:rPr>
              <a:t>GeneReviews</a:t>
            </a:r>
            <a:r>
              <a:rPr lang="en-US" sz="900" b="0" i="0" u="none" strike="noStrike" kern="1200" dirty="0">
                <a:solidFill>
                  <a:schemeClr val="tx1"/>
                </a:solidFill>
                <a:effectLst/>
                <a:latin typeface="+mn-lt"/>
                <a:ea typeface="+mn-ea"/>
                <a:cs typeface="+mn-cs"/>
              </a:rPr>
              <a:t>® [Internet]. Seattle (WA): University of Washington, Seattle; 1993-2021. Available from: https://</a:t>
            </a:r>
            <a:r>
              <a:rPr lang="en-US" sz="900" b="0" i="0" u="none" strike="noStrike" kern="1200" dirty="0" err="1">
                <a:solidFill>
                  <a:schemeClr val="tx1"/>
                </a:solidFill>
                <a:effectLst/>
                <a:latin typeface="+mn-lt"/>
                <a:ea typeface="+mn-ea"/>
                <a:cs typeface="+mn-cs"/>
              </a:rPr>
              <a:t>www.ncbi.nlm.nih.gov</a:t>
            </a:r>
            <a:r>
              <a:rPr lang="en-US" sz="900" b="0" i="0" u="none" strike="noStrike" kern="1200" dirty="0">
                <a:solidFill>
                  <a:schemeClr val="tx1"/>
                </a:solidFill>
                <a:effectLst/>
                <a:latin typeface="+mn-lt"/>
                <a:ea typeface="+mn-ea"/>
                <a:cs typeface="+mn-cs"/>
              </a:rPr>
              <a:t>/books/NBK1261/</a:t>
            </a:r>
          </a:p>
          <a:p>
            <a:pPr marL="228600" marR="0" lvl="0" indent="-228600" algn="l" defTabSz="914400" rtl="0" eaLnBrk="1" fontAlgn="auto" latinLnBrk="0" hangingPunct="1">
              <a:lnSpc>
                <a:spcPct val="100000"/>
              </a:lnSpc>
              <a:spcBef>
                <a:spcPts val="1200"/>
              </a:spcBef>
              <a:spcAft>
                <a:spcPts val="0"/>
              </a:spcAft>
              <a:buClrTx/>
              <a:buSzTx/>
              <a:buFont typeface="+mj-lt"/>
              <a:buAutoNum type="arabicPeriod"/>
              <a:tabLst/>
              <a:defRPr/>
            </a:pPr>
            <a:r>
              <a:rPr lang="en-US" sz="900" kern="1200" dirty="0" err="1">
                <a:solidFill>
                  <a:schemeClr val="tx1"/>
                </a:solidFill>
                <a:effectLst/>
                <a:latin typeface="+mn-lt"/>
                <a:ea typeface="+mn-ea"/>
                <a:cs typeface="+mn-cs"/>
              </a:rPr>
              <a:t>Kishnani</a:t>
            </a:r>
            <a:r>
              <a:rPr lang="en-US" sz="900" kern="1200" dirty="0">
                <a:solidFill>
                  <a:schemeClr val="tx1"/>
                </a:solidFill>
                <a:effectLst/>
                <a:latin typeface="+mn-lt"/>
                <a:ea typeface="+mn-ea"/>
                <a:cs typeface="+mn-cs"/>
              </a:rPr>
              <a:t> PS, Steiner RD, Bali D, et al. Pompe disease diagnosis and management guideline. </a:t>
            </a:r>
            <a:r>
              <a:rPr lang="en-US" sz="900" i="1" kern="1200" dirty="0">
                <a:solidFill>
                  <a:schemeClr val="tx1"/>
                </a:solidFill>
                <a:effectLst/>
                <a:latin typeface="+mn-lt"/>
                <a:ea typeface="+mn-ea"/>
                <a:cs typeface="+mn-cs"/>
              </a:rPr>
              <a:t>Genetics in Medicine</a:t>
            </a:r>
            <a:r>
              <a:rPr lang="en-US" sz="900" kern="1200" dirty="0">
                <a:solidFill>
                  <a:schemeClr val="tx1"/>
                </a:solidFill>
                <a:effectLst/>
                <a:latin typeface="+mn-lt"/>
                <a:ea typeface="+mn-ea"/>
                <a:cs typeface="+mn-cs"/>
              </a:rPr>
              <a:t>. 2006;8(5):267-288.</a:t>
            </a:r>
          </a:p>
          <a:p>
            <a:pPr marL="228600" marR="0" lvl="0" indent="-228600" algn="l" defTabSz="914400" rtl="0" eaLnBrk="1" fontAlgn="auto" latinLnBrk="0" hangingPunct="1">
              <a:lnSpc>
                <a:spcPct val="100000"/>
              </a:lnSpc>
              <a:spcBef>
                <a:spcPts val="1200"/>
              </a:spcBef>
              <a:spcAft>
                <a:spcPts val="0"/>
              </a:spcAft>
              <a:buClrTx/>
              <a:buSzTx/>
              <a:buFont typeface="+mj-lt"/>
              <a:buAutoNum type="arabicPeriod"/>
              <a:tabLst/>
              <a:defRPr/>
            </a:pPr>
            <a:r>
              <a:rPr lang="en-US" sz="1200" kern="1200" dirty="0">
                <a:solidFill>
                  <a:schemeClr val="tx1"/>
                </a:solidFill>
                <a:effectLst/>
                <a:latin typeface="+mn-lt"/>
                <a:ea typeface="+mn-ea"/>
                <a:cs typeface="+mn-cs"/>
              </a:rPr>
              <a:t>Baker M, Griggs R, Byrne B, et al. Maximizing the Benefit of Life-Saving Treatments for Pompe Disease, Spinal Muscular Atrophy, and Duchenne Muscular Dystrophy Through Newborn Screening: Essential Steps. </a:t>
            </a:r>
            <a:r>
              <a:rPr lang="en-US" sz="1200" i="1" kern="1200" dirty="0">
                <a:solidFill>
                  <a:schemeClr val="tx1"/>
                </a:solidFill>
                <a:effectLst/>
                <a:latin typeface="+mn-lt"/>
                <a:ea typeface="+mn-ea"/>
                <a:cs typeface="+mn-cs"/>
              </a:rPr>
              <a:t>JAMA Neurology</a:t>
            </a:r>
            <a:r>
              <a:rPr lang="en-US" sz="1200" kern="1200" dirty="0">
                <a:solidFill>
                  <a:schemeClr val="tx1"/>
                </a:solidFill>
                <a:effectLst/>
                <a:latin typeface="+mn-lt"/>
                <a:ea typeface="+mn-ea"/>
                <a:cs typeface="+mn-cs"/>
              </a:rPr>
              <a:t>. 2019;76(8):978-983. doi:10.1001/jamaneurol.2019.1206</a:t>
            </a:r>
            <a:r>
              <a:rPr lang="en-US" sz="900" dirty="0">
                <a:effectLst/>
              </a:rPr>
              <a:t> </a:t>
            </a:r>
            <a:endParaRPr lang="en-US" sz="900" kern="1200" dirty="0">
              <a:solidFill>
                <a:schemeClr val="tx1"/>
              </a:solidFill>
              <a:effectLst/>
              <a:latin typeface="+mn-lt"/>
              <a:ea typeface="+mn-ea"/>
              <a:cs typeface="+mn-cs"/>
            </a:endParaRPr>
          </a:p>
          <a:p>
            <a:pPr>
              <a:spcBef>
                <a:spcPts val="1200"/>
              </a:spcBef>
            </a:pPr>
            <a:endParaRPr lang="en-US" altLang="en-US" sz="900" b="1" dirty="0">
              <a:latin typeface="Arial" panose="020B0604020202020204" pitchFamily="34" charset="0"/>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lang="en-US" altLang="en-US" sz="900" b="0" i="0" u="sng" dirty="0">
                <a:latin typeface="Arial" panose="020B0604020202020204" pitchFamily="34" charset="0"/>
              </a:rPr>
              <a:t>Notes</a:t>
            </a:r>
            <a:endParaRPr lang="en-US" altLang="en-US" sz="900" b="1" dirty="0">
              <a:latin typeface="Arial" panose="020B0604020202020204" pitchFamily="34" charset="0"/>
            </a:endParaRPr>
          </a:p>
          <a:p>
            <a:pPr marL="171450" indent="-171450">
              <a:spcBef>
                <a:spcPts val="600"/>
              </a:spcBef>
              <a:buFont typeface="Arial" panose="020B0604020202020204" pitchFamily="34" charset="0"/>
              <a:buChar char="•"/>
            </a:pPr>
            <a:r>
              <a:rPr lang="en-US" altLang="en-US" sz="900" dirty="0">
                <a:latin typeface="Arial" panose="020B0604020202020204" pitchFamily="34" charset="0"/>
              </a:rPr>
              <a:t>A number of tools are available for confirming a clinical diagnosis of Pompe disease, most of which measure GAA enzyme activity in various tissue specimens. </a:t>
            </a:r>
          </a:p>
          <a:p>
            <a:pPr marL="171450" indent="-171450">
              <a:spcBef>
                <a:spcPts val="600"/>
              </a:spcBef>
              <a:buFont typeface="Arial" panose="020B0604020202020204" pitchFamily="34" charset="0"/>
              <a:buChar char="•"/>
            </a:pPr>
            <a:r>
              <a:rPr lang="en-US" altLang="en-US" sz="900" dirty="0">
                <a:latin typeface="Arial" panose="020B0604020202020204" pitchFamily="34" charset="0"/>
              </a:rPr>
              <a:t>Measurement of residual GAA activity in muscle tissue, skin fibroblasts, and blood lymphocytes using glycogen, maltose, or the artificial substrate 4-MUG are common diagnostic methods in clinical practice.</a:t>
            </a:r>
            <a:r>
              <a:rPr lang="en-US" altLang="en-US" sz="900" baseline="30000" dirty="0">
                <a:latin typeface="Arial" panose="020B0604020202020204" pitchFamily="34" charset="0"/>
              </a:rPr>
              <a:t> </a:t>
            </a:r>
          </a:p>
          <a:p>
            <a:pPr marL="171450" indent="-171450">
              <a:spcBef>
                <a:spcPts val="600"/>
              </a:spcBef>
              <a:buFont typeface="Arial" panose="020B0604020202020204" pitchFamily="34" charset="0"/>
              <a:buChar char="•"/>
            </a:pPr>
            <a:r>
              <a:rPr lang="en-US" altLang="en-US" sz="900" dirty="0">
                <a:latin typeface="Arial" panose="020B0604020202020204" pitchFamily="34" charset="0"/>
              </a:rPr>
              <a:t>An immune capture assay for measuring GAA activity in dried blood spots has also been reported, which allows identification of Pompe disease with 100% sensitivity and specificity.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U.S. Department of Health and Human Services added Pompe disease to its Recommended Uniform Screening Panel (RUSP) in 2015, making it the first neuromuscular disease recommended for newborn screening (NBS). At the point of publication of this deck, 28 states include a screen for Pompe in their NBS programs.</a:t>
            </a:r>
          </a:p>
          <a:p>
            <a:pPr>
              <a:spcBef>
                <a:spcPts val="600"/>
              </a:spcBef>
            </a:pPr>
            <a:endParaRPr lang="en-US" altLang="en-US" sz="900"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38A768E-7E44-40D6-AAEA-1843133FCFF7}" type="slidenum">
              <a:rPr lang="en-US" smtClean="0"/>
              <a:t>12</a:t>
            </a:fld>
            <a:endParaRPr lang="en-US" dirty="0"/>
          </a:p>
        </p:txBody>
      </p:sp>
    </p:spTree>
    <p:extLst>
      <p:ext uri="{BB962C8B-B14F-4D97-AF65-F5344CB8AC3E}">
        <p14:creationId xmlns:p14="http://schemas.microsoft.com/office/powerpoint/2010/main" val="4019354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en-US" altLang="en-US" sz="2800" b="0" i="0" u="sng" dirty="0">
                <a:latin typeface="Arial" panose="020B0604020202020204" pitchFamily="34" charset="0"/>
              </a:rPr>
              <a:t>References</a:t>
            </a:r>
          </a:p>
          <a:p>
            <a:pPr marL="228600" marR="0" lvl="0" indent="-228600" algn="l" defTabSz="914400" rtl="0" eaLnBrk="1" fontAlgn="auto" latinLnBrk="0" hangingPunct="1">
              <a:lnSpc>
                <a:spcPct val="100000"/>
              </a:lnSpc>
              <a:spcBef>
                <a:spcPts val="1200"/>
              </a:spcBef>
              <a:spcAft>
                <a:spcPts val="0"/>
              </a:spcAft>
              <a:buClrTx/>
              <a:buSzTx/>
              <a:buFont typeface="+mj-lt"/>
              <a:buAutoNum type="arabicPeriod"/>
              <a:tabLst/>
              <a:defRPr/>
            </a:pPr>
            <a:r>
              <a:rPr lang="en-US" sz="2800" b="0" i="0" u="none" strike="noStrike" kern="1200" dirty="0">
                <a:solidFill>
                  <a:schemeClr val="tx1"/>
                </a:solidFill>
                <a:effectLst/>
                <a:latin typeface="+mn-lt"/>
                <a:ea typeface="+mn-ea"/>
                <a:cs typeface="+mn-cs"/>
              </a:rPr>
              <a:t>Leslie N, Bailey L. Pompe Disease. 2007 Aug 31 [Updated 2017 May 11]. In: Adam MP, </a:t>
            </a:r>
            <a:r>
              <a:rPr lang="en-US" sz="2800" b="0" i="0" u="none" strike="noStrike" kern="1200" dirty="0" err="1">
                <a:solidFill>
                  <a:schemeClr val="tx1"/>
                </a:solidFill>
                <a:effectLst/>
                <a:latin typeface="+mn-lt"/>
                <a:ea typeface="+mn-ea"/>
                <a:cs typeface="+mn-cs"/>
              </a:rPr>
              <a:t>Ardinger</a:t>
            </a:r>
            <a:r>
              <a:rPr lang="en-US" sz="2800" b="0" i="0" u="none" strike="noStrike" kern="1200" dirty="0">
                <a:solidFill>
                  <a:schemeClr val="tx1"/>
                </a:solidFill>
                <a:effectLst/>
                <a:latin typeface="+mn-lt"/>
                <a:ea typeface="+mn-ea"/>
                <a:cs typeface="+mn-cs"/>
              </a:rPr>
              <a:t> HH, </a:t>
            </a:r>
            <a:r>
              <a:rPr lang="en-US" sz="2800" b="0" i="0" u="none" strike="noStrike" kern="1200" dirty="0" err="1">
                <a:solidFill>
                  <a:schemeClr val="tx1"/>
                </a:solidFill>
                <a:effectLst/>
                <a:latin typeface="+mn-lt"/>
                <a:ea typeface="+mn-ea"/>
                <a:cs typeface="+mn-cs"/>
              </a:rPr>
              <a:t>Pagon</a:t>
            </a:r>
            <a:r>
              <a:rPr lang="en-US" sz="2800" b="0" i="0" u="none" strike="noStrike" kern="1200" dirty="0">
                <a:solidFill>
                  <a:schemeClr val="tx1"/>
                </a:solidFill>
                <a:effectLst/>
                <a:latin typeface="+mn-lt"/>
                <a:ea typeface="+mn-ea"/>
                <a:cs typeface="+mn-cs"/>
              </a:rPr>
              <a:t> RA, et al., editors. </a:t>
            </a:r>
            <a:r>
              <a:rPr lang="en-US" sz="2800" b="0" i="0" u="none" strike="noStrike" kern="1200" dirty="0" err="1">
                <a:solidFill>
                  <a:schemeClr val="tx1"/>
                </a:solidFill>
                <a:effectLst/>
                <a:latin typeface="+mn-lt"/>
                <a:ea typeface="+mn-ea"/>
                <a:cs typeface="+mn-cs"/>
              </a:rPr>
              <a:t>GeneReviews</a:t>
            </a:r>
            <a:r>
              <a:rPr lang="en-US" sz="2800" b="0" i="0" u="none" strike="noStrike" kern="1200" dirty="0">
                <a:solidFill>
                  <a:schemeClr val="tx1"/>
                </a:solidFill>
                <a:effectLst/>
                <a:latin typeface="+mn-lt"/>
                <a:ea typeface="+mn-ea"/>
                <a:cs typeface="+mn-cs"/>
              </a:rPr>
              <a:t>® [Internet]. Seattle (WA): University of Washington, Seattle; 1993-2021. Available from: https://</a:t>
            </a:r>
            <a:r>
              <a:rPr lang="en-US" sz="2800" b="0" i="0" u="none" strike="noStrike" kern="1200" dirty="0" err="1">
                <a:solidFill>
                  <a:schemeClr val="tx1"/>
                </a:solidFill>
                <a:effectLst/>
                <a:latin typeface="+mn-lt"/>
                <a:ea typeface="+mn-ea"/>
                <a:cs typeface="+mn-cs"/>
              </a:rPr>
              <a:t>www.ncbi.nlm.nih.gov</a:t>
            </a:r>
            <a:r>
              <a:rPr lang="en-US" sz="2800" b="0" i="0" u="none" strike="noStrike" kern="1200" dirty="0">
                <a:solidFill>
                  <a:schemeClr val="tx1"/>
                </a:solidFill>
                <a:effectLst/>
                <a:latin typeface="+mn-lt"/>
                <a:ea typeface="+mn-ea"/>
                <a:cs typeface="+mn-cs"/>
              </a:rPr>
              <a:t>/books/NBK1261/</a:t>
            </a:r>
          </a:p>
          <a:p>
            <a:pPr marL="228600" marR="0" lvl="0" indent="-228600" algn="l" defTabSz="914400" rtl="0" eaLnBrk="1" fontAlgn="auto" latinLnBrk="0" hangingPunct="1">
              <a:lnSpc>
                <a:spcPct val="100000"/>
              </a:lnSpc>
              <a:spcBef>
                <a:spcPts val="1200"/>
              </a:spcBef>
              <a:spcAft>
                <a:spcPts val="0"/>
              </a:spcAft>
              <a:buClrTx/>
              <a:buSzTx/>
              <a:buFont typeface="+mj-lt"/>
              <a:buAutoNum type="arabicPeriod"/>
              <a:tabLst/>
              <a:defRPr/>
            </a:pPr>
            <a:r>
              <a:rPr lang="en-US" sz="2800" kern="1200" dirty="0" err="1">
                <a:solidFill>
                  <a:schemeClr val="tx1"/>
                </a:solidFill>
                <a:effectLst/>
                <a:latin typeface="+mn-lt"/>
                <a:ea typeface="+mn-ea"/>
                <a:cs typeface="+mn-cs"/>
              </a:rPr>
              <a:t>Kishnani</a:t>
            </a:r>
            <a:r>
              <a:rPr lang="en-US" sz="2800" kern="1200" dirty="0">
                <a:solidFill>
                  <a:schemeClr val="tx1"/>
                </a:solidFill>
                <a:effectLst/>
                <a:latin typeface="+mn-lt"/>
                <a:ea typeface="+mn-ea"/>
                <a:cs typeface="+mn-cs"/>
              </a:rPr>
              <a:t> PS, Steiner RD, Bali D, et al. Pompe disease diagnosis and management guideline. </a:t>
            </a:r>
            <a:r>
              <a:rPr lang="en-US" sz="2800" i="1" kern="1200" dirty="0">
                <a:solidFill>
                  <a:schemeClr val="tx1"/>
                </a:solidFill>
                <a:effectLst/>
                <a:latin typeface="+mn-lt"/>
                <a:ea typeface="+mn-ea"/>
                <a:cs typeface="+mn-cs"/>
              </a:rPr>
              <a:t>Genetics in Medicine</a:t>
            </a:r>
            <a:r>
              <a:rPr lang="en-US" sz="2800" kern="1200" dirty="0">
                <a:solidFill>
                  <a:schemeClr val="tx1"/>
                </a:solidFill>
                <a:effectLst/>
                <a:latin typeface="+mn-lt"/>
                <a:ea typeface="+mn-ea"/>
                <a:cs typeface="+mn-cs"/>
              </a:rPr>
              <a:t>. 2006;8(5):267-288.</a:t>
            </a:r>
          </a:p>
          <a:p>
            <a:pPr marL="228600" marR="0" lvl="0" indent="-228600" algn="l" defTabSz="914400" rtl="0" eaLnBrk="1" fontAlgn="auto" latinLnBrk="0" hangingPunct="1">
              <a:lnSpc>
                <a:spcPct val="100000"/>
              </a:lnSpc>
              <a:spcBef>
                <a:spcPts val="1200"/>
              </a:spcBef>
              <a:spcAft>
                <a:spcPts val="0"/>
              </a:spcAft>
              <a:buClrTx/>
              <a:buSzTx/>
              <a:buFont typeface="+mj-lt"/>
              <a:buAutoNum type="arabicPeriod"/>
              <a:tabLst/>
              <a:defRPr/>
            </a:pPr>
            <a:r>
              <a:rPr lang="en-US" sz="4400" kern="1200" dirty="0">
                <a:solidFill>
                  <a:schemeClr val="tx1"/>
                </a:solidFill>
                <a:effectLst/>
                <a:latin typeface="+mn-lt"/>
                <a:ea typeface="+mn-ea"/>
                <a:cs typeface="+mn-cs"/>
              </a:rPr>
              <a:t>Baker M, Griggs R, Byrne B, et al. Maximizing the Benefit of Life-Saving Treatments for Pompe Disease, Spinal Muscular Atrophy, and Duchenne Muscular Dystrophy Through Newborn Screening: Essential Steps. </a:t>
            </a:r>
            <a:r>
              <a:rPr lang="en-US" sz="4400" i="1" kern="1200" dirty="0">
                <a:solidFill>
                  <a:schemeClr val="tx1"/>
                </a:solidFill>
                <a:effectLst/>
                <a:latin typeface="+mn-lt"/>
                <a:ea typeface="+mn-ea"/>
                <a:cs typeface="+mn-cs"/>
              </a:rPr>
              <a:t>JAMA Neurology</a:t>
            </a:r>
            <a:r>
              <a:rPr lang="en-US" sz="4400" kern="1200" dirty="0">
                <a:solidFill>
                  <a:schemeClr val="tx1"/>
                </a:solidFill>
                <a:effectLst/>
                <a:latin typeface="+mn-lt"/>
                <a:ea typeface="+mn-ea"/>
                <a:cs typeface="+mn-cs"/>
              </a:rPr>
              <a:t>. 2019;76(8):978-983. doi:10.1001/jamaneurol.2019.1206</a:t>
            </a:r>
            <a:r>
              <a:rPr lang="en-US" sz="2800" dirty="0">
                <a:effectLst/>
              </a:rPr>
              <a:t> </a:t>
            </a:r>
            <a:endParaRPr lang="en-US" sz="2800" kern="1200" dirty="0">
              <a:solidFill>
                <a:schemeClr val="tx1"/>
              </a:solidFill>
              <a:effectLst/>
              <a:latin typeface="+mn-lt"/>
              <a:ea typeface="+mn-ea"/>
              <a:cs typeface="+mn-cs"/>
            </a:endParaRPr>
          </a:p>
          <a:p>
            <a:pPr marL="0" indent="0">
              <a:spcBef>
                <a:spcPts val="1200"/>
              </a:spcBef>
              <a:spcAft>
                <a:spcPts val="0"/>
              </a:spcAft>
              <a:buNone/>
            </a:pPr>
            <a:endParaRPr lang="en-US" sz="2800" b="1" dirty="0"/>
          </a:p>
          <a:p>
            <a:pPr marL="0" indent="0">
              <a:spcBef>
                <a:spcPts val="1200"/>
              </a:spcBef>
              <a:spcAft>
                <a:spcPts val="0"/>
              </a:spcAft>
              <a:buNone/>
            </a:pPr>
            <a:r>
              <a:rPr lang="en-US" sz="2800" b="0" u="sng" dirty="0"/>
              <a:t>Notes</a:t>
            </a:r>
          </a:p>
          <a:p>
            <a:pPr marL="0" indent="0">
              <a:spcBef>
                <a:spcPts val="1200"/>
              </a:spcBef>
              <a:spcAft>
                <a:spcPts val="0"/>
              </a:spcAft>
              <a:buNone/>
            </a:pPr>
            <a:r>
              <a:rPr lang="en-US" sz="2800" b="1" dirty="0"/>
              <a:t>Factors that Affect Detection</a:t>
            </a:r>
          </a:p>
          <a:p>
            <a:pPr marL="0" indent="0">
              <a:spcBef>
                <a:spcPts val="1200"/>
              </a:spcBef>
              <a:spcAft>
                <a:spcPts val="0"/>
              </a:spcAft>
              <a:buNone/>
            </a:pPr>
            <a:r>
              <a:rPr lang="en-US" sz="2800" b="0" i="1" dirty="0"/>
              <a:t>Carriers</a:t>
            </a:r>
            <a:r>
              <a:rPr lang="en-US" sz="2800" b="1" dirty="0"/>
              <a:t> </a:t>
            </a:r>
          </a:p>
          <a:p>
            <a:pPr marL="171450" lvl="0" indent="-171450">
              <a:spcBef>
                <a:spcPts val="1200"/>
              </a:spcBef>
              <a:spcAft>
                <a:spcPts val="0"/>
              </a:spcAft>
              <a:buFont typeface="Arial" panose="020B0604020202020204" pitchFamily="34" charset="0"/>
              <a:buChar char="•"/>
            </a:pPr>
            <a:r>
              <a:rPr lang="en-US" sz="1200" kern="1200" dirty="0">
                <a:solidFill>
                  <a:schemeClr val="tx1"/>
                </a:solidFill>
                <a:latin typeface="+mn-lt"/>
                <a:ea typeface="+mn-ea"/>
                <a:cs typeface="+mn-cs"/>
              </a:rPr>
              <a:t>May</a:t>
            </a:r>
            <a:r>
              <a:rPr lang="en-US" dirty="0"/>
              <a:t> have below normal GAA enzyme activity level and be identified through screening </a:t>
            </a:r>
          </a:p>
          <a:p>
            <a:pPr marL="0" indent="0">
              <a:spcBef>
                <a:spcPts val="1200"/>
              </a:spcBef>
              <a:spcAft>
                <a:spcPts val="0"/>
              </a:spcAft>
              <a:buNone/>
            </a:pPr>
            <a:r>
              <a:rPr lang="en-US" sz="2800" b="0" i="1" dirty="0" err="1"/>
              <a:t>Pseudodeficiency</a:t>
            </a:r>
            <a:endParaRPr lang="en-US" sz="2800" b="0" i="1" dirty="0"/>
          </a:p>
          <a:p>
            <a:pPr marL="117475" lvl="0" indent="-171450">
              <a:spcBef>
                <a:spcPts val="1200"/>
              </a:spcBef>
              <a:buFont typeface="Arial" panose="020B0604020202020204" pitchFamily="34" charset="0"/>
              <a:buChar char="•"/>
            </a:pPr>
            <a:r>
              <a:rPr lang="en-US" dirty="0"/>
              <a:t>Low measured GAA enzyme activity level, but does not lead to Pompe disease</a:t>
            </a:r>
          </a:p>
          <a:p>
            <a:pPr marL="117475" lvl="0" indent="-171450">
              <a:spcBef>
                <a:spcPts val="1200"/>
              </a:spcBef>
              <a:buFont typeface="Arial" panose="020B0604020202020204" pitchFamily="34" charset="0"/>
              <a:buChar char="•"/>
            </a:pPr>
            <a:r>
              <a:rPr lang="en-US" dirty="0"/>
              <a:t>High frequency in East Asian populations (3.9%)</a:t>
            </a:r>
          </a:p>
          <a:p>
            <a:pPr marL="117475" lvl="0" indent="-171450">
              <a:spcBef>
                <a:spcPts val="1200"/>
              </a:spcBef>
              <a:buFont typeface="Arial" panose="020B0604020202020204" pitchFamily="34" charset="0"/>
              <a:buChar char="•"/>
            </a:pPr>
            <a:r>
              <a:rPr lang="en-US" dirty="0"/>
              <a:t>Can be identified by genotyping</a:t>
            </a:r>
          </a:p>
          <a:p>
            <a:endParaRPr lang="en-US" dirty="0"/>
          </a:p>
          <a:p>
            <a:endParaRPr lang="en-US" dirty="0"/>
          </a:p>
        </p:txBody>
      </p:sp>
      <p:sp>
        <p:nvSpPr>
          <p:cNvPr id="4" name="Slide Number Placeholder 3"/>
          <p:cNvSpPr>
            <a:spLocks noGrp="1"/>
          </p:cNvSpPr>
          <p:nvPr>
            <p:ph type="sldNum" sz="quarter" idx="5"/>
          </p:nvPr>
        </p:nvSpPr>
        <p:spPr/>
        <p:txBody>
          <a:bodyPr/>
          <a:lstStyle/>
          <a:p>
            <a:fld id="{838A768E-7E44-40D6-AAEA-1843133FCFF7}" type="slidenum">
              <a:rPr lang="en-US" smtClean="0"/>
              <a:t>13</a:t>
            </a:fld>
            <a:endParaRPr lang="en-US" dirty="0"/>
          </a:p>
        </p:txBody>
      </p:sp>
    </p:spTree>
    <p:extLst>
      <p:ext uri="{BB962C8B-B14F-4D97-AF65-F5344CB8AC3E}">
        <p14:creationId xmlns:p14="http://schemas.microsoft.com/office/powerpoint/2010/main" val="4222387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err="1">
                <a:solidFill>
                  <a:schemeClr val="tx1"/>
                </a:solidFill>
                <a:effectLst/>
                <a:latin typeface="+mn-lt"/>
                <a:ea typeface="+mn-ea"/>
                <a:cs typeface="+mn-cs"/>
              </a:rPr>
              <a:t>Kishnani</a:t>
            </a:r>
            <a:r>
              <a:rPr lang="en-US" sz="1200" kern="1200" dirty="0">
                <a:solidFill>
                  <a:schemeClr val="tx1"/>
                </a:solidFill>
                <a:effectLst/>
                <a:latin typeface="+mn-lt"/>
                <a:ea typeface="+mn-ea"/>
                <a:cs typeface="+mn-cs"/>
              </a:rPr>
              <a:t> PS, Steiner RD, Bali D, et al. Pompe disease diagnosis and management guideline. </a:t>
            </a:r>
            <a:r>
              <a:rPr lang="en-US" sz="1200" i="1" kern="1200" dirty="0">
                <a:solidFill>
                  <a:schemeClr val="tx1"/>
                </a:solidFill>
                <a:effectLst/>
                <a:latin typeface="+mn-lt"/>
                <a:ea typeface="+mn-ea"/>
                <a:cs typeface="+mn-cs"/>
              </a:rPr>
              <a:t>Genetics in Medicine</a:t>
            </a:r>
            <a:r>
              <a:rPr lang="en-US" sz="1200" kern="1200" dirty="0">
                <a:solidFill>
                  <a:schemeClr val="tx1"/>
                </a:solidFill>
                <a:effectLst/>
                <a:latin typeface="+mn-lt"/>
                <a:ea typeface="+mn-ea"/>
                <a:cs typeface="+mn-cs"/>
              </a:rPr>
              <a:t>. 2006;8(5):267-288. </a:t>
            </a:r>
          </a:p>
          <a:p>
            <a:pPr marL="228600" indent="-228600">
              <a:buFont typeface="+mj-lt"/>
              <a:buAutoNum type="arabicPeriod"/>
            </a:pPr>
            <a:r>
              <a:rPr lang="en-US" sz="1200" kern="1200" dirty="0">
                <a:solidFill>
                  <a:schemeClr val="tx1"/>
                </a:solidFill>
                <a:effectLst/>
                <a:latin typeface="+mn-lt"/>
                <a:ea typeface="+mn-ea"/>
                <a:cs typeface="+mn-cs"/>
              </a:rPr>
              <a:t>Newborn Screening Status for All Disorders | </a:t>
            </a:r>
            <a:r>
              <a:rPr lang="en-US" sz="1200" kern="1200" dirty="0" err="1">
                <a:solidFill>
                  <a:schemeClr val="tx1"/>
                </a:solidFill>
                <a:effectLst/>
                <a:latin typeface="+mn-lt"/>
                <a:ea typeface="+mn-ea"/>
                <a:cs typeface="+mn-cs"/>
              </a:rPr>
              <a:t>NewSTEPs</a:t>
            </a:r>
            <a:r>
              <a:rPr lang="en-US" sz="1200" kern="1200" dirty="0">
                <a:solidFill>
                  <a:schemeClr val="tx1"/>
                </a:solidFill>
                <a:effectLst/>
                <a:latin typeface="+mn-lt"/>
                <a:ea typeface="+mn-ea"/>
                <a:cs typeface="+mn-cs"/>
              </a:rPr>
              <a:t>. Accessed July 8, 2021. https://</a:t>
            </a:r>
            <a:r>
              <a:rPr lang="en-US" sz="1200" kern="1200" dirty="0" err="1">
                <a:solidFill>
                  <a:schemeClr val="tx1"/>
                </a:solidFill>
                <a:effectLst/>
                <a:latin typeface="+mn-lt"/>
                <a:ea typeface="+mn-ea"/>
                <a:cs typeface="+mn-cs"/>
              </a:rPr>
              <a:t>www.newsteps.org</a:t>
            </a:r>
            <a:r>
              <a:rPr lang="en-US" sz="1200" kern="1200" dirty="0">
                <a:solidFill>
                  <a:schemeClr val="tx1"/>
                </a:solidFill>
                <a:effectLst/>
                <a:latin typeface="+mn-lt"/>
                <a:ea typeface="+mn-ea"/>
                <a:cs typeface="+mn-cs"/>
              </a:rPr>
              <a:t>/resources/data-visualizations/newborn-screening-status-all-disorders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endParaRPr lang="en-US" dirty="0"/>
          </a:p>
          <a:p>
            <a:r>
              <a:rPr lang="en-US" u="sng" dirty="0"/>
              <a:t>Notes</a:t>
            </a:r>
          </a:p>
          <a:p>
            <a:r>
              <a:rPr lang="en-US" u="none" dirty="0"/>
              <a:t>This information is accurate at the time of publication of this deck.</a:t>
            </a:r>
          </a:p>
        </p:txBody>
      </p:sp>
      <p:sp>
        <p:nvSpPr>
          <p:cNvPr id="4" name="Slide Number Placeholder 3"/>
          <p:cNvSpPr>
            <a:spLocks noGrp="1"/>
          </p:cNvSpPr>
          <p:nvPr>
            <p:ph type="sldNum" sz="quarter" idx="5"/>
          </p:nvPr>
        </p:nvSpPr>
        <p:spPr/>
        <p:txBody>
          <a:bodyPr/>
          <a:lstStyle/>
          <a:p>
            <a:fld id="{838A768E-7E44-40D6-AAEA-1843133FCFF7}" type="slidenum">
              <a:rPr lang="en-US" smtClean="0"/>
              <a:t>14</a:t>
            </a:fld>
            <a:endParaRPr lang="en-US" dirty="0"/>
          </a:p>
        </p:txBody>
      </p:sp>
    </p:spTree>
    <p:extLst>
      <p:ext uri="{BB962C8B-B14F-4D97-AF65-F5344CB8AC3E}">
        <p14:creationId xmlns:p14="http://schemas.microsoft.com/office/powerpoint/2010/main" val="1119680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pPr marL="228600" lvl="0" indent="-228600">
              <a:lnSpc>
                <a:spcPct val="80000"/>
              </a:lnSpc>
              <a:spcBef>
                <a:spcPts val="300"/>
              </a:spcBef>
              <a:spcAft>
                <a:spcPct val="20000"/>
              </a:spcAft>
              <a:buFont typeface="+mj-lt"/>
              <a:buAutoNum type="arabicPeriod"/>
            </a:pPr>
            <a:r>
              <a:rPr lang="en-US" altLang="en-US" sz="800" dirty="0">
                <a:latin typeface="Arial" panose="020B0604020202020204" pitchFamily="34" charset="0"/>
              </a:rPr>
              <a:t>Hirschhorn R, </a:t>
            </a:r>
            <a:r>
              <a:rPr lang="en-US" altLang="en-US" sz="800" dirty="0" err="1">
                <a:latin typeface="Arial" panose="020B0604020202020204" pitchFamily="34" charset="0"/>
              </a:rPr>
              <a:t>Reuser</a:t>
            </a:r>
            <a:r>
              <a:rPr lang="en-US" altLang="en-US" sz="800" dirty="0">
                <a:latin typeface="Arial" panose="020B0604020202020204" pitchFamily="34" charset="0"/>
              </a:rPr>
              <a:t> AJJ. Glycogen storage disease type II: acid alpha-glucosidase (acid maltase) deficiency. In: Childs B, et al, eds. </a:t>
            </a:r>
            <a:r>
              <a:rPr lang="en-US" altLang="en-US" sz="800" i="1" dirty="0">
                <a:latin typeface="Arial" panose="020B0604020202020204" pitchFamily="34" charset="0"/>
              </a:rPr>
              <a:t>The Metabolic and Molecular Bases of Inherited Disease.</a:t>
            </a:r>
            <a:r>
              <a:rPr lang="en-US" altLang="en-US" sz="800" dirty="0">
                <a:latin typeface="Arial" panose="020B0604020202020204" pitchFamily="34" charset="0"/>
              </a:rPr>
              <a:t> 8th ed. New York: McGraw-Hill; 2000:3389-3420.</a:t>
            </a:r>
          </a:p>
          <a:p>
            <a:pPr marL="228600" lvl="0" indent="-228600">
              <a:lnSpc>
                <a:spcPct val="80000"/>
              </a:lnSpc>
              <a:spcBef>
                <a:spcPts val="300"/>
              </a:spcBef>
              <a:spcAft>
                <a:spcPct val="20000"/>
              </a:spcAft>
              <a:buFont typeface="+mj-lt"/>
              <a:buAutoNum type="arabicPeriod"/>
            </a:pPr>
            <a:r>
              <a:rPr lang="en-US" altLang="en-US" sz="800" dirty="0">
                <a:latin typeface="Arial" panose="020B0604020202020204" pitchFamily="34" charset="0"/>
              </a:rPr>
              <a:t>Johns DR. Diseases caused by genetic defects of mitochondria. In: </a:t>
            </a:r>
            <a:r>
              <a:rPr lang="en-US" altLang="en-US" sz="800" dirty="0" err="1">
                <a:latin typeface="Arial" panose="020B0604020202020204" pitchFamily="34" charset="0"/>
              </a:rPr>
              <a:t>Braunwald</a:t>
            </a:r>
            <a:r>
              <a:rPr lang="en-US" altLang="en-US" sz="800" dirty="0">
                <a:latin typeface="Arial" panose="020B0604020202020204" pitchFamily="34" charset="0"/>
              </a:rPr>
              <a:t> E, et al, eds. </a:t>
            </a:r>
            <a:r>
              <a:rPr lang="en-US" altLang="en-US" sz="800" i="1" dirty="0">
                <a:latin typeface="Arial" panose="020B0604020202020204" pitchFamily="34" charset="0"/>
              </a:rPr>
              <a:t>Harrison’s Principles of Internal Medicine. </a:t>
            </a:r>
            <a:r>
              <a:rPr lang="en-US" altLang="en-US" sz="800" dirty="0">
                <a:latin typeface="Arial" panose="020B0604020202020204" pitchFamily="34" charset="0"/>
              </a:rPr>
              <a:t>15th ed. New York: McGraw-Hill; 2001:404-407.</a:t>
            </a:r>
          </a:p>
          <a:p>
            <a:pPr marL="228600" lvl="0" indent="-228600">
              <a:lnSpc>
                <a:spcPct val="80000"/>
              </a:lnSpc>
              <a:spcBef>
                <a:spcPts val="300"/>
              </a:spcBef>
              <a:spcAft>
                <a:spcPct val="20000"/>
              </a:spcAft>
              <a:buFont typeface="+mj-lt"/>
              <a:buAutoNum type="arabicPeriod"/>
            </a:pPr>
            <a:r>
              <a:rPr lang="en-US" altLang="en-US" sz="800" dirty="0">
                <a:latin typeface="Arial" panose="020B0604020202020204" pitchFamily="34" charset="0"/>
              </a:rPr>
              <a:t>Werdnig Hoffman disease. Available at: </a:t>
            </a:r>
            <a:r>
              <a:rPr lang="en-US" altLang="en-US" sz="800" dirty="0" err="1">
                <a:latin typeface="Arial" panose="020B0604020202020204" pitchFamily="34" charset="0"/>
              </a:rPr>
              <a:t>hw.healthdialog.com</a:t>
            </a:r>
            <a:r>
              <a:rPr lang="en-US" altLang="en-US" sz="800" dirty="0">
                <a:latin typeface="Arial" panose="020B0604020202020204" pitchFamily="34" charset="0"/>
              </a:rPr>
              <a:t>/</a:t>
            </a:r>
            <a:r>
              <a:rPr lang="en-US" altLang="en-US" sz="800" dirty="0" err="1">
                <a:latin typeface="Arial" panose="020B0604020202020204" pitchFamily="34" charset="0"/>
              </a:rPr>
              <a:t>kbase</a:t>
            </a:r>
            <a:r>
              <a:rPr lang="en-US" altLang="en-US" sz="800" dirty="0">
                <a:latin typeface="Arial" panose="020B0604020202020204" pitchFamily="34" charset="0"/>
              </a:rPr>
              <a:t>/</a:t>
            </a:r>
            <a:r>
              <a:rPr lang="en-US" altLang="en-US" sz="800" dirty="0" err="1">
                <a:latin typeface="Arial" panose="020B0604020202020204" pitchFamily="34" charset="0"/>
              </a:rPr>
              <a:t>nord</a:t>
            </a:r>
            <a:r>
              <a:rPr lang="en-US" altLang="en-US" sz="800" dirty="0">
                <a:latin typeface="Arial" panose="020B0604020202020204" pitchFamily="34" charset="0"/>
              </a:rPr>
              <a:t>/nord36.htm. Accessed on February 19, 2004.</a:t>
            </a:r>
          </a:p>
          <a:p>
            <a:pPr marL="228600" lvl="0" indent="-228600">
              <a:lnSpc>
                <a:spcPct val="80000"/>
              </a:lnSpc>
              <a:spcBef>
                <a:spcPts val="300"/>
              </a:spcBef>
              <a:spcAft>
                <a:spcPct val="20000"/>
              </a:spcAft>
              <a:buFont typeface="+mj-lt"/>
              <a:buAutoNum type="arabicPeriod"/>
            </a:pPr>
            <a:r>
              <a:rPr lang="en-US" altLang="en-US" sz="800" dirty="0">
                <a:latin typeface="Arial" panose="020B0604020202020204" pitchFamily="34" charset="0"/>
              </a:rPr>
              <a:t>Glycogen storage disease IIb. Available at: </a:t>
            </a:r>
            <a:r>
              <a:rPr lang="en-US" altLang="en-US" sz="800" dirty="0" err="1">
                <a:latin typeface="Arial" panose="020B0604020202020204" pitchFamily="34" charset="0"/>
              </a:rPr>
              <a:t>www.ncbi.nlm.nih.gov</a:t>
            </a:r>
            <a:r>
              <a:rPr lang="en-US" altLang="en-US" sz="800" dirty="0">
                <a:latin typeface="Arial" panose="020B0604020202020204" pitchFamily="34" charset="0"/>
              </a:rPr>
              <a:t>/</a:t>
            </a:r>
            <a:r>
              <a:rPr lang="en-US" altLang="en-US" sz="800" dirty="0" err="1">
                <a:latin typeface="Arial" panose="020B0604020202020204" pitchFamily="34" charset="0"/>
              </a:rPr>
              <a:t>htbin</a:t>
            </a:r>
            <a:r>
              <a:rPr lang="en-US" altLang="en-US" sz="800" dirty="0">
                <a:latin typeface="Arial" panose="020B0604020202020204" pitchFamily="34" charset="0"/>
              </a:rPr>
              <a:t>-post/</a:t>
            </a:r>
            <a:r>
              <a:rPr lang="en-US" altLang="en-US" sz="800" dirty="0" err="1">
                <a:latin typeface="Arial" panose="020B0604020202020204" pitchFamily="34" charset="0"/>
              </a:rPr>
              <a:t>Omim</a:t>
            </a:r>
            <a:r>
              <a:rPr lang="en-US" altLang="en-US" sz="800" dirty="0">
                <a:latin typeface="Arial" panose="020B0604020202020204" pitchFamily="34" charset="0"/>
              </a:rPr>
              <a:t>/dispmim?300257. Accessed on February 19, 2004.</a:t>
            </a:r>
          </a:p>
          <a:p>
            <a:pPr marL="228600" lvl="0" indent="-228600">
              <a:lnSpc>
                <a:spcPct val="80000"/>
              </a:lnSpc>
              <a:spcBef>
                <a:spcPts val="300"/>
              </a:spcBef>
              <a:spcAft>
                <a:spcPct val="20000"/>
              </a:spcAft>
              <a:buFont typeface="+mj-lt"/>
              <a:buAutoNum type="arabicPeriod"/>
            </a:pPr>
            <a:r>
              <a:rPr lang="en-US" altLang="en-US" sz="800" dirty="0" err="1">
                <a:latin typeface="Arial" panose="020B0604020202020204" pitchFamily="34" charset="0"/>
              </a:rPr>
              <a:t>Lotz</a:t>
            </a:r>
            <a:r>
              <a:rPr lang="en-US" altLang="en-US" sz="800" dirty="0">
                <a:latin typeface="Arial" panose="020B0604020202020204" pitchFamily="34" charset="0"/>
              </a:rPr>
              <a:t> BP. Metabolic myopathies. In: Brown WF, et al, eds. </a:t>
            </a:r>
            <a:r>
              <a:rPr lang="en-US" altLang="en-US" sz="800" i="1" dirty="0">
                <a:latin typeface="Arial" panose="020B0604020202020204" pitchFamily="34" charset="0"/>
              </a:rPr>
              <a:t>Neuromuscular Function and Disease: Basic, Clinical, and Electrodiagnostic Aspects</a:t>
            </a:r>
            <a:r>
              <a:rPr lang="en-US" altLang="en-US" sz="800" dirty="0">
                <a:latin typeface="Arial" panose="020B0604020202020204" pitchFamily="34" charset="0"/>
              </a:rPr>
              <a:t>. Vol. 2. Philadelphia: W.B. Saunders Company; 2002:1443-1445.</a:t>
            </a:r>
            <a:endParaRPr lang="en-US" dirty="0"/>
          </a:p>
          <a:p>
            <a:endParaRPr lang="en-US" dirty="0"/>
          </a:p>
          <a:p>
            <a:r>
              <a:rPr lang="en-US" u="sng" dirty="0"/>
              <a:t>Notes</a:t>
            </a:r>
          </a:p>
          <a:p>
            <a:pPr>
              <a:lnSpc>
                <a:spcPct val="80000"/>
              </a:lnSpc>
            </a:pPr>
            <a:r>
              <a:rPr lang="en-US" altLang="en-US" sz="800" b="1" dirty="0">
                <a:latin typeface="Arial" panose="020B0604020202020204" pitchFamily="34" charset="0"/>
              </a:rPr>
              <a:t>Infantile-onset Pompe disease may be misdiagnosed, because certain signs and symptoms overlap with a variety of other disorders. </a:t>
            </a:r>
          </a:p>
          <a:p>
            <a:pPr>
              <a:lnSpc>
                <a:spcPct val="80000"/>
              </a:lnSpc>
            </a:pPr>
            <a:r>
              <a:rPr lang="en-US" altLang="en-US" sz="800" dirty="0">
                <a:latin typeface="Arial" panose="020B0604020202020204" pitchFamily="34" charset="0"/>
              </a:rPr>
              <a:t>Muscle weakness and hypotonia may be found in various floppy baby syndromes, including Werdnig-Hoffman disease and some glycogen storage diseases (</a:t>
            </a:r>
            <a:r>
              <a:rPr lang="en-US" altLang="en-US" sz="800" dirty="0" err="1">
                <a:latin typeface="Arial" panose="020B0604020202020204" pitchFamily="34" charset="0"/>
              </a:rPr>
              <a:t>eg</a:t>
            </a:r>
            <a:r>
              <a:rPr lang="en-US" altLang="en-US" sz="800" dirty="0">
                <a:latin typeface="Arial" panose="020B0604020202020204" pitchFamily="34" charset="0"/>
              </a:rPr>
              <a:t>, GSD III and IV), and cardiomegaly or cardiomyopathy, which may be seen  in various cardiac and mitochondrial disorders.</a:t>
            </a:r>
          </a:p>
          <a:p>
            <a:pPr>
              <a:lnSpc>
                <a:spcPct val="80000"/>
              </a:lnSpc>
            </a:pPr>
            <a:endParaRPr lang="en-US" altLang="en-US" sz="800" dirty="0">
              <a:latin typeface="Arial" panose="020B0604020202020204" pitchFamily="34" charset="0"/>
            </a:endParaRPr>
          </a:p>
          <a:p>
            <a:pPr>
              <a:lnSpc>
                <a:spcPct val="80000"/>
              </a:lnSpc>
            </a:pPr>
            <a:r>
              <a:rPr lang="en-US" altLang="en-US" sz="800" dirty="0">
                <a:latin typeface="Arial" panose="020B0604020202020204" pitchFamily="34" charset="0"/>
              </a:rPr>
              <a:t>Werdnig-Hoffman disease, also known as type I infantile spinal muscular atrophy, is caused by degeneration of motor nuclei in the lower brain stem and in the anterior horn of the spinal cord. Disease usually presents within the first months to first 2 years of life. It is characterized by generalized weakness, hypotonia, voluntary muscle atrophy, joint hypermobility, absence of tendon reflexes, and tongue fasciculations. Like Pompe disease, infants with this disorder may have difficulty feeding and breathing, and are at increased susceptibility to respiratory infection. They may assume a frog-like position with hips abducted and knees bent or flexed. The rate of progression varies depending on the age of onset. When presenting in the first months of life, the disease is rapidly progressive and leads to respiratory dysfunction, excretory difficulties, and problems swallowing. Some infants may present with normal development during the first few months of life before muscle weakness appears. Such infants have a slower progressive course.</a:t>
            </a:r>
            <a:endParaRPr lang="en-US" altLang="en-US" sz="800" baseline="30000" dirty="0">
              <a:latin typeface="Arial" panose="020B0604020202020204" pitchFamily="34" charset="0"/>
            </a:endParaRPr>
          </a:p>
          <a:p>
            <a:pPr>
              <a:lnSpc>
                <a:spcPct val="80000"/>
              </a:lnSpc>
            </a:pPr>
            <a:endParaRPr lang="en-US" altLang="en-US" sz="800" dirty="0">
              <a:latin typeface="Arial" panose="020B0604020202020204" pitchFamily="34" charset="0"/>
            </a:endParaRPr>
          </a:p>
          <a:p>
            <a:pPr>
              <a:lnSpc>
                <a:spcPct val="80000"/>
              </a:lnSpc>
            </a:pPr>
            <a:r>
              <a:rPr lang="en-US" altLang="en-US" sz="800" dirty="0" err="1">
                <a:latin typeface="Arial" panose="020B0604020202020204" pitchFamily="34" charset="0"/>
              </a:rPr>
              <a:t>Danon</a:t>
            </a:r>
            <a:r>
              <a:rPr lang="en-US" altLang="en-US" sz="800" dirty="0">
                <a:latin typeface="Arial" panose="020B0604020202020204" pitchFamily="34" charset="0"/>
              </a:rPr>
              <a:t> disease is characterized clinically by hypertrophic cardiomyopathy and skeletal muscle myopathy, and pathologically by the presence of cytoplasmic vacuoles in skeletal and cardiac muscle cells. The vacuoles contain autophagic material and glycogen. Mental retardation may be present in some patients. Like Pompe disease, </a:t>
            </a:r>
            <a:r>
              <a:rPr lang="en-US" altLang="en-US" sz="800" dirty="0" err="1">
                <a:latin typeface="Arial" panose="020B0604020202020204" pitchFamily="34" charset="0"/>
              </a:rPr>
              <a:t>Danon</a:t>
            </a:r>
            <a:r>
              <a:rPr lang="en-US" altLang="en-US" sz="800" dirty="0">
                <a:latin typeface="Arial" panose="020B0604020202020204" pitchFamily="34" charset="0"/>
              </a:rPr>
              <a:t> disease may present as a severe infantile-onset form or as a more slowly progressive late-onset form. Cardiomyopathy is found in both subtypes. A deficiency in a lysosomal structural protein (LAMP2) has been suggested as the cause of </a:t>
            </a:r>
            <a:r>
              <a:rPr lang="en-US" altLang="en-US" sz="800" dirty="0" err="1">
                <a:latin typeface="Arial" panose="020B0604020202020204" pitchFamily="34" charset="0"/>
              </a:rPr>
              <a:t>Danon</a:t>
            </a:r>
            <a:r>
              <a:rPr lang="en-US" altLang="en-US" sz="800" dirty="0">
                <a:latin typeface="Arial" panose="020B0604020202020204" pitchFamily="34" charset="0"/>
              </a:rPr>
              <a:t> disease.</a:t>
            </a:r>
            <a:endParaRPr lang="en-US" altLang="en-US" sz="800" baseline="30000" dirty="0">
              <a:latin typeface="Arial" panose="020B0604020202020204" pitchFamily="34" charset="0"/>
            </a:endParaRPr>
          </a:p>
          <a:p>
            <a:pPr>
              <a:lnSpc>
                <a:spcPct val="70000"/>
              </a:lnSpc>
            </a:pPr>
            <a:endParaRPr lang="en-US" altLang="en-US" sz="800" dirty="0">
              <a:latin typeface="Arial" panose="020B0604020202020204" pitchFamily="34" charset="0"/>
            </a:endParaRPr>
          </a:p>
          <a:p>
            <a:pPr>
              <a:lnSpc>
                <a:spcPct val="70000"/>
              </a:lnSpc>
            </a:pPr>
            <a:r>
              <a:rPr lang="en-US" altLang="en-US" sz="800" dirty="0">
                <a:latin typeface="Arial" panose="020B0604020202020204" pitchFamily="34" charset="0"/>
              </a:rPr>
              <a:t>Systemic carnitine deficiency is an autosomal recessive inherited disorder, in which there is a defect in carnitine transport across cell membranes. Key clinical findings are a hypertrophic cardiomyopathy and/or attacks of hypoketotic hypoglycemia (Reye’s syndrome) with associated muscle weakness.</a:t>
            </a:r>
            <a:endParaRPr lang="en-US" altLang="en-US" sz="800" baseline="3000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838A768E-7E44-40D6-AAEA-1843133FCFF7}" type="slidenum">
              <a:rPr lang="en-US" smtClean="0"/>
              <a:t>15</a:t>
            </a:fld>
            <a:endParaRPr lang="en-US" dirty="0"/>
          </a:p>
        </p:txBody>
      </p:sp>
    </p:spTree>
    <p:extLst>
      <p:ext uri="{BB962C8B-B14F-4D97-AF65-F5344CB8AC3E}">
        <p14:creationId xmlns:p14="http://schemas.microsoft.com/office/powerpoint/2010/main" val="3524423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References</a:t>
            </a:r>
          </a:p>
          <a:p>
            <a:pPr marL="228600" indent="-228600" algn="l">
              <a:buFont typeface="+mj-lt"/>
              <a:buAutoNum type="arabicPeriod"/>
            </a:pPr>
            <a:r>
              <a:rPr lang="en-US" altLang="en-US" sz="1200" dirty="0">
                <a:latin typeface="Arial" panose="020B0604020202020204" pitchFamily="34" charset="0"/>
              </a:rPr>
              <a:t>Chen Y-T. In: </a:t>
            </a:r>
            <a:r>
              <a:rPr lang="en-US" altLang="en-US" sz="1200" i="1" dirty="0">
                <a:latin typeface="Arial" panose="020B0604020202020204" pitchFamily="34" charset="0"/>
              </a:rPr>
              <a:t>Harrison’s Principles of Internal Medicine</a:t>
            </a:r>
            <a:r>
              <a:rPr lang="en-US" altLang="en-US" sz="1200" dirty="0">
                <a:latin typeface="Arial" panose="020B0604020202020204" pitchFamily="34" charset="0"/>
              </a:rPr>
              <a:t>. 15th ed. 2001:2281-2289.</a:t>
            </a:r>
          </a:p>
          <a:p>
            <a:pPr marL="228600" indent="-228600" algn="l">
              <a:buFont typeface="+mj-lt"/>
              <a:buAutoNum type="arabicPeriod"/>
            </a:pPr>
            <a:r>
              <a:rPr lang="en-US" altLang="en-US" sz="1200" dirty="0">
                <a:latin typeface="Arial" panose="020B0604020202020204" pitchFamily="34" charset="0"/>
              </a:rPr>
              <a:t>Johns DR. In: </a:t>
            </a:r>
            <a:r>
              <a:rPr lang="en-US" altLang="en-US" sz="1200" i="1" dirty="0">
                <a:latin typeface="Arial" panose="020B0604020202020204" pitchFamily="34" charset="0"/>
              </a:rPr>
              <a:t>Harrison’s Principles of Internal Medicine</a:t>
            </a:r>
            <a:r>
              <a:rPr lang="en-US" altLang="en-US" sz="1200" dirty="0">
                <a:latin typeface="Arial" panose="020B0604020202020204" pitchFamily="34" charset="0"/>
              </a:rPr>
              <a:t>. 15th ed. 2001:404-407.</a:t>
            </a:r>
          </a:p>
          <a:p>
            <a:endParaRPr lang="en-US" dirty="0"/>
          </a:p>
          <a:p>
            <a:r>
              <a:rPr lang="en-US" u="sng" dirty="0"/>
              <a:t>Notes</a:t>
            </a:r>
          </a:p>
        </p:txBody>
      </p:sp>
      <p:sp>
        <p:nvSpPr>
          <p:cNvPr id="4" name="Slide Number Placeholder 3"/>
          <p:cNvSpPr>
            <a:spLocks noGrp="1"/>
          </p:cNvSpPr>
          <p:nvPr>
            <p:ph type="sldNum" sz="quarter" idx="5"/>
          </p:nvPr>
        </p:nvSpPr>
        <p:spPr/>
        <p:txBody>
          <a:bodyPr/>
          <a:lstStyle/>
          <a:p>
            <a:fld id="{838A768E-7E44-40D6-AAEA-1843133FCFF7}" type="slidenum">
              <a:rPr lang="en-US" smtClean="0"/>
              <a:t>16</a:t>
            </a:fld>
            <a:endParaRPr lang="en-US" dirty="0"/>
          </a:p>
        </p:txBody>
      </p:sp>
    </p:spTree>
    <p:extLst>
      <p:ext uri="{BB962C8B-B14F-4D97-AF65-F5344CB8AC3E}">
        <p14:creationId xmlns:p14="http://schemas.microsoft.com/office/powerpoint/2010/main" val="3778059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8A768E-7E44-40D6-AAEA-1843133FCFF7}" type="slidenum">
              <a:rPr lang="en-US" smtClean="0"/>
              <a:t>17</a:t>
            </a:fld>
            <a:endParaRPr lang="en-US" dirty="0"/>
          </a:p>
        </p:txBody>
      </p:sp>
    </p:spTree>
    <p:extLst>
      <p:ext uri="{BB962C8B-B14F-4D97-AF65-F5344CB8AC3E}">
        <p14:creationId xmlns:p14="http://schemas.microsoft.com/office/powerpoint/2010/main" val="3739008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pPr marL="228600" marR="0" lvl="0" indent="-228600" algn="l" defTabSz="914400" rtl="0" eaLnBrk="1" fontAlgn="auto" latinLnBrk="0" hangingPunct="1">
              <a:lnSpc>
                <a:spcPct val="100000"/>
              </a:lnSpc>
              <a:spcBef>
                <a:spcPts val="1200"/>
              </a:spcBef>
              <a:spcAft>
                <a:spcPts val="0"/>
              </a:spcAft>
              <a:buClrTx/>
              <a:buSzTx/>
              <a:buFont typeface="+mj-lt"/>
              <a:buAutoNum type="arabicPeriod"/>
              <a:tabLst/>
              <a:defRPr/>
            </a:pPr>
            <a:r>
              <a:rPr lang="en-US" altLang="en-US" sz="900" dirty="0">
                <a:latin typeface="Arial" panose="020B0604020202020204" pitchFamily="34" charset="0"/>
              </a:rPr>
              <a:t>Hirschhorn R, </a:t>
            </a:r>
            <a:r>
              <a:rPr lang="en-US" altLang="en-US" sz="900" dirty="0" err="1">
                <a:latin typeface="Arial" panose="020B0604020202020204" pitchFamily="34" charset="0"/>
              </a:rPr>
              <a:t>Reuser</a:t>
            </a:r>
            <a:r>
              <a:rPr lang="en-US" altLang="en-US" sz="900" dirty="0">
                <a:latin typeface="Arial" panose="020B0604020202020204" pitchFamily="34" charset="0"/>
              </a:rPr>
              <a:t> AJJ. Glycogen storage disease type II: acid alpha-glucosidase (acid maltase) deficiency. In: Childs B, et al, eds. </a:t>
            </a:r>
            <a:r>
              <a:rPr lang="en-US" altLang="en-US" sz="900" i="1" dirty="0">
                <a:latin typeface="Arial" panose="020B0604020202020204" pitchFamily="34" charset="0"/>
              </a:rPr>
              <a:t>The Metabolic and Molecular Bases of Inherited Disease.</a:t>
            </a:r>
            <a:r>
              <a:rPr lang="en-US" altLang="en-US" sz="900" dirty="0">
                <a:latin typeface="Arial" panose="020B0604020202020204" pitchFamily="34" charset="0"/>
              </a:rPr>
              <a:t> 8th ed. New York: McGraw-Hill; 2000:3389-3420.</a:t>
            </a:r>
            <a:endParaRPr lang="en-US" sz="900" kern="1200" dirty="0">
              <a:solidFill>
                <a:schemeClr val="tx1"/>
              </a:solidFill>
              <a:effectLst/>
              <a:latin typeface="+mn-lt"/>
              <a:ea typeface="+mn-ea"/>
              <a:cs typeface="+mn-cs"/>
            </a:endParaRPr>
          </a:p>
          <a:p>
            <a:pPr marL="228600" indent="-228600">
              <a:spcBef>
                <a:spcPts val="1200"/>
              </a:spcBef>
              <a:spcAft>
                <a:spcPts val="0"/>
              </a:spcAft>
              <a:buFont typeface="+mj-lt"/>
              <a:buAutoNum type="arabicPeriod"/>
            </a:pPr>
            <a:r>
              <a:rPr lang="en-US" sz="900" kern="1200" dirty="0" err="1">
                <a:solidFill>
                  <a:schemeClr val="tx1"/>
                </a:solidFill>
                <a:effectLst/>
                <a:latin typeface="+mn-lt"/>
                <a:ea typeface="+mn-ea"/>
                <a:cs typeface="+mn-cs"/>
              </a:rPr>
              <a:t>Kishnani</a:t>
            </a:r>
            <a:r>
              <a:rPr lang="en-US" sz="900" kern="1200" dirty="0">
                <a:solidFill>
                  <a:schemeClr val="tx1"/>
                </a:solidFill>
                <a:effectLst/>
                <a:latin typeface="+mn-lt"/>
                <a:ea typeface="+mn-ea"/>
                <a:cs typeface="+mn-cs"/>
              </a:rPr>
              <a:t> PS, Steiner RD, Bali D, et al. Pompe disease diagnosis and management guideline. </a:t>
            </a:r>
            <a:r>
              <a:rPr lang="en-US" sz="900" i="1" kern="1200" dirty="0">
                <a:solidFill>
                  <a:schemeClr val="tx1"/>
                </a:solidFill>
                <a:effectLst/>
                <a:latin typeface="+mn-lt"/>
                <a:ea typeface="+mn-ea"/>
                <a:cs typeface="+mn-cs"/>
              </a:rPr>
              <a:t>Genetics in Medicine</a:t>
            </a:r>
            <a:r>
              <a:rPr lang="en-US" sz="900" kern="1200" dirty="0">
                <a:solidFill>
                  <a:schemeClr val="tx1"/>
                </a:solidFill>
                <a:effectLst/>
                <a:latin typeface="+mn-lt"/>
                <a:ea typeface="+mn-ea"/>
                <a:cs typeface="+mn-cs"/>
              </a:rPr>
              <a:t>. 2006;8(5):267-288.</a:t>
            </a:r>
          </a:p>
          <a:p>
            <a:pPr marL="228600" marR="0" lvl="0" indent="-228600" algn="l" defTabSz="914400" rtl="0" eaLnBrk="1" fontAlgn="auto" latinLnBrk="0" hangingPunct="1">
              <a:lnSpc>
                <a:spcPct val="100000"/>
              </a:lnSpc>
              <a:spcBef>
                <a:spcPts val="1200"/>
              </a:spcBef>
              <a:spcAft>
                <a:spcPts val="0"/>
              </a:spcAft>
              <a:buClrTx/>
              <a:buSzTx/>
              <a:buFont typeface="+mj-lt"/>
              <a:buAutoNum type="arabicPeriod"/>
              <a:tabLst/>
              <a:defRPr/>
            </a:pPr>
            <a:r>
              <a:rPr lang="en-US" sz="1200" b="0" i="0" u="none" strike="noStrike" kern="1200" dirty="0">
                <a:solidFill>
                  <a:schemeClr val="tx1"/>
                </a:solidFill>
                <a:effectLst/>
                <a:latin typeface="+mn-lt"/>
                <a:ea typeface="+mn-ea"/>
                <a:cs typeface="+mn-cs"/>
              </a:rPr>
              <a:t>AANEM. Diagnostic criteria for late‐onset (childhood and adult) Pompe disease. </a:t>
            </a:r>
            <a:r>
              <a:rPr lang="en-US" sz="1200" b="0" i="1" u="none" strike="noStrike" kern="1200" dirty="0">
                <a:solidFill>
                  <a:schemeClr val="tx1"/>
                </a:solidFill>
                <a:effectLst/>
                <a:latin typeface="+mn-lt"/>
                <a:ea typeface="+mn-ea"/>
                <a:cs typeface="+mn-cs"/>
              </a:rPr>
              <a:t>Muscle &amp; Nerve</a:t>
            </a:r>
            <a:r>
              <a:rPr lang="en-US" sz="1200" b="0" i="0" u="none" strike="noStrike" kern="1200" dirty="0">
                <a:solidFill>
                  <a:schemeClr val="tx1"/>
                </a:solidFill>
                <a:effectLst/>
                <a:latin typeface="+mn-lt"/>
                <a:ea typeface="+mn-ea"/>
                <a:cs typeface="+mn-cs"/>
              </a:rPr>
              <a:t> 2009;40:149-160.</a:t>
            </a:r>
            <a:endParaRPr lang="en-US" sz="900" kern="1200" dirty="0">
              <a:solidFill>
                <a:schemeClr val="tx1"/>
              </a:solidFill>
              <a:effectLst/>
              <a:latin typeface="+mn-lt"/>
              <a:ea typeface="+mn-ea"/>
              <a:cs typeface="+mn-cs"/>
            </a:endParaRPr>
          </a:p>
          <a:p>
            <a:pPr marL="228600" indent="-228600">
              <a:spcBef>
                <a:spcPts val="1200"/>
              </a:spcBef>
              <a:spcAft>
                <a:spcPts val="0"/>
              </a:spcAft>
              <a:buFont typeface="+mj-lt"/>
              <a:buAutoNum type="arabicPeriod"/>
            </a:pPr>
            <a:r>
              <a:rPr lang="en-US" sz="900" kern="1200" dirty="0">
                <a:solidFill>
                  <a:schemeClr val="tx1"/>
                </a:solidFill>
                <a:effectLst/>
                <a:latin typeface="+mn-lt"/>
                <a:ea typeface="+mn-ea"/>
                <a:cs typeface="+mn-cs"/>
              </a:rPr>
              <a:t>van der Ploeg AT, </a:t>
            </a:r>
            <a:r>
              <a:rPr lang="en-US" sz="900" kern="1200" dirty="0" err="1">
                <a:solidFill>
                  <a:schemeClr val="tx1"/>
                </a:solidFill>
                <a:effectLst/>
                <a:latin typeface="+mn-lt"/>
                <a:ea typeface="+mn-ea"/>
                <a:cs typeface="+mn-cs"/>
              </a:rPr>
              <a:t>Reuser</a:t>
            </a:r>
            <a:r>
              <a:rPr lang="en-US" sz="900" kern="1200" dirty="0">
                <a:solidFill>
                  <a:schemeClr val="tx1"/>
                </a:solidFill>
                <a:effectLst/>
                <a:latin typeface="+mn-lt"/>
                <a:ea typeface="+mn-ea"/>
                <a:cs typeface="+mn-cs"/>
              </a:rPr>
              <a:t> AJ. </a:t>
            </a:r>
            <a:r>
              <a:rPr lang="en-US" sz="900" kern="1200" dirty="0" err="1">
                <a:solidFill>
                  <a:schemeClr val="tx1"/>
                </a:solidFill>
                <a:effectLst/>
                <a:latin typeface="+mn-lt"/>
                <a:ea typeface="+mn-ea"/>
                <a:cs typeface="+mn-cs"/>
              </a:rPr>
              <a:t>Pompe’s</a:t>
            </a:r>
            <a:r>
              <a:rPr lang="en-US" sz="900" kern="1200" dirty="0">
                <a:solidFill>
                  <a:schemeClr val="tx1"/>
                </a:solidFill>
                <a:effectLst/>
                <a:latin typeface="+mn-lt"/>
                <a:ea typeface="+mn-ea"/>
                <a:cs typeface="+mn-cs"/>
              </a:rPr>
              <a:t> disease. </a:t>
            </a:r>
            <a:r>
              <a:rPr lang="en-US" sz="900" i="1" kern="1200" dirty="0">
                <a:solidFill>
                  <a:schemeClr val="tx1"/>
                </a:solidFill>
                <a:effectLst/>
                <a:latin typeface="+mn-lt"/>
                <a:ea typeface="+mn-ea"/>
                <a:cs typeface="+mn-cs"/>
              </a:rPr>
              <a:t>The Lancet</a:t>
            </a:r>
            <a:r>
              <a:rPr lang="en-US" sz="900" kern="1200" dirty="0">
                <a:solidFill>
                  <a:schemeClr val="tx1"/>
                </a:solidFill>
                <a:effectLst/>
                <a:latin typeface="+mn-lt"/>
                <a:ea typeface="+mn-ea"/>
                <a:cs typeface="+mn-cs"/>
              </a:rPr>
              <a:t>. 2008;372(9646):1342-1353. doi:10.1016/S0140-6736(08)61555-X</a:t>
            </a:r>
            <a:r>
              <a:rPr lang="en-US" sz="900" dirty="0">
                <a:effectLst/>
              </a:rPr>
              <a:t> </a:t>
            </a:r>
            <a:r>
              <a:rPr lang="en-US" sz="900" kern="1200" dirty="0">
                <a:solidFill>
                  <a:schemeClr val="tx1"/>
                </a:solidFill>
                <a:effectLst/>
                <a:latin typeface="+mn-lt"/>
                <a:ea typeface="+mn-ea"/>
                <a:cs typeface="+mn-cs"/>
              </a:rPr>
              <a:t> </a:t>
            </a:r>
            <a:endParaRPr lang="en-US" sz="1600" b="1" dirty="0"/>
          </a:p>
          <a:p>
            <a:endParaRPr lang="en-US" dirty="0"/>
          </a:p>
          <a:p>
            <a:r>
              <a:rPr lang="en-US" u="sng" dirty="0"/>
              <a:t>Notes</a:t>
            </a:r>
          </a:p>
          <a:p>
            <a:r>
              <a:rPr lang="en-US" altLang="en-US" sz="900" b="1" dirty="0">
                <a:latin typeface="Arial" panose="020B0604020202020204" pitchFamily="34" charset="0"/>
              </a:rPr>
              <a:t>LOPD</a:t>
            </a:r>
          </a:p>
          <a:p>
            <a:pPr marL="171450" indent="-171450">
              <a:spcBef>
                <a:spcPts val="600"/>
              </a:spcBef>
              <a:buFont typeface="Arial" panose="020B0604020202020204" pitchFamily="34" charset="0"/>
              <a:buChar char="•"/>
            </a:pPr>
            <a:r>
              <a:rPr lang="en-US" altLang="en-US" sz="900" dirty="0">
                <a:latin typeface="Arial" panose="020B0604020202020204" pitchFamily="34" charset="0"/>
              </a:rPr>
              <a:t>Pompe disease that first appears during adolescence or adulthood is typically referred to as late-onset disease, which usually presents as progressive proximal muscle weakness and with symptoms of respiratory insufficiency. </a:t>
            </a:r>
          </a:p>
          <a:p>
            <a:pPr marL="171450" indent="-171450">
              <a:spcBef>
                <a:spcPts val="600"/>
              </a:spcBef>
              <a:buFont typeface="Arial" panose="020B0604020202020204" pitchFamily="34" charset="0"/>
              <a:buChar char="•"/>
            </a:pPr>
            <a:r>
              <a:rPr lang="en-US" altLang="en-US" sz="900" dirty="0">
                <a:latin typeface="Arial" panose="020B0604020202020204" pitchFamily="34" charset="0"/>
              </a:rPr>
              <a:t>Muscle weakness is greater in the trunk and legs than in the arms. Deep tendon reflexes disappear with increasing weakness.</a:t>
            </a:r>
          </a:p>
          <a:p>
            <a:pPr marL="171450" indent="-171450">
              <a:spcBef>
                <a:spcPts val="600"/>
              </a:spcBef>
              <a:buFont typeface="Arial" panose="020B0604020202020204" pitchFamily="34" charset="0"/>
              <a:buChar char="•"/>
            </a:pPr>
            <a:r>
              <a:rPr lang="en-US" altLang="en-US" sz="900" dirty="0">
                <a:latin typeface="Arial" panose="020B0604020202020204" pitchFamily="34" charset="0"/>
              </a:rPr>
              <a:t>Respiratory symptoms caused by weakness in respiratory muscles and diaphragm predominate in about one third of cases: initial symptoms may include shortness of breath, fatigue on exertion, obstructive sleep apnea, morning headache, and daytime somnolence.</a:t>
            </a:r>
          </a:p>
          <a:p>
            <a:pPr marL="171450" indent="-171450">
              <a:spcBef>
                <a:spcPts val="600"/>
              </a:spcBef>
              <a:buFont typeface="Arial" panose="020B0604020202020204" pitchFamily="34" charset="0"/>
              <a:buChar char="•"/>
            </a:pPr>
            <a:r>
              <a:rPr lang="en-US" altLang="en-US" sz="900" dirty="0">
                <a:latin typeface="Arial" panose="020B0604020202020204" pitchFamily="34" charset="0"/>
              </a:rPr>
              <a:t>Atrophy in paraspinal muscles may lead to scoliosis, scapular winging, and low back pain. The general muscle weakness in the trunk and limbs may cause gait abnormalities.</a:t>
            </a:r>
            <a:r>
              <a:rPr lang="en-US" altLang="en-US" sz="900" baseline="30000" dirty="0">
                <a:latin typeface="Arial" panose="020B0604020202020204" pitchFamily="34" charset="0"/>
              </a:rPr>
              <a:t> </a:t>
            </a:r>
          </a:p>
          <a:p>
            <a:pPr marL="171450" indent="-171450">
              <a:spcBef>
                <a:spcPts val="600"/>
              </a:spcBef>
              <a:buFont typeface="Arial" panose="020B0604020202020204" pitchFamily="34" charset="0"/>
              <a:buChar char="•"/>
            </a:pPr>
            <a:r>
              <a:rPr lang="en-US" altLang="en-US" sz="900" dirty="0">
                <a:latin typeface="Arial" panose="020B0604020202020204" pitchFamily="34" charset="0"/>
              </a:rPr>
              <a:t>Other signs and symptoms may be present but occur less frequently than the muscle weakness and respiratory symptoms and/or may develop later in the course of the disease. </a:t>
            </a:r>
          </a:p>
          <a:p>
            <a:pPr marL="171450" indent="-171450">
              <a:spcBef>
                <a:spcPts val="600"/>
              </a:spcBef>
              <a:buFont typeface="Arial" panose="020B0604020202020204" pitchFamily="34" charset="0"/>
              <a:buChar char="•"/>
            </a:pPr>
            <a:r>
              <a:rPr lang="en-US" altLang="en-US" sz="900" dirty="0">
                <a:latin typeface="Arial" panose="020B0604020202020204" pitchFamily="34" charset="0"/>
              </a:rPr>
              <a:t>Cardiomyopathy, which is prominent in infantile-onset disease, is rare. However, respiratory insufficiency may lead to signs of pulmonary hypertension and cardiac failure, particularly at more advanced stages of late-onset disease.</a:t>
            </a:r>
          </a:p>
          <a:p>
            <a:endParaRPr lang="en-US" dirty="0"/>
          </a:p>
        </p:txBody>
      </p:sp>
      <p:sp>
        <p:nvSpPr>
          <p:cNvPr id="4" name="Slide Number Placeholder 3"/>
          <p:cNvSpPr>
            <a:spLocks noGrp="1"/>
          </p:cNvSpPr>
          <p:nvPr>
            <p:ph type="sldNum" sz="quarter" idx="5"/>
          </p:nvPr>
        </p:nvSpPr>
        <p:spPr/>
        <p:txBody>
          <a:bodyPr/>
          <a:lstStyle/>
          <a:p>
            <a:fld id="{838A768E-7E44-40D6-AAEA-1843133FCFF7}" type="slidenum">
              <a:rPr lang="en-US" smtClean="0"/>
              <a:t>18</a:t>
            </a:fld>
            <a:endParaRPr lang="en-US" dirty="0"/>
          </a:p>
        </p:txBody>
      </p:sp>
    </p:spTree>
    <p:extLst>
      <p:ext uri="{BB962C8B-B14F-4D97-AF65-F5344CB8AC3E}">
        <p14:creationId xmlns:p14="http://schemas.microsoft.com/office/powerpoint/2010/main" val="2266911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pPr marL="0" lvl="0" indent="-342900">
              <a:spcBef>
                <a:spcPts val="300"/>
              </a:spcBef>
              <a:spcAft>
                <a:spcPct val="20000"/>
              </a:spcAft>
              <a:buFont typeface="+mj-lt"/>
              <a:buAutoNum type="arabicPeriod"/>
            </a:pPr>
            <a:r>
              <a:rPr lang="en-US" altLang="en-US" sz="800" dirty="0">
                <a:latin typeface="Arial" panose="020B0604020202020204" pitchFamily="34" charset="0"/>
              </a:rPr>
              <a:t>Brown RH Jr, </a:t>
            </a:r>
            <a:r>
              <a:rPr lang="en-US" altLang="en-US" sz="800" dirty="0" err="1">
                <a:latin typeface="Arial" panose="020B0604020202020204" pitchFamily="34" charset="0"/>
              </a:rPr>
              <a:t>Mendell</a:t>
            </a:r>
            <a:r>
              <a:rPr lang="en-US" altLang="en-US" sz="800" dirty="0">
                <a:latin typeface="Arial" panose="020B0604020202020204" pitchFamily="34" charset="0"/>
              </a:rPr>
              <a:t> JR. Muscular dystrophies and other muscle diseases. In: </a:t>
            </a:r>
            <a:r>
              <a:rPr lang="en-US" altLang="en-US" sz="800" dirty="0" err="1">
                <a:latin typeface="Arial" panose="020B0604020202020204" pitchFamily="34" charset="0"/>
              </a:rPr>
              <a:t>Braunwald</a:t>
            </a:r>
            <a:r>
              <a:rPr lang="en-US" altLang="en-US" sz="800" dirty="0">
                <a:latin typeface="Arial" panose="020B0604020202020204" pitchFamily="34" charset="0"/>
              </a:rPr>
              <a:t> E, et al, eds. </a:t>
            </a:r>
            <a:r>
              <a:rPr lang="en-US" altLang="en-US" sz="800" i="1" dirty="0">
                <a:latin typeface="Arial" panose="020B0604020202020204" pitchFamily="34" charset="0"/>
              </a:rPr>
              <a:t>Harrison’s Principles of Internal Medicine. </a:t>
            </a:r>
            <a:r>
              <a:rPr lang="en-US" altLang="en-US" sz="800" dirty="0">
                <a:latin typeface="Arial" panose="020B0604020202020204" pitchFamily="34" charset="0"/>
              </a:rPr>
              <a:t>15th ed. New York: McGraw-Hill; 2001:2530-2539. </a:t>
            </a:r>
          </a:p>
          <a:p>
            <a:pPr marL="0" lvl="0" indent="-342900">
              <a:spcBef>
                <a:spcPts val="300"/>
              </a:spcBef>
              <a:spcAft>
                <a:spcPct val="20000"/>
              </a:spcAft>
              <a:buFont typeface="+mj-lt"/>
              <a:buAutoNum type="arabicPeriod"/>
            </a:pPr>
            <a:r>
              <a:rPr lang="en-US" altLang="en-US" sz="800" dirty="0" err="1">
                <a:latin typeface="Arial" panose="020B0604020202020204" pitchFamily="34" charset="0"/>
              </a:rPr>
              <a:t>Dalakas</a:t>
            </a:r>
            <a:r>
              <a:rPr lang="en-US" altLang="en-US" sz="800" dirty="0">
                <a:latin typeface="Arial" panose="020B0604020202020204" pitchFamily="34" charset="0"/>
              </a:rPr>
              <a:t> MC Jr. Polymyositis, dermatomyositis, and inclusion body myositis. In: </a:t>
            </a:r>
            <a:r>
              <a:rPr lang="en-US" altLang="en-US" sz="800" dirty="0" err="1">
                <a:latin typeface="Arial" panose="020B0604020202020204" pitchFamily="34" charset="0"/>
              </a:rPr>
              <a:t>Braunwald</a:t>
            </a:r>
            <a:r>
              <a:rPr lang="en-US" altLang="en-US" sz="800" dirty="0">
                <a:latin typeface="Arial" panose="020B0604020202020204" pitchFamily="34" charset="0"/>
              </a:rPr>
              <a:t> E, et al, eds. </a:t>
            </a:r>
            <a:r>
              <a:rPr lang="en-US" altLang="en-US" sz="800" i="1" dirty="0">
                <a:latin typeface="Arial" panose="020B0604020202020204" pitchFamily="34" charset="0"/>
              </a:rPr>
              <a:t>Harrison’s Principles of Internal Medicine. </a:t>
            </a:r>
            <a:r>
              <a:rPr lang="en-US" altLang="en-US" sz="800" dirty="0">
                <a:latin typeface="Arial" panose="020B0604020202020204" pitchFamily="34" charset="0"/>
              </a:rPr>
              <a:t>15th ed. New York: McGraw-Hill; 2001:2524-2529. </a:t>
            </a:r>
          </a:p>
          <a:p>
            <a:pPr marL="0" lvl="0" indent="-342900">
              <a:spcBef>
                <a:spcPts val="300"/>
              </a:spcBef>
              <a:spcAft>
                <a:spcPct val="20000"/>
              </a:spcAft>
              <a:buFont typeface="+mj-lt"/>
              <a:buAutoNum type="arabicPeriod"/>
            </a:pPr>
            <a:r>
              <a:rPr lang="en-US" altLang="en-US" sz="800" dirty="0">
                <a:latin typeface="Arial" panose="020B0604020202020204" pitchFamily="34" charset="0"/>
              </a:rPr>
              <a:t>Rosenkranz H. Polymyositis. Available at: </a:t>
            </a:r>
            <a:r>
              <a:rPr lang="en-US" altLang="en-US" sz="800" dirty="0" err="1">
                <a:latin typeface="Arial" panose="020B0604020202020204" pitchFamily="34" charset="0"/>
              </a:rPr>
              <a:t>www.emedicine.com</a:t>
            </a:r>
            <a:r>
              <a:rPr lang="en-US" altLang="en-US" sz="800" dirty="0">
                <a:latin typeface="Arial" panose="020B0604020202020204" pitchFamily="34" charset="0"/>
              </a:rPr>
              <a:t>. Accessed on February 19, 2002.</a:t>
            </a:r>
          </a:p>
          <a:p>
            <a:pPr marL="0" lvl="0" indent="-342900">
              <a:spcBef>
                <a:spcPts val="300"/>
              </a:spcBef>
              <a:spcAft>
                <a:spcPct val="20000"/>
              </a:spcAft>
              <a:buFont typeface="+mj-lt"/>
              <a:buAutoNum type="arabicPeriod"/>
            </a:pPr>
            <a:r>
              <a:rPr lang="en-US" altLang="en-US" sz="800" dirty="0">
                <a:latin typeface="Arial" panose="020B0604020202020204" pitchFamily="34" charset="0"/>
              </a:rPr>
              <a:t>Chen Y-T. Glycogen storage diseases and other inherited disorders of carbohydrate metabolism. In: </a:t>
            </a:r>
            <a:r>
              <a:rPr lang="en-US" altLang="en-US" sz="800" dirty="0" err="1">
                <a:latin typeface="Arial" panose="020B0604020202020204" pitchFamily="34" charset="0"/>
              </a:rPr>
              <a:t>Braunwald</a:t>
            </a:r>
            <a:r>
              <a:rPr lang="en-US" altLang="en-US" sz="800" dirty="0">
                <a:latin typeface="Arial" panose="020B0604020202020204" pitchFamily="34" charset="0"/>
              </a:rPr>
              <a:t> E, et al, eds. </a:t>
            </a:r>
            <a:r>
              <a:rPr lang="en-US" altLang="en-US" sz="800" i="1" dirty="0">
                <a:latin typeface="Arial" panose="020B0604020202020204" pitchFamily="34" charset="0"/>
              </a:rPr>
              <a:t>Harrison’s Principles of Internal Medicine. </a:t>
            </a:r>
            <a:r>
              <a:rPr lang="en-US" altLang="en-US" sz="800" dirty="0">
                <a:latin typeface="Arial" panose="020B0604020202020204" pitchFamily="34" charset="0"/>
              </a:rPr>
              <a:t>15th ed. New York: McGraw-Hill; 2001:2281-2289.</a:t>
            </a:r>
          </a:p>
          <a:p>
            <a:endParaRPr lang="en-US" dirty="0"/>
          </a:p>
          <a:p>
            <a:r>
              <a:rPr lang="en-US" u="sng" dirty="0"/>
              <a:t>Notes</a:t>
            </a:r>
          </a:p>
          <a:p>
            <a:r>
              <a:rPr lang="en-US" altLang="en-US" sz="1200" b="1" dirty="0">
                <a:latin typeface="Arial" panose="020B0604020202020204" pitchFamily="34" charset="0"/>
              </a:rPr>
              <a:t>A number of other disorders have signs and symptoms that overlap with those seen in late-onset Pompe disease and may complicate efforts to arrive at a correct diagnosis. </a:t>
            </a:r>
          </a:p>
          <a:p>
            <a:r>
              <a:rPr lang="en-US" altLang="en-US" sz="1200" dirty="0">
                <a:latin typeface="Arial" panose="020B0604020202020204" pitchFamily="34" charset="0"/>
              </a:rPr>
              <a:t>The most frequent symptom, muscle weakness, is common to the dystrophy family and the other GSDs.</a:t>
            </a:r>
          </a:p>
          <a:p>
            <a:endParaRPr lang="en-US" altLang="en-US" sz="1200" dirty="0">
              <a:latin typeface="Arial" panose="020B0604020202020204" pitchFamily="34" charset="0"/>
            </a:endParaRPr>
          </a:p>
          <a:p>
            <a:r>
              <a:rPr lang="en-US" altLang="en-US" sz="1200" dirty="0">
                <a:latin typeface="Arial" panose="020B0604020202020204" pitchFamily="34" charset="0"/>
              </a:rPr>
              <a:t>Limb girdle muscular dystrophy presents as progressive muscle weakness that primarily affects the pelvic and shoulder girdle muscles. It may first appear in late childhood through the fourth decade. Weakness of the diaphragm may lead to respiratory insufficiency, and in some patients, cardiomyopathy may be present. Laboratory findings, which include elevated CK levels, are characteristic of myopathy.</a:t>
            </a:r>
          </a:p>
          <a:p>
            <a:endParaRPr lang="en-US" altLang="en-US" sz="1200" dirty="0">
              <a:latin typeface="Arial" panose="020B0604020202020204" pitchFamily="34" charset="0"/>
            </a:endParaRPr>
          </a:p>
          <a:p>
            <a:r>
              <a:rPr lang="en-US" altLang="en-US" sz="1200" dirty="0">
                <a:latin typeface="Arial" panose="020B0604020202020204" pitchFamily="34" charset="0"/>
              </a:rPr>
              <a:t>Becker/Duchenne muscular dystrophy usually becomes apparent between 3 and 5 years of age. It is characterized by progressive proximal muscle weakness, with the legs being affected more than the arms, leading to fixed joint contractures and loss of ambulation. Progressive scoliosis and pulmonary impairment subsequently develop, and patients become more susceptible to serious pulmonary infections. Death usually occurs in the second or third decade of life due to respiratory failure.</a:t>
            </a:r>
            <a:endParaRPr lang="en-US" altLang="en-US" sz="1200" baseline="30000" dirty="0">
              <a:latin typeface="Arial" panose="020B0604020202020204" pitchFamily="34" charset="0"/>
            </a:endParaRPr>
          </a:p>
          <a:p>
            <a:endParaRPr lang="en-US" altLang="en-US" sz="1200" dirty="0">
              <a:latin typeface="Arial" panose="020B0604020202020204" pitchFamily="34" charset="0"/>
            </a:endParaRPr>
          </a:p>
          <a:p>
            <a:r>
              <a:rPr lang="en-US" altLang="en-US" sz="1200" dirty="0">
                <a:latin typeface="Arial" panose="020B0604020202020204" pitchFamily="34" charset="0"/>
              </a:rPr>
              <a:t>Polymyositis is an inflammatory muscle disease that predominantly affects adults.</a:t>
            </a:r>
            <a:r>
              <a:rPr lang="en-US" altLang="en-US" sz="1200" baseline="30000" dirty="0">
                <a:latin typeface="Arial" panose="020B0604020202020204" pitchFamily="34" charset="0"/>
              </a:rPr>
              <a:t>2,3</a:t>
            </a:r>
            <a:r>
              <a:rPr lang="en-US" altLang="en-US" sz="1200" dirty="0">
                <a:latin typeface="Arial" panose="020B0604020202020204" pitchFamily="34" charset="0"/>
              </a:rPr>
              <a:t> It is characterized by progressive and often symmetrical muscle weakness, typically affecting proximal limb and neck flexor muscles. Polymyositis may occur alone or in conjunction with autoimmune or connective tissue diseases. </a:t>
            </a:r>
          </a:p>
          <a:p>
            <a:endParaRPr lang="en-US" altLang="en-US" sz="1200" dirty="0">
              <a:latin typeface="Arial" panose="020B0604020202020204" pitchFamily="34" charset="0"/>
            </a:endParaRPr>
          </a:p>
          <a:p>
            <a:r>
              <a:rPr lang="en-US" altLang="en-US" sz="1200" dirty="0">
                <a:latin typeface="Arial" panose="020B0604020202020204" pitchFamily="34" charset="0"/>
              </a:rPr>
              <a:t>LOPD may be also mistaken for more common disorders, like rheumatoid arthritis, due to certain common features such as: generalized weakness, fatigue, and musculoskeletal symptoms.</a:t>
            </a:r>
          </a:p>
          <a:p>
            <a:endParaRPr lang="en-US" altLang="en-US" sz="1200" dirty="0">
              <a:latin typeface="Arial" panose="020B0604020202020204" pitchFamily="34" charset="0"/>
            </a:endParaRPr>
          </a:p>
          <a:p>
            <a:r>
              <a:rPr lang="en-US" altLang="en-US" sz="1200" dirty="0">
                <a:latin typeface="Arial" panose="020B0604020202020204" pitchFamily="34" charset="0"/>
              </a:rPr>
              <a:t>GSD type III is caused by a deficiency in the glycogen debranching enzyme, which leads to hepatomegaly, hypoglycemia, growth retardation, and cardiomyopathy. Muscle weakness is usually minimal in childhood but can become severe in adulthood.  </a:t>
            </a:r>
          </a:p>
          <a:p>
            <a:endParaRPr lang="en-US" altLang="en-US" sz="1200" dirty="0">
              <a:latin typeface="Arial" panose="020B0604020202020204" pitchFamily="34" charset="0"/>
            </a:endParaRPr>
          </a:p>
          <a:p>
            <a:r>
              <a:rPr lang="en-US" altLang="en-US" sz="1200" dirty="0">
                <a:latin typeface="Arial" panose="020B0604020202020204" pitchFamily="34" charset="0"/>
              </a:rPr>
              <a:t>GSD type VI, also known as Hers disease, is caused by a deficiency in liver phosphorylase.</a:t>
            </a:r>
            <a:r>
              <a:rPr lang="en-US" altLang="en-US" sz="1200" baseline="30000" dirty="0">
                <a:latin typeface="Arial" panose="020B0604020202020204" pitchFamily="34" charset="0"/>
              </a:rPr>
              <a:t> </a:t>
            </a:r>
            <a:r>
              <a:rPr lang="en-US" altLang="en-US" sz="1200" dirty="0">
                <a:latin typeface="Arial" panose="020B0604020202020204" pitchFamily="34" charset="0"/>
              </a:rPr>
              <a:t>Patients usually present with hepatomegaly and growth retardation early in childhood, but they tend to improve and disappear after puberty. The heart and skeletal muscle are not involved.</a:t>
            </a:r>
          </a:p>
          <a:p>
            <a:endParaRPr lang="en-US" altLang="en-US" sz="1200" dirty="0">
              <a:latin typeface="Arial" panose="020B0604020202020204" pitchFamily="34" charset="0"/>
            </a:endParaRPr>
          </a:p>
          <a:p>
            <a:r>
              <a:rPr lang="en-US" altLang="en-US" sz="1200" dirty="0">
                <a:latin typeface="Arial" panose="020B0604020202020204" pitchFamily="34" charset="0"/>
              </a:rPr>
              <a:t>GSD type V is caused by a deficiency in muscle phosphorylase. Symptoms usually first appear in adulthood as exercise intolerance with muscle cramps. Serum creatine kinase is typically increased at rest and increased further following exercise.</a:t>
            </a:r>
          </a:p>
          <a:p>
            <a:endParaRPr lang="en-US" dirty="0"/>
          </a:p>
        </p:txBody>
      </p:sp>
      <p:sp>
        <p:nvSpPr>
          <p:cNvPr id="4" name="Slide Number Placeholder 3"/>
          <p:cNvSpPr>
            <a:spLocks noGrp="1"/>
          </p:cNvSpPr>
          <p:nvPr>
            <p:ph type="sldNum" sz="quarter" idx="5"/>
          </p:nvPr>
        </p:nvSpPr>
        <p:spPr/>
        <p:txBody>
          <a:bodyPr/>
          <a:lstStyle/>
          <a:p>
            <a:fld id="{838A768E-7E44-40D6-AAEA-1843133FCFF7}" type="slidenum">
              <a:rPr lang="en-US" smtClean="0"/>
              <a:t>19</a:t>
            </a:fld>
            <a:endParaRPr lang="en-US" dirty="0"/>
          </a:p>
        </p:txBody>
      </p:sp>
    </p:spTree>
    <p:extLst>
      <p:ext uri="{BB962C8B-B14F-4D97-AF65-F5344CB8AC3E}">
        <p14:creationId xmlns:p14="http://schemas.microsoft.com/office/powerpoint/2010/main" val="2283605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pPr marL="228600" indent="-228600">
              <a:buFont typeface="+mj-lt"/>
              <a:buAutoNum type="arabicPeriod"/>
            </a:pPr>
            <a:r>
              <a:rPr lang="en-US" sz="1200" kern="1200" dirty="0">
                <a:solidFill>
                  <a:schemeClr val="tx1"/>
                </a:solidFill>
                <a:effectLst/>
                <a:latin typeface="+mn-lt"/>
                <a:ea typeface="+mn-ea"/>
                <a:cs typeface="+mn-cs"/>
              </a:rPr>
              <a:t>van der Ploeg AT, </a:t>
            </a:r>
            <a:r>
              <a:rPr lang="en-US" sz="1200" kern="1200" dirty="0" err="1">
                <a:solidFill>
                  <a:schemeClr val="tx1"/>
                </a:solidFill>
                <a:effectLst/>
                <a:latin typeface="+mn-lt"/>
                <a:ea typeface="+mn-ea"/>
                <a:cs typeface="+mn-cs"/>
              </a:rPr>
              <a:t>Reuser</a:t>
            </a:r>
            <a:r>
              <a:rPr lang="en-US" sz="1200" kern="1200" dirty="0">
                <a:solidFill>
                  <a:schemeClr val="tx1"/>
                </a:solidFill>
                <a:effectLst/>
                <a:latin typeface="+mn-lt"/>
                <a:ea typeface="+mn-ea"/>
                <a:cs typeface="+mn-cs"/>
              </a:rPr>
              <a:t> AJ. </a:t>
            </a:r>
            <a:r>
              <a:rPr lang="en-US" sz="1200" kern="1200" dirty="0" err="1">
                <a:solidFill>
                  <a:schemeClr val="tx1"/>
                </a:solidFill>
                <a:effectLst/>
                <a:latin typeface="+mn-lt"/>
                <a:ea typeface="+mn-ea"/>
                <a:cs typeface="+mn-cs"/>
              </a:rPr>
              <a:t>Pompe’s</a:t>
            </a:r>
            <a:r>
              <a:rPr lang="en-US" sz="1200" kern="1200" dirty="0">
                <a:solidFill>
                  <a:schemeClr val="tx1"/>
                </a:solidFill>
                <a:effectLst/>
                <a:latin typeface="+mn-lt"/>
                <a:ea typeface="+mn-ea"/>
                <a:cs typeface="+mn-cs"/>
              </a:rPr>
              <a:t> disease. </a:t>
            </a:r>
            <a:r>
              <a:rPr lang="en-US" sz="1200" i="1" kern="1200" dirty="0">
                <a:solidFill>
                  <a:schemeClr val="tx1"/>
                </a:solidFill>
                <a:effectLst/>
                <a:latin typeface="+mn-lt"/>
                <a:ea typeface="+mn-ea"/>
                <a:cs typeface="+mn-cs"/>
              </a:rPr>
              <a:t>The Lancet</a:t>
            </a:r>
            <a:r>
              <a:rPr lang="en-US" sz="1200" kern="1200" dirty="0">
                <a:solidFill>
                  <a:schemeClr val="tx1"/>
                </a:solidFill>
                <a:effectLst/>
                <a:latin typeface="+mn-lt"/>
                <a:ea typeface="+mn-ea"/>
                <a:cs typeface="+mn-cs"/>
              </a:rPr>
              <a:t>. 2008;372(9646):1342-1353. doi:10.1016/S0140-6736(08)61555-X</a:t>
            </a:r>
          </a:p>
          <a:p>
            <a:pPr marL="228600" indent="-228600">
              <a:buFont typeface="+mj-lt"/>
              <a:buAutoNum type="arabicPeriod"/>
            </a:pPr>
            <a:r>
              <a:rPr lang="en-US" sz="1200" b="0" i="0" u="none" strike="noStrike" kern="1200" dirty="0">
                <a:solidFill>
                  <a:schemeClr val="tx1"/>
                </a:solidFill>
                <a:effectLst/>
                <a:latin typeface="+mn-lt"/>
                <a:ea typeface="+mn-ea"/>
                <a:cs typeface="+mn-cs"/>
              </a:rPr>
              <a:t>Leslie N, Bailey L. Pompe Disease. 2007 Aug 31 [Updated 2017 May 11]. In: Adam MP, </a:t>
            </a:r>
            <a:r>
              <a:rPr lang="en-US" sz="1200" b="0" i="0" u="none" strike="noStrike" kern="1200" dirty="0" err="1">
                <a:solidFill>
                  <a:schemeClr val="tx1"/>
                </a:solidFill>
                <a:effectLst/>
                <a:latin typeface="+mn-lt"/>
                <a:ea typeface="+mn-ea"/>
                <a:cs typeface="+mn-cs"/>
              </a:rPr>
              <a:t>Ardinger</a:t>
            </a:r>
            <a:r>
              <a:rPr lang="en-US" sz="1200" b="0" i="0" u="none" strike="noStrike" kern="1200" dirty="0">
                <a:solidFill>
                  <a:schemeClr val="tx1"/>
                </a:solidFill>
                <a:effectLst/>
                <a:latin typeface="+mn-lt"/>
                <a:ea typeface="+mn-ea"/>
                <a:cs typeface="+mn-cs"/>
              </a:rPr>
              <a:t> HH, </a:t>
            </a:r>
            <a:r>
              <a:rPr lang="en-US" sz="1200" b="0" i="0" u="none" strike="noStrike" kern="1200" dirty="0" err="1">
                <a:solidFill>
                  <a:schemeClr val="tx1"/>
                </a:solidFill>
                <a:effectLst/>
                <a:latin typeface="+mn-lt"/>
                <a:ea typeface="+mn-ea"/>
                <a:cs typeface="+mn-cs"/>
              </a:rPr>
              <a:t>Pagon</a:t>
            </a:r>
            <a:r>
              <a:rPr lang="en-US" sz="1200" b="0" i="0" u="none" strike="noStrike" kern="1200" dirty="0">
                <a:solidFill>
                  <a:schemeClr val="tx1"/>
                </a:solidFill>
                <a:effectLst/>
                <a:latin typeface="+mn-lt"/>
                <a:ea typeface="+mn-ea"/>
                <a:cs typeface="+mn-cs"/>
              </a:rPr>
              <a:t> RA, et al., editors. </a:t>
            </a:r>
            <a:r>
              <a:rPr lang="en-US" sz="1200" b="0" i="0" u="none" strike="noStrike" kern="1200" dirty="0" err="1">
                <a:solidFill>
                  <a:schemeClr val="tx1"/>
                </a:solidFill>
                <a:effectLst/>
                <a:latin typeface="+mn-lt"/>
                <a:ea typeface="+mn-ea"/>
                <a:cs typeface="+mn-cs"/>
              </a:rPr>
              <a:t>GeneReviews</a:t>
            </a:r>
            <a:r>
              <a:rPr lang="en-US" sz="1200" b="0" i="0" u="none" strike="noStrike" kern="1200" dirty="0">
                <a:solidFill>
                  <a:schemeClr val="tx1"/>
                </a:solidFill>
                <a:effectLst/>
                <a:latin typeface="+mn-lt"/>
                <a:ea typeface="+mn-ea"/>
                <a:cs typeface="+mn-cs"/>
              </a:rPr>
              <a:t>® [Internet]. Seattle (WA): University of Washington, Seattle; 1993-2021. Available from: https://</a:t>
            </a:r>
            <a:r>
              <a:rPr lang="en-US" sz="1200" b="0" i="0" u="none" strike="noStrike" kern="1200" dirty="0" err="1">
                <a:solidFill>
                  <a:schemeClr val="tx1"/>
                </a:solidFill>
                <a:effectLst/>
                <a:latin typeface="+mn-lt"/>
                <a:ea typeface="+mn-ea"/>
                <a:cs typeface="+mn-cs"/>
              </a:rPr>
              <a:t>www.ncbi.nlm.nih.gov</a:t>
            </a:r>
            <a:r>
              <a:rPr lang="en-US" sz="1200" b="0" i="0" u="none" strike="noStrike" kern="1200" dirty="0">
                <a:solidFill>
                  <a:schemeClr val="tx1"/>
                </a:solidFill>
                <a:effectLst/>
                <a:latin typeface="+mn-lt"/>
                <a:ea typeface="+mn-ea"/>
                <a:cs typeface="+mn-cs"/>
              </a:rPr>
              <a:t>/books/NBK1261/</a:t>
            </a:r>
          </a:p>
          <a:p>
            <a:pPr marL="228600" indent="-228600">
              <a:buFont typeface="+mj-lt"/>
              <a:buAutoNum type="arabicPeriod"/>
            </a:pPr>
            <a:r>
              <a:rPr lang="en-US" sz="1200" kern="1200" dirty="0">
                <a:solidFill>
                  <a:schemeClr val="tx1"/>
                </a:solidFill>
                <a:effectLst/>
                <a:latin typeface="+mn-lt"/>
                <a:ea typeface="+mn-ea"/>
                <a:cs typeface="+mn-cs"/>
              </a:rPr>
              <a:t>Burton BK, </a:t>
            </a:r>
            <a:r>
              <a:rPr lang="en-US" sz="1200" kern="1200" dirty="0" err="1">
                <a:solidFill>
                  <a:schemeClr val="tx1"/>
                </a:solidFill>
                <a:effectLst/>
                <a:latin typeface="+mn-lt"/>
                <a:ea typeface="+mn-ea"/>
                <a:cs typeface="+mn-cs"/>
              </a:rPr>
              <a:t>Charrow</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Hoganson</a:t>
            </a:r>
            <a:r>
              <a:rPr lang="en-US" sz="1200" kern="1200" dirty="0">
                <a:solidFill>
                  <a:schemeClr val="tx1"/>
                </a:solidFill>
                <a:effectLst/>
                <a:latin typeface="+mn-lt"/>
                <a:ea typeface="+mn-ea"/>
                <a:cs typeface="+mn-cs"/>
              </a:rPr>
              <a:t> GE, et al. Newborn Screening for Lysosomal Storage Disorders in Illinois: The Initial 15-Month Experience. </a:t>
            </a:r>
            <a:r>
              <a:rPr lang="en-US" sz="1200" i="1" kern="1200" dirty="0">
                <a:solidFill>
                  <a:schemeClr val="tx1"/>
                </a:solidFill>
                <a:effectLst/>
                <a:latin typeface="+mn-lt"/>
                <a:ea typeface="+mn-ea"/>
                <a:cs typeface="+mn-cs"/>
              </a:rPr>
              <a:t>Journal of Pediatrics</a:t>
            </a:r>
            <a:r>
              <a:rPr lang="en-US" sz="1200" kern="1200" dirty="0">
                <a:solidFill>
                  <a:schemeClr val="tx1"/>
                </a:solidFill>
                <a:effectLst/>
                <a:latin typeface="+mn-lt"/>
                <a:ea typeface="+mn-ea"/>
                <a:cs typeface="+mn-cs"/>
              </a:rPr>
              <a:t>. 2017;190:130-135. doi:10.1016/j.jpeds.2017.06.048</a:t>
            </a:r>
            <a:endParaRPr lang="en-US" dirty="0"/>
          </a:p>
          <a:p>
            <a:pPr marL="171450" indent="-171450">
              <a:buAutoNum type="arabicPeriod"/>
            </a:pPr>
            <a:endParaRPr lang="en-US" dirty="0"/>
          </a:p>
          <a:p>
            <a:pPr marL="171450" indent="-171450">
              <a:buAutoNum type="arabicPeriod"/>
            </a:pPr>
            <a:endParaRPr lang="en-US" dirty="0"/>
          </a:p>
          <a:p>
            <a:r>
              <a:rPr lang="en-US" u="sng" dirty="0"/>
              <a:t>Notes</a:t>
            </a:r>
          </a:p>
          <a:p>
            <a:pPr defTabSz="342900">
              <a:spcBef>
                <a:spcPts val="300"/>
              </a:spcBef>
            </a:pPr>
            <a:r>
              <a:rPr lang="en-US" altLang="en-US" sz="900" dirty="0">
                <a:latin typeface="Arial" panose="020B0604020202020204" pitchFamily="34" charset="0"/>
              </a:rPr>
              <a:t>Different mutations have been characterized in the GAA gene, resulting in different degrees of functional capacity. As a result, the array of clinical presentations of Pompe disease is quite heterogeneous and the condition is better understood when considered as a continuous spectrum of pathology.</a:t>
            </a:r>
            <a:endParaRPr lang="en-US" altLang="en-US" sz="900" baseline="30000" dirty="0">
              <a:latin typeface="Arial" panose="020B0604020202020204" pitchFamily="34" charset="0"/>
            </a:endParaRPr>
          </a:p>
          <a:p>
            <a:pPr defTabSz="342900">
              <a:spcBef>
                <a:spcPts val="300"/>
              </a:spcBef>
              <a:spcAft>
                <a:spcPct val="20000"/>
              </a:spcAft>
            </a:pPr>
            <a:endParaRPr lang="en-US" altLang="en-US" sz="900" baseline="30000" dirty="0">
              <a:latin typeface="Arial" panose="020B0604020202020204" pitchFamily="34" charset="0"/>
            </a:endParaRPr>
          </a:p>
          <a:p>
            <a:pPr defTabSz="342900">
              <a:spcBef>
                <a:spcPts val="300"/>
              </a:spcBef>
              <a:spcAft>
                <a:spcPct val="20000"/>
              </a:spcAft>
            </a:pPr>
            <a:endParaRPr lang="en-US" altLang="en-US" sz="900" baseline="3000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838A768E-7E44-40D6-AAEA-1843133FCFF7}" type="slidenum">
              <a:rPr lang="en-US" smtClean="0"/>
              <a:t>2</a:t>
            </a:fld>
            <a:endParaRPr lang="en-US" dirty="0"/>
          </a:p>
        </p:txBody>
      </p:sp>
    </p:spTree>
    <p:extLst>
      <p:ext uri="{BB962C8B-B14F-4D97-AF65-F5344CB8AC3E}">
        <p14:creationId xmlns:p14="http://schemas.microsoft.com/office/powerpoint/2010/main" val="3651368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endParaRPr lang="en-US" altLang="en-US" sz="800" dirty="0">
              <a:latin typeface="Arial" panose="020B0604020202020204" pitchFamily="34" charset="0"/>
            </a:endParaRPr>
          </a:p>
          <a:p>
            <a:pPr marL="228600" indent="-228600">
              <a:buFont typeface="+mj-lt"/>
              <a:buAutoNum type="arabicPeriod"/>
            </a:pPr>
            <a:r>
              <a:rPr lang="en-US" sz="1200" kern="1200" dirty="0" err="1">
                <a:solidFill>
                  <a:schemeClr val="tx1"/>
                </a:solidFill>
                <a:effectLst/>
                <a:latin typeface="+mn-lt"/>
                <a:ea typeface="+mn-ea"/>
                <a:cs typeface="+mn-cs"/>
              </a:rPr>
              <a:t>Kishnani</a:t>
            </a:r>
            <a:r>
              <a:rPr lang="en-US" sz="1200" kern="1200" dirty="0">
                <a:solidFill>
                  <a:schemeClr val="tx1"/>
                </a:solidFill>
                <a:effectLst/>
                <a:latin typeface="+mn-lt"/>
                <a:ea typeface="+mn-ea"/>
                <a:cs typeface="+mn-cs"/>
              </a:rPr>
              <a:t> PS, Steiner RD, Bali D, et al. Pompe disease diagnosis and management guideline. </a:t>
            </a:r>
            <a:r>
              <a:rPr lang="en-US" sz="1200" i="1" kern="1200" dirty="0">
                <a:solidFill>
                  <a:schemeClr val="tx1"/>
                </a:solidFill>
                <a:effectLst/>
                <a:latin typeface="+mn-lt"/>
                <a:ea typeface="+mn-ea"/>
                <a:cs typeface="+mn-cs"/>
              </a:rPr>
              <a:t>Genetics in Medicine</a:t>
            </a:r>
            <a:r>
              <a:rPr lang="en-US" sz="1200" kern="1200" dirty="0">
                <a:solidFill>
                  <a:schemeClr val="tx1"/>
                </a:solidFill>
                <a:effectLst/>
                <a:latin typeface="+mn-lt"/>
                <a:ea typeface="+mn-ea"/>
                <a:cs typeface="+mn-cs"/>
              </a:rPr>
              <a:t>. 2006;8(5):267-288. doi:10.1097/01.gim.0000218152.87434.f3</a:t>
            </a:r>
          </a:p>
          <a:p>
            <a:pPr marL="228600" indent="-228600">
              <a:buFont typeface="+mj-lt"/>
              <a:buAutoNum type="arabicPeriod"/>
            </a:pPr>
            <a:r>
              <a:rPr lang="en-US" sz="1200" kern="1200" dirty="0" err="1">
                <a:solidFill>
                  <a:schemeClr val="tx1"/>
                </a:solidFill>
                <a:effectLst/>
                <a:latin typeface="+mn-lt"/>
                <a:ea typeface="+mn-ea"/>
                <a:cs typeface="+mn-cs"/>
              </a:rPr>
              <a:t>Cupler</a:t>
            </a:r>
            <a:r>
              <a:rPr lang="en-US" sz="1200" kern="1200" dirty="0">
                <a:solidFill>
                  <a:schemeClr val="tx1"/>
                </a:solidFill>
                <a:effectLst/>
                <a:latin typeface="+mn-lt"/>
                <a:ea typeface="+mn-ea"/>
                <a:cs typeface="+mn-cs"/>
              </a:rPr>
              <a:t> EJ, Berger KI, </a:t>
            </a:r>
            <a:r>
              <a:rPr lang="en-US" sz="1200" kern="1200" dirty="0" err="1">
                <a:solidFill>
                  <a:schemeClr val="tx1"/>
                </a:solidFill>
                <a:effectLst/>
                <a:latin typeface="+mn-lt"/>
                <a:ea typeface="+mn-ea"/>
                <a:cs typeface="+mn-cs"/>
              </a:rPr>
              <a:t>Leshner</a:t>
            </a:r>
            <a:r>
              <a:rPr lang="en-US" sz="1200" kern="1200" dirty="0">
                <a:solidFill>
                  <a:schemeClr val="tx1"/>
                </a:solidFill>
                <a:effectLst/>
                <a:latin typeface="+mn-lt"/>
                <a:ea typeface="+mn-ea"/>
                <a:cs typeface="+mn-cs"/>
              </a:rPr>
              <a:t> RT, et al. Consensus treatment recommendations for late-onset </a:t>
            </a:r>
            <a:r>
              <a:rPr lang="en-US" sz="1200" kern="1200" dirty="0" err="1">
                <a:solidFill>
                  <a:schemeClr val="tx1"/>
                </a:solidFill>
                <a:effectLst/>
                <a:latin typeface="+mn-lt"/>
                <a:ea typeface="+mn-ea"/>
                <a:cs typeface="+mn-cs"/>
              </a:rPr>
              <a:t>pompe</a:t>
            </a:r>
            <a:r>
              <a:rPr lang="en-US" sz="1200" kern="1200" dirty="0">
                <a:solidFill>
                  <a:schemeClr val="tx1"/>
                </a:solidFill>
                <a:effectLst/>
                <a:latin typeface="+mn-lt"/>
                <a:ea typeface="+mn-ea"/>
                <a:cs typeface="+mn-cs"/>
              </a:rPr>
              <a:t> disease. </a:t>
            </a:r>
            <a:r>
              <a:rPr lang="en-US" sz="1200" i="1" kern="1200" dirty="0">
                <a:solidFill>
                  <a:schemeClr val="tx1"/>
                </a:solidFill>
                <a:effectLst/>
                <a:latin typeface="+mn-lt"/>
                <a:ea typeface="+mn-ea"/>
                <a:cs typeface="+mn-cs"/>
              </a:rPr>
              <a:t>Muscle and Nerve</a:t>
            </a:r>
            <a:r>
              <a:rPr lang="en-US" sz="1200" kern="1200" dirty="0">
                <a:solidFill>
                  <a:schemeClr val="tx1"/>
                </a:solidFill>
                <a:effectLst/>
                <a:latin typeface="+mn-lt"/>
                <a:ea typeface="+mn-ea"/>
                <a:cs typeface="+mn-cs"/>
              </a:rPr>
              <a:t>. 2012;45(3):319-333. doi:10.1002/mus.22329</a:t>
            </a:r>
          </a:p>
          <a:p>
            <a:endParaRPr lang="en-US" dirty="0"/>
          </a:p>
          <a:p>
            <a:r>
              <a:rPr lang="en-US" u="sng" dirty="0"/>
              <a:t>Notes</a:t>
            </a:r>
          </a:p>
          <a:p>
            <a:r>
              <a:rPr lang="en-US" altLang="en-US" sz="1200" b="1" dirty="0">
                <a:latin typeface="Arial" panose="020B0604020202020204" pitchFamily="34" charset="0"/>
              </a:rPr>
              <a:t>Muscle function and pathology can be evaluated in a number of ways. </a:t>
            </a:r>
          </a:p>
          <a:p>
            <a:pPr marL="171450" indent="-171450">
              <a:buFont typeface="Arial" panose="020B0604020202020204" pitchFamily="34" charset="0"/>
              <a:buChar char="•"/>
            </a:pPr>
            <a:r>
              <a:rPr lang="en-US" altLang="en-US" sz="1200" dirty="0">
                <a:latin typeface="Arial" panose="020B0604020202020204" pitchFamily="34" charset="0"/>
              </a:rPr>
              <a:t>Quantitative muscle testing (QMT), in which a strain gauge is used to determine the maximal voluntary isometric contraction, is the preferred method of assessing muscle function.</a:t>
            </a:r>
            <a:r>
              <a:rPr lang="en-US" altLang="en-US" sz="1200" baseline="30000" dirty="0">
                <a:latin typeface="Arial" panose="020B0604020202020204" pitchFamily="34" charset="0"/>
              </a:rPr>
              <a:t> </a:t>
            </a:r>
            <a:r>
              <a:rPr lang="en-US" altLang="en-US" sz="1200" dirty="0">
                <a:latin typeface="Arial" panose="020B0604020202020204" pitchFamily="34" charset="0"/>
              </a:rPr>
              <a:t> </a:t>
            </a:r>
          </a:p>
          <a:p>
            <a:pPr marL="171450" indent="-171450">
              <a:buFont typeface="Arial" panose="020B0604020202020204" pitchFamily="34" charset="0"/>
              <a:buChar char="•"/>
            </a:pPr>
            <a:r>
              <a:rPr lang="en-US" altLang="en-US" sz="1200" dirty="0">
                <a:latin typeface="Arial" panose="020B0604020202020204" pitchFamily="34" charset="0"/>
              </a:rPr>
              <a:t>Muscle function can also be assessed by manual muscle testing (MMT).</a:t>
            </a:r>
          </a:p>
          <a:p>
            <a:pPr marL="171450" indent="-171450">
              <a:buFont typeface="Arial" panose="020B0604020202020204" pitchFamily="34" charset="0"/>
              <a:buChar char="•"/>
            </a:pPr>
            <a:r>
              <a:rPr lang="en-US" altLang="en-US" sz="1200" dirty="0">
                <a:latin typeface="Arial" panose="020B0604020202020204" pitchFamily="34" charset="0"/>
              </a:rPr>
              <a:t>Electromyography (EMG) is useful for demonstrating muscle pathology. Evidence of myopathy is seen in most Pompe disease patients, although some muscles may appear normal in patients with late-onset disease.</a:t>
            </a:r>
            <a:r>
              <a:rPr lang="en-US" altLang="en-US" sz="1200" baseline="30000" dirty="0">
                <a:latin typeface="Arial" panose="020B0604020202020204" pitchFamily="34" charset="0"/>
              </a:rPr>
              <a:t>  </a:t>
            </a:r>
            <a:r>
              <a:rPr lang="en-US" altLang="en-US" sz="1200" dirty="0">
                <a:latin typeface="Arial" panose="020B0604020202020204" pitchFamily="34" charset="0"/>
              </a:rPr>
              <a:t>Other abnormalities commonly seen on EMG include myotonic discharges (without clinical myotonia), fibrillation potentials, positive sharp waves, and excess electrical irritability. </a:t>
            </a:r>
          </a:p>
          <a:p>
            <a:pPr marL="171450" indent="-171450">
              <a:buFont typeface="Arial" panose="020B0604020202020204" pitchFamily="34" charset="0"/>
              <a:buChar char="•"/>
            </a:pPr>
            <a:r>
              <a:rPr lang="en-US" altLang="en-US" sz="1200" dirty="0">
                <a:latin typeface="Arial" panose="020B0604020202020204" pitchFamily="34" charset="0"/>
              </a:rPr>
              <a:t>Other methods of detecting muscle pathology include histopathology of muscle biopsies and magnetic resonance imaging (MRI).</a:t>
            </a:r>
          </a:p>
          <a:p>
            <a:pPr marL="171450" indent="-171450">
              <a:buFont typeface="Arial" panose="020B0604020202020204" pitchFamily="34" charset="0"/>
              <a:buChar char="•"/>
            </a:pPr>
            <a:r>
              <a:rPr lang="en-US" altLang="en-US" sz="1200" dirty="0">
                <a:latin typeface="Arial" panose="020B0604020202020204" pitchFamily="34" charset="0"/>
              </a:rPr>
              <a:t>MRI is a noninvasive method for measuring glycogen accumulation in muscle, which may be useful in monitoring disease progression, and possibly the benefit of therapeutic intervention.</a:t>
            </a:r>
          </a:p>
          <a:p>
            <a:pPr marL="171450" indent="-171450">
              <a:buFont typeface="Arial" panose="020B0604020202020204" pitchFamily="34" charset="0"/>
              <a:buChar char="•"/>
            </a:pPr>
            <a:r>
              <a:rPr lang="en-US" altLang="en-US" sz="1200" dirty="0">
                <a:latin typeface="Arial" panose="020B0604020202020204" pitchFamily="34" charset="0"/>
              </a:rPr>
              <a:t>Motor function may be assessed by the Pompe-Specific Pediatric Evaluation of Disability Inventory (Pompe PEDI), by the achievement of motor milestones, and by the use of functional motor testing. The </a:t>
            </a:r>
            <a:r>
              <a:rPr lang="en-US" altLang="en-US" sz="1200" dirty="0" err="1">
                <a:latin typeface="Arial" panose="020B0604020202020204" pitchFamily="34" charset="0"/>
              </a:rPr>
              <a:t>Pompe</a:t>
            </a:r>
            <a:r>
              <a:rPr lang="en-US" altLang="en-US" sz="1200" dirty="0">
                <a:latin typeface="Arial" panose="020B0604020202020204" pitchFamily="34" charset="0"/>
              </a:rPr>
              <a:t>-Specific PEDI contains additions to the conventional PEDI that specifically address the functional deficits clinically associated with GAA deficiency in patients. This modified PEDI is a standardized instrument that measures functional disability in 2 domains–mobility and self-care. The mobility domain provides measures of the patient’s head control, sitting, playing, activity movement on the floor, transfers, standing, use of assistive devices, and climbing stairs. The self-care domain measures the patient’s ability to feed, dress, wash and bathe, as well as hygiene, toileting, and play activities. Redesign of the inventory and separate assessment of mobility and self-care functioning allow for an improved, more precise, and more sensitive evaluation of Pompe patients.</a:t>
            </a:r>
            <a:endParaRPr lang="en-US" altLang="en-US" sz="1200" baseline="30000" dirty="0">
              <a:latin typeface="Arial" panose="020B0604020202020204" pitchFamily="34" charset="0"/>
            </a:endParaRPr>
          </a:p>
          <a:p>
            <a:endParaRPr lang="en-US" u="sng" dirty="0"/>
          </a:p>
        </p:txBody>
      </p:sp>
      <p:sp>
        <p:nvSpPr>
          <p:cNvPr id="4" name="Slide Number Placeholder 3"/>
          <p:cNvSpPr>
            <a:spLocks noGrp="1"/>
          </p:cNvSpPr>
          <p:nvPr>
            <p:ph type="sldNum" sz="quarter" idx="5"/>
          </p:nvPr>
        </p:nvSpPr>
        <p:spPr/>
        <p:txBody>
          <a:bodyPr/>
          <a:lstStyle/>
          <a:p>
            <a:fld id="{838A768E-7E44-40D6-AAEA-1843133FCFF7}" type="slidenum">
              <a:rPr lang="en-US" smtClean="0"/>
              <a:t>20</a:t>
            </a:fld>
            <a:endParaRPr lang="en-US" dirty="0"/>
          </a:p>
        </p:txBody>
      </p:sp>
    </p:spTree>
    <p:extLst>
      <p:ext uri="{BB962C8B-B14F-4D97-AF65-F5344CB8AC3E}">
        <p14:creationId xmlns:p14="http://schemas.microsoft.com/office/powerpoint/2010/main" val="715344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pPr marL="228600" indent="-228600">
              <a:buFont typeface="+mj-lt"/>
              <a:buAutoNum type="arabicPeriod"/>
            </a:pPr>
            <a:r>
              <a:rPr lang="en-US" sz="900" kern="1200" dirty="0" err="1">
                <a:solidFill>
                  <a:schemeClr val="tx1"/>
                </a:solidFill>
                <a:effectLst/>
                <a:latin typeface="+mn-lt"/>
                <a:ea typeface="+mn-ea"/>
                <a:cs typeface="+mn-cs"/>
              </a:rPr>
              <a:t>Kishnani</a:t>
            </a:r>
            <a:r>
              <a:rPr lang="en-US" sz="900" kern="1200" dirty="0">
                <a:solidFill>
                  <a:schemeClr val="tx1"/>
                </a:solidFill>
                <a:effectLst/>
                <a:latin typeface="+mn-lt"/>
                <a:ea typeface="+mn-ea"/>
                <a:cs typeface="+mn-cs"/>
              </a:rPr>
              <a:t> PS, Steiner RD, Bali D, et al. Pompe disease diagnosis and management guideline. </a:t>
            </a:r>
            <a:r>
              <a:rPr lang="en-US" sz="900" i="1" kern="1200" dirty="0">
                <a:solidFill>
                  <a:schemeClr val="tx1"/>
                </a:solidFill>
                <a:effectLst/>
                <a:latin typeface="+mn-lt"/>
                <a:ea typeface="+mn-ea"/>
                <a:cs typeface="+mn-cs"/>
              </a:rPr>
              <a:t>Genetics in Medicine</a:t>
            </a:r>
            <a:r>
              <a:rPr lang="en-US" sz="900" kern="1200" dirty="0">
                <a:solidFill>
                  <a:schemeClr val="tx1"/>
                </a:solidFill>
                <a:effectLst/>
                <a:latin typeface="+mn-lt"/>
                <a:ea typeface="+mn-ea"/>
                <a:cs typeface="+mn-cs"/>
              </a:rPr>
              <a:t>. 2006;8(5):267-288. doi:10.1097/01.gim.0000218152.87434.f3</a:t>
            </a:r>
          </a:p>
          <a:p>
            <a:pPr marL="228600" indent="-228600">
              <a:buFont typeface="+mj-lt"/>
              <a:buAutoNum type="arabicPeriod"/>
            </a:pPr>
            <a:r>
              <a:rPr lang="en-US" sz="900" kern="1200" dirty="0" err="1">
                <a:solidFill>
                  <a:schemeClr val="tx1"/>
                </a:solidFill>
                <a:effectLst/>
                <a:latin typeface="+mn-lt"/>
                <a:ea typeface="+mn-ea"/>
                <a:cs typeface="+mn-cs"/>
              </a:rPr>
              <a:t>Cupler</a:t>
            </a:r>
            <a:r>
              <a:rPr lang="en-US" sz="900" kern="1200" dirty="0">
                <a:solidFill>
                  <a:schemeClr val="tx1"/>
                </a:solidFill>
                <a:effectLst/>
                <a:latin typeface="+mn-lt"/>
                <a:ea typeface="+mn-ea"/>
                <a:cs typeface="+mn-cs"/>
              </a:rPr>
              <a:t> EJ, Berger KI, </a:t>
            </a:r>
            <a:r>
              <a:rPr lang="en-US" sz="900" kern="1200" dirty="0" err="1">
                <a:solidFill>
                  <a:schemeClr val="tx1"/>
                </a:solidFill>
                <a:effectLst/>
                <a:latin typeface="+mn-lt"/>
                <a:ea typeface="+mn-ea"/>
                <a:cs typeface="+mn-cs"/>
              </a:rPr>
              <a:t>Leshner</a:t>
            </a:r>
            <a:r>
              <a:rPr lang="en-US" sz="900" kern="1200" dirty="0">
                <a:solidFill>
                  <a:schemeClr val="tx1"/>
                </a:solidFill>
                <a:effectLst/>
                <a:latin typeface="+mn-lt"/>
                <a:ea typeface="+mn-ea"/>
                <a:cs typeface="+mn-cs"/>
              </a:rPr>
              <a:t> RT, et al. Consensus treatment recommendations for late-onset </a:t>
            </a:r>
            <a:r>
              <a:rPr lang="en-US" sz="900" kern="1200" dirty="0" err="1">
                <a:solidFill>
                  <a:schemeClr val="tx1"/>
                </a:solidFill>
                <a:effectLst/>
                <a:latin typeface="+mn-lt"/>
                <a:ea typeface="+mn-ea"/>
                <a:cs typeface="+mn-cs"/>
              </a:rPr>
              <a:t>pompe</a:t>
            </a:r>
            <a:r>
              <a:rPr lang="en-US" sz="900" kern="1200" dirty="0">
                <a:solidFill>
                  <a:schemeClr val="tx1"/>
                </a:solidFill>
                <a:effectLst/>
                <a:latin typeface="+mn-lt"/>
                <a:ea typeface="+mn-ea"/>
                <a:cs typeface="+mn-cs"/>
              </a:rPr>
              <a:t> disease. </a:t>
            </a:r>
            <a:r>
              <a:rPr lang="en-US" sz="900" i="1" kern="1200" dirty="0">
                <a:solidFill>
                  <a:schemeClr val="tx1"/>
                </a:solidFill>
                <a:effectLst/>
                <a:latin typeface="+mn-lt"/>
                <a:ea typeface="+mn-ea"/>
                <a:cs typeface="+mn-cs"/>
              </a:rPr>
              <a:t>Muscle and Nerve</a:t>
            </a:r>
            <a:r>
              <a:rPr lang="en-US" sz="900" kern="1200" dirty="0">
                <a:solidFill>
                  <a:schemeClr val="tx1"/>
                </a:solidFill>
                <a:effectLst/>
                <a:latin typeface="+mn-lt"/>
                <a:ea typeface="+mn-ea"/>
                <a:cs typeface="+mn-cs"/>
              </a:rPr>
              <a:t>. 2012;45(3):319-333. doi:10.1002/mus.22329</a:t>
            </a:r>
          </a:p>
          <a:p>
            <a:endParaRPr lang="en-US" dirty="0"/>
          </a:p>
          <a:p>
            <a:r>
              <a:rPr lang="en-US" u="sng" dirty="0"/>
              <a:t>Notes</a:t>
            </a:r>
          </a:p>
          <a:p>
            <a:pPr marL="171450" indent="-171450">
              <a:spcBef>
                <a:spcPts val="600"/>
              </a:spcBef>
              <a:buFont typeface="Arial" panose="020B0604020202020204" pitchFamily="34" charset="0"/>
              <a:buChar char="•"/>
            </a:pPr>
            <a:r>
              <a:rPr lang="en-US" altLang="en-US" sz="1200" dirty="0">
                <a:latin typeface="Arial" panose="020B0604020202020204" pitchFamily="34" charset="0"/>
              </a:rPr>
              <a:t>Cardiac function is assessed by echocardiography and electrocardiography, and cardiac pathology is assessed by MRI or chest x-ray. These tests provide evidence of cardiomegaly, ventricular wall thickening, contractile dysfunction, and conduction abnormalities.</a:t>
            </a:r>
            <a:r>
              <a:rPr lang="en-US" altLang="en-US" sz="1200" baseline="30000" dirty="0">
                <a:latin typeface="Arial" panose="020B0604020202020204" pitchFamily="34" charset="0"/>
              </a:rPr>
              <a:t> </a:t>
            </a:r>
          </a:p>
          <a:p>
            <a:pPr marL="171450" indent="-171450">
              <a:spcBef>
                <a:spcPts val="600"/>
              </a:spcBef>
              <a:buFont typeface="Arial" panose="020B0604020202020204" pitchFamily="34" charset="0"/>
              <a:buChar char="•"/>
            </a:pPr>
            <a:r>
              <a:rPr lang="en-US" altLang="en-US" sz="1200" dirty="0">
                <a:latin typeface="Arial" panose="020B0604020202020204" pitchFamily="34" charset="0"/>
              </a:rPr>
              <a:t>Pulmonary function is evaluated by determining forced vital capacity (FVC) and sleep apnea test.</a:t>
            </a:r>
          </a:p>
          <a:p>
            <a:pPr marL="171450" indent="-171450">
              <a:spcBef>
                <a:spcPts val="600"/>
              </a:spcBef>
              <a:buFont typeface="Arial" panose="020B0604020202020204" pitchFamily="34" charset="0"/>
              <a:buChar char="•"/>
            </a:pPr>
            <a:r>
              <a:rPr lang="en-US" altLang="en-US" sz="1200" dirty="0">
                <a:latin typeface="Arial" panose="020B0604020202020204" pitchFamily="34" charset="0"/>
              </a:rPr>
              <a:t>Several lab tests may be elevated in Pompe disease, including creatine kinase (CK), the liver function enzymes alanine aminotransferase (ALT) and aspartate aminotransferase (AST), and urinary excretion of glucose-containing oligosaccharides.</a:t>
            </a:r>
          </a:p>
          <a:p>
            <a:pPr marL="171450" indent="-171450">
              <a:spcBef>
                <a:spcPts val="600"/>
              </a:spcBef>
              <a:buFont typeface="Arial" panose="020B0604020202020204" pitchFamily="34" charset="0"/>
              <a:buChar char="•"/>
            </a:pPr>
            <a:r>
              <a:rPr lang="en-US" altLang="en-US" sz="1200" dirty="0">
                <a:latin typeface="Arial" panose="020B0604020202020204" pitchFamily="34" charset="0"/>
              </a:rPr>
              <a:t>The accumulation of glycogen in Pompe patients results in abnormal production of glucose oligomers as degradation products. The measurement of glucose-containing oligosaccharides in urine by high pressure liquid chromatography (HPLC), and its ability to identify pathological profiles specific to Pompe patients, has also been evaluated as a diagnostic method.</a:t>
            </a:r>
            <a:endParaRPr lang="en-US" altLang="en-US" sz="1200" baseline="3000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838A768E-7E44-40D6-AAEA-1843133FCFF7}" type="slidenum">
              <a:rPr lang="en-US" smtClean="0"/>
              <a:t>21</a:t>
            </a:fld>
            <a:endParaRPr lang="en-US" dirty="0"/>
          </a:p>
        </p:txBody>
      </p:sp>
    </p:spTree>
    <p:extLst>
      <p:ext uri="{BB962C8B-B14F-4D97-AF65-F5344CB8AC3E}">
        <p14:creationId xmlns:p14="http://schemas.microsoft.com/office/powerpoint/2010/main" val="3600263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8A768E-7E44-40D6-AAEA-1843133FCFF7}" type="slidenum">
              <a:rPr lang="en-US" smtClean="0"/>
              <a:t>22</a:t>
            </a:fld>
            <a:endParaRPr lang="en-US" dirty="0"/>
          </a:p>
        </p:txBody>
      </p:sp>
    </p:spTree>
    <p:extLst>
      <p:ext uri="{BB962C8B-B14F-4D97-AF65-F5344CB8AC3E}">
        <p14:creationId xmlns:p14="http://schemas.microsoft.com/office/powerpoint/2010/main" val="2590135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900" b="0" u="sng" dirty="0">
                <a:latin typeface="Arial" panose="020B0604020202020204" pitchFamily="34" charset="0"/>
              </a:rPr>
              <a:t>References</a:t>
            </a:r>
          </a:p>
          <a:p>
            <a:pPr marL="228600" indent="-228600">
              <a:buFont typeface="+mj-lt"/>
              <a:buAutoNum type="arabicPeriod"/>
            </a:pPr>
            <a:r>
              <a:rPr lang="en-US" sz="900" kern="1200" dirty="0" err="1">
                <a:solidFill>
                  <a:schemeClr val="tx1"/>
                </a:solidFill>
                <a:effectLst/>
                <a:latin typeface="+mn-lt"/>
                <a:ea typeface="+mn-ea"/>
                <a:cs typeface="+mn-cs"/>
              </a:rPr>
              <a:t>Kishnani</a:t>
            </a:r>
            <a:r>
              <a:rPr lang="en-US" sz="900" kern="1200" dirty="0">
                <a:solidFill>
                  <a:schemeClr val="tx1"/>
                </a:solidFill>
                <a:effectLst/>
                <a:latin typeface="+mn-lt"/>
                <a:ea typeface="+mn-ea"/>
                <a:cs typeface="+mn-cs"/>
              </a:rPr>
              <a:t> PS, Steiner RD, Bali D, et al. Pompe disease diagnosis and management guideline. </a:t>
            </a:r>
            <a:r>
              <a:rPr lang="en-US" sz="900" i="1" kern="1200" dirty="0">
                <a:solidFill>
                  <a:schemeClr val="tx1"/>
                </a:solidFill>
                <a:effectLst/>
                <a:latin typeface="+mn-lt"/>
                <a:ea typeface="+mn-ea"/>
                <a:cs typeface="+mn-cs"/>
              </a:rPr>
              <a:t>Genetics in Medicine</a:t>
            </a:r>
            <a:r>
              <a:rPr lang="en-US" sz="900" kern="1200" dirty="0">
                <a:solidFill>
                  <a:schemeClr val="tx1"/>
                </a:solidFill>
                <a:effectLst/>
                <a:latin typeface="+mn-lt"/>
                <a:ea typeface="+mn-ea"/>
                <a:cs typeface="+mn-cs"/>
              </a:rPr>
              <a:t>. 2006;8(5):267-288. doi:10.1097/01.gim.0000218152.87434.f3</a:t>
            </a:r>
          </a:p>
          <a:p>
            <a:pPr marL="228600" indent="-228600">
              <a:buFont typeface="+mj-lt"/>
              <a:buAutoNum type="arabicPeriod"/>
            </a:pPr>
            <a:r>
              <a:rPr lang="en-US" sz="900" kern="1200" dirty="0" err="1">
                <a:solidFill>
                  <a:schemeClr val="tx1"/>
                </a:solidFill>
                <a:effectLst/>
                <a:latin typeface="+mn-lt"/>
                <a:ea typeface="+mn-ea"/>
                <a:cs typeface="+mn-cs"/>
              </a:rPr>
              <a:t>Cupler</a:t>
            </a:r>
            <a:r>
              <a:rPr lang="en-US" sz="900" kern="1200" dirty="0">
                <a:solidFill>
                  <a:schemeClr val="tx1"/>
                </a:solidFill>
                <a:effectLst/>
                <a:latin typeface="+mn-lt"/>
                <a:ea typeface="+mn-ea"/>
                <a:cs typeface="+mn-cs"/>
              </a:rPr>
              <a:t> EJ, Berger KI, </a:t>
            </a:r>
            <a:r>
              <a:rPr lang="en-US" sz="900" kern="1200" dirty="0" err="1">
                <a:solidFill>
                  <a:schemeClr val="tx1"/>
                </a:solidFill>
                <a:effectLst/>
                <a:latin typeface="+mn-lt"/>
                <a:ea typeface="+mn-ea"/>
                <a:cs typeface="+mn-cs"/>
              </a:rPr>
              <a:t>Leshner</a:t>
            </a:r>
            <a:r>
              <a:rPr lang="en-US" sz="900" kern="1200" dirty="0">
                <a:solidFill>
                  <a:schemeClr val="tx1"/>
                </a:solidFill>
                <a:effectLst/>
                <a:latin typeface="+mn-lt"/>
                <a:ea typeface="+mn-ea"/>
                <a:cs typeface="+mn-cs"/>
              </a:rPr>
              <a:t> RT, et al. Consensus treatment recommendations for late-onset </a:t>
            </a:r>
            <a:r>
              <a:rPr lang="en-US" sz="900" kern="1200" dirty="0" err="1">
                <a:solidFill>
                  <a:schemeClr val="tx1"/>
                </a:solidFill>
                <a:effectLst/>
                <a:latin typeface="+mn-lt"/>
                <a:ea typeface="+mn-ea"/>
                <a:cs typeface="+mn-cs"/>
              </a:rPr>
              <a:t>pompe</a:t>
            </a:r>
            <a:r>
              <a:rPr lang="en-US" sz="900" kern="1200" dirty="0">
                <a:solidFill>
                  <a:schemeClr val="tx1"/>
                </a:solidFill>
                <a:effectLst/>
                <a:latin typeface="+mn-lt"/>
                <a:ea typeface="+mn-ea"/>
                <a:cs typeface="+mn-cs"/>
              </a:rPr>
              <a:t> disease. </a:t>
            </a:r>
            <a:r>
              <a:rPr lang="en-US" sz="900" i="1" kern="1200" dirty="0">
                <a:solidFill>
                  <a:schemeClr val="tx1"/>
                </a:solidFill>
                <a:effectLst/>
                <a:latin typeface="+mn-lt"/>
                <a:ea typeface="+mn-ea"/>
                <a:cs typeface="+mn-cs"/>
              </a:rPr>
              <a:t>Muscle and Nerve</a:t>
            </a:r>
            <a:r>
              <a:rPr lang="en-US" sz="900" kern="1200" dirty="0">
                <a:solidFill>
                  <a:schemeClr val="tx1"/>
                </a:solidFill>
                <a:effectLst/>
                <a:latin typeface="+mn-lt"/>
                <a:ea typeface="+mn-ea"/>
                <a:cs typeface="+mn-cs"/>
              </a:rPr>
              <a:t>. 2012;45(3):319-333. doi:10.1002/mus.22329</a:t>
            </a:r>
          </a:p>
          <a:p>
            <a:endParaRPr lang="en-US" altLang="en-US" sz="900" b="1" dirty="0">
              <a:latin typeface="Arial" panose="020B0604020202020204" pitchFamily="34" charset="0"/>
            </a:endParaRPr>
          </a:p>
          <a:p>
            <a:endParaRPr lang="en-US" altLang="en-US" sz="900" b="0" dirty="0">
              <a:latin typeface="Arial" panose="020B0604020202020204" pitchFamily="34" charset="0"/>
            </a:endParaRPr>
          </a:p>
          <a:p>
            <a:r>
              <a:rPr lang="en-US" altLang="en-US" sz="900" b="0" u="sng" dirty="0">
                <a:latin typeface="Arial" panose="020B0604020202020204" pitchFamily="34" charset="0"/>
              </a:rPr>
              <a:t>Notes</a:t>
            </a:r>
          </a:p>
          <a:p>
            <a:r>
              <a:rPr lang="en-US" altLang="en-US" sz="900" b="1" dirty="0">
                <a:latin typeface="Arial" panose="020B0604020202020204" pitchFamily="34" charset="0"/>
              </a:rPr>
              <a:t>Disease Management</a:t>
            </a:r>
          </a:p>
          <a:p>
            <a:r>
              <a:rPr lang="en-US" sz="1200" kern="1200" dirty="0">
                <a:solidFill>
                  <a:schemeClr val="tx1"/>
                </a:solidFill>
                <a:effectLst/>
                <a:latin typeface="+mn-lt"/>
                <a:ea typeface="+mn-ea"/>
                <a:cs typeface="+mn-cs"/>
              </a:rPr>
              <a:t>To prevent the primary manifestations of disease, enzyme replacement therapy (ERT) is recommended</a:t>
            </a:r>
            <a:r>
              <a:rPr lang="en-US" sz="900" kern="1200" dirty="0">
                <a:solidFill>
                  <a:schemeClr val="tx1"/>
                </a:solidFill>
                <a:effectLst/>
                <a:latin typeface="+mn-lt"/>
                <a:ea typeface="+mn-ea"/>
                <a:cs typeface="+mn-cs"/>
              </a:rPr>
              <a:t>.</a:t>
            </a:r>
            <a:endParaRPr lang="en-US" altLang="en-US" sz="900" b="1" dirty="0">
              <a:latin typeface="Arial" panose="020B0604020202020204" pitchFamily="34" charset="0"/>
            </a:endParaRPr>
          </a:p>
          <a:p>
            <a:pPr>
              <a:spcBef>
                <a:spcPts val="600"/>
              </a:spcBef>
            </a:pPr>
            <a:endParaRPr lang="en-US" altLang="en-US" sz="900" dirty="0">
              <a:latin typeface="Arial" panose="020B0604020202020204" pitchFamily="34" charset="0"/>
            </a:endParaRPr>
          </a:p>
          <a:p>
            <a:pPr>
              <a:spcBef>
                <a:spcPts val="600"/>
              </a:spcBef>
            </a:pPr>
            <a:r>
              <a:rPr lang="en-US" altLang="en-US" sz="900" dirty="0">
                <a:latin typeface="Arial" panose="020B0604020202020204" pitchFamily="34" charset="0"/>
              </a:rPr>
              <a:t>Patient management also consists of multidisciplinary supportive care modalities.</a:t>
            </a:r>
            <a:endParaRPr lang="en-US" altLang="en-US" sz="900" baseline="30000" dirty="0">
              <a:latin typeface="Arial" panose="020B0604020202020204" pitchFamily="34" charset="0"/>
            </a:endParaRPr>
          </a:p>
          <a:p>
            <a:pPr marL="171450" indent="-171450">
              <a:spcBef>
                <a:spcPts val="600"/>
              </a:spcBef>
              <a:buFont typeface="Arial" panose="020B0604020202020204" pitchFamily="34" charset="0"/>
              <a:buChar char="•"/>
            </a:pPr>
            <a:r>
              <a:rPr lang="en-US" altLang="en-US" sz="900" dirty="0">
                <a:latin typeface="Arial" panose="020B0604020202020204" pitchFamily="34" charset="0"/>
              </a:rPr>
              <a:t>Genetic counseling is important for families with a history of Pompe disease, and prenatal screening can be done to identify a fetus at risk of infantile-onset disease.</a:t>
            </a:r>
          </a:p>
          <a:p>
            <a:pPr marL="171450" indent="-171450">
              <a:spcBef>
                <a:spcPts val="600"/>
              </a:spcBef>
              <a:buFont typeface="Arial" panose="020B0604020202020204" pitchFamily="34" charset="0"/>
              <a:buChar char="•"/>
            </a:pPr>
            <a:r>
              <a:rPr lang="en-US" altLang="en-US" sz="900" dirty="0">
                <a:latin typeface="Arial" panose="020B0604020202020204" pitchFamily="34" charset="0"/>
              </a:rPr>
              <a:t>Respiratory therapy ameliorates the respiratory insufficiency caused by weakening of the diaphragm and other respiratory muscles. It may be particularly useful in overcoming the respiratory decompensation during active respiratory tract infections.</a:t>
            </a:r>
            <a:endParaRPr lang="en-US" altLang="en-US" sz="900" baseline="30000" dirty="0">
              <a:latin typeface="Arial" panose="020B0604020202020204" pitchFamily="34" charset="0"/>
            </a:endParaRPr>
          </a:p>
          <a:p>
            <a:pPr marL="171450" indent="-171450">
              <a:spcBef>
                <a:spcPts val="600"/>
              </a:spcBef>
              <a:buFont typeface="Arial" panose="020B0604020202020204" pitchFamily="34" charset="0"/>
              <a:buChar char="•"/>
            </a:pPr>
            <a:r>
              <a:rPr lang="en-US" altLang="en-US" sz="900" dirty="0">
                <a:latin typeface="Arial" panose="020B0604020202020204" pitchFamily="34" charset="0"/>
              </a:rPr>
              <a:t>Patients may also benefit from physical therapy, which may help to maintain range of motion and muscle strength, and from assistive devices (</a:t>
            </a:r>
            <a:r>
              <a:rPr lang="en-US" altLang="en-US" sz="900" dirty="0" err="1">
                <a:latin typeface="Arial" panose="020B0604020202020204" pitchFamily="34" charset="0"/>
              </a:rPr>
              <a:t>eg</a:t>
            </a:r>
            <a:r>
              <a:rPr lang="en-US" altLang="en-US" sz="900" dirty="0">
                <a:latin typeface="Arial" panose="020B0604020202020204" pitchFamily="34" charset="0"/>
              </a:rPr>
              <a:t>, orthotics, cane, walker, or wheelchair), which may be necessary for ambulation.</a:t>
            </a:r>
            <a:r>
              <a:rPr lang="en-US" altLang="en-US" sz="900" baseline="30000" dirty="0">
                <a:latin typeface="Arial" panose="020B0604020202020204" pitchFamily="34" charset="0"/>
              </a:rPr>
              <a:t> </a:t>
            </a:r>
          </a:p>
          <a:p>
            <a:pPr marL="171450" indent="-171450">
              <a:spcBef>
                <a:spcPts val="600"/>
              </a:spcBef>
              <a:buFont typeface="Arial" panose="020B0604020202020204" pitchFamily="34" charset="0"/>
              <a:buChar char="•"/>
            </a:pPr>
            <a:r>
              <a:rPr lang="en-US" altLang="en-US" sz="900" dirty="0">
                <a:latin typeface="Arial" panose="020B0604020202020204" pitchFamily="34" charset="0"/>
              </a:rPr>
              <a:t>There are reports in the literature that suggest that nutritional and dietary therapies, such as a high-protein, low-carbohydrate diet or, alternatively, a diet rich in amino acids may be of benefit for some patients. </a:t>
            </a:r>
          </a:p>
          <a:p>
            <a:pPr marL="171450" indent="-171450">
              <a:spcBef>
                <a:spcPts val="600"/>
              </a:spcBef>
              <a:buFont typeface="Arial" panose="020B0604020202020204" pitchFamily="34" charset="0"/>
              <a:buChar char="•"/>
            </a:pPr>
            <a:r>
              <a:rPr lang="en-US" altLang="en-US" sz="900" dirty="0">
                <a:latin typeface="Arial" panose="020B0604020202020204" pitchFamily="34" charset="0"/>
              </a:rPr>
              <a:t>Speech and occupational therapy may be useful for children with Pompe disease, and psychosocial therapy may be helpful for both patients and their families.</a:t>
            </a:r>
          </a:p>
          <a:p>
            <a:endParaRPr lang="en-US" dirty="0"/>
          </a:p>
        </p:txBody>
      </p:sp>
      <p:sp>
        <p:nvSpPr>
          <p:cNvPr id="4" name="Slide Number Placeholder 3"/>
          <p:cNvSpPr>
            <a:spLocks noGrp="1"/>
          </p:cNvSpPr>
          <p:nvPr>
            <p:ph type="sldNum" sz="quarter" idx="5"/>
          </p:nvPr>
        </p:nvSpPr>
        <p:spPr/>
        <p:txBody>
          <a:bodyPr/>
          <a:lstStyle/>
          <a:p>
            <a:fld id="{838A768E-7E44-40D6-AAEA-1843133FCFF7}" type="slidenum">
              <a:rPr lang="en-US" smtClean="0"/>
              <a:t>23</a:t>
            </a:fld>
            <a:endParaRPr lang="en-US" dirty="0"/>
          </a:p>
        </p:txBody>
      </p:sp>
    </p:spTree>
    <p:extLst>
      <p:ext uri="{BB962C8B-B14F-4D97-AF65-F5344CB8AC3E}">
        <p14:creationId xmlns:p14="http://schemas.microsoft.com/office/powerpoint/2010/main" val="2141582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pPr marL="228600" indent="-228600">
              <a:buFont typeface="+mj-lt"/>
              <a:buAutoNum type="arabicPeriod"/>
            </a:pPr>
            <a:r>
              <a:rPr lang="en-US" sz="1200" kern="1200" dirty="0" err="1">
                <a:solidFill>
                  <a:schemeClr val="tx1"/>
                </a:solidFill>
                <a:effectLst/>
                <a:latin typeface="+mn-lt"/>
                <a:ea typeface="+mn-ea"/>
                <a:cs typeface="+mn-cs"/>
              </a:rPr>
              <a:t>Kishnani</a:t>
            </a:r>
            <a:r>
              <a:rPr lang="en-US" sz="1200" kern="1200" dirty="0">
                <a:solidFill>
                  <a:schemeClr val="tx1"/>
                </a:solidFill>
                <a:effectLst/>
                <a:latin typeface="+mn-lt"/>
                <a:ea typeface="+mn-ea"/>
                <a:cs typeface="+mn-cs"/>
              </a:rPr>
              <a:t> PS, Steiner RD, Bali D, et al. Pompe disease diagnosis and management guideline. </a:t>
            </a:r>
            <a:r>
              <a:rPr lang="en-US" sz="1200" i="1" kern="1200" dirty="0">
                <a:solidFill>
                  <a:schemeClr val="tx1"/>
                </a:solidFill>
                <a:effectLst/>
                <a:latin typeface="+mn-lt"/>
                <a:ea typeface="+mn-ea"/>
                <a:cs typeface="+mn-cs"/>
              </a:rPr>
              <a:t>Genetics in Medicine</a:t>
            </a:r>
            <a:r>
              <a:rPr lang="en-US" sz="1200" kern="1200" dirty="0">
                <a:solidFill>
                  <a:schemeClr val="tx1"/>
                </a:solidFill>
                <a:effectLst/>
                <a:latin typeface="+mn-lt"/>
                <a:ea typeface="+mn-ea"/>
                <a:cs typeface="+mn-cs"/>
              </a:rPr>
              <a:t>. 2006;8(5):267-288. </a:t>
            </a:r>
            <a:endParaRPr lang="en-US" dirty="0"/>
          </a:p>
          <a:p>
            <a:endParaRPr lang="en-US" dirty="0"/>
          </a:p>
          <a:p>
            <a:endParaRPr lang="en-US" dirty="0"/>
          </a:p>
          <a:p>
            <a:r>
              <a:rPr lang="en-US" u="sng" dirty="0"/>
              <a:t>Notes</a:t>
            </a:r>
          </a:p>
        </p:txBody>
      </p:sp>
      <p:sp>
        <p:nvSpPr>
          <p:cNvPr id="4" name="Slide Number Placeholder 3"/>
          <p:cNvSpPr>
            <a:spLocks noGrp="1"/>
          </p:cNvSpPr>
          <p:nvPr>
            <p:ph type="sldNum" sz="quarter" idx="5"/>
          </p:nvPr>
        </p:nvSpPr>
        <p:spPr/>
        <p:txBody>
          <a:bodyPr/>
          <a:lstStyle/>
          <a:p>
            <a:fld id="{838A768E-7E44-40D6-AAEA-1843133FCFF7}" type="slidenum">
              <a:rPr lang="en-US" smtClean="0"/>
              <a:t>24</a:t>
            </a:fld>
            <a:endParaRPr lang="en-US" dirty="0"/>
          </a:p>
        </p:txBody>
      </p:sp>
    </p:spTree>
    <p:extLst>
      <p:ext uri="{BB962C8B-B14F-4D97-AF65-F5344CB8AC3E}">
        <p14:creationId xmlns:p14="http://schemas.microsoft.com/office/powerpoint/2010/main" val="542906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endParaRPr lang="en-US" altLang="en-US" sz="800" dirty="0">
              <a:latin typeface="Arial" panose="020B0604020202020204" pitchFamily="34" charset="0"/>
            </a:endParaRPr>
          </a:p>
          <a:p>
            <a:pPr marL="228600" indent="-228600">
              <a:buFont typeface="+mj-lt"/>
              <a:buAutoNum type="arabicPeriod"/>
            </a:pPr>
            <a:r>
              <a:rPr lang="en-US" sz="1200" kern="1200" dirty="0" err="1">
                <a:solidFill>
                  <a:schemeClr val="tx1"/>
                </a:solidFill>
                <a:effectLst/>
                <a:latin typeface="+mn-lt"/>
                <a:ea typeface="+mn-ea"/>
                <a:cs typeface="+mn-cs"/>
              </a:rPr>
              <a:t>Kishnani</a:t>
            </a:r>
            <a:r>
              <a:rPr lang="en-US" sz="1200" kern="1200" dirty="0">
                <a:solidFill>
                  <a:schemeClr val="tx1"/>
                </a:solidFill>
                <a:effectLst/>
                <a:latin typeface="+mn-lt"/>
                <a:ea typeface="+mn-ea"/>
                <a:cs typeface="+mn-cs"/>
              </a:rPr>
              <a:t> PS, Steiner RD, Bali D, et al. Pompe disease diagnosis and management guideline. </a:t>
            </a:r>
            <a:r>
              <a:rPr lang="en-US" sz="1200" i="1" kern="1200" dirty="0">
                <a:solidFill>
                  <a:schemeClr val="tx1"/>
                </a:solidFill>
                <a:effectLst/>
                <a:latin typeface="+mn-lt"/>
                <a:ea typeface="+mn-ea"/>
                <a:cs typeface="+mn-cs"/>
              </a:rPr>
              <a:t>Genetics in Medicine</a:t>
            </a:r>
            <a:r>
              <a:rPr lang="en-US" sz="1200" kern="1200" dirty="0">
                <a:solidFill>
                  <a:schemeClr val="tx1"/>
                </a:solidFill>
                <a:effectLst/>
                <a:latin typeface="+mn-lt"/>
                <a:ea typeface="+mn-ea"/>
                <a:cs typeface="+mn-cs"/>
              </a:rPr>
              <a:t>. 2006;8(5):267-288. doi:10.1097/01.gim.0000218152.87434.f3</a:t>
            </a:r>
          </a:p>
          <a:p>
            <a:pPr marL="228600" indent="-228600">
              <a:buFont typeface="+mj-lt"/>
              <a:buAutoNum type="arabicPeriod"/>
            </a:pPr>
            <a:r>
              <a:rPr lang="en-US" sz="1200" kern="1200" dirty="0" err="1">
                <a:solidFill>
                  <a:schemeClr val="tx1"/>
                </a:solidFill>
                <a:effectLst/>
                <a:latin typeface="+mn-lt"/>
                <a:ea typeface="+mn-ea"/>
                <a:cs typeface="+mn-cs"/>
              </a:rPr>
              <a:t>Cupler</a:t>
            </a:r>
            <a:r>
              <a:rPr lang="en-US" sz="1200" kern="1200" dirty="0">
                <a:solidFill>
                  <a:schemeClr val="tx1"/>
                </a:solidFill>
                <a:effectLst/>
                <a:latin typeface="+mn-lt"/>
                <a:ea typeface="+mn-ea"/>
                <a:cs typeface="+mn-cs"/>
              </a:rPr>
              <a:t> EJ, Berger KI, </a:t>
            </a:r>
            <a:r>
              <a:rPr lang="en-US" sz="1200" kern="1200" dirty="0" err="1">
                <a:solidFill>
                  <a:schemeClr val="tx1"/>
                </a:solidFill>
                <a:effectLst/>
                <a:latin typeface="+mn-lt"/>
                <a:ea typeface="+mn-ea"/>
                <a:cs typeface="+mn-cs"/>
              </a:rPr>
              <a:t>Leshner</a:t>
            </a:r>
            <a:r>
              <a:rPr lang="en-US" sz="1200" kern="1200" dirty="0">
                <a:solidFill>
                  <a:schemeClr val="tx1"/>
                </a:solidFill>
                <a:effectLst/>
                <a:latin typeface="+mn-lt"/>
                <a:ea typeface="+mn-ea"/>
                <a:cs typeface="+mn-cs"/>
              </a:rPr>
              <a:t> RT, et al. Consensus treatment recommendations for late-onset </a:t>
            </a:r>
            <a:r>
              <a:rPr lang="en-US" sz="1200" kern="1200" dirty="0" err="1">
                <a:solidFill>
                  <a:schemeClr val="tx1"/>
                </a:solidFill>
                <a:effectLst/>
                <a:latin typeface="+mn-lt"/>
                <a:ea typeface="+mn-ea"/>
                <a:cs typeface="+mn-cs"/>
              </a:rPr>
              <a:t>pompe</a:t>
            </a:r>
            <a:r>
              <a:rPr lang="en-US" sz="1200" kern="1200" dirty="0">
                <a:solidFill>
                  <a:schemeClr val="tx1"/>
                </a:solidFill>
                <a:effectLst/>
                <a:latin typeface="+mn-lt"/>
                <a:ea typeface="+mn-ea"/>
                <a:cs typeface="+mn-cs"/>
              </a:rPr>
              <a:t> disease. </a:t>
            </a:r>
            <a:r>
              <a:rPr lang="en-US" sz="1200" i="1" kern="1200" dirty="0">
                <a:solidFill>
                  <a:schemeClr val="tx1"/>
                </a:solidFill>
                <a:effectLst/>
                <a:latin typeface="+mn-lt"/>
                <a:ea typeface="+mn-ea"/>
                <a:cs typeface="+mn-cs"/>
              </a:rPr>
              <a:t>Muscle and Nerve</a:t>
            </a:r>
            <a:r>
              <a:rPr lang="en-US" sz="1200" kern="1200" dirty="0">
                <a:solidFill>
                  <a:schemeClr val="tx1"/>
                </a:solidFill>
                <a:effectLst/>
                <a:latin typeface="+mn-lt"/>
                <a:ea typeface="+mn-ea"/>
                <a:cs typeface="+mn-cs"/>
              </a:rPr>
              <a:t>. 2012;45(3):319-333. doi:10.1002/mus.22329</a:t>
            </a:r>
            <a:endParaRPr lang="en-US" dirty="0"/>
          </a:p>
          <a:p>
            <a:endParaRPr lang="en-US" dirty="0"/>
          </a:p>
          <a:p>
            <a:r>
              <a:rPr lang="en-US" u="sng" dirty="0"/>
              <a:t>Notes</a:t>
            </a:r>
          </a:p>
          <a:p>
            <a:endParaRPr lang="en-US" dirty="0"/>
          </a:p>
        </p:txBody>
      </p:sp>
      <p:sp>
        <p:nvSpPr>
          <p:cNvPr id="4" name="Slide Number Placeholder 3"/>
          <p:cNvSpPr>
            <a:spLocks noGrp="1"/>
          </p:cNvSpPr>
          <p:nvPr>
            <p:ph type="sldNum" sz="quarter" idx="5"/>
          </p:nvPr>
        </p:nvSpPr>
        <p:spPr/>
        <p:txBody>
          <a:bodyPr/>
          <a:lstStyle/>
          <a:p>
            <a:fld id="{838A768E-7E44-40D6-AAEA-1843133FCFF7}" type="slidenum">
              <a:rPr lang="en-US" smtClean="0"/>
              <a:t>25</a:t>
            </a:fld>
            <a:endParaRPr lang="en-US" dirty="0"/>
          </a:p>
        </p:txBody>
      </p:sp>
    </p:spTree>
    <p:extLst>
      <p:ext uri="{BB962C8B-B14F-4D97-AF65-F5344CB8AC3E}">
        <p14:creationId xmlns:p14="http://schemas.microsoft.com/office/powerpoint/2010/main" val="31195802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pPr marL="228600" indent="-228600">
              <a:buFont typeface="+mj-lt"/>
              <a:buAutoNum type="arabicPeriod"/>
            </a:pPr>
            <a:r>
              <a:rPr lang="en-US" sz="1200" kern="1200" dirty="0">
                <a:solidFill>
                  <a:schemeClr val="tx1"/>
                </a:solidFill>
                <a:effectLst/>
                <a:latin typeface="+mn-lt"/>
                <a:ea typeface="+mn-ea"/>
                <a:cs typeface="+mn-cs"/>
              </a:rPr>
              <a:t>MYOZYME® (</a:t>
            </a:r>
            <a:r>
              <a:rPr lang="en-US" sz="1200" kern="1200" dirty="0" err="1">
                <a:solidFill>
                  <a:schemeClr val="tx1"/>
                </a:solidFill>
                <a:effectLst/>
                <a:latin typeface="+mn-lt"/>
                <a:ea typeface="+mn-ea"/>
                <a:cs typeface="+mn-cs"/>
              </a:rPr>
              <a:t>alglucosidase</a:t>
            </a:r>
            <a:r>
              <a:rPr lang="en-US" sz="1200" kern="1200" dirty="0">
                <a:solidFill>
                  <a:schemeClr val="tx1"/>
                </a:solidFill>
                <a:effectLst/>
                <a:latin typeface="+mn-lt"/>
                <a:ea typeface="+mn-ea"/>
                <a:cs typeface="+mn-cs"/>
              </a:rPr>
              <a:t> alfa) [prescribing information]. Cambridge, MA: Genzyme Corporation. Accessed September 8, 2020. </a:t>
            </a:r>
            <a:r>
              <a:rPr lang="en-US" sz="1200" kern="1200" dirty="0" err="1">
                <a:solidFill>
                  <a:schemeClr val="tx1"/>
                </a:solidFill>
                <a:effectLst/>
                <a:latin typeface="+mn-lt"/>
                <a:ea typeface="+mn-ea"/>
                <a:cs typeface="+mn-cs"/>
              </a:rPr>
              <a:t>www.fda.go</a:t>
            </a:r>
            <a:endParaRPr lang="en-US" sz="1200" kern="1200" dirty="0">
              <a:solidFill>
                <a:schemeClr val="tx1"/>
              </a:solidFill>
              <a:effectLst/>
              <a:latin typeface="+mn-lt"/>
              <a:ea typeface="+mn-ea"/>
              <a:cs typeface="+mn-cs"/>
            </a:endParaRPr>
          </a:p>
          <a:p>
            <a:pPr marL="228600" indent="-228600">
              <a:buFont typeface="+mj-lt"/>
              <a:buAutoNum type="arabicPeriod"/>
            </a:pPr>
            <a:r>
              <a:rPr lang="en-US" sz="1200" i="0" kern="1200" dirty="0">
                <a:solidFill>
                  <a:schemeClr val="tx1"/>
                </a:solidFill>
                <a:effectLst/>
                <a:latin typeface="+mn-lt"/>
                <a:ea typeface="+mn-ea"/>
                <a:cs typeface="+mn-cs"/>
              </a:rPr>
              <a:t>LUMIZYME (</a:t>
            </a:r>
            <a:r>
              <a:rPr lang="en-US" sz="1200" i="0" kern="1200" dirty="0" err="1">
                <a:solidFill>
                  <a:schemeClr val="tx1"/>
                </a:solidFill>
                <a:effectLst/>
                <a:latin typeface="+mn-lt"/>
                <a:ea typeface="+mn-ea"/>
                <a:cs typeface="+mn-cs"/>
              </a:rPr>
              <a:t>Alglucosidase</a:t>
            </a:r>
            <a:r>
              <a:rPr lang="en-US" sz="1200" i="0" kern="1200" dirty="0">
                <a:solidFill>
                  <a:schemeClr val="tx1"/>
                </a:solidFill>
                <a:effectLst/>
                <a:latin typeface="+mn-lt"/>
                <a:ea typeface="+mn-ea"/>
                <a:cs typeface="+mn-cs"/>
              </a:rPr>
              <a:t> Alfa) [Prescribing Information]. Cambridge, MA: Genzyme Corporation. </a:t>
            </a:r>
            <a:r>
              <a:rPr lang="en-US" sz="1200" kern="1200" dirty="0">
                <a:solidFill>
                  <a:schemeClr val="tx1"/>
                </a:solidFill>
                <a:effectLst/>
                <a:latin typeface="+mn-lt"/>
                <a:ea typeface="+mn-ea"/>
                <a:cs typeface="+mn-cs"/>
              </a:rPr>
              <a:t>Accessed September 8, 2020. </a:t>
            </a:r>
            <a:r>
              <a:rPr lang="en-US" sz="1200" kern="1200" dirty="0" err="1">
                <a:solidFill>
                  <a:schemeClr val="tx1"/>
                </a:solidFill>
                <a:effectLst/>
                <a:latin typeface="+mn-lt"/>
                <a:ea typeface="+mn-ea"/>
                <a:cs typeface="+mn-cs"/>
              </a:rPr>
              <a:t>www.fda.gov</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medwatch</a:t>
            </a:r>
            <a:endParaRPr lang="en-US" sz="1200" kern="1200" dirty="0">
              <a:solidFill>
                <a:schemeClr val="tx1"/>
              </a:solidFill>
              <a:effectLst/>
              <a:latin typeface="+mn-lt"/>
              <a:ea typeface="+mn-ea"/>
              <a:cs typeface="+mn-cs"/>
            </a:endParaRPr>
          </a:p>
          <a:p>
            <a:pPr marL="228600" indent="-228600">
              <a:buFont typeface="+mj-lt"/>
              <a:buAutoNum type="arabicPeriod"/>
            </a:pPr>
            <a:r>
              <a:rPr lang="en-US" sz="1200" kern="1200" dirty="0" err="1">
                <a:solidFill>
                  <a:schemeClr val="tx1"/>
                </a:solidFill>
                <a:effectLst/>
                <a:latin typeface="+mn-lt"/>
                <a:ea typeface="+mn-ea"/>
                <a:cs typeface="+mn-cs"/>
              </a:rPr>
              <a:t>Kishnani</a:t>
            </a:r>
            <a:r>
              <a:rPr lang="en-US" sz="1200" kern="1200" dirty="0">
                <a:solidFill>
                  <a:schemeClr val="tx1"/>
                </a:solidFill>
                <a:effectLst/>
                <a:latin typeface="+mn-lt"/>
                <a:ea typeface="+mn-ea"/>
                <a:cs typeface="+mn-cs"/>
              </a:rPr>
              <a:t> PS, </a:t>
            </a:r>
            <a:r>
              <a:rPr lang="en-US" sz="1200" kern="1200" dirty="0" err="1">
                <a:solidFill>
                  <a:schemeClr val="tx1"/>
                </a:solidFill>
                <a:effectLst/>
                <a:latin typeface="+mn-lt"/>
                <a:ea typeface="+mn-ea"/>
                <a:cs typeface="+mn-cs"/>
              </a:rPr>
              <a:t>Corzo</a:t>
            </a:r>
            <a:r>
              <a:rPr lang="en-US" sz="1200" kern="1200" dirty="0">
                <a:solidFill>
                  <a:schemeClr val="tx1"/>
                </a:solidFill>
                <a:effectLst/>
                <a:latin typeface="+mn-lt"/>
                <a:ea typeface="+mn-ea"/>
                <a:cs typeface="+mn-cs"/>
              </a:rPr>
              <a:t> D, Nicolino M, et al. Recombinant human acid α-glucosidase: Major clinical benefits in infantile-onset Pompe disease. </a:t>
            </a:r>
            <a:r>
              <a:rPr lang="en-US" sz="1200" i="1" kern="1200" dirty="0">
                <a:solidFill>
                  <a:schemeClr val="tx1"/>
                </a:solidFill>
                <a:effectLst/>
                <a:latin typeface="+mn-lt"/>
                <a:ea typeface="+mn-ea"/>
                <a:cs typeface="+mn-cs"/>
              </a:rPr>
              <a:t>Neurology</a:t>
            </a:r>
            <a:r>
              <a:rPr lang="en-US" sz="1200" kern="1200" dirty="0">
                <a:solidFill>
                  <a:schemeClr val="tx1"/>
                </a:solidFill>
                <a:effectLst/>
                <a:latin typeface="+mn-lt"/>
                <a:ea typeface="+mn-ea"/>
                <a:cs typeface="+mn-cs"/>
              </a:rPr>
              <a:t>. 2007;68(2):99-109. doi:10.1212/01.wnl.0000251268.41188.04</a:t>
            </a:r>
          </a:p>
          <a:p>
            <a:pPr marL="228600" indent="-228600">
              <a:buFont typeface="+mj-lt"/>
              <a:buAutoNum type="arabicPeriod"/>
            </a:pPr>
            <a:r>
              <a:rPr lang="en-US" sz="1200" kern="1200" dirty="0" err="1">
                <a:solidFill>
                  <a:schemeClr val="tx1"/>
                </a:solidFill>
                <a:effectLst/>
                <a:latin typeface="+mn-lt"/>
                <a:ea typeface="+mn-ea"/>
                <a:cs typeface="+mn-cs"/>
              </a:rPr>
              <a:t>Chien</a:t>
            </a:r>
            <a:r>
              <a:rPr lang="en-US" sz="1200" kern="1200" dirty="0">
                <a:solidFill>
                  <a:schemeClr val="tx1"/>
                </a:solidFill>
                <a:effectLst/>
                <a:latin typeface="+mn-lt"/>
                <a:ea typeface="+mn-ea"/>
                <a:cs typeface="+mn-cs"/>
              </a:rPr>
              <a:t> YH, Tsai WH, Chang CL, et al. Earlier and higher dosing of </a:t>
            </a:r>
            <a:r>
              <a:rPr lang="en-US" sz="1200" kern="1200" dirty="0" err="1">
                <a:solidFill>
                  <a:schemeClr val="tx1"/>
                </a:solidFill>
                <a:effectLst/>
                <a:latin typeface="+mn-lt"/>
                <a:ea typeface="+mn-ea"/>
                <a:cs typeface="+mn-cs"/>
              </a:rPr>
              <a:t>alglucosidase</a:t>
            </a:r>
            <a:r>
              <a:rPr lang="en-US" sz="1200" kern="1200" dirty="0">
                <a:solidFill>
                  <a:schemeClr val="tx1"/>
                </a:solidFill>
                <a:effectLst/>
                <a:latin typeface="+mn-lt"/>
                <a:ea typeface="+mn-ea"/>
                <a:cs typeface="+mn-cs"/>
              </a:rPr>
              <a:t> alfa improve outcomes in patients with infantile-onset Pompe disease: Evidence from real-world experiences. </a:t>
            </a:r>
            <a:r>
              <a:rPr lang="en-US" sz="1200" i="1" kern="1200" dirty="0">
                <a:solidFill>
                  <a:schemeClr val="tx1"/>
                </a:solidFill>
                <a:effectLst/>
                <a:latin typeface="+mn-lt"/>
                <a:ea typeface="+mn-ea"/>
                <a:cs typeface="+mn-cs"/>
              </a:rPr>
              <a:t>Molecular Genetics and Metabolism Reports</a:t>
            </a:r>
            <a:r>
              <a:rPr lang="en-US" sz="1200" kern="1200" dirty="0">
                <a:solidFill>
                  <a:schemeClr val="tx1"/>
                </a:solidFill>
                <a:effectLst/>
                <a:latin typeface="+mn-lt"/>
                <a:ea typeface="+mn-ea"/>
                <a:cs typeface="+mn-cs"/>
              </a:rPr>
              <a:t>. 2020;23. doi:10.1016/j.ymgmr.2020.100591</a:t>
            </a:r>
          </a:p>
          <a:p>
            <a:pPr marL="228600" indent="-228600">
              <a:buFont typeface="+mj-lt"/>
              <a:buAutoNum type="arabicPeriod"/>
            </a:pPr>
            <a:r>
              <a:rPr lang="en-US" sz="1200" kern="1200" dirty="0">
                <a:solidFill>
                  <a:schemeClr val="tx1"/>
                </a:solidFill>
                <a:effectLst/>
                <a:latin typeface="+mn-lt"/>
                <a:ea typeface="+mn-ea"/>
                <a:cs typeface="+mn-cs"/>
              </a:rPr>
              <a:t>van der Ploeg AT, Clemens PR, </a:t>
            </a:r>
            <a:r>
              <a:rPr lang="en-US" sz="1200" kern="1200" dirty="0" err="1">
                <a:solidFill>
                  <a:schemeClr val="tx1"/>
                </a:solidFill>
                <a:effectLst/>
                <a:latin typeface="+mn-lt"/>
                <a:ea typeface="+mn-ea"/>
                <a:cs typeface="+mn-cs"/>
              </a:rPr>
              <a:t>Corzo</a:t>
            </a:r>
            <a:r>
              <a:rPr lang="en-US" sz="1200" kern="1200" dirty="0">
                <a:solidFill>
                  <a:schemeClr val="tx1"/>
                </a:solidFill>
                <a:effectLst/>
                <a:latin typeface="+mn-lt"/>
                <a:ea typeface="+mn-ea"/>
                <a:cs typeface="+mn-cs"/>
              </a:rPr>
              <a:t> D, et al. A randomized study of </a:t>
            </a:r>
            <a:r>
              <a:rPr lang="en-US" sz="1200" kern="1200" dirty="0" err="1">
                <a:solidFill>
                  <a:schemeClr val="tx1"/>
                </a:solidFill>
                <a:effectLst/>
                <a:latin typeface="+mn-lt"/>
                <a:ea typeface="+mn-ea"/>
                <a:cs typeface="+mn-cs"/>
              </a:rPr>
              <a:t>alglucosidase</a:t>
            </a:r>
            <a:r>
              <a:rPr lang="en-US" sz="1200" kern="1200" dirty="0">
                <a:solidFill>
                  <a:schemeClr val="tx1"/>
                </a:solidFill>
                <a:effectLst/>
                <a:latin typeface="+mn-lt"/>
                <a:ea typeface="+mn-ea"/>
                <a:cs typeface="+mn-cs"/>
              </a:rPr>
              <a:t> alfa in late-onset </a:t>
            </a:r>
            <a:r>
              <a:rPr lang="en-US" sz="1200" kern="1200" dirty="0" err="1">
                <a:solidFill>
                  <a:schemeClr val="tx1"/>
                </a:solidFill>
                <a:effectLst/>
                <a:latin typeface="+mn-lt"/>
                <a:ea typeface="+mn-ea"/>
                <a:cs typeface="+mn-cs"/>
              </a:rPr>
              <a:t>Pompe’s</a:t>
            </a:r>
            <a:r>
              <a:rPr lang="en-US" sz="1200" kern="1200" dirty="0">
                <a:solidFill>
                  <a:schemeClr val="tx1"/>
                </a:solidFill>
                <a:effectLst/>
                <a:latin typeface="+mn-lt"/>
                <a:ea typeface="+mn-ea"/>
                <a:cs typeface="+mn-cs"/>
              </a:rPr>
              <a:t> disease. </a:t>
            </a:r>
            <a:r>
              <a:rPr lang="en-US" sz="1200" i="1" kern="1200" dirty="0">
                <a:solidFill>
                  <a:schemeClr val="tx1"/>
                </a:solidFill>
                <a:effectLst/>
                <a:latin typeface="+mn-lt"/>
                <a:ea typeface="+mn-ea"/>
                <a:cs typeface="+mn-cs"/>
              </a:rPr>
              <a:t>New England Journal of Medicine</a:t>
            </a:r>
            <a:r>
              <a:rPr lang="en-US" sz="1200" kern="1200" dirty="0">
                <a:solidFill>
                  <a:schemeClr val="tx1"/>
                </a:solidFill>
                <a:effectLst/>
                <a:latin typeface="+mn-lt"/>
                <a:ea typeface="+mn-ea"/>
                <a:cs typeface="+mn-cs"/>
              </a:rPr>
              <a:t>. 2010;362(15):1396-1406. doi:10.1056/NEJMoa0909859</a:t>
            </a:r>
          </a:p>
          <a:p>
            <a:endParaRPr lang="en-US" dirty="0"/>
          </a:p>
          <a:p>
            <a:r>
              <a:rPr lang="en-US" u="sng" dirty="0"/>
              <a:t>Notes</a:t>
            </a:r>
          </a:p>
          <a:p>
            <a:pPr marL="171450" lvl="0" indent="-171450">
              <a:buFont typeface="Arial" panose="020B0604020202020204" pitchFamily="34" charset="0"/>
              <a:buChar char="•"/>
            </a:pPr>
            <a:r>
              <a:rPr lang="en-US" dirty="0" err="1"/>
              <a:t>Myozyme</a:t>
            </a:r>
            <a:r>
              <a:rPr lang="en-US" dirty="0"/>
              <a:t>® (</a:t>
            </a:r>
            <a:r>
              <a:rPr lang="en-US" dirty="0" err="1"/>
              <a:t>alglucosidase</a:t>
            </a:r>
            <a:r>
              <a:rPr lang="en-US" dirty="0"/>
              <a:t> alfa) was approved by the FDA in 2006 for IOPD.</a:t>
            </a:r>
          </a:p>
          <a:p>
            <a:pPr marL="171450" lvl="0" indent="-171450">
              <a:buFont typeface="Arial" panose="020B0604020202020204" pitchFamily="34" charset="0"/>
              <a:buChar char="•"/>
            </a:pPr>
            <a:r>
              <a:rPr lang="en-US" dirty="0" err="1"/>
              <a:t>Lumizyme</a:t>
            </a:r>
            <a:r>
              <a:rPr lang="en-US" dirty="0"/>
              <a:t>® was approved by the FDA in 2010 for use in individuals older than age eight years with LOPD. Age restrictions on </a:t>
            </a:r>
            <a:r>
              <a:rPr lang="en-US" dirty="0" err="1"/>
              <a:t>Lumizyme</a:t>
            </a:r>
            <a:r>
              <a:rPr lang="en-US" dirty="0"/>
              <a:t> were removed in 2014.</a:t>
            </a:r>
          </a:p>
          <a:p>
            <a:endParaRPr lang="en-US" dirty="0"/>
          </a:p>
          <a:p>
            <a:r>
              <a:rPr lang="en-US" b="0" i="1" u="sng" dirty="0"/>
              <a:t>Administration of ERT</a:t>
            </a:r>
            <a:endParaRPr lang="en-US" b="0" i="1" dirty="0"/>
          </a:p>
          <a:p>
            <a:r>
              <a:rPr lang="en-US" dirty="0"/>
              <a:t>To prevent the primary manifestations of disease, enzyme replacement therapy (ERT) with </a:t>
            </a:r>
            <a:r>
              <a:rPr lang="en-US" dirty="0" err="1"/>
              <a:t>alglucosidase</a:t>
            </a:r>
            <a:r>
              <a:rPr lang="en-US" dirty="0"/>
              <a:t> alfa is recommended as soon as the Pompe disease diagnosis is established.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Myozyme</a:t>
            </a:r>
            <a:r>
              <a:rPr lang="en-US" dirty="0"/>
              <a:t>® and </a:t>
            </a:r>
            <a:r>
              <a:rPr lang="en-US" dirty="0" err="1"/>
              <a:t>Lumizyme</a:t>
            </a:r>
            <a:r>
              <a:rPr lang="en-US" dirty="0"/>
              <a:t>® are administered by slow IV infusion at 20-40 mg/kg/dose every 1-2 weeks. Many individuals are now treated with the higher dose.</a:t>
            </a:r>
          </a:p>
          <a:p>
            <a:endParaRPr lang="en-US" dirty="0"/>
          </a:p>
          <a:p>
            <a:r>
              <a:rPr lang="en-US" dirty="0"/>
              <a:t>In clinical trials, infants with IOPD showed improved survival, ventilator-independent survival, improved acquisition of motor skills, and reduced cardiac mass compared to untreated controls when ERT was initiated before age six months. More recent data indicates that initiation of ERT before age two weeks improves motor outcomes in the first two years of life.</a:t>
            </a:r>
          </a:p>
          <a:p>
            <a:r>
              <a:rPr lang="en-US" dirty="0"/>
              <a:t> </a:t>
            </a:r>
          </a:p>
          <a:p>
            <a:r>
              <a:rPr lang="en-US" dirty="0"/>
              <a:t>In patients with LOPD, ERT appears to stabilize respiration and motor ability. Current guidelines recommend immediately beginning ERT in </a:t>
            </a:r>
            <a:r>
              <a:rPr lang="en-US" dirty="0" err="1"/>
              <a:t>presymptomatic</a:t>
            </a:r>
            <a:r>
              <a:rPr lang="en-US" dirty="0"/>
              <a:t> patients with subtle objective signs of Pompe disease. However, because patients with LOPD may have no measurable signs or symptoms, clinical manifestations, or predictable onset of symptoms at NBS, clinicians and patients must decide when and if to start ERT. Additional studies are needed to better guide when to initiate ERT in patients with LOPD.</a:t>
            </a:r>
          </a:p>
          <a:p>
            <a:r>
              <a:rPr lang="en-US" dirty="0"/>
              <a:t> </a:t>
            </a:r>
          </a:p>
          <a:p>
            <a:r>
              <a:rPr lang="en-US" dirty="0"/>
              <a:t>Although ERT increases patient life expectancy and ventilator free survival, it is not entirely curative.  </a:t>
            </a:r>
          </a:p>
          <a:p>
            <a:endParaRPr lang="en-US" dirty="0"/>
          </a:p>
          <a:p>
            <a:r>
              <a:rPr lang="en-US" dirty="0"/>
              <a:t>Sanofi Genzyme developed an advanced enzyme replacement therapy (</a:t>
            </a:r>
            <a:r>
              <a:rPr lang="en-US" dirty="0" err="1"/>
              <a:t>avalglucosidase</a:t>
            </a:r>
            <a:r>
              <a:rPr lang="en-US" dirty="0"/>
              <a:t> alfa) </a:t>
            </a:r>
            <a:r>
              <a:rPr lang="en-US" sz="1200" dirty="0"/>
              <a:t>that enters target cells more efficiently and has been </a:t>
            </a:r>
            <a:r>
              <a:rPr lang="en-US" dirty="0"/>
              <a:t>shown to have a good safety profile. This therapy was recently approved.</a:t>
            </a:r>
          </a:p>
          <a:p>
            <a:endParaRPr lang="en-US" dirty="0"/>
          </a:p>
          <a:p>
            <a:endParaRPr lang="en-US" dirty="0"/>
          </a:p>
        </p:txBody>
      </p:sp>
      <p:sp>
        <p:nvSpPr>
          <p:cNvPr id="4" name="Slide Number Placeholder 3"/>
          <p:cNvSpPr>
            <a:spLocks noGrp="1"/>
          </p:cNvSpPr>
          <p:nvPr>
            <p:ph type="sldNum" sz="quarter" idx="5"/>
          </p:nvPr>
        </p:nvSpPr>
        <p:spPr/>
        <p:txBody>
          <a:bodyPr/>
          <a:lstStyle/>
          <a:p>
            <a:fld id="{838A768E-7E44-40D6-AAEA-1843133FCFF7}" type="slidenum">
              <a:rPr lang="en-US" smtClean="0"/>
              <a:t>26</a:t>
            </a:fld>
            <a:endParaRPr lang="en-US" dirty="0"/>
          </a:p>
        </p:txBody>
      </p:sp>
    </p:spTree>
    <p:extLst>
      <p:ext uri="{BB962C8B-B14F-4D97-AF65-F5344CB8AC3E}">
        <p14:creationId xmlns:p14="http://schemas.microsoft.com/office/powerpoint/2010/main" val="3786742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effectLst/>
              </a:rPr>
              <a:t>FDA approves </a:t>
            </a:r>
            <a:r>
              <a:rPr lang="en-US" dirty="0" err="1">
                <a:effectLst/>
              </a:rPr>
              <a:t>Nexviazyme</a:t>
            </a:r>
            <a:r>
              <a:rPr lang="en-US" dirty="0">
                <a:effectLst/>
              </a:rPr>
              <a:t>® (</a:t>
            </a:r>
            <a:r>
              <a:rPr lang="en-US" dirty="0" err="1">
                <a:effectLst/>
              </a:rPr>
              <a:t>avalglucosidase</a:t>
            </a:r>
            <a:r>
              <a:rPr lang="en-US" dirty="0">
                <a:effectLst/>
              </a:rPr>
              <a:t> alfa-</a:t>
            </a:r>
            <a:r>
              <a:rPr lang="en-US" dirty="0" err="1">
                <a:effectLst/>
              </a:rPr>
              <a:t>ngpt</a:t>
            </a:r>
            <a:r>
              <a:rPr lang="en-US" dirty="0">
                <a:effectLst/>
              </a:rPr>
              <a:t>), an important new treatment option for late-onset Pompe disease - Sanofi. Accessed September 23, 2021. https://</a:t>
            </a:r>
            <a:r>
              <a:rPr lang="en-US" dirty="0" err="1">
                <a:effectLst/>
              </a:rPr>
              <a:t>www.sanofi.com</a:t>
            </a:r>
            <a:r>
              <a:rPr lang="en-US" dirty="0">
                <a:effectLst/>
              </a:rPr>
              <a:t>/</a:t>
            </a:r>
            <a:r>
              <a:rPr lang="en-US" dirty="0" err="1">
                <a:effectLst/>
              </a:rPr>
              <a:t>en</a:t>
            </a:r>
            <a:r>
              <a:rPr lang="en-US" dirty="0">
                <a:effectLst/>
              </a:rPr>
              <a:t>/media-room/press-releases/2021/2021-08-06-17-42-21-2276588</a:t>
            </a:r>
          </a:p>
          <a:p>
            <a:endParaRPr lang="en-US" dirty="0"/>
          </a:p>
          <a:p>
            <a:endParaRPr lang="en-US" dirty="0"/>
          </a:p>
          <a:p>
            <a:r>
              <a:rPr lang="en-US" u="sng" dirty="0"/>
              <a:t>Notes</a:t>
            </a:r>
          </a:p>
          <a:p>
            <a:endParaRPr lang="en-US" dirty="0"/>
          </a:p>
        </p:txBody>
      </p:sp>
      <p:sp>
        <p:nvSpPr>
          <p:cNvPr id="4" name="Slide Number Placeholder 3"/>
          <p:cNvSpPr>
            <a:spLocks noGrp="1"/>
          </p:cNvSpPr>
          <p:nvPr>
            <p:ph type="sldNum" sz="quarter" idx="5"/>
          </p:nvPr>
        </p:nvSpPr>
        <p:spPr/>
        <p:txBody>
          <a:bodyPr/>
          <a:lstStyle/>
          <a:p>
            <a:fld id="{838A768E-7E44-40D6-AAEA-1843133FCFF7}" type="slidenum">
              <a:rPr lang="en-US" smtClean="0"/>
              <a:t>27</a:t>
            </a:fld>
            <a:endParaRPr lang="en-US" dirty="0"/>
          </a:p>
        </p:txBody>
      </p:sp>
    </p:spTree>
    <p:extLst>
      <p:ext uri="{BB962C8B-B14F-4D97-AF65-F5344CB8AC3E}">
        <p14:creationId xmlns:p14="http://schemas.microsoft.com/office/powerpoint/2010/main" val="114958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References</a:t>
            </a:r>
          </a:p>
          <a:p>
            <a:pPr marL="228600" indent="-228600">
              <a:buFont typeface="+mj-lt"/>
              <a:buAutoNum type="arabicPeriod"/>
            </a:pPr>
            <a:r>
              <a:rPr lang="en-US" sz="1200" kern="1200" dirty="0" err="1">
                <a:solidFill>
                  <a:schemeClr val="tx1"/>
                </a:solidFill>
                <a:effectLst/>
                <a:latin typeface="+mn-lt"/>
                <a:ea typeface="+mn-ea"/>
                <a:cs typeface="+mn-cs"/>
              </a:rPr>
              <a:t>Kishnani</a:t>
            </a:r>
            <a:r>
              <a:rPr lang="en-US" sz="1200" kern="1200" dirty="0">
                <a:solidFill>
                  <a:schemeClr val="tx1"/>
                </a:solidFill>
                <a:effectLst/>
                <a:latin typeface="+mn-lt"/>
                <a:ea typeface="+mn-ea"/>
                <a:cs typeface="+mn-cs"/>
              </a:rPr>
              <a:t> PS, Goldenberg PC, </a:t>
            </a:r>
            <a:r>
              <a:rPr lang="en-US" sz="1200" kern="1200" dirty="0" err="1">
                <a:solidFill>
                  <a:schemeClr val="tx1"/>
                </a:solidFill>
                <a:effectLst/>
                <a:latin typeface="+mn-lt"/>
                <a:ea typeface="+mn-ea"/>
                <a:cs typeface="+mn-cs"/>
              </a:rPr>
              <a:t>DeArmey</a:t>
            </a:r>
            <a:r>
              <a:rPr lang="en-US" sz="1200" kern="1200" dirty="0">
                <a:solidFill>
                  <a:schemeClr val="tx1"/>
                </a:solidFill>
                <a:effectLst/>
                <a:latin typeface="+mn-lt"/>
                <a:ea typeface="+mn-ea"/>
                <a:cs typeface="+mn-cs"/>
              </a:rPr>
              <a:t> SL, et al. Cross-reactive immunologic material status affects treatment outcomes in Pompe disease infants. </a:t>
            </a:r>
            <a:r>
              <a:rPr lang="en-US" sz="1200" i="1" kern="1200" dirty="0">
                <a:solidFill>
                  <a:schemeClr val="tx1"/>
                </a:solidFill>
                <a:effectLst/>
                <a:latin typeface="+mn-lt"/>
                <a:ea typeface="+mn-ea"/>
                <a:cs typeface="+mn-cs"/>
              </a:rPr>
              <a:t>Molecular Genetics and Metabolism</a:t>
            </a:r>
            <a:r>
              <a:rPr lang="en-US" sz="1200" kern="1200" dirty="0">
                <a:solidFill>
                  <a:schemeClr val="tx1"/>
                </a:solidFill>
                <a:effectLst/>
                <a:latin typeface="+mn-lt"/>
                <a:ea typeface="+mn-ea"/>
                <a:cs typeface="+mn-cs"/>
              </a:rPr>
              <a:t>. 2010;99(1):26-33. doi:10.1016/j.ymgme.2009.08.003</a:t>
            </a:r>
          </a:p>
          <a:p>
            <a:pPr marL="228600" indent="-228600">
              <a:buFont typeface="+mj-lt"/>
              <a:buAutoNum type="arabicPeriod"/>
            </a:pPr>
            <a:r>
              <a:rPr lang="en-US" sz="1200" kern="1200" dirty="0" err="1">
                <a:solidFill>
                  <a:schemeClr val="tx1"/>
                </a:solidFill>
                <a:effectLst/>
                <a:latin typeface="+mn-lt"/>
                <a:ea typeface="+mn-ea"/>
                <a:cs typeface="+mn-cs"/>
              </a:rPr>
              <a:t>Messinger</a:t>
            </a:r>
            <a:r>
              <a:rPr lang="en-US" sz="1200" kern="1200" dirty="0">
                <a:solidFill>
                  <a:schemeClr val="tx1"/>
                </a:solidFill>
                <a:effectLst/>
                <a:latin typeface="+mn-lt"/>
                <a:ea typeface="+mn-ea"/>
                <a:cs typeface="+mn-cs"/>
              </a:rPr>
              <a:t> YH, Mendelsohn NJ, </a:t>
            </a:r>
            <a:r>
              <a:rPr lang="en-US" sz="1200" kern="1200" dirty="0" err="1">
                <a:solidFill>
                  <a:schemeClr val="tx1"/>
                </a:solidFill>
                <a:effectLst/>
                <a:latin typeface="+mn-lt"/>
                <a:ea typeface="+mn-ea"/>
                <a:cs typeface="+mn-cs"/>
              </a:rPr>
              <a:t>Rhead</a:t>
            </a:r>
            <a:r>
              <a:rPr lang="en-US" sz="1200" kern="1200" dirty="0">
                <a:solidFill>
                  <a:schemeClr val="tx1"/>
                </a:solidFill>
                <a:effectLst/>
                <a:latin typeface="+mn-lt"/>
                <a:ea typeface="+mn-ea"/>
                <a:cs typeface="+mn-cs"/>
              </a:rPr>
              <a:t> W, et al. Successful immune tolerance induction to enzyme replacement therapy in CRIM-negative infantile Pompe disease. </a:t>
            </a:r>
            <a:r>
              <a:rPr lang="en-US" sz="1200" i="1" kern="1200" dirty="0">
                <a:solidFill>
                  <a:schemeClr val="tx1"/>
                </a:solidFill>
                <a:effectLst/>
                <a:latin typeface="+mn-lt"/>
                <a:ea typeface="+mn-ea"/>
                <a:cs typeface="+mn-cs"/>
              </a:rPr>
              <a:t>Genetics in Medicine</a:t>
            </a:r>
            <a:r>
              <a:rPr lang="en-US" sz="1200" kern="1200" dirty="0">
                <a:solidFill>
                  <a:schemeClr val="tx1"/>
                </a:solidFill>
                <a:effectLst/>
                <a:latin typeface="+mn-lt"/>
                <a:ea typeface="+mn-ea"/>
                <a:cs typeface="+mn-cs"/>
              </a:rPr>
              <a:t>. 2012;14(1):135-142. doi:10.1038/gim.2011.4</a:t>
            </a:r>
          </a:p>
          <a:p>
            <a:pPr marL="228600" indent="-228600">
              <a:buFont typeface="+mj-lt"/>
              <a:buAutoNum type="arabicPeriod"/>
            </a:pPr>
            <a:r>
              <a:rPr lang="en-US" sz="1200" kern="1200" dirty="0">
                <a:solidFill>
                  <a:schemeClr val="tx1"/>
                </a:solidFill>
                <a:effectLst/>
                <a:latin typeface="+mn-lt"/>
                <a:ea typeface="+mn-ea"/>
                <a:cs typeface="+mn-cs"/>
              </a:rPr>
              <a:t>Elder ME, Nayak S, Collins SW, et al. B-Cell depletion and immunomodulation before initiation of enzyme replacement therapy blocks the immune response to acid alpha-glucosidase in infantile-onset </a:t>
            </a:r>
            <a:r>
              <a:rPr lang="en-US" sz="1200" kern="1200" dirty="0" err="1">
                <a:solidFill>
                  <a:schemeClr val="tx1"/>
                </a:solidFill>
                <a:effectLst/>
                <a:latin typeface="+mn-lt"/>
                <a:ea typeface="+mn-ea"/>
                <a:cs typeface="+mn-cs"/>
              </a:rPr>
              <a:t>pompe</a:t>
            </a:r>
            <a:r>
              <a:rPr lang="en-US" sz="1200" kern="1200" dirty="0">
                <a:solidFill>
                  <a:schemeClr val="tx1"/>
                </a:solidFill>
                <a:effectLst/>
                <a:latin typeface="+mn-lt"/>
                <a:ea typeface="+mn-ea"/>
                <a:cs typeface="+mn-cs"/>
              </a:rPr>
              <a:t> disease. </a:t>
            </a:r>
            <a:r>
              <a:rPr lang="en-US" sz="1200" i="1" kern="1200" dirty="0">
                <a:solidFill>
                  <a:schemeClr val="tx1"/>
                </a:solidFill>
                <a:effectLst/>
                <a:latin typeface="+mn-lt"/>
                <a:ea typeface="+mn-ea"/>
                <a:cs typeface="+mn-cs"/>
              </a:rPr>
              <a:t>Journal of Pediatrics</a:t>
            </a:r>
            <a:r>
              <a:rPr lang="en-US" sz="1200" kern="1200" dirty="0">
                <a:solidFill>
                  <a:schemeClr val="tx1"/>
                </a:solidFill>
                <a:effectLst/>
                <a:latin typeface="+mn-lt"/>
                <a:ea typeface="+mn-ea"/>
                <a:cs typeface="+mn-cs"/>
              </a:rPr>
              <a:t>. 2013;163(3). doi:10.1016/j.jpeds.2013.03.002</a:t>
            </a:r>
          </a:p>
          <a:p>
            <a:endParaRPr lang="en-US" sz="1200" u="sng"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Notes</a:t>
            </a:r>
          </a:p>
          <a:p>
            <a:pPr marL="0" indent="0">
              <a:spcBef>
                <a:spcPts val="1200"/>
              </a:spcBef>
              <a:spcAft>
                <a:spcPts val="0"/>
              </a:spcAft>
              <a:buNone/>
            </a:pPr>
            <a:r>
              <a:rPr lang="en-US" sz="1200" dirty="0"/>
              <a:t>ERT can be accompanied by infusion reactions, as well as anaphylaxis.</a:t>
            </a:r>
            <a:endParaRPr lang="en-US" sz="1200" b="1" dirty="0"/>
          </a:p>
          <a:p>
            <a:pPr marL="0" indent="0">
              <a:spcBef>
                <a:spcPts val="1200"/>
              </a:spcBef>
              <a:spcAft>
                <a:spcPts val="0"/>
              </a:spcAft>
              <a:buNone/>
            </a:pPr>
            <a:endParaRPr lang="en-US" sz="1200" dirty="0"/>
          </a:p>
          <a:p>
            <a:endParaRPr lang="en-US" sz="1200" baseline="30000" dirty="0"/>
          </a:p>
          <a:p>
            <a:endParaRPr lang="en-US" dirty="0"/>
          </a:p>
        </p:txBody>
      </p:sp>
      <p:sp>
        <p:nvSpPr>
          <p:cNvPr id="4" name="Slide Number Placeholder 3"/>
          <p:cNvSpPr>
            <a:spLocks noGrp="1"/>
          </p:cNvSpPr>
          <p:nvPr>
            <p:ph type="sldNum" sz="quarter" idx="5"/>
          </p:nvPr>
        </p:nvSpPr>
        <p:spPr/>
        <p:txBody>
          <a:bodyPr/>
          <a:lstStyle/>
          <a:p>
            <a:fld id="{838A768E-7E44-40D6-AAEA-1843133FCFF7}" type="slidenum">
              <a:rPr lang="en-US" smtClean="0"/>
              <a:t>28</a:t>
            </a:fld>
            <a:endParaRPr lang="en-US" dirty="0"/>
          </a:p>
        </p:txBody>
      </p:sp>
    </p:spTree>
    <p:extLst>
      <p:ext uri="{BB962C8B-B14F-4D97-AF65-F5344CB8AC3E}">
        <p14:creationId xmlns:p14="http://schemas.microsoft.com/office/powerpoint/2010/main" val="1060372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References</a:t>
            </a:r>
          </a:p>
          <a:p>
            <a:pPr marL="228600" indent="-228600">
              <a:buFont typeface="+mj-lt"/>
              <a:buAutoNum type="arabicPeriod"/>
            </a:pPr>
            <a:r>
              <a:rPr lang="en-US" sz="1200" kern="1200" dirty="0" err="1">
                <a:solidFill>
                  <a:schemeClr val="tx1"/>
                </a:solidFill>
                <a:effectLst/>
                <a:latin typeface="+mn-lt"/>
                <a:ea typeface="+mn-ea"/>
                <a:cs typeface="+mn-cs"/>
              </a:rPr>
              <a:t>Kishnani</a:t>
            </a:r>
            <a:r>
              <a:rPr lang="en-US" sz="1200" kern="1200" dirty="0">
                <a:solidFill>
                  <a:schemeClr val="tx1"/>
                </a:solidFill>
                <a:effectLst/>
                <a:latin typeface="+mn-lt"/>
                <a:ea typeface="+mn-ea"/>
                <a:cs typeface="+mn-cs"/>
              </a:rPr>
              <a:t> PS, Goldenberg PC, </a:t>
            </a:r>
            <a:r>
              <a:rPr lang="en-US" sz="1200" kern="1200" dirty="0" err="1">
                <a:solidFill>
                  <a:schemeClr val="tx1"/>
                </a:solidFill>
                <a:effectLst/>
                <a:latin typeface="+mn-lt"/>
                <a:ea typeface="+mn-ea"/>
                <a:cs typeface="+mn-cs"/>
              </a:rPr>
              <a:t>DeArmey</a:t>
            </a:r>
            <a:r>
              <a:rPr lang="en-US" sz="1200" kern="1200" dirty="0">
                <a:solidFill>
                  <a:schemeClr val="tx1"/>
                </a:solidFill>
                <a:effectLst/>
                <a:latin typeface="+mn-lt"/>
                <a:ea typeface="+mn-ea"/>
                <a:cs typeface="+mn-cs"/>
              </a:rPr>
              <a:t> SL, et al. Cross-reactive immunologic material status affects treatment outcomes in Pompe disease infants. </a:t>
            </a:r>
            <a:r>
              <a:rPr lang="en-US" sz="1200" i="1" kern="1200" dirty="0">
                <a:solidFill>
                  <a:schemeClr val="tx1"/>
                </a:solidFill>
                <a:effectLst/>
                <a:latin typeface="+mn-lt"/>
                <a:ea typeface="+mn-ea"/>
                <a:cs typeface="+mn-cs"/>
              </a:rPr>
              <a:t>Molecular Genetics and Metabolism</a:t>
            </a:r>
            <a:r>
              <a:rPr lang="en-US" sz="1200" kern="1200" dirty="0">
                <a:solidFill>
                  <a:schemeClr val="tx1"/>
                </a:solidFill>
                <a:effectLst/>
                <a:latin typeface="+mn-lt"/>
                <a:ea typeface="+mn-ea"/>
                <a:cs typeface="+mn-cs"/>
              </a:rPr>
              <a:t>. 2010;99(1):26-33. doi:10.1016/j.ymgme.2009.08.003</a:t>
            </a:r>
          </a:p>
          <a:p>
            <a:pPr marL="228600" indent="-228600">
              <a:buFont typeface="+mj-lt"/>
              <a:buAutoNum type="arabicPeriod"/>
            </a:pPr>
            <a:r>
              <a:rPr lang="en-US" sz="1200" kern="1200" dirty="0" err="1">
                <a:solidFill>
                  <a:schemeClr val="tx1"/>
                </a:solidFill>
                <a:effectLst/>
                <a:latin typeface="+mn-lt"/>
                <a:ea typeface="+mn-ea"/>
                <a:cs typeface="+mn-cs"/>
              </a:rPr>
              <a:t>Messinger</a:t>
            </a:r>
            <a:r>
              <a:rPr lang="en-US" sz="1200" kern="1200" dirty="0">
                <a:solidFill>
                  <a:schemeClr val="tx1"/>
                </a:solidFill>
                <a:effectLst/>
                <a:latin typeface="+mn-lt"/>
                <a:ea typeface="+mn-ea"/>
                <a:cs typeface="+mn-cs"/>
              </a:rPr>
              <a:t> YH, Mendelsohn NJ, </a:t>
            </a:r>
            <a:r>
              <a:rPr lang="en-US" sz="1200" kern="1200" dirty="0" err="1">
                <a:solidFill>
                  <a:schemeClr val="tx1"/>
                </a:solidFill>
                <a:effectLst/>
                <a:latin typeface="+mn-lt"/>
                <a:ea typeface="+mn-ea"/>
                <a:cs typeface="+mn-cs"/>
              </a:rPr>
              <a:t>Rhead</a:t>
            </a:r>
            <a:r>
              <a:rPr lang="en-US" sz="1200" kern="1200" dirty="0">
                <a:solidFill>
                  <a:schemeClr val="tx1"/>
                </a:solidFill>
                <a:effectLst/>
                <a:latin typeface="+mn-lt"/>
                <a:ea typeface="+mn-ea"/>
                <a:cs typeface="+mn-cs"/>
              </a:rPr>
              <a:t> W, et al. Successful immune tolerance induction to enzyme replacement therapy in CRIM-negative infantile Pompe disease. </a:t>
            </a:r>
            <a:r>
              <a:rPr lang="en-US" sz="1200" i="1" kern="1200" dirty="0">
                <a:solidFill>
                  <a:schemeClr val="tx1"/>
                </a:solidFill>
                <a:effectLst/>
                <a:latin typeface="+mn-lt"/>
                <a:ea typeface="+mn-ea"/>
                <a:cs typeface="+mn-cs"/>
              </a:rPr>
              <a:t>Genetics in Medicine</a:t>
            </a:r>
            <a:r>
              <a:rPr lang="en-US" sz="1200" kern="1200" dirty="0">
                <a:solidFill>
                  <a:schemeClr val="tx1"/>
                </a:solidFill>
                <a:effectLst/>
                <a:latin typeface="+mn-lt"/>
                <a:ea typeface="+mn-ea"/>
                <a:cs typeface="+mn-cs"/>
              </a:rPr>
              <a:t>. 2012;14(1):135-142. doi:10.1038/gim.2011.4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Notably, individuals with classic IOPD are predominantly CRIM-negative (CRIM-), while those with less severe disease (non-classic IOPD and LOPD) tend to be CRIM-positive (CRIM+).</a:t>
            </a:r>
          </a:p>
          <a:p>
            <a:endParaRPr lang="en-US" dirty="0"/>
          </a:p>
        </p:txBody>
      </p:sp>
      <p:sp>
        <p:nvSpPr>
          <p:cNvPr id="4" name="Slide Number Placeholder 3"/>
          <p:cNvSpPr>
            <a:spLocks noGrp="1"/>
          </p:cNvSpPr>
          <p:nvPr>
            <p:ph type="sldNum" sz="quarter" idx="5"/>
          </p:nvPr>
        </p:nvSpPr>
        <p:spPr/>
        <p:txBody>
          <a:bodyPr/>
          <a:lstStyle/>
          <a:p>
            <a:fld id="{838A768E-7E44-40D6-AAEA-1843133FCFF7}" type="slidenum">
              <a:rPr lang="en-US" smtClean="0"/>
              <a:t>29</a:t>
            </a:fld>
            <a:endParaRPr lang="en-US" dirty="0"/>
          </a:p>
        </p:txBody>
      </p:sp>
    </p:spTree>
    <p:extLst>
      <p:ext uri="{BB962C8B-B14F-4D97-AF65-F5344CB8AC3E}">
        <p14:creationId xmlns:p14="http://schemas.microsoft.com/office/powerpoint/2010/main" val="1583793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pPr marL="228600" lvl="0" indent="-228600">
              <a:spcBef>
                <a:spcPts val="300"/>
              </a:spcBef>
              <a:spcAft>
                <a:spcPct val="20000"/>
              </a:spcAft>
              <a:buFont typeface="+mj-lt"/>
              <a:buAutoNum type="arabicPeriod"/>
            </a:pPr>
            <a:r>
              <a:rPr lang="en-US" altLang="en-US" sz="900" dirty="0">
                <a:latin typeface="Arial" panose="020B0604020202020204" pitchFamily="34" charset="0"/>
              </a:rPr>
              <a:t>Hirschhorn R, </a:t>
            </a:r>
            <a:r>
              <a:rPr lang="en-US" altLang="en-US" sz="900" dirty="0" err="1">
                <a:latin typeface="Arial" panose="020B0604020202020204" pitchFamily="34" charset="0"/>
              </a:rPr>
              <a:t>Reuser</a:t>
            </a:r>
            <a:r>
              <a:rPr lang="en-US" altLang="en-US" sz="900" dirty="0">
                <a:latin typeface="Arial" panose="020B0604020202020204" pitchFamily="34" charset="0"/>
              </a:rPr>
              <a:t> AJJ. Glycogen storage disease type II: acid alpha-glucosidase (acid maltase) deficiency. In: Childs B, et al, eds. </a:t>
            </a:r>
            <a:r>
              <a:rPr lang="en-US" altLang="en-US" sz="900" i="1" dirty="0">
                <a:latin typeface="Arial" panose="020B0604020202020204" pitchFamily="34" charset="0"/>
              </a:rPr>
              <a:t>The Metabolic and Molecular Bases of Inherited Disease.</a:t>
            </a:r>
            <a:r>
              <a:rPr lang="en-US" altLang="en-US" sz="900" dirty="0">
                <a:latin typeface="Arial" panose="020B0604020202020204" pitchFamily="34" charset="0"/>
              </a:rPr>
              <a:t> 8th ed. New York: McGraw-Hill;2000:3389-3420.</a:t>
            </a:r>
          </a:p>
          <a:p>
            <a:pPr marL="228600" lvl="0" indent="-228600">
              <a:spcBef>
                <a:spcPts val="300"/>
              </a:spcBef>
              <a:spcAft>
                <a:spcPct val="20000"/>
              </a:spcAft>
              <a:buFont typeface="+mj-lt"/>
              <a:buAutoNum type="arabicPeriod"/>
            </a:pPr>
            <a:r>
              <a:rPr lang="en-US" altLang="en-US" sz="900" dirty="0" err="1">
                <a:latin typeface="Arial" panose="020B0604020202020204" pitchFamily="34" charset="0"/>
              </a:rPr>
              <a:t>Reuser</a:t>
            </a:r>
            <a:r>
              <a:rPr lang="en-US" altLang="en-US" sz="900" dirty="0">
                <a:latin typeface="Arial" panose="020B0604020202020204" pitchFamily="34" charset="0"/>
              </a:rPr>
              <a:t> AJJ, </a:t>
            </a:r>
            <a:r>
              <a:rPr lang="en-US" altLang="en-US" sz="900" dirty="0" err="1">
                <a:latin typeface="Arial" panose="020B0604020202020204" pitchFamily="34" charset="0"/>
              </a:rPr>
              <a:t>Kroos</a:t>
            </a:r>
            <a:r>
              <a:rPr lang="en-US" altLang="en-US" sz="900" dirty="0">
                <a:latin typeface="Arial" panose="020B0604020202020204" pitchFamily="34" charset="0"/>
              </a:rPr>
              <a:t> MA, </a:t>
            </a:r>
            <a:r>
              <a:rPr lang="en-US" altLang="en-US" sz="900" dirty="0" err="1">
                <a:latin typeface="Arial" panose="020B0604020202020204" pitchFamily="34" charset="0"/>
              </a:rPr>
              <a:t>Hermans</a:t>
            </a:r>
            <a:r>
              <a:rPr lang="en-US" altLang="en-US" sz="900" dirty="0">
                <a:latin typeface="Arial" panose="020B0604020202020204" pitchFamily="34" charset="0"/>
              </a:rPr>
              <a:t> MMP, et al. Glycogenosis type II (acid maltase deficiency). </a:t>
            </a:r>
            <a:r>
              <a:rPr lang="en-US" altLang="en-US" sz="900" i="1" dirty="0">
                <a:latin typeface="Arial" panose="020B0604020202020204" pitchFamily="34" charset="0"/>
              </a:rPr>
              <a:t>Muscle &amp; Nerve.</a:t>
            </a:r>
            <a:r>
              <a:rPr lang="en-US" altLang="en-US" sz="900" dirty="0">
                <a:latin typeface="Arial" panose="020B0604020202020204" pitchFamily="34" charset="0"/>
              </a:rPr>
              <a:t> 1995;Suppl 3:S61-S69.</a:t>
            </a:r>
          </a:p>
          <a:p>
            <a:endParaRPr lang="en-US" u="sng" dirty="0"/>
          </a:p>
          <a:p>
            <a:endParaRPr lang="en-US" u="sng" dirty="0"/>
          </a:p>
          <a:p>
            <a:r>
              <a:rPr lang="en-US" u="sng" dirty="0"/>
              <a:t>Notes</a:t>
            </a:r>
          </a:p>
          <a:p>
            <a:pPr>
              <a:spcBef>
                <a:spcPts val="300"/>
              </a:spcBef>
            </a:pPr>
            <a:r>
              <a:rPr lang="en-US" altLang="en-US" sz="900" dirty="0">
                <a:latin typeface="Arial" panose="020B0604020202020204" pitchFamily="34" charset="0"/>
              </a:rPr>
              <a:t>Pompe disease is a member of several disease families and thus is known by several names, including glycogen storage disease, type II (GSD-II); glycogenosis, type II; and acid maltase deficiency (AMD). </a:t>
            </a:r>
          </a:p>
          <a:p>
            <a:pPr>
              <a:spcBef>
                <a:spcPts val="300"/>
              </a:spcBef>
            </a:pPr>
            <a:endParaRPr lang="en-US" altLang="en-US" sz="900" dirty="0">
              <a:latin typeface="Arial" panose="020B0604020202020204" pitchFamily="34" charset="0"/>
            </a:endParaRPr>
          </a:p>
          <a:p>
            <a:pPr>
              <a:spcBef>
                <a:spcPts val="300"/>
              </a:spcBef>
            </a:pPr>
            <a:r>
              <a:rPr lang="en-US" altLang="en-US" sz="900" dirty="0">
                <a:latin typeface="Arial" panose="020B0604020202020204" pitchFamily="34" charset="0"/>
              </a:rPr>
              <a:t>A common nomenclature is needed to improve the recognition of Pompe disease in clinical practice. </a:t>
            </a:r>
          </a:p>
          <a:p>
            <a:pPr>
              <a:spcBef>
                <a:spcPts val="300"/>
              </a:spcBef>
            </a:pPr>
            <a:endParaRPr lang="en-US" altLang="en-US" sz="900" dirty="0">
              <a:latin typeface="Arial" panose="020B0604020202020204" pitchFamily="34" charset="0"/>
            </a:endParaRPr>
          </a:p>
          <a:p>
            <a:pPr>
              <a:spcBef>
                <a:spcPts val="300"/>
              </a:spcBef>
            </a:pPr>
            <a:r>
              <a:rPr lang="en-US" altLang="en-US" sz="900" dirty="0">
                <a:latin typeface="Arial" panose="020B0604020202020204" pitchFamily="34" charset="0"/>
              </a:rPr>
              <a:t>Classification of Pompe disease into multiple disease families is based on the features it shares with other disorders. </a:t>
            </a:r>
          </a:p>
          <a:p>
            <a:pPr marL="171450" indent="-171450">
              <a:spcBef>
                <a:spcPts val="300"/>
              </a:spcBef>
              <a:buFont typeface="Arial" panose="020B0604020202020204" pitchFamily="34" charset="0"/>
              <a:buChar char="•"/>
            </a:pPr>
            <a:r>
              <a:rPr lang="en-US" altLang="en-US" sz="900" dirty="0">
                <a:latin typeface="Arial" panose="020B0604020202020204" pitchFamily="34" charset="0"/>
              </a:rPr>
              <a:t>The lysosomal accumulation of glycogen, which results from a deficiency in the lysosomal enzyme GAA, supports classification of Pompe disease as a lysosomal storage disease. </a:t>
            </a:r>
          </a:p>
          <a:p>
            <a:pPr marL="171450" indent="-171450">
              <a:spcBef>
                <a:spcPts val="300"/>
              </a:spcBef>
              <a:buFont typeface="Arial" panose="020B0604020202020204" pitchFamily="34" charset="0"/>
              <a:buChar char="•"/>
            </a:pPr>
            <a:r>
              <a:rPr lang="en-US" altLang="en-US" sz="900" dirty="0">
                <a:latin typeface="Arial" panose="020B0604020202020204" pitchFamily="34" charset="0"/>
              </a:rPr>
              <a:t>Abnormal glycogen accumulation also accounts for its classification as a glycogen storage disease (GSD). </a:t>
            </a:r>
          </a:p>
          <a:p>
            <a:pPr marL="171450" indent="-171450">
              <a:spcBef>
                <a:spcPts val="300"/>
              </a:spcBef>
              <a:buFont typeface="Arial" panose="020B0604020202020204" pitchFamily="34" charset="0"/>
              <a:buChar char="•"/>
            </a:pPr>
            <a:r>
              <a:rPr lang="en-US" altLang="en-US" sz="900" dirty="0">
                <a:latin typeface="Arial" panose="020B0604020202020204" pitchFamily="34" charset="0"/>
              </a:rPr>
              <a:t>Prominent muscle wasting seen in Pompe disease accounts for its classification as a neuromuscular/metabolic muscle disease. </a:t>
            </a:r>
          </a:p>
          <a:p>
            <a:endParaRPr lang="en-US" u="sng" dirty="0"/>
          </a:p>
        </p:txBody>
      </p:sp>
      <p:sp>
        <p:nvSpPr>
          <p:cNvPr id="4" name="Slide Number Placeholder 3"/>
          <p:cNvSpPr>
            <a:spLocks noGrp="1"/>
          </p:cNvSpPr>
          <p:nvPr>
            <p:ph type="sldNum" sz="quarter" idx="5"/>
          </p:nvPr>
        </p:nvSpPr>
        <p:spPr/>
        <p:txBody>
          <a:bodyPr/>
          <a:lstStyle/>
          <a:p>
            <a:fld id="{838A768E-7E44-40D6-AAEA-1843133FCFF7}" type="slidenum">
              <a:rPr lang="en-US" smtClean="0"/>
              <a:t>3</a:t>
            </a:fld>
            <a:endParaRPr lang="en-US" dirty="0"/>
          </a:p>
        </p:txBody>
      </p:sp>
    </p:spTree>
    <p:extLst>
      <p:ext uri="{BB962C8B-B14F-4D97-AF65-F5344CB8AC3E}">
        <p14:creationId xmlns:p14="http://schemas.microsoft.com/office/powerpoint/2010/main" val="2951252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effectLst/>
              </a:rPr>
              <a:t>Desai AK, Li C, Rosenberg AS, </a:t>
            </a:r>
            <a:r>
              <a:rPr lang="en-US" dirty="0" err="1">
                <a:effectLst/>
              </a:rPr>
              <a:t>Kishnani</a:t>
            </a:r>
            <a:r>
              <a:rPr lang="en-US" dirty="0">
                <a:effectLst/>
              </a:rPr>
              <a:t> PS. Immunological challenges and approaches to immunomodulation in Pompe disease: a literature review. </a:t>
            </a:r>
            <a:r>
              <a:rPr lang="en-US" i="1" dirty="0">
                <a:effectLst/>
              </a:rPr>
              <a:t>Ann </a:t>
            </a:r>
            <a:r>
              <a:rPr lang="en-US" i="1" dirty="0" err="1">
                <a:effectLst/>
              </a:rPr>
              <a:t>Transl</a:t>
            </a:r>
            <a:r>
              <a:rPr lang="en-US" i="1" dirty="0">
                <a:effectLst/>
              </a:rPr>
              <a:t> Med</a:t>
            </a:r>
            <a:r>
              <a:rPr lang="en-US" dirty="0">
                <a:effectLst/>
              </a:rPr>
              <a:t>. 2019;7(13):285-285. doi:10.21037/ATM.2019.05.27</a:t>
            </a:r>
          </a:p>
          <a:p>
            <a:r>
              <a:rPr lang="en-US" dirty="0"/>
              <a:t> </a:t>
            </a:r>
          </a:p>
          <a:p>
            <a:r>
              <a:rPr lang="en-US" u="sng" dirty="0"/>
              <a:t>Notes</a:t>
            </a:r>
          </a:p>
          <a:p>
            <a:r>
              <a:rPr lang="en-US" dirty="0"/>
              <a:t>The prophylactic immunomodulation approach has been more successful and safer in comparison to the therapeutic approach, as prophylactic treatment requires a less intensive, shorter duration of immune suppression with an ability to immune tolerize the patients. </a:t>
            </a:r>
          </a:p>
        </p:txBody>
      </p:sp>
      <p:sp>
        <p:nvSpPr>
          <p:cNvPr id="4" name="Slide Number Placeholder 3"/>
          <p:cNvSpPr>
            <a:spLocks noGrp="1"/>
          </p:cNvSpPr>
          <p:nvPr>
            <p:ph type="sldNum" sz="quarter" idx="5"/>
          </p:nvPr>
        </p:nvSpPr>
        <p:spPr/>
        <p:txBody>
          <a:bodyPr/>
          <a:lstStyle/>
          <a:p>
            <a:fld id="{838A768E-7E44-40D6-AAEA-1843133FCFF7}" type="slidenum">
              <a:rPr lang="en-US" smtClean="0"/>
              <a:t>30</a:t>
            </a:fld>
            <a:endParaRPr lang="en-US" dirty="0"/>
          </a:p>
        </p:txBody>
      </p:sp>
    </p:spTree>
    <p:extLst>
      <p:ext uri="{BB962C8B-B14F-4D97-AF65-F5344CB8AC3E}">
        <p14:creationId xmlns:p14="http://schemas.microsoft.com/office/powerpoint/2010/main" val="16044354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pPr marL="228600" indent="-228600">
              <a:buFont typeface="+mj-lt"/>
              <a:buAutoNum type="arabicPeriod"/>
            </a:pPr>
            <a:r>
              <a:rPr lang="en-US" sz="1200" kern="1200" dirty="0" err="1">
                <a:solidFill>
                  <a:schemeClr val="tx1"/>
                </a:solidFill>
                <a:effectLst/>
                <a:latin typeface="+mn-lt"/>
                <a:ea typeface="+mn-ea"/>
                <a:cs typeface="+mn-cs"/>
              </a:rPr>
              <a:t>Korlimarla</a:t>
            </a:r>
            <a:r>
              <a:rPr lang="en-US" sz="1200" kern="1200" dirty="0">
                <a:solidFill>
                  <a:schemeClr val="tx1"/>
                </a:solidFill>
                <a:effectLst/>
                <a:latin typeface="+mn-lt"/>
                <a:ea typeface="+mn-ea"/>
                <a:cs typeface="+mn-cs"/>
              </a:rPr>
              <a:t> A, Lim J-A, </a:t>
            </a:r>
            <a:r>
              <a:rPr lang="en-US" sz="1200" kern="1200" dirty="0" err="1">
                <a:solidFill>
                  <a:schemeClr val="tx1"/>
                </a:solidFill>
                <a:effectLst/>
                <a:latin typeface="+mn-lt"/>
                <a:ea typeface="+mn-ea"/>
                <a:cs typeface="+mn-cs"/>
              </a:rPr>
              <a:t>Kishnani</a:t>
            </a:r>
            <a:r>
              <a:rPr lang="en-US" sz="1200" kern="1200" dirty="0">
                <a:solidFill>
                  <a:schemeClr val="tx1"/>
                </a:solidFill>
                <a:effectLst/>
                <a:latin typeface="+mn-lt"/>
                <a:ea typeface="+mn-ea"/>
                <a:cs typeface="+mn-cs"/>
              </a:rPr>
              <a:t> PS, Sun B. An emerging phenotype of central nervous system involvement in Pompe disease: from bench to bedside and beyond. </a:t>
            </a:r>
            <a:r>
              <a:rPr lang="en-US" sz="1200" i="1" kern="1200" dirty="0">
                <a:solidFill>
                  <a:schemeClr val="tx1"/>
                </a:solidFill>
                <a:effectLst/>
                <a:latin typeface="+mn-lt"/>
                <a:ea typeface="+mn-ea"/>
                <a:cs typeface="+mn-cs"/>
              </a:rPr>
              <a:t>Annals of Translational Medicine</a:t>
            </a:r>
            <a:r>
              <a:rPr lang="en-US" sz="1200" kern="1200" dirty="0">
                <a:solidFill>
                  <a:schemeClr val="tx1"/>
                </a:solidFill>
                <a:effectLst/>
                <a:latin typeface="+mn-lt"/>
                <a:ea typeface="+mn-ea"/>
                <a:cs typeface="+mn-cs"/>
              </a:rPr>
              <a:t>. 2019;7(13):289-289. doi:10.21037/atm.2019.04.49</a:t>
            </a:r>
          </a:p>
          <a:p>
            <a:pPr marL="228600" indent="-228600">
              <a:buFont typeface="+mj-lt"/>
              <a:buAutoNum type="arabicPeriod"/>
            </a:pPr>
            <a:r>
              <a:rPr lang="en-US" sz="1200" kern="1200" dirty="0" err="1">
                <a:solidFill>
                  <a:schemeClr val="tx1"/>
                </a:solidFill>
                <a:effectLst/>
                <a:latin typeface="+mn-lt"/>
                <a:ea typeface="+mn-ea"/>
                <a:cs typeface="+mn-cs"/>
              </a:rPr>
              <a:t>Mccall</a:t>
            </a:r>
            <a:r>
              <a:rPr lang="en-US" sz="1200" kern="1200" dirty="0">
                <a:solidFill>
                  <a:schemeClr val="tx1"/>
                </a:solidFill>
                <a:effectLst/>
                <a:latin typeface="+mn-lt"/>
                <a:ea typeface="+mn-ea"/>
                <a:cs typeface="+mn-cs"/>
              </a:rPr>
              <a:t> AL, </a:t>
            </a:r>
            <a:r>
              <a:rPr lang="en-US" sz="1200" kern="1200" dirty="0" err="1">
                <a:solidFill>
                  <a:schemeClr val="tx1"/>
                </a:solidFill>
                <a:effectLst/>
                <a:latin typeface="+mn-lt"/>
                <a:ea typeface="+mn-ea"/>
                <a:cs typeface="+mn-cs"/>
              </a:rPr>
              <a:t>Salemi</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Bhanap</a:t>
            </a:r>
            <a:r>
              <a:rPr lang="en-US" sz="1200" kern="1200" dirty="0">
                <a:solidFill>
                  <a:schemeClr val="tx1"/>
                </a:solidFill>
                <a:effectLst/>
                <a:latin typeface="+mn-lt"/>
                <a:ea typeface="+mn-ea"/>
                <a:cs typeface="+mn-cs"/>
              </a:rPr>
              <a:t> P, Strickland LM, </a:t>
            </a:r>
            <a:r>
              <a:rPr lang="en-US" sz="1200" kern="1200" dirty="0" err="1">
                <a:solidFill>
                  <a:schemeClr val="tx1"/>
                </a:solidFill>
                <a:effectLst/>
                <a:latin typeface="+mn-lt"/>
                <a:ea typeface="+mn-ea"/>
                <a:cs typeface="+mn-cs"/>
              </a:rPr>
              <a:t>Elmallah</a:t>
            </a:r>
            <a:r>
              <a:rPr lang="en-US" sz="1200" kern="1200" dirty="0">
                <a:solidFill>
                  <a:schemeClr val="tx1"/>
                </a:solidFill>
                <a:effectLst/>
                <a:latin typeface="+mn-lt"/>
                <a:ea typeface="+mn-ea"/>
                <a:cs typeface="+mn-cs"/>
              </a:rPr>
              <a:t> MK. The impact of Pompe disease on smooth muscle: A review. </a:t>
            </a:r>
            <a:r>
              <a:rPr lang="en-US" sz="1200" i="1" kern="1200" dirty="0">
                <a:solidFill>
                  <a:schemeClr val="tx1"/>
                </a:solidFill>
                <a:effectLst/>
                <a:latin typeface="+mn-lt"/>
                <a:ea typeface="+mn-ea"/>
                <a:cs typeface="+mn-cs"/>
              </a:rPr>
              <a:t>Journal of Smooth Muscle Research</a:t>
            </a:r>
            <a:r>
              <a:rPr lang="en-US" sz="1200" kern="1200" dirty="0">
                <a:solidFill>
                  <a:schemeClr val="tx1"/>
                </a:solidFill>
                <a:effectLst/>
                <a:latin typeface="+mn-lt"/>
                <a:ea typeface="+mn-ea"/>
                <a:cs typeface="+mn-cs"/>
              </a:rPr>
              <a:t>. 2018;54:100-118. doi:10.1540/JSMR.54.100</a:t>
            </a:r>
          </a:p>
          <a:p>
            <a:pPr marL="228600" indent="-228600">
              <a:buFont typeface="+mj-lt"/>
              <a:buAutoNum type="arabicPeriod"/>
            </a:pPr>
            <a:r>
              <a:rPr lang="en-US" sz="1200" kern="1200" dirty="0">
                <a:solidFill>
                  <a:schemeClr val="tx1"/>
                </a:solidFill>
                <a:effectLst/>
                <a:latin typeface="+mn-lt"/>
                <a:ea typeface="+mn-ea"/>
                <a:cs typeface="+mn-cs"/>
              </a:rPr>
              <a:t>El-</a:t>
            </a:r>
            <a:r>
              <a:rPr lang="en-US" sz="1200" kern="1200" dirty="0" err="1">
                <a:solidFill>
                  <a:schemeClr val="tx1"/>
                </a:solidFill>
                <a:effectLst/>
                <a:latin typeface="+mn-lt"/>
                <a:ea typeface="+mn-ea"/>
                <a:cs typeface="+mn-cs"/>
              </a:rPr>
              <a:t>Gharbawy</a:t>
            </a:r>
            <a:r>
              <a:rPr lang="en-US" sz="1200" kern="1200" dirty="0">
                <a:solidFill>
                  <a:schemeClr val="tx1"/>
                </a:solidFill>
                <a:effectLst/>
                <a:latin typeface="+mn-lt"/>
                <a:ea typeface="+mn-ea"/>
                <a:cs typeface="+mn-cs"/>
              </a:rPr>
              <a:t> AH, Bhat G, Murillo JE, et al. Expanding the clinical spectrum of late-onset Pompe disease: Dilated arteriopathy involving the thoracic aorta, a novel vascular phenotype uncovered. </a:t>
            </a:r>
            <a:r>
              <a:rPr lang="en-US" sz="1200" i="1" kern="1200" dirty="0">
                <a:solidFill>
                  <a:schemeClr val="tx1"/>
                </a:solidFill>
                <a:effectLst/>
                <a:latin typeface="+mn-lt"/>
                <a:ea typeface="+mn-ea"/>
                <a:cs typeface="+mn-cs"/>
              </a:rPr>
              <a:t>Molecular Genetics and Metabolism</a:t>
            </a:r>
            <a:r>
              <a:rPr lang="en-US" sz="1200" kern="1200" dirty="0">
                <a:solidFill>
                  <a:schemeClr val="tx1"/>
                </a:solidFill>
                <a:effectLst/>
                <a:latin typeface="+mn-lt"/>
                <a:ea typeface="+mn-ea"/>
                <a:cs typeface="+mn-cs"/>
              </a:rPr>
              <a:t>. 2011;103(4):362-366. doi:10.1016/j.ymgme.2011.04.009</a:t>
            </a:r>
          </a:p>
          <a:p>
            <a:pPr marL="228600" indent="-228600">
              <a:buFont typeface="+mj-lt"/>
              <a:buAutoNum type="arabicPeriod"/>
            </a:pPr>
            <a:r>
              <a:rPr lang="en-US" sz="1200" kern="1200" dirty="0" err="1">
                <a:solidFill>
                  <a:schemeClr val="tx1"/>
                </a:solidFill>
                <a:effectLst/>
                <a:latin typeface="+mn-lt"/>
                <a:ea typeface="+mn-ea"/>
                <a:cs typeface="+mn-cs"/>
              </a:rPr>
              <a:t>Quenardelle</a:t>
            </a:r>
            <a:r>
              <a:rPr lang="en-US" sz="1200" kern="1200" dirty="0">
                <a:solidFill>
                  <a:schemeClr val="tx1"/>
                </a:solidFill>
                <a:effectLst/>
                <a:latin typeface="+mn-lt"/>
                <a:ea typeface="+mn-ea"/>
                <a:cs typeface="+mn-cs"/>
              </a:rPr>
              <a:t> V, </a:t>
            </a:r>
            <a:r>
              <a:rPr lang="en-US" sz="1200" kern="1200" dirty="0" err="1">
                <a:solidFill>
                  <a:schemeClr val="tx1"/>
                </a:solidFill>
                <a:effectLst/>
                <a:latin typeface="+mn-lt"/>
                <a:ea typeface="+mn-ea"/>
                <a:cs typeface="+mn-cs"/>
              </a:rPr>
              <a:t>Bataillard</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Bazin</a:t>
            </a:r>
            <a:r>
              <a:rPr lang="en-US" sz="1200" kern="1200" dirty="0">
                <a:solidFill>
                  <a:schemeClr val="tx1"/>
                </a:solidFill>
                <a:effectLst/>
                <a:latin typeface="+mn-lt"/>
                <a:ea typeface="+mn-ea"/>
                <a:cs typeface="+mn-cs"/>
              </a:rPr>
              <a:t> D, </a:t>
            </a:r>
            <a:r>
              <a:rPr lang="en-US" sz="1200" kern="1200" dirty="0" err="1">
                <a:solidFill>
                  <a:schemeClr val="tx1"/>
                </a:solidFill>
                <a:effectLst/>
                <a:latin typeface="+mn-lt"/>
                <a:ea typeface="+mn-ea"/>
                <a:cs typeface="+mn-cs"/>
              </a:rPr>
              <a:t>Lannes</a:t>
            </a:r>
            <a:r>
              <a:rPr lang="en-US" sz="1200" kern="1200" dirty="0">
                <a:solidFill>
                  <a:schemeClr val="tx1"/>
                </a:solidFill>
                <a:effectLst/>
                <a:latin typeface="+mn-lt"/>
                <a:ea typeface="+mn-ea"/>
                <a:cs typeface="+mn-cs"/>
              </a:rPr>
              <a:t> B, Wolff V, </a:t>
            </a:r>
            <a:r>
              <a:rPr lang="en-US" sz="1200" kern="1200" dirty="0" err="1">
                <a:solidFill>
                  <a:schemeClr val="tx1"/>
                </a:solidFill>
                <a:effectLst/>
                <a:latin typeface="+mn-lt"/>
                <a:ea typeface="+mn-ea"/>
                <a:cs typeface="+mn-cs"/>
              </a:rPr>
              <a:t>Echaniz</a:t>
            </a:r>
            <a:r>
              <a:rPr lang="en-US" sz="1200" kern="1200" dirty="0">
                <a:solidFill>
                  <a:schemeClr val="tx1"/>
                </a:solidFill>
                <a:effectLst/>
                <a:latin typeface="+mn-lt"/>
                <a:ea typeface="+mn-ea"/>
                <a:cs typeface="+mn-cs"/>
              </a:rPr>
              <a:t>-Laguna A. Pompe disease presenting as an isolated generalized dilative arteriopathy with repeated brain and kidney infarcts. </a:t>
            </a:r>
            <a:r>
              <a:rPr lang="en-US" sz="1200" i="1" kern="1200" dirty="0">
                <a:solidFill>
                  <a:schemeClr val="tx1"/>
                </a:solidFill>
                <a:effectLst/>
                <a:latin typeface="+mn-lt"/>
                <a:ea typeface="+mn-ea"/>
                <a:cs typeface="+mn-cs"/>
              </a:rPr>
              <a:t>Journal of Neurology</a:t>
            </a:r>
            <a:r>
              <a:rPr lang="en-US" sz="1200" kern="1200" dirty="0">
                <a:solidFill>
                  <a:schemeClr val="tx1"/>
                </a:solidFill>
                <a:effectLst/>
                <a:latin typeface="+mn-lt"/>
                <a:ea typeface="+mn-ea"/>
                <a:cs typeface="+mn-cs"/>
              </a:rPr>
              <a:t>. 2014;262(2):473-475. doi:10.1007/s00415-014-7582-6</a:t>
            </a:r>
          </a:p>
          <a:p>
            <a:endParaRPr lang="en-US" dirty="0"/>
          </a:p>
          <a:p>
            <a:r>
              <a:rPr lang="en-US" u="sng" dirty="0"/>
              <a:t>Notes</a:t>
            </a:r>
          </a:p>
        </p:txBody>
      </p:sp>
      <p:sp>
        <p:nvSpPr>
          <p:cNvPr id="4" name="Slide Number Placeholder 3"/>
          <p:cNvSpPr>
            <a:spLocks noGrp="1"/>
          </p:cNvSpPr>
          <p:nvPr>
            <p:ph type="sldNum" sz="quarter" idx="5"/>
          </p:nvPr>
        </p:nvSpPr>
        <p:spPr/>
        <p:txBody>
          <a:bodyPr/>
          <a:lstStyle/>
          <a:p>
            <a:fld id="{838A768E-7E44-40D6-AAEA-1843133FCFF7}" type="slidenum">
              <a:rPr lang="en-US" smtClean="0"/>
              <a:t>32</a:t>
            </a:fld>
            <a:endParaRPr lang="en-US" dirty="0"/>
          </a:p>
        </p:txBody>
      </p:sp>
    </p:spTree>
    <p:extLst>
      <p:ext uri="{BB962C8B-B14F-4D97-AF65-F5344CB8AC3E}">
        <p14:creationId xmlns:p14="http://schemas.microsoft.com/office/powerpoint/2010/main" val="8058628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endParaRPr lang="en-US" dirty="0"/>
          </a:p>
          <a:p>
            <a:endParaRPr lang="en-US" dirty="0"/>
          </a:p>
          <a:p>
            <a:r>
              <a:rPr lang="en-US" u="sng" dirty="0"/>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 the time of publication of this deck: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Amicus Therapeutics has developed an advanced enzyme replacement therapy (ABT200), and is attempting to stabilize the structure of this modified GAA enzyme by co-delivering it into the body with a chaperone protein. Preliminary results from Amicus’s phase 1/2 study (</a:t>
            </a:r>
            <a:r>
              <a:rPr lang="en-US" sz="1200" dirty="0" err="1"/>
              <a:t>ClinicalTrials.gov</a:t>
            </a:r>
            <a:r>
              <a:rPr lang="en-US" sz="1200" dirty="0"/>
              <a:t> ID: NCT02675465) showed that patients treated with the Amicus drug exhibited improvements in motor function and respiratory function, as well as reductions in markers of muscle damage.</a:t>
            </a:r>
          </a:p>
          <a:p>
            <a:endParaRPr lang="en-US" u="sng" dirty="0"/>
          </a:p>
        </p:txBody>
      </p:sp>
      <p:sp>
        <p:nvSpPr>
          <p:cNvPr id="4" name="Slide Number Placeholder 3"/>
          <p:cNvSpPr>
            <a:spLocks noGrp="1"/>
          </p:cNvSpPr>
          <p:nvPr>
            <p:ph type="sldNum" sz="quarter" idx="5"/>
          </p:nvPr>
        </p:nvSpPr>
        <p:spPr/>
        <p:txBody>
          <a:bodyPr/>
          <a:lstStyle/>
          <a:p>
            <a:fld id="{838A768E-7E44-40D6-AAEA-1843133FCFF7}" type="slidenum">
              <a:rPr lang="en-US" smtClean="0"/>
              <a:t>33</a:t>
            </a:fld>
            <a:endParaRPr lang="en-US" dirty="0"/>
          </a:p>
        </p:txBody>
      </p:sp>
    </p:spTree>
    <p:extLst>
      <p:ext uri="{BB962C8B-B14F-4D97-AF65-F5344CB8AC3E}">
        <p14:creationId xmlns:p14="http://schemas.microsoft.com/office/powerpoint/2010/main" val="41294894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endParaRPr lang="en-US" dirty="0"/>
          </a:p>
          <a:p>
            <a:endParaRPr lang="en-US" dirty="0"/>
          </a:p>
          <a:p>
            <a:endParaRPr lang="en-US" dirty="0"/>
          </a:p>
          <a:p>
            <a:r>
              <a:rPr lang="en-US" u="sng" dirty="0"/>
              <a:t>Notes</a:t>
            </a:r>
          </a:p>
        </p:txBody>
      </p:sp>
      <p:sp>
        <p:nvSpPr>
          <p:cNvPr id="4" name="Slide Number Placeholder 3"/>
          <p:cNvSpPr>
            <a:spLocks noGrp="1"/>
          </p:cNvSpPr>
          <p:nvPr>
            <p:ph type="sldNum" sz="quarter" idx="5"/>
          </p:nvPr>
        </p:nvSpPr>
        <p:spPr/>
        <p:txBody>
          <a:bodyPr/>
          <a:lstStyle/>
          <a:p>
            <a:fld id="{838A768E-7E44-40D6-AAEA-1843133FCFF7}" type="slidenum">
              <a:rPr lang="en-US" smtClean="0"/>
              <a:t>34</a:t>
            </a:fld>
            <a:endParaRPr lang="en-US" dirty="0"/>
          </a:p>
        </p:txBody>
      </p:sp>
    </p:spTree>
    <p:extLst>
      <p:ext uri="{BB962C8B-B14F-4D97-AF65-F5344CB8AC3E}">
        <p14:creationId xmlns:p14="http://schemas.microsoft.com/office/powerpoint/2010/main" val="41568960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pPr marL="228600" indent="-228600">
              <a:buFont typeface="+mj-lt"/>
              <a:buAutoNum type="arabicPeriod"/>
            </a:pPr>
            <a:r>
              <a:rPr lang="en-US" sz="1200" kern="1200" dirty="0">
                <a:solidFill>
                  <a:schemeClr val="tx1"/>
                </a:solidFill>
                <a:effectLst/>
                <a:latin typeface="+mn-lt"/>
                <a:ea typeface="+mn-ea"/>
                <a:cs typeface="+mn-cs"/>
              </a:rPr>
              <a:t>Fukuda T, Roberts A, Plotz PH, </a:t>
            </a:r>
            <a:r>
              <a:rPr lang="en-US" sz="1200" kern="1200" dirty="0" err="1">
                <a:solidFill>
                  <a:schemeClr val="tx1"/>
                </a:solidFill>
                <a:effectLst/>
                <a:latin typeface="+mn-lt"/>
                <a:ea typeface="+mn-ea"/>
                <a:cs typeface="+mn-cs"/>
              </a:rPr>
              <a:t>Raben</a:t>
            </a:r>
            <a:r>
              <a:rPr lang="en-US" sz="1200" kern="1200" dirty="0">
                <a:solidFill>
                  <a:schemeClr val="tx1"/>
                </a:solidFill>
                <a:effectLst/>
                <a:latin typeface="+mn-lt"/>
                <a:ea typeface="+mn-ea"/>
                <a:cs typeface="+mn-cs"/>
              </a:rPr>
              <a:t> N. Acid alpha-glucosidase deficiency (Pompe disease). </a:t>
            </a:r>
            <a:r>
              <a:rPr lang="en-US" sz="1200" i="1" kern="1200" dirty="0">
                <a:solidFill>
                  <a:schemeClr val="tx1"/>
                </a:solidFill>
                <a:effectLst/>
                <a:latin typeface="+mn-lt"/>
                <a:ea typeface="+mn-ea"/>
                <a:cs typeface="+mn-cs"/>
              </a:rPr>
              <a:t>Current Neurology and Neuroscience Reports</a:t>
            </a:r>
            <a:r>
              <a:rPr lang="en-US" sz="1200" kern="1200" dirty="0">
                <a:solidFill>
                  <a:schemeClr val="tx1"/>
                </a:solidFill>
                <a:effectLst/>
                <a:latin typeface="+mn-lt"/>
                <a:ea typeface="+mn-ea"/>
                <a:cs typeface="+mn-cs"/>
              </a:rPr>
              <a:t>. 2007;7(1):71-77. doi:10.1007/s11910-007-0024-4</a:t>
            </a:r>
          </a:p>
          <a:p>
            <a:pPr marL="228600" indent="-228600">
              <a:buFont typeface="+mj-lt"/>
              <a:buAutoNum type="arabicPeriod"/>
            </a:pPr>
            <a:r>
              <a:rPr lang="en-US" sz="1200" kern="1200" dirty="0" err="1">
                <a:solidFill>
                  <a:schemeClr val="tx1"/>
                </a:solidFill>
                <a:effectLst/>
                <a:latin typeface="+mn-lt"/>
                <a:ea typeface="+mn-ea"/>
                <a:cs typeface="+mn-cs"/>
              </a:rPr>
              <a:t>Mah</a:t>
            </a:r>
            <a:r>
              <a:rPr lang="en-US" sz="1200" kern="1200" dirty="0">
                <a:solidFill>
                  <a:schemeClr val="tx1"/>
                </a:solidFill>
                <a:effectLst/>
                <a:latin typeface="+mn-lt"/>
                <a:ea typeface="+mn-ea"/>
                <a:cs typeface="+mn-cs"/>
              </a:rPr>
              <a:t> CS, Falk DJ, Germain SA, et al. Gel-mediated delivery of AAV1 vectors corrects ventilatory function in </a:t>
            </a:r>
            <a:r>
              <a:rPr lang="en-US" sz="1200" kern="1200" dirty="0" err="1">
                <a:solidFill>
                  <a:schemeClr val="tx1"/>
                </a:solidFill>
                <a:effectLst/>
                <a:latin typeface="+mn-lt"/>
                <a:ea typeface="+mn-ea"/>
                <a:cs typeface="+mn-cs"/>
              </a:rPr>
              <a:t>pompe</a:t>
            </a:r>
            <a:r>
              <a:rPr lang="en-US" sz="1200" kern="1200" dirty="0">
                <a:solidFill>
                  <a:schemeClr val="tx1"/>
                </a:solidFill>
                <a:effectLst/>
                <a:latin typeface="+mn-lt"/>
                <a:ea typeface="+mn-ea"/>
                <a:cs typeface="+mn-cs"/>
              </a:rPr>
              <a:t> mice with established disease. </a:t>
            </a:r>
            <a:r>
              <a:rPr lang="en-US" sz="1200" i="1" kern="1200" dirty="0">
                <a:solidFill>
                  <a:schemeClr val="tx1"/>
                </a:solidFill>
                <a:effectLst/>
                <a:latin typeface="+mn-lt"/>
                <a:ea typeface="+mn-ea"/>
                <a:cs typeface="+mn-cs"/>
              </a:rPr>
              <a:t>Molecular Therapy</a:t>
            </a:r>
            <a:r>
              <a:rPr lang="en-US" sz="1200" kern="1200" dirty="0">
                <a:solidFill>
                  <a:schemeClr val="tx1"/>
                </a:solidFill>
                <a:effectLst/>
                <a:latin typeface="+mn-lt"/>
                <a:ea typeface="+mn-ea"/>
                <a:cs typeface="+mn-cs"/>
              </a:rPr>
              <a:t>. 2010;18(3):502-510. doi:10.1038/mt.2009.305</a:t>
            </a:r>
          </a:p>
          <a:p>
            <a:pPr marL="228600" indent="-228600">
              <a:buFont typeface="+mj-lt"/>
              <a:buAutoNum type="arabicPeriod"/>
            </a:pPr>
            <a:r>
              <a:rPr lang="en-US" sz="1200" kern="1200" dirty="0">
                <a:solidFill>
                  <a:schemeClr val="tx1"/>
                </a:solidFill>
                <a:effectLst/>
                <a:latin typeface="+mn-lt"/>
                <a:ea typeface="+mn-ea"/>
                <a:cs typeface="+mn-cs"/>
              </a:rPr>
              <a:t>Stok M, de Boer H, Huston MW, et al. Lentiviral Hematopoietic Stem Cell Gene Therapy Corrects Murine Pompe Disease. </a:t>
            </a:r>
            <a:r>
              <a:rPr lang="en-US" sz="1200" i="1" kern="1200" dirty="0">
                <a:solidFill>
                  <a:schemeClr val="tx1"/>
                </a:solidFill>
                <a:effectLst/>
                <a:latin typeface="+mn-lt"/>
                <a:ea typeface="+mn-ea"/>
                <a:cs typeface="+mn-cs"/>
              </a:rPr>
              <a:t>Molecular Therapy - Methods and Clinical Development</a:t>
            </a:r>
            <a:r>
              <a:rPr lang="en-US" sz="1200" kern="1200" dirty="0">
                <a:solidFill>
                  <a:schemeClr val="tx1"/>
                </a:solidFill>
                <a:effectLst/>
                <a:latin typeface="+mn-lt"/>
                <a:ea typeface="+mn-ea"/>
                <a:cs typeface="+mn-cs"/>
              </a:rPr>
              <a:t>. 2020;17:1014-1025. doi:10.1016/j.omtm.2020.04.023</a:t>
            </a:r>
          </a:p>
          <a:p>
            <a:pPr marL="228600" indent="-228600">
              <a:buFont typeface="+mj-lt"/>
              <a:buAutoNum type="arabicPeriod"/>
            </a:pPr>
            <a:r>
              <a:rPr lang="en-US" sz="1200" kern="1200" dirty="0" err="1">
                <a:solidFill>
                  <a:schemeClr val="tx1"/>
                </a:solidFill>
                <a:effectLst/>
                <a:latin typeface="+mn-lt"/>
                <a:ea typeface="+mn-ea"/>
                <a:cs typeface="+mn-cs"/>
              </a:rPr>
              <a:t>Baik</a:t>
            </a:r>
            <a:r>
              <a:rPr lang="en-US" sz="1200" kern="1200" dirty="0">
                <a:solidFill>
                  <a:schemeClr val="tx1"/>
                </a:solidFill>
                <a:effectLst/>
                <a:latin typeface="+mn-lt"/>
                <a:ea typeface="+mn-ea"/>
                <a:cs typeface="+mn-cs"/>
              </a:rPr>
              <a:t> AD, </a:t>
            </a:r>
            <a:r>
              <a:rPr lang="en-US" sz="1200" kern="1200" dirty="0" err="1">
                <a:solidFill>
                  <a:schemeClr val="tx1"/>
                </a:solidFill>
                <a:effectLst/>
                <a:latin typeface="+mn-lt"/>
                <a:ea typeface="+mn-ea"/>
                <a:cs typeface="+mn-cs"/>
              </a:rPr>
              <a:t>Calafati</a:t>
            </a:r>
            <a:r>
              <a:rPr lang="en-US" sz="1200" kern="1200" dirty="0">
                <a:solidFill>
                  <a:schemeClr val="tx1"/>
                </a:solidFill>
                <a:effectLst/>
                <a:latin typeface="+mn-lt"/>
                <a:ea typeface="+mn-ea"/>
                <a:cs typeface="+mn-cs"/>
              </a:rPr>
              <a:t> PT, Aaron NA, et al. Targeted delivery of acid alpha-glucosidase corrects skeletal muscle phenotypes in Pompe disease mice. </a:t>
            </a:r>
            <a:r>
              <a:rPr lang="en-US" sz="1200" i="1" kern="1200" dirty="0" err="1">
                <a:solidFill>
                  <a:schemeClr val="tx1"/>
                </a:solidFill>
                <a:effectLst/>
                <a:latin typeface="+mn-lt"/>
                <a:ea typeface="+mn-ea"/>
                <a:cs typeface="+mn-cs"/>
              </a:rPr>
              <a:t>bioRxiv</a:t>
            </a:r>
            <a:r>
              <a:rPr lang="en-US" sz="1200" kern="1200" dirty="0">
                <a:solidFill>
                  <a:schemeClr val="tx1"/>
                </a:solidFill>
                <a:effectLst/>
                <a:latin typeface="+mn-lt"/>
                <a:ea typeface="+mn-ea"/>
                <a:cs typeface="+mn-cs"/>
              </a:rPr>
              <a:t>. Published online April 23, 2020:2020.04.22.051672. doi:10.1101/2020.04.22.051672</a:t>
            </a:r>
          </a:p>
          <a:p>
            <a:pPr marL="228600" indent="-228600">
              <a:buFont typeface="+mj-lt"/>
              <a:buAutoNum type="arabicPeriod"/>
            </a:pPr>
            <a:r>
              <a:rPr lang="en-US" sz="1200" kern="1200" dirty="0" err="1">
                <a:solidFill>
                  <a:schemeClr val="tx1"/>
                </a:solidFill>
                <a:effectLst/>
                <a:latin typeface="+mn-lt"/>
                <a:ea typeface="+mn-ea"/>
                <a:cs typeface="+mn-cs"/>
              </a:rPr>
              <a:t>Doerfler</a:t>
            </a:r>
            <a:r>
              <a:rPr lang="en-US" sz="1200" kern="1200" dirty="0">
                <a:solidFill>
                  <a:schemeClr val="tx1"/>
                </a:solidFill>
                <a:effectLst/>
                <a:latin typeface="+mn-lt"/>
                <a:ea typeface="+mn-ea"/>
                <a:cs typeface="+mn-cs"/>
              </a:rPr>
              <a:t> PA, Todd AG, Clément N, et al. </a:t>
            </a:r>
            <a:r>
              <a:rPr lang="en-US" sz="1200" kern="1200" dirty="0" err="1">
                <a:solidFill>
                  <a:schemeClr val="tx1"/>
                </a:solidFill>
                <a:effectLst/>
                <a:latin typeface="+mn-lt"/>
                <a:ea typeface="+mn-ea"/>
                <a:cs typeface="+mn-cs"/>
              </a:rPr>
              <a:t>Copackaged</a:t>
            </a:r>
            <a:r>
              <a:rPr lang="en-US" sz="1200" kern="1200" dirty="0">
                <a:solidFill>
                  <a:schemeClr val="tx1"/>
                </a:solidFill>
                <a:effectLst/>
                <a:latin typeface="+mn-lt"/>
                <a:ea typeface="+mn-ea"/>
                <a:cs typeface="+mn-cs"/>
              </a:rPr>
              <a:t> AAV9 Vectors Promote Simultaneous Immune Tolerance and Phenotypic Correction of Pompe Disease. </a:t>
            </a:r>
            <a:r>
              <a:rPr lang="en-US" sz="1200" i="1" kern="1200" dirty="0">
                <a:solidFill>
                  <a:schemeClr val="tx1"/>
                </a:solidFill>
                <a:effectLst/>
                <a:latin typeface="+mn-lt"/>
                <a:ea typeface="+mn-ea"/>
                <a:cs typeface="+mn-cs"/>
              </a:rPr>
              <a:t>Human Gene Therapy</a:t>
            </a:r>
            <a:r>
              <a:rPr lang="en-US" sz="1200" kern="1200" dirty="0">
                <a:solidFill>
                  <a:schemeClr val="tx1"/>
                </a:solidFill>
                <a:effectLst/>
                <a:latin typeface="+mn-lt"/>
                <a:ea typeface="+mn-ea"/>
                <a:cs typeface="+mn-cs"/>
              </a:rPr>
              <a:t>. 2016;27(1):43-59. doi:10.1089/hum.2015.103</a:t>
            </a:r>
          </a:p>
          <a:p>
            <a:endParaRPr lang="en-US" dirty="0"/>
          </a:p>
          <a:p>
            <a:r>
              <a:rPr lang="en-US" u="sng" dirty="0"/>
              <a:t>Notes</a:t>
            </a:r>
          </a:p>
          <a:p>
            <a:r>
              <a:rPr lang="en-US" dirty="0"/>
              <a:t>At the time of publication of this deck: </a:t>
            </a:r>
          </a:p>
          <a:p>
            <a:endParaRPr lang="en-US" dirty="0"/>
          </a:p>
          <a:p>
            <a:r>
              <a:rPr lang="en-US" dirty="0"/>
              <a:t>Spark Therapeutics, </a:t>
            </a:r>
            <a:r>
              <a:rPr lang="en-US" dirty="0" err="1"/>
              <a:t>AskBio</a:t>
            </a:r>
            <a:r>
              <a:rPr lang="en-US" dirty="0"/>
              <a:t>, and Regeneron are among the groups pursuing gene therapy strategies in the liver.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Avrbio</a:t>
            </a:r>
            <a:r>
              <a:rPr lang="en-US" dirty="0"/>
              <a:t> has shown efficacy of the lentiviral approach in a mouse model of disease. This approach has previously been used with success to treat blood diseases such as sickle cell anemia and ADA deficiency. </a:t>
            </a:r>
          </a:p>
          <a:p>
            <a:endParaRPr lang="en-US" dirty="0"/>
          </a:p>
        </p:txBody>
      </p:sp>
      <p:sp>
        <p:nvSpPr>
          <p:cNvPr id="4" name="Slide Number Placeholder 3"/>
          <p:cNvSpPr>
            <a:spLocks noGrp="1"/>
          </p:cNvSpPr>
          <p:nvPr>
            <p:ph type="sldNum" sz="quarter" idx="5"/>
          </p:nvPr>
        </p:nvSpPr>
        <p:spPr/>
        <p:txBody>
          <a:bodyPr/>
          <a:lstStyle/>
          <a:p>
            <a:fld id="{838A768E-7E44-40D6-AAEA-1843133FCFF7}" type="slidenum">
              <a:rPr lang="en-US" smtClean="0"/>
              <a:t>35</a:t>
            </a:fld>
            <a:endParaRPr lang="en-US" dirty="0"/>
          </a:p>
        </p:txBody>
      </p:sp>
    </p:spTree>
    <p:extLst>
      <p:ext uri="{BB962C8B-B14F-4D97-AF65-F5344CB8AC3E}">
        <p14:creationId xmlns:p14="http://schemas.microsoft.com/office/powerpoint/2010/main" val="1493859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8A768E-7E44-40D6-AAEA-1843133FCFF7}" type="slidenum">
              <a:rPr lang="en-US" smtClean="0"/>
              <a:t>36</a:t>
            </a:fld>
            <a:endParaRPr lang="en-US" dirty="0"/>
          </a:p>
        </p:txBody>
      </p:sp>
    </p:spTree>
    <p:extLst>
      <p:ext uri="{BB962C8B-B14F-4D97-AF65-F5344CB8AC3E}">
        <p14:creationId xmlns:p14="http://schemas.microsoft.com/office/powerpoint/2010/main" val="3273858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References</a:t>
            </a:r>
          </a:p>
          <a:p>
            <a:pPr marL="228600" indent="-228600">
              <a:buFont typeface="+mj-lt"/>
              <a:buAutoNum type="arabicPeriod"/>
            </a:pPr>
            <a:r>
              <a:rPr lang="en-US" sz="1200" kern="1200" dirty="0">
                <a:solidFill>
                  <a:schemeClr val="tx1"/>
                </a:solidFill>
                <a:effectLst/>
                <a:latin typeface="+mn-lt"/>
                <a:ea typeface="+mn-ea"/>
                <a:cs typeface="+mn-cs"/>
              </a:rPr>
              <a:t>van der Ploeg AT, </a:t>
            </a:r>
            <a:r>
              <a:rPr lang="en-US" sz="1200" kern="1200" dirty="0" err="1">
                <a:solidFill>
                  <a:schemeClr val="tx1"/>
                </a:solidFill>
                <a:effectLst/>
                <a:latin typeface="+mn-lt"/>
                <a:ea typeface="+mn-ea"/>
                <a:cs typeface="+mn-cs"/>
              </a:rPr>
              <a:t>Reuser</a:t>
            </a:r>
            <a:r>
              <a:rPr lang="en-US" sz="1200" kern="1200" dirty="0">
                <a:solidFill>
                  <a:schemeClr val="tx1"/>
                </a:solidFill>
                <a:effectLst/>
                <a:latin typeface="+mn-lt"/>
                <a:ea typeface="+mn-ea"/>
                <a:cs typeface="+mn-cs"/>
              </a:rPr>
              <a:t> AJ. </a:t>
            </a:r>
            <a:r>
              <a:rPr lang="en-US" sz="1200" kern="1200" dirty="0" err="1">
                <a:solidFill>
                  <a:schemeClr val="tx1"/>
                </a:solidFill>
                <a:effectLst/>
                <a:latin typeface="+mn-lt"/>
                <a:ea typeface="+mn-ea"/>
                <a:cs typeface="+mn-cs"/>
              </a:rPr>
              <a:t>Pompe’s</a:t>
            </a:r>
            <a:r>
              <a:rPr lang="en-US" sz="1200" kern="1200" dirty="0">
                <a:solidFill>
                  <a:schemeClr val="tx1"/>
                </a:solidFill>
                <a:effectLst/>
                <a:latin typeface="+mn-lt"/>
                <a:ea typeface="+mn-ea"/>
                <a:cs typeface="+mn-cs"/>
              </a:rPr>
              <a:t> disease. </a:t>
            </a:r>
            <a:r>
              <a:rPr lang="en-US" sz="1200" i="1" kern="1200" dirty="0">
                <a:solidFill>
                  <a:schemeClr val="tx1"/>
                </a:solidFill>
                <a:effectLst/>
                <a:latin typeface="+mn-lt"/>
                <a:ea typeface="+mn-ea"/>
                <a:cs typeface="+mn-cs"/>
              </a:rPr>
              <a:t>The Lancet</a:t>
            </a:r>
            <a:r>
              <a:rPr lang="en-US" sz="1200" kern="1200" dirty="0">
                <a:solidFill>
                  <a:schemeClr val="tx1"/>
                </a:solidFill>
                <a:effectLst/>
                <a:latin typeface="+mn-lt"/>
                <a:ea typeface="+mn-ea"/>
                <a:cs typeface="+mn-cs"/>
              </a:rPr>
              <a:t>. 2008;372(9646):1342-1353. doi:10.1016/S0140-6736(08)61555-X</a:t>
            </a:r>
          </a:p>
          <a:p>
            <a:endParaRPr lang="en-US" dirty="0"/>
          </a:p>
          <a:p>
            <a:r>
              <a:rPr lang="en-US" u="sng" dirty="0"/>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Disease continuum, with subsets classified by age of onset, organ involvement, severity, rate of progression</a:t>
            </a:r>
          </a:p>
          <a:p>
            <a:endParaRPr lang="en-US" dirty="0"/>
          </a:p>
        </p:txBody>
      </p:sp>
      <p:sp>
        <p:nvSpPr>
          <p:cNvPr id="4" name="Slide Number Placeholder 3"/>
          <p:cNvSpPr>
            <a:spLocks noGrp="1"/>
          </p:cNvSpPr>
          <p:nvPr>
            <p:ph type="sldNum" sz="quarter" idx="5"/>
          </p:nvPr>
        </p:nvSpPr>
        <p:spPr/>
        <p:txBody>
          <a:bodyPr/>
          <a:lstStyle/>
          <a:p>
            <a:fld id="{838A768E-7E44-40D6-AAEA-1843133FCFF7}" type="slidenum">
              <a:rPr lang="en-US" smtClean="0"/>
              <a:t>4</a:t>
            </a:fld>
            <a:endParaRPr lang="en-US" dirty="0"/>
          </a:p>
        </p:txBody>
      </p:sp>
    </p:spTree>
    <p:extLst>
      <p:ext uri="{BB962C8B-B14F-4D97-AF65-F5344CB8AC3E}">
        <p14:creationId xmlns:p14="http://schemas.microsoft.com/office/powerpoint/2010/main" val="344421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171450" algn="l"/>
              </a:tabLst>
            </a:pPr>
            <a:r>
              <a:rPr lang="en-US" altLang="en-US" sz="900" b="0" u="sng" dirty="0">
                <a:latin typeface="Arial" panose="020B0604020202020204" pitchFamily="34" charset="0"/>
              </a:rPr>
              <a:t>References</a:t>
            </a:r>
          </a:p>
          <a:p>
            <a:pPr marL="228600" indent="-228600">
              <a:buFont typeface="+mj-lt"/>
              <a:buAutoNum type="arabicPeriod"/>
              <a:tabLst>
                <a:tab pos="171450" algn="l"/>
              </a:tabLst>
            </a:pPr>
            <a:r>
              <a:rPr lang="en-US" sz="1200" b="0" i="0" kern="1200" dirty="0">
                <a:solidFill>
                  <a:schemeClr val="tx1"/>
                </a:solidFill>
                <a:effectLst/>
                <a:latin typeface="+mn-lt"/>
                <a:ea typeface="+mn-ea"/>
                <a:cs typeface="+mn-cs"/>
              </a:rPr>
              <a:t>Stenson et al (2003), The Human Gene Mutation Database (HGMD®): 2003 Update.</a:t>
            </a:r>
            <a:r>
              <a:rPr lang="en-US" sz="1200" b="0" i="1"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hlinkClick r:id="rId3"/>
              </a:rPr>
              <a:t>Hum Mutat</a:t>
            </a:r>
            <a:r>
              <a:rPr lang="en-US" sz="1200" b="0" i="0" kern="1200" dirty="0">
                <a:solidFill>
                  <a:schemeClr val="tx1"/>
                </a:solidFill>
                <a:effectLst/>
                <a:latin typeface="+mn-lt"/>
                <a:ea typeface="+mn-ea"/>
                <a:cs typeface="+mn-cs"/>
              </a:rPr>
              <a:t> (2003) 21:577-581.</a:t>
            </a:r>
          </a:p>
          <a:p>
            <a:pPr marL="228600" indent="-228600">
              <a:buFont typeface="+mj-lt"/>
              <a:buAutoNum type="arabicPeriod"/>
              <a:tabLst>
                <a:tab pos="171450" algn="l"/>
              </a:tabLst>
            </a:pPr>
            <a:r>
              <a:rPr lang="en-US" sz="900" b="0" i="0" u="none" strike="noStrike" kern="1200" dirty="0">
                <a:solidFill>
                  <a:schemeClr val="tx1"/>
                </a:solidFill>
                <a:effectLst/>
                <a:latin typeface="+mn-lt"/>
                <a:ea typeface="+mn-ea"/>
                <a:cs typeface="+mn-cs"/>
              </a:rPr>
              <a:t>Leslie N, Bailey L. Pompe Disease. 2007 Aug 31 [Updated 2017 May 11]. In: Adam MP, </a:t>
            </a:r>
            <a:r>
              <a:rPr lang="en-US" sz="900" b="0" i="0" u="none" strike="noStrike" kern="1200" dirty="0" err="1">
                <a:solidFill>
                  <a:schemeClr val="tx1"/>
                </a:solidFill>
                <a:effectLst/>
                <a:latin typeface="+mn-lt"/>
                <a:ea typeface="+mn-ea"/>
                <a:cs typeface="+mn-cs"/>
              </a:rPr>
              <a:t>Ardinger</a:t>
            </a:r>
            <a:r>
              <a:rPr lang="en-US" sz="900" b="0" i="0" u="none" strike="noStrike" kern="1200" dirty="0">
                <a:solidFill>
                  <a:schemeClr val="tx1"/>
                </a:solidFill>
                <a:effectLst/>
                <a:latin typeface="+mn-lt"/>
                <a:ea typeface="+mn-ea"/>
                <a:cs typeface="+mn-cs"/>
              </a:rPr>
              <a:t> HH, </a:t>
            </a:r>
            <a:r>
              <a:rPr lang="en-US" sz="900" b="0" i="0" u="none" strike="noStrike" kern="1200" dirty="0" err="1">
                <a:solidFill>
                  <a:schemeClr val="tx1"/>
                </a:solidFill>
                <a:effectLst/>
                <a:latin typeface="+mn-lt"/>
                <a:ea typeface="+mn-ea"/>
                <a:cs typeface="+mn-cs"/>
              </a:rPr>
              <a:t>Pagon</a:t>
            </a:r>
            <a:r>
              <a:rPr lang="en-US" sz="900" b="0" i="0" u="none" strike="noStrike" kern="1200" dirty="0">
                <a:solidFill>
                  <a:schemeClr val="tx1"/>
                </a:solidFill>
                <a:effectLst/>
                <a:latin typeface="+mn-lt"/>
                <a:ea typeface="+mn-ea"/>
                <a:cs typeface="+mn-cs"/>
              </a:rPr>
              <a:t> RA, et al., editors. </a:t>
            </a:r>
            <a:r>
              <a:rPr lang="en-US" sz="900" b="0" i="0" u="none" strike="noStrike" kern="1200" dirty="0" err="1">
                <a:solidFill>
                  <a:schemeClr val="tx1"/>
                </a:solidFill>
                <a:effectLst/>
                <a:latin typeface="+mn-lt"/>
                <a:ea typeface="+mn-ea"/>
                <a:cs typeface="+mn-cs"/>
              </a:rPr>
              <a:t>GeneReviews</a:t>
            </a:r>
            <a:r>
              <a:rPr lang="en-US" sz="900" b="0" i="0" u="none" strike="noStrike" kern="1200" dirty="0">
                <a:solidFill>
                  <a:schemeClr val="tx1"/>
                </a:solidFill>
                <a:effectLst/>
                <a:latin typeface="+mn-lt"/>
                <a:ea typeface="+mn-ea"/>
                <a:cs typeface="+mn-cs"/>
              </a:rPr>
              <a:t>® [Internet]. Seattle (WA): University of Washington, Seattle; 1993-2021. Available from: https://</a:t>
            </a:r>
            <a:r>
              <a:rPr lang="en-US" sz="900" b="0" i="0" u="none" strike="noStrike" kern="1200" dirty="0" err="1">
                <a:solidFill>
                  <a:schemeClr val="tx1"/>
                </a:solidFill>
                <a:effectLst/>
                <a:latin typeface="+mn-lt"/>
                <a:ea typeface="+mn-ea"/>
                <a:cs typeface="+mn-cs"/>
              </a:rPr>
              <a:t>www.ncbi.nlm.nih.gov</a:t>
            </a:r>
            <a:r>
              <a:rPr lang="en-US" sz="900" b="0" i="0" u="none" strike="noStrike" kern="1200" dirty="0">
                <a:solidFill>
                  <a:schemeClr val="tx1"/>
                </a:solidFill>
                <a:effectLst/>
                <a:latin typeface="+mn-lt"/>
                <a:ea typeface="+mn-ea"/>
                <a:cs typeface="+mn-cs"/>
              </a:rPr>
              <a:t>/books/NBK1261/</a:t>
            </a:r>
          </a:p>
          <a:p>
            <a:pPr>
              <a:tabLst>
                <a:tab pos="171450" algn="l"/>
              </a:tabLst>
            </a:pPr>
            <a:endParaRPr lang="en-US" altLang="en-US" sz="900" b="1" dirty="0">
              <a:latin typeface="Arial" panose="020B0604020202020204" pitchFamily="34" charset="0"/>
            </a:endParaRPr>
          </a:p>
          <a:p>
            <a:pPr>
              <a:tabLst>
                <a:tab pos="171450" algn="l"/>
              </a:tabLst>
            </a:pPr>
            <a:r>
              <a:rPr lang="en-US" altLang="en-US" sz="900" b="0" u="sng" dirty="0">
                <a:latin typeface="Arial" panose="020B0604020202020204" pitchFamily="34" charset="0"/>
              </a:rPr>
              <a:t>Notes</a:t>
            </a:r>
          </a:p>
          <a:p>
            <a:endParaRPr lang="en-US" dirty="0"/>
          </a:p>
        </p:txBody>
      </p:sp>
      <p:sp>
        <p:nvSpPr>
          <p:cNvPr id="4" name="Slide Number Placeholder 3"/>
          <p:cNvSpPr>
            <a:spLocks noGrp="1"/>
          </p:cNvSpPr>
          <p:nvPr>
            <p:ph type="sldNum" sz="quarter" idx="5"/>
          </p:nvPr>
        </p:nvSpPr>
        <p:spPr/>
        <p:txBody>
          <a:bodyPr/>
          <a:lstStyle/>
          <a:p>
            <a:fld id="{838A768E-7E44-40D6-AAEA-1843133FCFF7}" type="slidenum">
              <a:rPr lang="en-US" smtClean="0"/>
              <a:t>5</a:t>
            </a:fld>
            <a:endParaRPr lang="en-US" dirty="0"/>
          </a:p>
        </p:txBody>
      </p:sp>
    </p:spTree>
    <p:extLst>
      <p:ext uri="{BB962C8B-B14F-4D97-AF65-F5344CB8AC3E}">
        <p14:creationId xmlns:p14="http://schemas.microsoft.com/office/powerpoint/2010/main" val="864575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tabLst>
                <a:tab pos="171450" algn="l"/>
              </a:tabLst>
            </a:pPr>
            <a:r>
              <a:rPr lang="en-US" altLang="en-US" sz="900" b="0" u="sng" dirty="0">
                <a:latin typeface="Arial" panose="020B0604020202020204" pitchFamily="34" charset="0"/>
              </a:rPr>
              <a:t>References</a:t>
            </a:r>
          </a:p>
          <a:p>
            <a:pPr marL="228600" marR="0" lvl="0" indent="-228600" algn="l" defTabSz="914400" rtl="0" eaLnBrk="1" fontAlgn="auto" latinLnBrk="0" hangingPunct="1">
              <a:lnSpc>
                <a:spcPct val="100000"/>
              </a:lnSpc>
              <a:spcBef>
                <a:spcPts val="1200"/>
              </a:spcBef>
              <a:spcAft>
                <a:spcPts val="0"/>
              </a:spcAft>
              <a:buClrTx/>
              <a:buSzTx/>
              <a:buFont typeface="+mj-lt"/>
              <a:buAutoNum type="arabicPeriod"/>
              <a:tabLst>
                <a:tab pos="171450" algn="l"/>
              </a:tabLst>
              <a:defRPr/>
            </a:pPr>
            <a:r>
              <a:rPr lang="en-US" sz="900" b="0" i="0" kern="1200" dirty="0">
                <a:solidFill>
                  <a:schemeClr val="tx1"/>
                </a:solidFill>
                <a:effectLst/>
                <a:latin typeface="+mn-lt"/>
                <a:ea typeface="+mn-ea"/>
                <a:cs typeface="+mn-cs"/>
              </a:rPr>
              <a:t>Stenson et al (2003), The Human Gene Mutation Database (HGMD®): 2003 Update.</a:t>
            </a:r>
            <a:r>
              <a:rPr lang="en-US" sz="900" b="0" i="1" kern="1200" dirty="0">
                <a:solidFill>
                  <a:schemeClr val="tx1"/>
                </a:solidFill>
                <a:effectLst/>
                <a:latin typeface="+mn-lt"/>
                <a:ea typeface="+mn-ea"/>
                <a:cs typeface="+mn-cs"/>
              </a:rPr>
              <a:t> </a:t>
            </a:r>
            <a:r>
              <a:rPr lang="en-US" sz="900" b="0" i="1" kern="1200" dirty="0">
                <a:solidFill>
                  <a:schemeClr val="tx1"/>
                </a:solidFill>
                <a:effectLst/>
                <a:latin typeface="+mn-lt"/>
                <a:ea typeface="+mn-ea"/>
                <a:cs typeface="+mn-cs"/>
                <a:hlinkClick r:id="rId3"/>
              </a:rPr>
              <a:t>Hum Mutat</a:t>
            </a:r>
            <a:r>
              <a:rPr lang="en-US" sz="900" b="0" i="0" kern="1200" dirty="0">
                <a:solidFill>
                  <a:schemeClr val="tx1"/>
                </a:solidFill>
                <a:effectLst/>
                <a:latin typeface="+mn-lt"/>
                <a:ea typeface="+mn-ea"/>
                <a:cs typeface="+mn-cs"/>
              </a:rPr>
              <a:t> (2003) 21:577-581.</a:t>
            </a:r>
          </a:p>
          <a:p>
            <a:pPr marL="228600" indent="-228600">
              <a:spcBef>
                <a:spcPts val="1200"/>
              </a:spcBef>
              <a:buFont typeface="+mj-lt"/>
              <a:buAutoNum type="arabicPeriod"/>
              <a:tabLst>
                <a:tab pos="171450" algn="l"/>
              </a:tabLst>
            </a:pPr>
            <a:r>
              <a:rPr lang="en-US" sz="1200" kern="1200" dirty="0">
                <a:solidFill>
                  <a:schemeClr val="tx1"/>
                </a:solidFill>
                <a:effectLst/>
                <a:latin typeface="+mn-lt"/>
                <a:ea typeface="+mn-ea"/>
                <a:cs typeface="+mn-cs"/>
              </a:rPr>
              <a:t>Niño MY, Groen SLM, Bergsma AJ, et al. Extension of the Pompe mutation database by linking disease‐associated variants to clinical severity. </a:t>
            </a:r>
            <a:r>
              <a:rPr lang="en-US" sz="1200" i="1" kern="1200" dirty="0">
                <a:solidFill>
                  <a:schemeClr val="tx1"/>
                </a:solidFill>
                <a:effectLst/>
                <a:latin typeface="+mn-lt"/>
                <a:ea typeface="+mn-ea"/>
                <a:cs typeface="+mn-cs"/>
              </a:rPr>
              <a:t>Human Mutation</a:t>
            </a:r>
            <a:r>
              <a:rPr lang="en-US" sz="1200" kern="1200" dirty="0">
                <a:solidFill>
                  <a:schemeClr val="tx1"/>
                </a:solidFill>
                <a:effectLst/>
                <a:latin typeface="+mn-lt"/>
                <a:ea typeface="+mn-ea"/>
                <a:cs typeface="+mn-cs"/>
              </a:rPr>
              <a:t>. 2019;40(11):1954-1967. doi:10.1002/humu.23854</a:t>
            </a:r>
            <a:r>
              <a:rPr lang="en-US" sz="900" dirty="0">
                <a:effectLst/>
              </a:rPr>
              <a:t> </a:t>
            </a:r>
            <a:endParaRPr lang="en-US" altLang="en-US" sz="900" b="0" dirty="0">
              <a:latin typeface="Arial" panose="020B0604020202020204" pitchFamily="34" charset="0"/>
            </a:endParaRPr>
          </a:p>
          <a:p>
            <a:pPr>
              <a:spcBef>
                <a:spcPts val="1200"/>
              </a:spcBef>
              <a:tabLst>
                <a:tab pos="171450" algn="l"/>
              </a:tabLst>
            </a:pPr>
            <a:endParaRPr lang="en-US" altLang="en-US" sz="900" b="0" dirty="0">
              <a:latin typeface="Arial" panose="020B0604020202020204" pitchFamily="34" charset="0"/>
            </a:endParaRPr>
          </a:p>
          <a:p>
            <a:pPr>
              <a:spcBef>
                <a:spcPts val="1200"/>
              </a:spcBef>
              <a:tabLst>
                <a:tab pos="171450" algn="l"/>
              </a:tabLst>
            </a:pPr>
            <a:endParaRPr lang="en-US" altLang="en-US" sz="900" b="0" dirty="0">
              <a:latin typeface="Arial" panose="020B0604020202020204" pitchFamily="34" charset="0"/>
            </a:endParaRPr>
          </a:p>
          <a:p>
            <a:pPr>
              <a:spcBef>
                <a:spcPts val="1200"/>
              </a:spcBef>
              <a:tabLst>
                <a:tab pos="171450" algn="l"/>
              </a:tabLst>
            </a:pPr>
            <a:r>
              <a:rPr lang="en-US" altLang="en-US" sz="900" b="0" u="sng" dirty="0">
                <a:latin typeface="Arial" panose="020B0604020202020204" pitchFamily="34" charset="0"/>
              </a:rPr>
              <a:t>Notes</a:t>
            </a:r>
          </a:p>
          <a:p>
            <a:pPr marL="1714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tab pos="171450" algn="l"/>
              </a:tabLst>
              <a:defRPr/>
            </a:pPr>
            <a:r>
              <a:rPr lang="en-US" altLang="en-US" sz="900" dirty="0">
                <a:latin typeface="Arial" panose="020B0604020202020204" pitchFamily="34" charset="0"/>
              </a:rPr>
              <a:t>The GAA gene is located on the long arm of chromosome 17. It is approximately 28 kilobases long and contains 20 exons.</a:t>
            </a:r>
          </a:p>
          <a:p>
            <a:pPr marL="171450" indent="-171450">
              <a:spcBef>
                <a:spcPts val="600"/>
              </a:spcBef>
              <a:buFont typeface="Arial" panose="020B0604020202020204" pitchFamily="34" charset="0"/>
              <a:buChar char="•"/>
              <a:tabLst>
                <a:tab pos="171450" algn="l"/>
              </a:tabLst>
            </a:pPr>
            <a:r>
              <a:rPr lang="en-US" altLang="en-US" sz="900" dirty="0">
                <a:latin typeface="Arial" panose="020B0604020202020204" pitchFamily="34" charset="0"/>
              </a:rPr>
              <a:t>Certain GAA mutations have been identified in specific ethnic groups. </a:t>
            </a:r>
          </a:p>
          <a:p>
            <a:pPr marL="628650" lvl="1" indent="-171450">
              <a:spcBef>
                <a:spcPts val="600"/>
              </a:spcBef>
              <a:buFont typeface="Arial" panose="020B0604020202020204" pitchFamily="34" charset="0"/>
              <a:buChar char="•"/>
              <a:tabLst>
                <a:tab pos="171450" algn="l"/>
              </a:tabLst>
            </a:pPr>
            <a:r>
              <a:rPr lang="en-US" altLang="en-US" sz="900" dirty="0">
                <a:latin typeface="Arial" panose="020B0604020202020204" pitchFamily="34" charset="0"/>
              </a:rPr>
              <a:t>Single Asp645Glu and Arg854X mutations account for a majority of infantile-onset disease in Taiwanese and African-American patients. </a:t>
            </a:r>
          </a:p>
          <a:p>
            <a:pPr marL="628650" lvl="1" indent="-171450">
              <a:spcBef>
                <a:spcPts val="600"/>
              </a:spcBef>
              <a:buFont typeface="Arial" panose="020B0604020202020204" pitchFamily="34" charset="0"/>
              <a:buChar char="•"/>
              <a:tabLst>
                <a:tab pos="171450" algn="l"/>
              </a:tabLst>
            </a:pPr>
            <a:r>
              <a:rPr lang="en-US" altLang="en-US" sz="900" dirty="0">
                <a:latin typeface="Arial" panose="020B0604020202020204" pitchFamily="34" charset="0"/>
              </a:rPr>
              <a:t>The del525T and del exon 18 mutations are commonly seen in Dutch patients with infantile-onset disease and somewhat less frequently across the Caucasian population.</a:t>
            </a:r>
          </a:p>
          <a:p>
            <a:pPr marL="628650" lvl="1" indent="-171450">
              <a:spcBef>
                <a:spcPts val="600"/>
              </a:spcBef>
              <a:buFont typeface="Arial" panose="020B0604020202020204" pitchFamily="34" charset="0"/>
              <a:buChar char="•"/>
              <a:tabLst>
                <a:tab pos="171450" algn="l"/>
              </a:tabLst>
            </a:pPr>
            <a:r>
              <a:rPr lang="en-US" altLang="en-US" sz="900" dirty="0">
                <a:latin typeface="Arial" panose="020B0604020202020204" pitchFamily="34" charset="0"/>
              </a:rPr>
              <a:t>In late-onset disease, a leaky splice-site mutation (IVS 1-13 t&gt;g splice) is the most common mutation in Caucasians and has the widest distribution.</a:t>
            </a:r>
          </a:p>
          <a:p>
            <a:endParaRPr lang="en-US" dirty="0"/>
          </a:p>
        </p:txBody>
      </p:sp>
      <p:sp>
        <p:nvSpPr>
          <p:cNvPr id="4" name="Slide Number Placeholder 3"/>
          <p:cNvSpPr>
            <a:spLocks noGrp="1"/>
          </p:cNvSpPr>
          <p:nvPr>
            <p:ph type="sldNum" sz="quarter" idx="5"/>
          </p:nvPr>
        </p:nvSpPr>
        <p:spPr/>
        <p:txBody>
          <a:bodyPr/>
          <a:lstStyle/>
          <a:p>
            <a:fld id="{838A768E-7E44-40D6-AAEA-1843133FCFF7}" type="slidenum">
              <a:rPr lang="en-US" smtClean="0"/>
              <a:t>6</a:t>
            </a:fld>
            <a:endParaRPr lang="en-US" dirty="0"/>
          </a:p>
        </p:txBody>
      </p:sp>
    </p:spTree>
    <p:extLst>
      <p:ext uri="{BB962C8B-B14F-4D97-AF65-F5344CB8AC3E}">
        <p14:creationId xmlns:p14="http://schemas.microsoft.com/office/powerpoint/2010/main" val="2337662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900" b="0" u="sng" dirty="0">
                <a:latin typeface="Arial" panose="020B0604020202020204" pitchFamily="34" charset="0"/>
              </a:rPr>
              <a:t>References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en-US" sz="900" dirty="0">
                <a:latin typeface="Arial" panose="020B0604020202020204" pitchFamily="34" charset="0"/>
              </a:rPr>
              <a:t>Hirschhorn R, </a:t>
            </a:r>
            <a:r>
              <a:rPr lang="en-US" altLang="en-US" sz="900" dirty="0" err="1">
                <a:latin typeface="Arial" panose="020B0604020202020204" pitchFamily="34" charset="0"/>
              </a:rPr>
              <a:t>Reuser</a:t>
            </a:r>
            <a:r>
              <a:rPr lang="en-US" altLang="en-US" sz="900" dirty="0">
                <a:latin typeface="Arial" panose="020B0604020202020204" pitchFamily="34" charset="0"/>
              </a:rPr>
              <a:t> AJJ. Glycogen storage disease type II: acid alpha-glucosidase (acid maltase) deficiency. In: Childs B, et al, eds. </a:t>
            </a:r>
            <a:r>
              <a:rPr lang="en-US" altLang="en-US" sz="900" i="1" dirty="0">
                <a:latin typeface="Arial" panose="020B0604020202020204" pitchFamily="34" charset="0"/>
              </a:rPr>
              <a:t>The Metabolic and Molecular Bases of Inherited Disease.</a:t>
            </a:r>
            <a:r>
              <a:rPr lang="en-US" altLang="en-US" sz="900" dirty="0">
                <a:latin typeface="Arial" panose="020B0604020202020204" pitchFamily="34" charset="0"/>
              </a:rPr>
              <a:t> 8th ed. New York: McGraw-Hill; 2000:3389-3420.</a:t>
            </a:r>
          </a:p>
          <a:p>
            <a:endParaRPr lang="en-US" altLang="en-US" sz="900" b="0" dirty="0">
              <a:latin typeface="Arial" panose="020B0604020202020204" pitchFamily="34" charset="0"/>
            </a:endParaRPr>
          </a:p>
          <a:p>
            <a:endParaRPr lang="en-US" altLang="en-US" sz="900" b="0" dirty="0">
              <a:latin typeface="Arial" panose="020B0604020202020204" pitchFamily="34" charset="0"/>
            </a:endParaRPr>
          </a:p>
          <a:p>
            <a:r>
              <a:rPr lang="en-US" altLang="en-US" sz="900" b="0" u="sng" dirty="0">
                <a:latin typeface="Arial" panose="020B0604020202020204" pitchFamily="34" charset="0"/>
              </a:rPr>
              <a:t>Notes</a:t>
            </a:r>
          </a:p>
          <a:p>
            <a:pPr marL="171450" indent="-171450">
              <a:spcBef>
                <a:spcPts val="600"/>
              </a:spcBef>
              <a:buFont typeface="Arial" panose="020B0604020202020204" pitchFamily="34" charset="0"/>
              <a:buChar char="•"/>
            </a:pPr>
            <a:r>
              <a:rPr lang="en-US" altLang="en-US" sz="900" dirty="0">
                <a:latin typeface="Arial" panose="020B0604020202020204" pitchFamily="34" charset="0"/>
              </a:rPr>
              <a:t>Pompe disease is an autosomal recessive disorder that equally affects males and females. </a:t>
            </a:r>
          </a:p>
          <a:p>
            <a:pPr marL="171450" indent="-171450">
              <a:spcBef>
                <a:spcPts val="600"/>
              </a:spcBef>
              <a:buFont typeface="Arial" panose="020B0604020202020204" pitchFamily="34" charset="0"/>
              <a:buChar char="•"/>
            </a:pPr>
            <a:r>
              <a:rPr lang="en-US" altLang="en-US" sz="900" dirty="0">
                <a:latin typeface="Arial" panose="020B0604020202020204" pitchFamily="34" charset="0"/>
              </a:rPr>
              <a:t>Carrier parents are heterozygous: each carries 1 abnormal </a:t>
            </a:r>
            <a:r>
              <a:rPr lang="en-US" altLang="en-US" sz="900" i="1" dirty="0">
                <a:latin typeface="Arial" panose="020B0604020202020204" pitchFamily="34" charset="0"/>
              </a:rPr>
              <a:t>GAA</a:t>
            </a:r>
            <a:r>
              <a:rPr lang="en-US" altLang="en-US" sz="900" dirty="0">
                <a:latin typeface="Arial" panose="020B0604020202020204" pitchFamily="34" charset="0"/>
              </a:rPr>
              <a:t> gene and 1 normal copy.</a:t>
            </a:r>
            <a:r>
              <a:rPr lang="en-US" altLang="en-US" sz="900" baseline="30000" dirty="0">
                <a:latin typeface="Arial" panose="020B0604020202020204" pitchFamily="34" charset="0"/>
              </a:rPr>
              <a:t> </a:t>
            </a:r>
          </a:p>
          <a:p>
            <a:pPr marL="171450" indent="-171450">
              <a:spcBef>
                <a:spcPts val="600"/>
              </a:spcBef>
              <a:buFont typeface="Arial" panose="020B0604020202020204" pitchFamily="34" charset="0"/>
              <a:buChar char="•"/>
            </a:pPr>
            <a:r>
              <a:rPr lang="en-US" altLang="en-US" sz="900" dirty="0">
                <a:latin typeface="Arial" panose="020B0604020202020204" pitchFamily="34" charset="0"/>
              </a:rPr>
              <a:t>Carriers are generally phenotypically normal and do not have clinical abnormalities, because the normal </a:t>
            </a:r>
            <a:r>
              <a:rPr lang="en-US" altLang="en-US" sz="900" i="1" dirty="0">
                <a:latin typeface="Arial" panose="020B0604020202020204" pitchFamily="34" charset="0"/>
              </a:rPr>
              <a:t>GAA</a:t>
            </a:r>
            <a:r>
              <a:rPr lang="en-US" altLang="en-US" sz="900" dirty="0">
                <a:latin typeface="Arial" panose="020B0604020202020204" pitchFamily="34" charset="0"/>
              </a:rPr>
              <a:t> gene produces enough enzyme to prevent lysosomal glycogen accumulation. On testing, however, they may show reduced GAA activity relative to persons with 2 normal </a:t>
            </a:r>
            <a:r>
              <a:rPr lang="en-US" altLang="en-US" sz="900" i="1" dirty="0">
                <a:latin typeface="Arial" panose="020B0604020202020204" pitchFamily="34" charset="0"/>
              </a:rPr>
              <a:t>GAA</a:t>
            </a:r>
            <a:r>
              <a:rPr lang="en-US" altLang="en-US" sz="900" dirty="0">
                <a:latin typeface="Arial" panose="020B0604020202020204" pitchFamily="34" charset="0"/>
              </a:rPr>
              <a:t> genes. </a:t>
            </a:r>
            <a:endParaRPr lang="en-US" altLang="en-US" sz="900" baseline="30000" dirty="0">
              <a:latin typeface="Arial" panose="020B0604020202020204" pitchFamily="34" charset="0"/>
            </a:endParaRPr>
          </a:p>
          <a:p>
            <a:pPr marL="171450" indent="-171450">
              <a:spcBef>
                <a:spcPts val="1200"/>
              </a:spcBef>
              <a:buFont typeface="Arial" panose="020B0604020202020204" pitchFamily="34" charset="0"/>
              <a:buChar char="•"/>
            </a:pPr>
            <a:r>
              <a:rPr lang="en-US" altLang="en-US" sz="900" dirty="0">
                <a:latin typeface="Arial" panose="020B0604020202020204" pitchFamily="34" charset="0"/>
              </a:rPr>
              <a:t>Genetic counseling for individuals with a family history of Pompe disease is extremely important to identify potential carriers and determine the actual chances for their offspring carrying or presenting with the disease.</a:t>
            </a:r>
          </a:p>
          <a:p>
            <a:endParaRPr lang="en-US" dirty="0"/>
          </a:p>
        </p:txBody>
      </p:sp>
      <p:sp>
        <p:nvSpPr>
          <p:cNvPr id="4" name="Slide Number Placeholder 3"/>
          <p:cNvSpPr>
            <a:spLocks noGrp="1"/>
          </p:cNvSpPr>
          <p:nvPr>
            <p:ph type="sldNum" sz="quarter" idx="5"/>
          </p:nvPr>
        </p:nvSpPr>
        <p:spPr/>
        <p:txBody>
          <a:bodyPr/>
          <a:lstStyle/>
          <a:p>
            <a:fld id="{838A768E-7E44-40D6-AAEA-1843133FCFF7}" type="slidenum">
              <a:rPr lang="en-US" smtClean="0"/>
              <a:t>7</a:t>
            </a:fld>
            <a:endParaRPr lang="en-US" dirty="0"/>
          </a:p>
        </p:txBody>
      </p:sp>
    </p:spTree>
    <p:extLst>
      <p:ext uri="{BB962C8B-B14F-4D97-AF65-F5344CB8AC3E}">
        <p14:creationId xmlns:p14="http://schemas.microsoft.com/office/powerpoint/2010/main" val="3679750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tabLst>
                <a:tab pos="171450" algn="l"/>
              </a:tabLst>
            </a:pPr>
            <a:r>
              <a:rPr lang="en-US" altLang="en-US" sz="900" b="0" i="0" u="sng" dirty="0">
                <a:latin typeface="Arial" panose="020B0604020202020204" pitchFamily="34" charset="0"/>
              </a:rPr>
              <a:t>References</a:t>
            </a:r>
          </a:p>
          <a:p>
            <a:pPr marL="228600" lvl="0" indent="-228600">
              <a:spcBef>
                <a:spcPts val="300"/>
              </a:spcBef>
              <a:spcAft>
                <a:spcPct val="20000"/>
              </a:spcAft>
              <a:buFont typeface="+mj-lt"/>
              <a:buAutoNum type="arabicPeriod"/>
              <a:tabLst>
                <a:tab pos="171450" algn="l"/>
              </a:tabLst>
            </a:pPr>
            <a:r>
              <a:rPr lang="en-US" altLang="en-US" sz="900" dirty="0">
                <a:latin typeface="Arial" panose="020B0604020202020204" pitchFamily="34" charset="0"/>
              </a:rPr>
              <a:t>Chen Y-T. Glycogen storage diseases and other inherited disorders of carbohydrate metabolism. In: </a:t>
            </a:r>
            <a:r>
              <a:rPr lang="en-US" altLang="en-US" sz="900" dirty="0" err="1">
                <a:latin typeface="Arial" panose="020B0604020202020204" pitchFamily="34" charset="0"/>
              </a:rPr>
              <a:t>Braunwald</a:t>
            </a:r>
            <a:r>
              <a:rPr lang="en-US" altLang="en-US" sz="900" dirty="0">
                <a:latin typeface="Arial" panose="020B0604020202020204" pitchFamily="34" charset="0"/>
              </a:rPr>
              <a:t> E, et al, eds. </a:t>
            </a:r>
            <a:r>
              <a:rPr lang="en-US" altLang="en-US" sz="900" i="1" dirty="0">
                <a:latin typeface="Arial" panose="020B0604020202020204" pitchFamily="34" charset="0"/>
              </a:rPr>
              <a:t>Harrison’s Principles of Internal Medicine. </a:t>
            </a:r>
            <a:r>
              <a:rPr lang="en-US" altLang="en-US" sz="900" dirty="0">
                <a:latin typeface="Arial" panose="020B0604020202020204" pitchFamily="34" charset="0"/>
              </a:rPr>
              <a:t>15th ed. New York: McGraw-Hill; 2001:2281-2289.</a:t>
            </a:r>
          </a:p>
          <a:p>
            <a:pPr marL="228600" lvl="0" indent="-228600">
              <a:spcBef>
                <a:spcPts val="300"/>
              </a:spcBef>
              <a:spcAft>
                <a:spcPct val="20000"/>
              </a:spcAft>
              <a:buFont typeface="+mj-lt"/>
              <a:buAutoNum type="arabicPeriod"/>
              <a:tabLst>
                <a:tab pos="171450" algn="l"/>
              </a:tabLst>
            </a:pPr>
            <a:r>
              <a:rPr lang="en-US" altLang="en-US" sz="900" dirty="0" err="1">
                <a:latin typeface="Arial" panose="020B0604020202020204" pitchFamily="34" charset="0"/>
              </a:rPr>
              <a:t>Raben</a:t>
            </a:r>
            <a:r>
              <a:rPr lang="en-US" altLang="en-US" sz="900" dirty="0">
                <a:latin typeface="Arial" panose="020B0604020202020204" pitchFamily="34" charset="0"/>
              </a:rPr>
              <a:t> N, Plotz P, Byrne BJ. Acid </a:t>
            </a:r>
            <a:r>
              <a:rPr lang="en-US" altLang="en-US" sz="900" dirty="0">
                <a:latin typeface="Arial" panose="020B0604020202020204" pitchFamily="34" charset="0"/>
                <a:sym typeface="Symbol" pitchFamily="2" charset="2"/>
              </a:rPr>
              <a:t></a:t>
            </a:r>
            <a:r>
              <a:rPr lang="en-US" altLang="en-US" sz="900" dirty="0">
                <a:latin typeface="Arial" panose="020B0604020202020204" pitchFamily="34" charset="0"/>
              </a:rPr>
              <a:t>-glucosidase deficiency (glycogenosis type II, Pompe disease). </a:t>
            </a:r>
            <a:r>
              <a:rPr lang="en-US" altLang="en-US" sz="900" i="1" dirty="0" err="1">
                <a:latin typeface="Arial" panose="020B0604020202020204" pitchFamily="34" charset="0"/>
              </a:rPr>
              <a:t>Curr</a:t>
            </a:r>
            <a:r>
              <a:rPr lang="en-US" altLang="en-US" sz="900" i="1" dirty="0">
                <a:latin typeface="Arial" panose="020B0604020202020204" pitchFamily="34" charset="0"/>
              </a:rPr>
              <a:t> Mol Med.</a:t>
            </a:r>
            <a:r>
              <a:rPr lang="en-US" altLang="en-US" sz="900" dirty="0">
                <a:latin typeface="Arial" panose="020B0604020202020204" pitchFamily="34" charset="0"/>
              </a:rPr>
              <a:t> 2002;2:145-166.</a:t>
            </a:r>
          </a:p>
          <a:p>
            <a:pPr marL="228600" lvl="0" indent="-228600">
              <a:spcBef>
                <a:spcPts val="300"/>
              </a:spcBef>
              <a:spcAft>
                <a:spcPct val="20000"/>
              </a:spcAft>
              <a:buFont typeface="+mj-lt"/>
              <a:buAutoNum type="arabicPeriod"/>
              <a:tabLst>
                <a:tab pos="171450" algn="l"/>
              </a:tabLst>
            </a:pPr>
            <a:r>
              <a:rPr lang="en-US" altLang="en-US" sz="900" dirty="0">
                <a:latin typeface="Arial" panose="020B0604020202020204" pitchFamily="34" charset="0"/>
              </a:rPr>
              <a:t>Hirschhorn R, </a:t>
            </a:r>
            <a:r>
              <a:rPr lang="en-US" altLang="en-US" sz="900" dirty="0" err="1">
                <a:latin typeface="Arial" panose="020B0604020202020204" pitchFamily="34" charset="0"/>
              </a:rPr>
              <a:t>Reuser</a:t>
            </a:r>
            <a:r>
              <a:rPr lang="en-US" altLang="en-US" sz="900" dirty="0">
                <a:latin typeface="Arial" panose="020B0604020202020204" pitchFamily="34" charset="0"/>
              </a:rPr>
              <a:t> AJJ. Glycogen storage disease type II: acid alpha-glucosidase (acid maltase) deficiency. In: Childs B, et al, eds. </a:t>
            </a:r>
            <a:r>
              <a:rPr lang="en-US" altLang="en-US" sz="900" i="1" dirty="0">
                <a:latin typeface="Arial" panose="020B0604020202020204" pitchFamily="34" charset="0"/>
              </a:rPr>
              <a:t>The Metabolic and Molecular Bases of Inherited Disease.</a:t>
            </a:r>
            <a:r>
              <a:rPr lang="en-US" altLang="en-US" sz="900" dirty="0">
                <a:latin typeface="Arial" panose="020B0604020202020204" pitchFamily="34" charset="0"/>
              </a:rPr>
              <a:t> 8th ed. New York: McGraw-Hill; 2000:3389-3420.</a:t>
            </a:r>
          </a:p>
          <a:p>
            <a:pPr marL="228600" lvl="0" indent="-228600">
              <a:spcBef>
                <a:spcPts val="300"/>
              </a:spcBef>
              <a:spcAft>
                <a:spcPct val="20000"/>
              </a:spcAft>
              <a:buFont typeface="+mj-lt"/>
              <a:buAutoNum type="arabicPeriod"/>
              <a:tabLst>
                <a:tab pos="171450" algn="l"/>
              </a:tabLst>
            </a:pPr>
            <a:r>
              <a:rPr lang="en-US" altLang="en-US" sz="900" dirty="0">
                <a:latin typeface="Arial" panose="020B0604020202020204" pitchFamily="34" charset="0"/>
              </a:rPr>
              <a:t>Orth M, </a:t>
            </a:r>
            <a:r>
              <a:rPr lang="en-US" altLang="en-US" sz="900" dirty="0" err="1">
                <a:latin typeface="Arial" panose="020B0604020202020204" pitchFamily="34" charset="0"/>
              </a:rPr>
              <a:t>Mundegar</a:t>
            </a:r>
            <a:r>
              <a:rPr lang="en-US" altLang="en-US" sz="900" dirty="0">
                <a:latin typeface="Arial" panose="020B0604020202020204" pitchFamily="34" charset="0"/>
              </a:rPr>
              <a:t> RR. Effect of acid maltase deficiency on the endosomal/lysosomal system and glucose transporter 4. </a:t>
            </a:r>
            <a:r>
              <a:rPr lang="en-US" altLang="en-US" sz="900" i="1" dirty="0" err="1">
                <a:latin typeface="Arial" panose="020B0604020202020204" pitchFamily="34" charset="0"/>
              </a:rPr>
              <a:t>Neuromuscul</a:t>
            </a:r>
            <a:r>
              <a:rPr lang="en-US" altLang="en-US" sz="900" i="1" dirty="0">
                <a:latin typeface="Arial" panose="020B0604020202020204" pitchFamily="34" charset="0"/>
              </a:rPr>
              <a:t> </a:t>
            </a:r>
            <a:r>
              <a:rPr lang="en-US" altLang="en-US" sz="900" i="1" dirty="0" err="1">
                <a:latin typeface="Arial" panose="020B0604020202020204" pitchFamily="34" charset="0"/>
              </a:rPr>
              <a:t>Disord</a:t>
            </a:r>
            <a:r>
              <a:rPr lang="en-US" altLang="en-US" sz="900" i="1" dirty="0">
                <a:latin typeface="Arial" panose="020B0604020202020204" pitchFamily="34" charset="0"/>
              </a:rPr>
              <a:t>. </a:t>
            </a:r>
            <a:r>
              <a:rPr lang="en-US" altLang="en-US" sz="900" dirty="0">
                <a:latin typeface="Arial" panose="020B0604020202020204" pitchFamily="34" charset="0"/>
              </a:rPr>
              <a:t>2003;13:49-54.</a:t>
            </a:r>
            <a:endParaRPr lang="en-US" dirty="0"/>
          </a:p>
          <a:p>
            <a:pPr>
              <a:spcBef>
                <a:spcPts val="1200"/>
              </a:spcBef>
              <a:tabLst>
                <a:tab pos="171450" algn="l"/>
              </a:tabLst>
            </a:pPr>
            <a:endParaRPr lang="en-US" altLang="en-US" sz="900" b="1" dirty="0">
              <a:latin typeface="Arial" panose="020B0604020202020204" pitchFamily="34" charset="0"/>
            </a:endParaRPr>
          </a:p>
          <a:p>
            <a:pPr>
              <a:spcBef>
                <a:spcPts val="1200"/>
              </a:spcBef>
              <a:tabLst>
                <a:tab pos="171450" algn="l"/>
              </a:tabLst>
            </a:pPr>
            <a:r>
              <a:rPr lang="en-US" altLang="en-US" sz="900" b="0" u="sng" dirty="0">
                <a:latin typeface="Arial" panose="020B0604020202020204" pitchFamily="34" charset="0"/>
              </a:rPr>
              <a:t>Notes</a:t>
            </a:r>
          </a:p>
          <a:p>
            <a:pPr>
              <a:spcBef>
                <a:spcPts val="1200"/>
              </a:spcBef>
              <a:tabLst>
                <a:tab pos="171450" algn="l"/>
              </a:tabLst>
            </a:pPr>
            <a:r>
              <a:rPr lang="en-US" altLang="en-US" sz="900" b="1" dirty="0">
                <a:latin typeface="Arial" panose="020B0604020202020204" pitchFamily="34" charset="0"/>
              </a:rPr>
              <a:t>Normal breakdown of glycogen into glucose</a:t>
            </a:r>
            <a:endParaRPr lang="en-US" altLang="en-US" sz="900" dirty="0">
              <a:latin typeface="Arial" panose="020B0604020202020204" pitchFamily="34" charset="0"/>
            </a:endParaRPr>
          </a:p>
          <a:p>
            <a:pPr marL="171450" indent="-171450">
              <a:spcBef>
                <a:spcPts val="600"/>
              </a:spcBef>
              <a:buFont typeface="Arial" panose="020B0604020202020204" pitchFamily="34" charset="0"/>
              <a:buChar char="•"/>
              <a:tabLst>
                <a:tab pos="171450" algn="l"/>
              </a:tabLst>
            </a:pPr>
            <a:r>
              <a:rPr lang="en-US" altLang="en-US" sz="900" dirty="0">
                <a:latin typeface="Arial" panose="020B0604020202020204" pitchFamily="34" charset="0"/>
              </a:rPr>
              <a:t>Glucose is stored within cells in the form of glycogen. </a:t>
            </a:r>
          </a:p>
          <a:p>
            <a:pPr marL="171450" indent="-171450">
              <a:spcBef>
                <a:spcPts val="600"/>
              </a:spcBef>
              <a:buFont typeface="Arial" panose="020B0604020202020204" pitchFamily="34" charset="0"/>
              <a:buChar char="•"/>
              <a:tabLst>
                <a:tab pos="171450" algn="l"/>
              </a:tabLst>
            </a:pPr>
            <a:r>
              <a:rPr lang="en-US" altLang="en-US" sz="900" dirty="0">
                <a:latin typeface="Arial" panose="020B0604020202020204" pitchFamily="34" charset="0"/>
              </a:rPr>
              <a:t>Muscle cells and liver cells contain the most abundant amounts of cytoplasmic glycogen. </a:t>
            </a:r>
          </a:p>
          <a:p>
            <a:pPr marL="171450" indent="-171450">
              <a:spcBef>
                <a:spcPts val="600"/>
              </a:spcBef>
              <a:buFont typeface="Arial" panose="020B0604020202020204" pitchFamily="34" charset="0"/>
              <a:buChar char="•"/>
              <a:tabLst>
                <a:tab pos="171450" algn="l"/>
              </a:tabLst>
            </a:pPr>
            <a:r>
              <a:rPr lang="en-US" altLang="en-US" sz="900" dirty="0">
                <a:latin typeface="Arial" panose="020B0604020202020204" pitchFamily="34" charset="0"/>
              </a:rPr>
              <a:t>When glucose is needed (</a:t>
            </a:r>
            <a:r>
              <a:rPr lang="en-US" altLang="en-US" sz="900" dirty="0" err="1">
                <a:latin typeface="Arial" panose="020B0604020202020204" pitchFamily="34" charset="0"/>
              </a:rPr>
              <a:t>eg</a:t>
            </a:r>
            <a:r>
              <a:rPr lang="en-US" altLang="en-US" sz="900" dirty="0">
                <a:latin typeface="Arial" panose="020B0604020202020204" pitchFamily="34" charset="0"/>
              </a:rPr>
              <a:t>, as an energy source by muscle cells or to maintain normal blood glucose levels by liver cells), the glycogen is hydrolyzed via complex enzymatic pathways in the cytoplasm. </a:t>
            </a:r>
          </a:p>
          <a:p>
            <a:pPr marL="171450" indent="-171450">
              <a:spcBef>
                <a:spcPts val="600"/>
              </a:spcBef>
              <a:buFont typeface="Arial" panose="020B0604020202020204" pitchFamily="34" charset="0"/>
              <a:buChar char="•"/>
              <a:tabLst>
                <a:tab pos="171450" algn="l"/>
              </a:tabLst>
            </a:pPr>
            <a:r>
              <a:rPr lang="en-US" altLang="en-US" sz="900" dirty="0">
                <a:latin typeface="Arial" panose="020B0604020202020204" pitchFamily="34" charset="0"/>
              </a:rPr>
              <a:t>During times of cellular turnover, glycogen is taken up by the lysosome and broken down into glucose that can be excreted and recycled. </a:t>
            </a:r>
          </a:p>
          <a:p>
            <a:pPr marL="171450" indent="-171450">
              <a:spcBef>
                <a:spcPts val="600"/>
              </a:spcBef>
              <a:buFont typeface="Arial" panose="020B0604020202020204" pitchFamily="34" charset="0"/>
              <a:buChar char="•"/>
              <a:tabLst>
                <a:tab pos="171450" algn="l"/>
              </a:tabLst>
            </a:pPr>
            <a:r>
              <a:rPr lang="en-US" altLang="en-US" sz="900" dirty="0">
                <a:latin typeface="Arial" panose="020B0604020202020204" pitchFamily="34" charset="0"/>
              </a:rPr>
              <a:t>GAA is responsible for metabolizing lysosomal glycogen. </a:t>
            </a:r>
          </a:p>
          <a:p>
            <a:pPr marL="171450" indent="-171450">
              <a:spcBef>
                <a:spcPts val="600"/>
              </a:spcBef>
              <a:buFont typeface="Arial" panose="020B0604020202020204" pitchFamily="34" charset="0"/>
              <a:buChar char="•"/>
              <a:tabLst>
                <a:tab pos="171450" algn="l"/>
              </a:tabLst>
            </a:pPr>
            <a:endParaRPr lang="en-US" altLang="en-US" sz="900" dirty="0">
              <a:latin typeface="Arial" panose="020B0604020202020204" pitchFamily="34" charset="0"/>
            </a:endParaRPr>
          </a:p>
          <a:p>
            <a:pPr marL="0" indent="0">
              <a:spcBef>
                <a:spcPts val="600"/>
              </a:spcBef>
              <a:buFont typeface="Arial" panose="020B0604020202020204" pitchFamily="34" charset="0"/>
              <a:buNone/>
              <a:tabLst>
                <a:tab pos="171450" algn="l"/>
              </a:tabLst>
            </a:pPr>
            <a:r>
              <a:rPr lang="en-US" altLang="en-US" sz="900" b="1" kern="1200" dirty="0">
                <a:solidFill>
                  <a:schemeClr val="tx1"/>
                </a:solidFill>
                <a:latin typeface="Arial" panose="020B0604020202020204" pitchFamily="34" charset="0"/>
                <a:ea typeface="+mn-ea"/>
                <a:cs typeface="+mn-cs"/>
              </a:rPr>
              <a:t>In Pompe disease, the above process is impaired due to the deficiency in GAA activity. </a:t>
            </a:r>
          </a:p>
          <a:p>
            <a:pPr marL="171450" indent="-171450">
              <a:spcBef>
                <a:spcPts val="600"/>
              </a:spcBef>
              <a:buFont typeface="Arial" panose="020B0604020202020204" pitchFamily="34" charset="0"/>
              <a:buChar char="•"/>
              <a:tabLst>
                <a:tab pos="171450" algn="l"/>
              </a:tabLst>
            </a:pPr>
            <a:r>
              <a:rPr lang="en-US" altLang="en-US" sz="900" dirty="0">
                <a:latin typeface="Arial" panose="020B0604020202020204" pitchFamily="34" charset="0"/>
              </a:rPr>
              <a:t>As a result, glycogen accumulates within the lysosomes. </a:t>
            </a:r>
          </a:p>
          <a:p>
            <a:pPr marL="171450" indent="-171450">
              <a:spcBef>
                <a:spcPts val="600"/>
              </a:spcBef>
              <a:buFont typeface="Arial" panose="020B0604020202020204" pitchFamily="34" charset="0"/>
              <a:buChar char="•"/>
              <a:tabLst>
                <a:tab pos="171450" algn="l"/>
              </a:tabLst>
            </a:pPr>
            <a:r>
              <a:rPr lang="en-US" altLang="en-US" sz="900" dirty="0">
                <a:latin typeface="Arial" panose="020B0604020202020204" pitchFamily="34" charset="0"/>
              </a:rPr>
              <a:t>Glycogen metabolism in the cytoplasm is not directly affected because it does not depend on GAA. </a:t>
            </a:r>
          </a:p>
          <a:p>
            <a:pPr marL="171450" indent="-171450">
              <a:spcBef>
                <a:spcPts val="600"/>
              </a:spcBef>
              <a:buFont typeface="Arial" panose="020B0604020202020204" pitchFamily="34" charset="0"/>
              <a:buChar char="•"/>
              <a:tabLst>
                <a:tab pos="171450" algn="l"/>
              </a:tabLst>
            </a:pPr>
            <a:r>
              <a:rPr lang="en-US" altLang="en-US" sz="900" dirty="0">
                <a:latin typeface="Arial" panose="020B0604020202020204" pitchFamily="34" charset="0"/>
              </a:rPr>
              <a:t>Glucose levels do not fall because they are maintained by other pathways (</a:t>
            </a:r>
            <a:r>
              <a:rPr lang="en-US" altLang="en-US" sz="900" dirty="0" err="1">
                <a:latin typeface="Arial" panose="020B0604020202020204" pitchFamily="34" charset="0"/>
              </a:rPr>
              <a:t>eg</a:t>
            </a:r>
            <a:r>
              <a:rPr lang="en-US" altLang="en-US" sz="900" dirty="0">
                <a:latin typeface="Arial" panose="020B0604020202020204" pitchFamily="34" charset="0"/>
              </a:rPr>
              <a:t>, the cytoplasmic glycogen-debranching pathway).</a:t>
            </a:r>
            <a:endParaRPr lang="en-US" altLang="en-US" sz="900" baseline="30000" dirty="0">
              <a:latin typeface="Arial" panose="020B0604020202020204" pitchFamily="34" charset="0"/>
            </a:endParaRPr>
          </a:p>
          <a:p>
            <a:pPr marL="171450" indent="-171450">
              <a:spcBef>
                <a:spcPts val="600"/>
              </a:spcBef>
              <a:buFont typeface="Arial" panose="020B0604020202020204" pitchFamily="34" charset="0"/>
              <a:buChar char="•"/>
              <a:tabLst>
                <a:tab pos="171450" algn="l"/>
              </a:tabLst>
            </a:pPr>
            <a:r>
              <a:rPr lang="en-US" altLang="en-US" sz="900" dirty="0">
                <a:latin typeface="Arial" panose="020B0604020202020204" pitchFamily="34" charset="0"/>
              </a:rPr>
              <a:t>The lysosomal accumulation of glycogen leads to lysosomal swelling, cellular damage, and ultimately organ dysfunction. </a:t>
            </a:r>
          </a:p>
        </p:txBody>
      </p:sp>
      <p:sp>
        <p:nvSpPr>
          <p:cNvPr id="4" name="Slide Number Placeholder 3"/>
          <p:cNvSpPr>
            <a:spLocks noGrp="1"/>
          </p:cNvSpPr>
          <p:nvPr>
            <p:ph type="sldNum" sz="quarter" idx="5"/>
          </p:nvPr>
        </p:nvSpPr>
        <p:spPr/>
        <p:txBody>
          <a:bodyPr/>
          <a:lstStyle/>
          <a:p>
            <a:fld id="{838A768E-7E44-40D6-AAEA-1843133FCFF7}" type="slidenum">
              <a:rPr lang="en-US" smtClean="0"/>
              <a:t>8</a:t>
            </a:fld>
            <a:endParaRPr lang="en-US" dirty="0"/>
          </a:p>
        </p:txBody>
      </p:sp>
    </p:spTree>
    <p:extLst>
      <p:ext uri="{BB962C8B-B14F-4D97-AF65-F5344CB8AC3E}">
        <p14:creationId xmlns:p14="http://schemas.microsoft.com/office/powerpoint/2010/main" val="1203028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200"/>
              </a:spcBef>
              <a:spcAft>
                <a:spcPts val="0"/>
              </a:spcAft>
              <a:buClrTx/>
              <a:buSzTx/>
              <a:buFontTx/>
              <a:buNone/>
              <a:tabLst>
                <a:tab pos="171450" algn="l"/>
              </a:tabLst>
              <a:defRPr/>
            </a:pPr>
            <a:r>
              <a:rPr lang="en-US" altLang="en-US" sz="900" b="0" i="0" u="sng" dirty="0">
                <a:latin typeface="Arial" panose="020B0604020202020204" pitchFamily="34" charset="0"/>
              </a:rPr>
              <a:t>References</a:t>
            </a:r>
          </a:p>
          <a:p>
            <a:pPr marL="228600" lvl="0" indent="-228600">
              <a:spcBef>
                <a:spcPts val="300"/>
              </a:spcBef>
              <a:spcAft>
                <a:spcPct val="20000"/>
              </a:spcAft>
              <a:buFont typeface="+mj-lt"/>
              <a:buAutoNum type="arabicPeriod"/>
              <a:tabLst>
                <a:tab pos="171450" algn="l"/>
              </a:tabLst>
            </a:pPr>
            <a:r>
              <a:rPr lang="en-US" altLang="en-US" sz="900" dirty="0">
                <a:latin typeface="Arial" panose="020B0604020202020204" pitchFamily="34" charset="0"/>
              </a:rPr>
              <a:t>Chen Y-T. Glycogen storage diseases and other inherited disorders of carbohydrate metabolism. In: </a:t>
            </a:r>
            <a:r>
              <a:rPr lang="en-US" altLang="en-US" sz="900" dirty="0" err="1">
                <a:latin typeface="Arial" panose="020B0604020202020204" pitchFamily="34" charset="0"/>
              </a:rPr>
              <a:t>Braunwald</a:t>
            </a:r>
            <a:r>
              <a:rPr lang="en-US" altLang="en-US" sz="900" dirty="0">
                <a:latin typeface="Arial" panose="020B0604020202020204" pitchFamily="34" charset="0"/>
              </a:rPr>
              <a:t> E, et al, eds. </a:t>
            </a:r>
            <a:r>
              <a:rPr lang="en-US" altLang="en-US" sz="900" i="1" dirty="0">
                <a:latin typeface="Arial" panose="020B0604020202020204" pitchFamily="34" charset="0"/>
              </a:rPr>
              <a:t>Harrison’s Principles of Internal Medicine. </a:t>
            </a:r>
            <a:r>
              <a:rPr lang="en-US" altLang="en-US" sz="900" dirty="0">
                <a:latin typeface="Arial" panose="020B0604020202020204" pitchFamily="34" charset="0"/>
              </a:rPr>
              <a:t>15th ed. New York: McGraw-Hill; 2001:2281-2289.</a:t>
            </a:r>
          </a:p>
          <a:p>
            <a:pPr marL="228600" lvl="0" indent="-228600">
              <a:spcBef>
                <a:spcPts val="300"/>
              </a:spcBef>
              <a:spcAft>
                <a:spcPct val="20000"/>
              </a:spcAft>
              <a:buFont typeface="+mj-lt"/>
              <a:buAutoNum type="arabicPeriod"/>
              <a:tabLst>
                <a:tab pos="171450" algn="l"/>
              </a:tabLst>
            </a:pPr>
            <a:r>
              <a:rPr lang="en-US" altLang="en-US" sz="900" dirty="0" err="1">
                <a:latin typeface="Arial" panose="020B0604020202020204" pitchFamily="34" charset="0"/>
              </a:rPr>
              <a:t>Raben</a:t>
            </a:r>
            <a:r>
              <a:rPr lang="en-US" altLang="en-US" sz="900" dirty="0">
                <a:latin typeface="Arial" panose="020B0604020202020204" pitchFamily="34" charset="0"/>
              </a:rPr>
              <a:t> N, Plotz P, Byrne BJ. Acid </a:t>
            </a:r>
            <a:r>
              <a:rPr lang="en-US" altLang="en-US" sz="900" dirty="0">
                <a:latin typeface="Arial" panose="020B0604020202020204" pitchFamily="34" charset="0"/>
                <a:sym typeface="Symbol" pitchFamily="2" charset="2"/>
              </a:rPr>
              <a:t></a:t>
            </a:r>
            <a:r>
              <a:rPr lang="en-US" altLang="en-US" sz="900" dirty="0">
                <a:latin typeface="Arial" panose="020B0604020202020204" pitchFamily="34" charset="0"/>
              </a:rPr>
              <a:t>-glucosidase deficiency (glycogenosis type II, Pompe disease). </a:t>
            </a:r>
            <a:r>
              <a:rPr lang="en-US" altLang="en-US" sz="900" i="1" dirty="0" err="1">
                <a:latin typeface="Arial" panose="020B0604020202020204" pitchFamily="34" charset="0"/>
              </a:rPr>
              <a:t>Curr</a:t>
            </a:r>
            <a:r>
              <a:rPr lang="en-US" altLang="en-US" sz="900" i="1" dirty="0">
                <a:latin typeface="Arial" panose="020B0604020202020204" pitchFamily="34" charset="0"/>
              </a:rPr>
              <a:t> Mol Med.</a:t>
            </a:r>
            <a:r>
              <a:rPr lang="en-US" altLang="en-US" sz="900" dirty="0">
                <a:latin typeface="Arial" panose="020B0604020202020204" pitchFamily="34" charset="0"/>
              </a:rPr>
              <a:t> 2002;2:145-166.</a:t>
            </a:r>
          </a:p>
          <a:p>
            <a:pPr marL="228600" lvl="0" indent="-228600">
              <a:spcBef>
                <a:spcPts val="300"/>
              </a:spcBef>
              <a:spcAft>
                <a:spcPct val="20000"/>
              </a:spcAft>
              <a:buFont typeface="+mj-lt"/>
              <a:buAutoNum type="arabicPeriod"/>
              <a:tabLst>
                <a:tab pos="171450" algn="l"/>
              </a:tabLst>
            </a:pPr>
            <a:r>
              <a:rPr lang="en-US" altLang="en-US" sz="900" dirty="0">
                <a:latin typeface="Arial" panose="020B0604020202020204" pitchFamily="34" charset="0"/>
              </a:rPr>
              <a:t>Hirschhorn R, </a:t>
            </a:r>
            <a:r>
              <a:rPr lang="en-US" altLang="en-US" sz="900" dirty="0" err="1">
                <a:latin typeface="Arial" panose="020B0604020202020204" pitchFamily="34" charset="0"/>
              </a:rPr>
              <a:t>Reuser</a:t>
            </a:r>
            <a:r>
              <a:rPr lang="en-US" altLang="en-US" sz="900" dirty="0">
                <a:latin typeface="Arial" panose="020B0604020202020204" pitchFamily="34" charset="0"/>
              </a:rPr>
              <a:t> AJJ. Glycogen storage disease type II: acid alpha-glucosidase (acid maltase) deficiency. In: Childs B, et al, eds. </a:t>
            </a:r>
            <a:r>
              <a:rPr lang="en-US" altLang="en-US" sz="900" i="1" dirty="0">
                <a:latin typeface="Arial" panose="020B0604020202020204" pitchFamily="34" charset="0"/>
              </a:rPr>
              <a:t>The Metabolic and Molecular Bases of Inherited Disease.</a:t>
            </a:r>
            <a:r>
              <a:rPr lang="en-US" altLang="en-US" sz="900" dirty="0">
                <a:latin typeface="Arial" panose="020B0604020202020204" pitchFamily="34" charset="0"/>
              </a:rPr>
              <a:t> 8th ed. New York: McGraw-Hill; 2000:3389-3420.</a:t>
            </a:r>
          </a:p>
          <a:p>
            <a:pPr marL="228600" lvl="0" indent="-228600">
              <a:spcBef>
                <a:spcPts val="300"/>
              </a:spcBef>
              <a:spcAft>
                <a:spcPct val="20000"/>
              </a:spcAft>
              <a:buFont typeface="+mj-lt"/>
              <a:buAutoNum type="arabicPeriod"/>
              <a:tabLst>
                <a:tab pos="171450" algn="l"/>
              </a:tabLst>
            </a:pPr>
            <a:r>
              <a:rPr lang="en-US" altLang="en-US" sz="900" dirty="0">
                <a:latin typeface="Arial" panose="020B0604020202020204" pitchFamily="34" charset="0"/>
              </a:rPr>
              <a:t>Orth M, </a:t>
            </a:r>
            <a:r>
              <a:rPr lang="en-US" altLang="en-US" sz="900" dirty="0" err="1">
                <a:latin typeface="Arial" panose="020B0604020202020204" pitchFamily="34" charset="0"/>
              </a:rPr>
              <a:t>Mundegar</a:t>
            </a:r>
            <a:r>
              <a:rPr lang="en-US" altLang="en-US" sz="900" dirty="0">
                <a:latin typeface="Arial" panose="020B0604020202020204" pitchFamily="34" charset="0"/>
              </a:rPr>
              <a:t> RR. Effect of acid maltase deficiency on the endosomal/lysosomal system and glucose transporter 4. </a:t>
            </a:r>
            <a:r>
              <a:rPr lang="en-US" altLang="en-US" sz="900" i="1" dirty="0" err="1">
                <a:latin typeface="Arial" panose="020B0604020202020204" pitchFamily="34" charset="0"/>
              </a:rPr>
              <a:t>Neuromuscul</a:t>
            </a:r>
            <a:r>
              <a:rPr lang="en-US" altLang="en-US" sz="900" i="1" dirty="0">
                <a:latin typeface="Arial" panose="020B0604020202020204" pitchFamily="34" charset="0"/>
              </a:rPr>
              <a:t> </a:t>
            </a:r>
            <a:r>
              <a:rPr lang="en-US" altLang="en-US" sz="900" i="1" dirty="0" err="1">
                <a:latin typeface="Arial" panose="020B0604020202020204" pitchFamily="34" charset="0"/>
              </a:rPr>
              <a:t>Disord</a:t>
            </a:r>
            <a:r>
              <a:rPr lang="en-US" altLang="en-US" sz="900" i="1" dirty="0">
                <a:latin typeface="Arial" panose="020B0604020202020204" pitchFamily="34" charset="0"/>
              </a:rPr>
              <a:t>. </a:t>
            </a:r>
            <a:r>
              <a:rPr lang="en-US" altLang="en-US" sz="900" dirty="0">
                <a:latin typeface="Arial" panose="020B0604020202020204" pitchFamily="34" charset="0"/>
              </a:rPr>
              <a:t>2003;13:49-54.</a:t>
            </a:r>
            <a:endParaRPr lang="en-US" altLang="en-US" sz="900" b="1" dirty="0">
              <a:latin typeface="Arial" panose="020B0604020202020204" pitchFamily="34" charset="0"/>
            </a:endParaRPr>
          </a:p>
          <a:p>
            <a:pPr>
              <a:spcBef>
                <a:spcPts val="1200"/>
              </a:spcBef>
              <a:tabLst>
                <a:tab pos="171450" algn="l"/>
              </a:tabLst>
            </a:pPr>
            <a:endParaRPr lang="en-US" altLang="en-US" sz="900" b="1" dirty="0">
              <a:latin typeface="Arial" panose="020B0604020202020204" pitchFamily="34" charset="0"/>
            </a:endParaRPr>
          </a:p>
          <a:p>
            <a:pPr marL="0" marR="0" lvl="0" indent="0" algn="l" defTabSz="914400" rtl="0" eaLnBrk="1" fontAlgn="auto" latinLnBrk="0" hangingPunct="1">
              <a:lnSpc>
                <a:spcPct val="100000"/>
              </a:lnSpc>
              <a:spcBef>
                <a:spcPts val="1200"/>
              </a:spcBef>
              <a:spcAft>
                <a:spcPts val="0"/>
              </a:spcAft>
              <a:buClrTx/>
              <a:buSzTx/>
              <a:buFontTx/>
              <a:buNone/>
              <a:tabLst>
                <a:tab pos="171450" algn="l"/>
              </a:tabLst>
              <a:defRPr/>
            </a:pPr>
            <a:r>
              <a:rPr lang="en-US" altLang="en-US" sz="900" b="0" i="0" u="sng" dirty="0">
                <a:latin typeface="Arial" panose="020B0604020202020204" pitchFamily="34" charset="0"/>
              </a:rPr>
              <a:t>Notes</a:t>
            </a:r>
          </a:p>
          <a:p>
            <a:pPr marL="171450" indent="-171450">
              <a:spcBef>
                <a:spcPct val="60000"/>
              </a:spcBef>
              <a:buFont typeface="Arial" panose="020B0604020202020204" pitchFamily="34" charset="0"/>
              <a:buChar char="•"/>
              <a:tabLst>
                <a:tab pos="171450" algn="l"/>
              </a:tabLst>
            </a:pPr>
            <a:r>
              <a:rPr lang="en-US" altLang="en-US" sz="900" dirty="0">
                <a:latin typeface="Arial" panose="020B0604020202020204" pitchFamily="34" charset="0"/>
              </a:rPr>
              <a:t>The lysosomal accumulation of glycogen leads to lysosomal swelling, cellular damage, and ultimately organ dysfunction. </a:t>
            </a:r>
          </a:p>
          <a:p>
            <a:pPr marL="171450" indent="-171450">
              <a:spcBef>
                <a:spcPct val="60000"/>
              </a:spcBef>
              <a:buFont typeface="Arial" panose="020B0604020202020204" pitchFamily="34" charset="0"/>
              <a:buChar char="•"/>
              <a:tabLst>
                <a:tab pos="171450" algn="l"/>
              </a:tabLst>
            </a:pPr>
            <a:r>
              <a:rPr lang="en-US" altLang="en-US" sz="900" dirty="0">
                <a:latin typeface="Arial" panose="020B0604020202020204" pitchFamily="34" charset="0"/>
              </a:rPr>
              <a:t>Lysosomal glycogen accumulation is present in multiple tissues but is particularly evident in cardiac and skeletal muscle and liver cells of infants with Pompe disease.</a:t>
            </a:r>
            <a:endParaRPr lang="en-US" altLang="en-US" sz="900" baseline="30000" dirty="0">
              <a:latin typeface="Arial" panose="020B0604020202020204" pitchFamily="34" charset="0"/>
            </a:endParaRPr>
          </a:p>
          <a:p>
            <a:pPr marL="171450" indent="-171450">
              <a:buFont typeface="Arial" panose="020B0604020202020204" pitchFamily="34" charset="0"/>
              <a:buChar char="•"/>
            </a:pPr>
            <a:r>
              <a:rPr lang="en-US" altLang="en-US" sz="900" dirty="0">
                <a:latin typeface="Arial" panose="020B0604020202020204" pitchFamily="34" charset="0"/>
              </a:rPr>
              <a:t>Glycogen accumulation in older patients is predominantly limited to skeletal muscle at diagnosis, but can be present in other tissues, including the liver.</a:t>
            </a:r>
            <a:endParaRPr lang="en-US" altLang="en-US" sz="900" baseline="3000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838A768E-7E44-40D6-AAEA-1843133FCFF7}" type="slidenum">
              <a:rPr lang="en-US" smtClean="0"/>
              <a:t>9</a:t>
            </a:fld>
            <a:endParaRPr lang="en-US" dirty="0"/>
          </a:p>
        </p:txBody>
      </p:sp>
    </p:spTree>
    <p:extLst>
      <p:ext uri="{BB962C8B-B14F-4D97-AF65-F5344CB8AC3E}">
        <p14:creationId xmlns:p14="http://schemas.microsoft.com/office/powerpoint/2010/main" val="34566058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81CC6A32-1800-46AD-8EF5-6E52408EB238}"/>
              </a:ext>
            </a:extLst>
          </p:cNvPr>
          <p:cNvSpPr/>
          <p:nvPr/>
        </p:nvSpPr>
        <p:spPr>
          <a:xfrm>
            <a:off x="545421" y="1525524"/>
            <a:ext cx="11201400" cy="4130040"/>
          </a:xfrm>
          <a:custGeom>
            <a:avLst/>
            <a:gdLst/>
            <a:ahLst/>
            <a:cxnLst/>
            <a:rect l="l" t="t" r="r" b="b"/>
            <a:pathLst>
              <a:path w="11201400" h="4130040">
                <a:moveTo>
                  <a:pt x="0" y="4130040"/>
                </a:moveTo>
                <a:lnTo>
                  <a:pt x="11201095" y="4130040"/>
                </a:lnTo>
                <a:lnTo>
                  <a:pt x="11201095" y="0"/>
                </a:lnTo>
                <a:lnTo>
                  <a:pt x="0" y="0"/>
                </a:lnTo>
                <a:lnTo>
                  <a:pt x="0" y="4130040"/>
                </a:lnTo>
                <a:close/>
              </a:path>
            </a:pathLst>
          </a:custGeom>
          <a:solidFill>
            <a:schemeClr val="bg1">
              <a:alpha val="50000"/>
            </a:schemeClr>
          </a:solidFill>
          <a:ln w="76200">
            <a:solidFill>
              <a:schemeClr val="accent1"/>
            </a:solidFill>
          </a:ln>
        </p:spPr>
        <p:txBody>
          <a:bodyPr wrap="square" lIns="0" tIns="0" rIns="0" bIns="0" rtlCol="0"/>
          <a:lstStyle/>
          <a:p>
            <a:endParaRPr/>
          </a:p>
        </p:txBody>
      </p:sp>
      <p:sp>
        <p:nvSpPr>
          <p:cNvPr id="3" name="Slide Number Placeholder 2">
            <a:extLst>
              <a:ext uri="{FF2B5EF4-FFF2-40B4-BE49-F238E27FC236}">
                <a16:creationId xmlns:a16="http://schemas.microsoft.com/office/drawing/2014/main" id="{DD219F3E-4175-4C39-AABE-948D1258871E}"/>
              </a:ext>
            </a:extLst>
          </p:cNvPr>
          <p:cNvSpPr>
            <a:spLocks noGrp="1"/>
          </p:cNvSpPr>
          <p:nvPr>
            <p:ph type="sldNum" sz="quarter" idx="10"/>
          </p:nvPr>
        </p:nvSpPr>
        <p:spPr>
          <a:xfrm>
            <a:off x="11146055" y="6458552"/>
            <a:ext cx="917608" cy="259960"/>
          </a:xfrm>
          <a:prstGeom prst="rect">
            <a:avLst/>
          </a:prstGeom>
        </p:spPr>
        <p:txBody>
          <a:bodyPr/>
          <a:lstStyle>
            <a:lvl1pPr>
              <a:defRPr sz="1400"/>
            </a:lvl1pPr>
          </a:lstStyle>
          <a:p>
            <a:fld id="{103F912F-1C8C-4406-A72D-DDC68CC735EB}" type="slidenum">
              <a:rPr lang="en-US" smtClean="0"/>
              <a:pPr/>
              <a:t>‹#›</a:t>
            </a:fld>
            <a:endParaRPr lang="en-US" dirty="0"/>
          </a:p>
        </p:txBody>
      </p:sp>
      <p:pic>
        <p:nvPicPr>
          <p:cNvPr id="10" name="Picture 9" descr="A picture containing clock, meter&#10;&#10;Description automatically generated">
            <a:extLst>
              <a:ext uri="{FF2B5EF4-FFF2-40B4-BE49-F238E27FC236}">
                <a16:creationId xmlns:a16="http://schemas.microsoft.com/office/drawing/2014/main" id="{8D2F62E9-766A-4986-B50D-80AC67D6E3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78239" y="307097"/>
            <a:ext cx="3096935" cy="575722"/>
          </a:xfrm>
          <a:prstGeom prst="rect">
            <a:avLst/>
          </a:prstGeom>
        </p:spPr>
      </p:pic>
      <p:sp>
        <p:nvSpPr>
          <p:cNvPr id="12" name="Text Placeholder 4">
            <a:extLst>
              <a:ext uri="{FF2B5EF4-FFF2-40B4-BE49-F238E27FC236}">
                <a16:creationId xmlns:a16="http://schemas.microsoft.com/office/drawing/2014/main" id="{72E7D83F-D10D-4355-BD16-83DA528180C6}"/>
              </a:ext>
            </a:extLst>
          </p:cNvPr>
          <p:cNvSpPr>
            <a:spLocks noGrp="1"/>
          </p:cNvSpPr>
          <p:nvPr>
            <p:ph type="body" sz="quarter" idx="11" hasCustomPrompt="1"/>
          </p:nvPr>
        </p:nvSpPr>
        <p:spPr>
          <a:xfrm>
            <a:off x="8527983" y="4889634"/>
            <a:ext cx="2927417" cy="452304"/>
          </a:xfrm>
          <a:prstGeom prst="rect">
            <a:avLst/>
          </a:prstGeom>
        </p:spPr>
        <p:txBody>
          <a:bodyPr/>
          <a:lstStyle>
            <a:lvl1pPr marL="0" indent="0" algn="r">
              <a:buNone/>
              <a:defRPr/>
            </a:lvl1pPr>
          </a:lstStyle>
          <a:p>
            <a:pPr lvl="0"/>
            <a:r>
              <a:rPr lang="en-US" dirty="0"/>
              <a:t>Date</a:t>
            </a:r>
          </a:p>
        </p:txBody>
      </p:sp>
      <p:sp>
        <p:nvSpPr>
          <p:cNvPr id="13" name="Text Placeholder 3">
            <a:extLst>
              <a:ext uri="{FF2B5EF4-FFF2-40B4-BE49-F238E27FC236}">
                <a16:creationId xmlns:a16="http://schemas.microsoft.com/office/drawing/2014/main" id="{AAF2AE8E-CB13-440F-BD19-4950C858B06A}"/>
              </a:ext>
            </a:extLst>
          </p:cNvPr>
          <p:cNvSpPr>
            <a:spLocks noGrp="1"/>
          </p:cNvSpPr>
          <p:nvPr>
            <p:ph type="body" sz="quarter" idx="12"/>
          </p:nvPr>
        </p:nvSpPr>
        <p:spPr>
          <a:xfrm>
            <a:off x="798513" y="1819275"/>
            <a:ext cx="10656887" cy="1712913"/>
          </a:xfrm>
        </p:spPr>
        <p:txBody>
          <a:bodyPr>
            <a:normAutofit/>
          </a:bodyPr>
          <a:lstStyle>
            <a:lvl1pPr marL="0" indent="0">
              <a:buNone/>
              <a:defRPr sz="4800">
                <a:solidFill>
                  <a:schemeClr val="accent1"/>
                </a:solidFill>
                <a:latin typeface="+mj-lt"/>
              </a:defRPr>
            </a:lvl1pPr>
          </a:lstStyle>
          <a:p>
            <a:pPr lvl="0"/>
            <a:r>
              <a:rPr lang="en-US"/>
              <a:t>Click to edit Master text styles</a:t>
            </a:r>
          </a:p>
        </p:txBody>
      </p:sp>
      <p:sp>
        <p:nvSpPr>
          <p:cNvPr id="14" name="Text Placeholder 10">
            <a:extLst>
              <a:ext uri="{FF2B5EF4-FFF2-40B4-BE49-F238E27FC236}">
                <a16:creationId xmlns:a16="http://schemas.microsoft.com/office/drawing/2014/main" id="{58333AAC-A3EB-43AE-A0CB-24012AB257E6}"/>
              </a:ext>
            </a:extLst>
          </p:cNvPr>
          <p:cNvSpPr>
            <a:spLocks noGrp="1"/>
          </p:cNvSpPr>
          <p:nvPr>
            <p:ph type="body" sz="quarter" idx="13"/>
          </p:nvPr>
        </p:nvSpPr>
        <p:spPr>
          <a:xfrm>
            <a:off x="798513" y="3532188"/>
            <a:ext cx="5391150" cy="1165225"/>
          </a:xfrm>
        </p:spPr>
        <p:txBody>
          <a:bodyPr>
            <a:normAutofit/>
          </a:bodyPr>
          <a:lstStyle>
            <a:lvl1pPr marL="0" indent="0">
              <a:buNone/>
              <a:defRPr sz="4400" b="1" u="heavy" spc="50" baseline="0">
                <a:solidFill>
                  <a:schemeClr val="tx1"/>
                </a:solidFill>
                <a:uFill>
                  <a:solidFill>
                    <a:schemeClr val="accent2"/>
                  </a:solidFill>
                </a:uFill>
                <a:latin typeface="Freestyle Script" panose="030804020302050B0404" pitchFamily="66" charset="0"/>
              </a:defRPr>
            </a:lvl1pPr>
          </a:lstStyle>
          <a:p>
            <a:pPr lvl="0"/>
            <a:r>
              <a:rPr lang="en-US"/>
              <a:t>Click to edit Master text styles</a:t>
            </a:r>
          </a:p>
        </p:txBody>
      </p:sp>
    </p:spTree>
    <p:extLst>
      <p:ext uri="{BB962C8B-B14F-4D97-AF65-F5344CB8AC3E}">
        <p14:creationId xmlns:p14="http://schemas.microsoft.com/office/powerpoint/2010/main" val="15578575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4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800BCC-0E1B-4CD2-B217-9CC13652D25F}"/>
              </a:ext>
            </a:extLst>
          </p:cNvPr>
          <p:cNvSpPr>
            <a:spLocks noGrp="1"/>
          </p:cNvSpPr>
          <p:nvPr>
            <p:ph type="sldNum" sz="quarter" idx="10"/>
          </p:nvPr>
        </p:nvSpPr>
        <p:spPr>
          <a:xfrm>
            <a:off x="4472350" y="6477000"/>
            <a:ext cx="2804160" cy="215444"/>
          </a:xfrm>
          <a:prstGeom prst="rect">
            <a:avLst/>
          </a:prstGeom>
        </p:spPr>
        <p:txBody>
          <a:bodyPr/>
          <a:lstStyle/>
          <a:p>
            <a:fld id="{103F912F-1C8C-4406-A72D-DDC68CC735EB}" type="slidenum">
              <a:rPr lang="en-US" smtClean="0"/>
              <a:pPr/>
              <a:t>‹#›</a:t>
            </a:fld>
            <a:endParaRPr lang="en-US" dirty="0"/>
          </a:p>
        </p:txBody>
      </p:sp>
      <p:pic>
        <p:nvPicPr>
          <p:cNvPr id="4" name="Picture 3" descr="A picture containing clock, meter&#10;&#10;Description automatically generated">
            <a:extLst>
              <a:ext uri="{FF2B5EF4-FFF2-40B4-BE49-F238E27FC236}">
                <a16:creationId xmlns:a16="http://schemas.microsoft.com/office/drawing/2014/main" id="{7089EB70-D675-4E7A-A317-E580EFCF6A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128" y="6434544"/>
            <a:ext cx="1540043" cy="286295"/>
          </a:xfrm>
          <a:prstGeom prst="rect">
            <a:avLst/>
          </a:prstGeom>
        </p:spPr>
      </p:pic>
      <p:sp>
        <p:nvSpPr>
          <p:cNvPr id="20" name="Title Placeholder 14">
            <a:extLst>
              <a:ext uri="{FF2B5EF4-FFF2-40B4-BE49-F238E27FC236}">
                <a16:creationId xmlns:a16="http://schemas.microsoft.com/office/drawing/2014/main" id="{09E0582B-E556-4618-89E0-10AB0205A160}"/>
              </a:ext>
            </a:extLst>
          </p:cNvPr>
          <p:cNvSpPr>
            <a:spLocks noGrp="1"/>
          </p:cNvSpPr>
          <p:nvPr>
            <p:ph type="title"/>
          </p:nvPr>
        </p:nvSpPr>
        <p:spPr>
          <a:xfrm>
            <a:off x="671514" y="491922"/>
            <a:ext cx="9560688" cy="114682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1" name="Text Placeholder 26">
            <a:extLst>
              <a:ext uri="{FF2B5EF4-FFF2-40B4-BE49-F238E27FC236}">
                <a16:creationId xmlns:a16="http://schemas.microsoft.com/office/drawing/2014/main" id="{67A39654-D0EE-4846-A527-0E004C33E398}"/>
              </a:ext>
            </a:extLst>
          </p:cNvPr>
          <p:cNvSpPr>
            <a:spLocks noGrp="1"/>
          </p:cNvSpPr>
          <p:nvPr>
            <p:ph type="body" sz="quarter" idx="11"/>
          </p:nvPr>
        </p:nvSpPr>
        <p:spPr>
          <a:xfrm>
            <a:off x="671514" y="1644534"/>
            <a:ext cx="8009500" cy="4628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9525782"/>
      </p:ext>
    </p:extLst>
  </p:cSld>
  <p:clrMapOvr>
    <a:masterClrMapping/>
  </p:clrMapOvr>
  <p:hf hdr="0" ftr="0" dt="0"/>
  <p:extLst>
    <p:ext uri="{DCECCB84-F9BA-43D5-87BE-67443E8EF086}">
      <p15:sldGuideLst xmlns:p15="http://schemas.microsoft.com/office/powerpoint/2012/main">
        <p15:guide id="1" orient="horz" pos="312">
          <p15:clr>
            <a:srgbClr val="FBAE40"/>
          </p15:clr>
        </p15:guide>
        <p15:guide id="2" pos="384">
          <p15:clr>
            <a:srgbClr val="FBAE40"/>
          </p15:clr>
        </p15:guide>
        <p15:guide id="3" orient="horz" pos="3984">
          <p15:clr>
            <a:srgbClr val="FBAE40"/>
          </p15:clr>
        </p15:guide>
        <p15:guide id="4" pos="739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5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BAFAB-FB19-4328-87C7-7ECF6EDFDF94}"/>
              </a:ext>
            </a:extLst>
          </p:cNvPr>
          <p:cNvSpPr>
            <a:spLocks noGrp="1"/>
          </p:cNvSpPr>
          <p:nvPr>
            <p:ph type="title"/>
          </p:nvPr>
        </p:nvSpPr>
        <p:spPr>
          <a:xfrm>
            <a:off x="609600" y="495301"/>
            <a:ext cx="7504253" cy="1149234"/>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2D4FEAB-2720-4D1A-B096-77D084D7671B}"/>
              </a:ext>
            </a:extLst>
          </p:cNvPr>
          <p:cNvSpPr>
            <a:spLocks noGrp="1"/>
          </p:cNvSpPr>
          <p:nvPr>
            <p:ph type="sldNum" sz="quarter" idx="10"/>
          </p:nvPr>
        </p:nvSpPr>
        <p:spPr>
          <a:xfrm>
            <a:off x="4472350" y="6477000"/>
            <a:ext cx="2804160" cy="215444"/>
          </a:xfrm>
          <a:prstGeom prst="rect">
            <a:avLst/>
          </a:prstGeom>
        </p:spPr>
        <p:txBody>
          <a:bodyPr/>
          <a:lstStyle/>
          <a:p>
            <a:fld id="{103F912F-1C8C-4406-A72D-DDC68CC735EB}" type="slidenum">
              <a:rPr lang="en-US" smtClean="0"/>
              <a:pPr/>
              <a:t>‹#›</a:t>
            </a:fld>
            <a:endParaRPr lang="en-US" dirty="0"/>
          </a:p>
        </p:txBody>
      </p:sp>
      <p:sp>
        <p:nvSpPr>
          <p:cNvPr id="22" name="Text Placeholder 26">
            <a:extLst>
              <a:ext uri="{FF2B5EF4-FFF2-40B4-BE49-F238E27FC236}">
                <a16:creationId xmlns:a16="http://schemas.microsoft.com/office/drawing/2014/main" id="{AD0BF163-7BCC-4582-961E-721D5109ED93}"/>
              </a:ext>
            </a:extLst>
          </p:cNvPr>
          <p:cNvSpPr>
            <a:spLocks noGrp="1"/>
          </p:cNvSpPr>
          <p:nvPr>
            <p:ph type="body" sz="quarter" idx="11"/>
          </p:nvPr>
        </p:nvSpPr>
        <p:spPr>
          <a:xfrm>
            <a:off x="609600" y="1644534"/>
            <a:ext cx="8071414" cy="4628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descr="A picture containing clock, meter&#10;&#10;Description automatically generated">
            <a:extLst>
              <a:ext uri="{FF2B5EF4-FFF2-40B4-BE49-F238E27FC236}">
                <a16:creationId xmlns:a16="http://schemas.microsoft.com/office/drawing/2014/main" id="{87D5E6DB-FF8D-498C-8C11-EB3CA288A5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128" y="6434544"/>
            <a:ext cx="1540043" cy="286295"/>
          </a:xfrm>
          <a:prstGeom prst="rect">
            <a:avLst/>
          </a:prstGeom>
        </p:spPr>
      </p:pic>
    </p:spTree>
    <p:extLst>
      <p:ext uri="{BB962C8B-B14F-4D97-AF65-F5344CB8AC3E}">
        <p14:creationId xmlns:p14="http://schemas.microsoft.com/office/powerpoint/2010/main" val="1394748109"/>
      </p:ext>
    </p:extLst>
  </p:cSld>
  <p:clrMapOvr>
    <a:masterClrMapping/>
  </p:clrMapOvr>
  <p:hf hdr="0" ftr="0" dt="0"/>
  <p:extLst>
    <p:ext uri="{DCECCB84-F9BA-43D5-87BE-67443E8EF086}">
      <p15:sldGuideLst xmlns:p15="http://schemas.microsoft.com/office/powerpoint/2012/main">
        <p15:guide id="1" orient="horz" pos="312">
          <p15:clr>
            <a:srgbClr val="FBAE40"/>
          </p15:clr>
        </p15:guide>
        <p15:guide id="2" pos="384">
          <p15:clr>
            <a:srgbClr val="FBAE40"/>
          </p15:clr>
        </p15:guide>
        <p15:guide id="3" orient="horz" pos="3984">
          <p15:clr>
            <a:srgbClr val="FBAE40"/>
          </p15:clr>
        </p15:guide>
        <p15:guide id="4" pos="73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0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366A807-D43E-42D9-9BF7-5AF3B892C14E}"/>
              </a:ext>
            </a:extLst>
          </p:cNvPr>
          <p:cNvSpPr>
            <a:spLocks noGrp="1"/>
          </p:cNvSpPr>
          <p:nvPr>
            <p:ph type="sldNum" sz="quarter" idx="10"/>
          </p:nvPr>
        </p:nvSpPr>
        <p:spPr>
          <a:xfrm>
            <a:off x="4472350" y="6477000"/>
            <a:ext cx="2804160" cy="215444"/>
          </a:xfrm>
          <a:prstGeom prst="rect">
            <a:avLst/>
          </a:prstGeom>
        </p:spPr>
        <p:txBody>
          <a:bodyPr/>
          <a:lstStyle>
            <a:lvl1pPr>
              <a:defRPr>
                <a:solidFill>
                  <a:schemeClr val="tx1"/>
                </a:solidFill>
              </a:defRPr>
            </a:lvl1pPr>
          </a:lstStyle>
          <a:p>
            <a:fld id="{103F912F-1C8C-4406-A72D-DDC68CC735EB}" type="slidenum">
              <a:rPr lang="en-US" smtClean="0"/>
              <a:pPr/>
              <a:t>‹#›</a:t>
            </a:fld>
            <a:endParaRPr lang="en-US" dirty="0"/>
          </a:p>
        </p:txBody>
      </p:sp>
      <p:sp>
        <p:nvSpPr>
          <p:cNvPr id="15" name="Title 1">
            <a:extLst>
              <a:ext uri="{FF2B5EF4-FFF2-40B4-BE49-F238E27FC236}">
                <a16:creationId xmlns:a16="http://schemas.microsoft.com/office/drawing/2014/main" id="{10C955ED-8F42-4E54-A1AB-6290920FB019}"/>
              </a:ext>
            </a:extLst>
          </p:cNvPr>
          <p:cNvSpPr>
            <a:spLocks noGrp="1"/>
          </p:cNvSpPr>
          <p:nvPr>
            <p:ph type="title"/>
          </p:nvPr>
        </p:nvSpPr>
        <p:spPr>
          <a:xfrm>
            <a:off x="609600" y="495301"/>
            <a:ext cx="7504253" cy="1149234"/>
          </a:xfrm>
        </p:spPr>
        <p:txBody>
          <a:bodyPr/>
          <a:lstStyle/>
          <a:p>
            <a:r>
              <a:rPr lang="en-US"/>
              <a:t>Click to edit Master title style</a:t>
            </a:r>
            <a:endParaRPr lang="en-US" dirty="0"/>
          </a:p>
        </p:txBody>
      </p:sp>
      <p:sp>
        <p:nvSpPr>
          <p:cNvPr id="16" name="Text Placeholder 26">
            <a:extLst>
              <a:ext uri="{FF2B5EF4-FFF2-40B4-BE49-F238E27FC236}">
                <a16:creationId xmlns:a16="http://schemas.microsoft.com/office/drawing/2014/main" id="{BD5C47A0-8FED-4D8C-B005-FBBA6E00CA3D}"/>
              </a:ext>
            </a:extLst>
          </p:cNvPr>
          <p:cNvSpPr>
            <a:spLocks noGrp="1"/>
          </p:cNvSpPr>
          <p:nvPr>
            <p:ph type="body" sz="quarter" idx="11"/>
          </p:nvPr>
        </p:nvSpPr>
        <p:spPr>
          <a:xfrm>
            <a:off x="609600" y="1644534"/>
            <a:ext cx="8071414" cy="4628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16" descr="A picture containing clock, meter&#10;&#10;Description automatically generated">
            <a:extLst>
              <a:ext uri="{FF2B5EF4-FFF2-40B4-BE49-F238E27FC236}">
                <a16:creationId xmlns:a16="http://schemas.microsoft.com/office/drawing/2014/main" id="{B1D02F19-2BB5-4A0B-B024-73791575A2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128" y="6434544"/>
            <a:ext cx="1540043" cy="286295"/>
          </a:xfrm>
          <a:prstGeom prst="rect">
            <a:avLst/>
          </a:prstGeom>
        </p:spPr>
      </p:pic>
    </p:spTree>
    <p:extLst>
      <p:ext uri="{BB962C8B-B14F-4D97-AF65-F5344CB8AC3E}">
        <p14:creationId xmlns:p14="http://schemas.microsoft.com/office/powerpoint/2010/main" val="2094755723"/>
      </p:ext>
    </p:extLst>
  </p:cSld>
  <p:clrMapOvr>
    <a:masterClrMapping/>
  </p:clrMapOvr>
  <p:hf hdr="0" ftr="0" dt="0"/>
  <p:extLst>
    <p:ext uri="{DCECCB84-F9BA-43D5-87BE-67443E8EF086}">
      <p15:sldGuideLst xmlns:p15="http://schemas.microsoft.com/office/powerpoint/2012/main">
        <p15:guide id="1" orient="horz" pos="336">
          <p15:clr>
            <a:srgbClr val="FBAE40"/>
          </p15:clr>
        </p15:guide>
        <p15:guide id="2" pos="7416">
          <p15:clr>
            <a:srgbClr val="FBAE40"/>
          </p15:clr>
        </p15:guide>
        <p15:guide id="3" pos="384">
          <p15:clr>
            <a:srgbClr val="FBAE40"/>
          </p15:clr>
        </p15:guide>
        <p15:guide id="4" orient="horz" pos="400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4" name="Picture 23" descr="A picture containing clock, meter&#10;&#10;Description automatically generated">
            <a:extLst>
              <a:ext uri="{FF2B5EF4-FFF2-40B4-BE49-F238E27FC236}">
                <a16:creationId xmlns:a16="http://schemas.microsoft.com/office/drawing/2014/main" id="{3DC2738B-00CC-42F4-A2DB-313D3318FB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128" y="6434544"/>
            <a:ext cx="1540043" cy="286295"/>
          </a:xfrm>
          <a:prstGeom prst="rect">
            <a:avLst/>
          </a:prstGeom>
        </p:spPr>
      </p:pic>
      <p:sp>
        <p:nvSpPr>
          <p:cNvPr id="25" name="object 4">
            <a:extLst>
              <a:ext uri="{FF2B5EF4-FFF2-40B4-BE49-F238E27FC236}">
                <a16:creationId xmlns:a16="http://schemas.microsoft.com/office/drawing/2014/main" id="{E3C9932A-8636-41AC-91B5-CF1AA5DD89F0}"/>
              </a:ext>
            </a:extLst>
          </p:cNvPr>
          <p:cNvSpPr/>
          <p:nvPr/>
        </p:nvSpPr>
        <p:spPr>
          <a:xfrm>
            <a:off x="671332" y="1525524"/>
            <a:ext cx="7546694" cy="4721272"/>
          </a:xfrm>
          <a:custGeom>
            <a:avLst/>
            <a:gdLst/>
            <a:ahLst/>
            <a:cxnLst/>
            <a:rect l="l" t="t" r="r" b="b"/>
            <a:pathLst>
              <a:path w="11201400" h="4130040">
                <a:moveTo>
                  <a:pt x="0" y="4130040"/>
                </a:moveTo>
                <a:lnTo>
                  <a:pt x="11201095" y="4130040"/>
                </a:lnTo>
                <a:lnTo>
                  <a:pt x="11201095" y="0"/>
                </a:lnTo>
                <a:lnTo>
                  <a:pt x="0" y="0"/>
                </a:lnTo>
                <a:lnTo>
                  <a:pt x="0" y="4130040"/>
                </a:lnTo>
                <a:close/>
              </a:path>
            </a:pathLst>
          </a:custGeom>
          <a:noFill/>
          <a:ln w="76200">
            <a:noFill/>
          </a:ln>
        </p:spPr>
        <p:txBody>
          <a:bodyPr wrap="square" lIns="0" tIns="0" rIns="0" bIns="0" rtlCol="0"/>
          <a:lstStyle/>
          <a:p>
            <a:endParaRPr/>
          </a:p>
        </p:txBody>
      </p:sp>
      <p:sp>
        <p:nvSpPr>
          <p:cNvPr id="26" name="Title Placeholder 14">
            <a:extLst>
              <a:ext uri="{FF2B5EF4-FFF2-40B4-BE49-F238E27FC236}">
                <a16:creationId xmlns:a16="http://schemas.microsoft.com/office/drawing/2014/main" id="{54A6447F-6229-42B2-8594-AB9A56A9219D}"/>
              </a:ext>
            </a:extLst>
          </p:cNvPr>
          <p:cNvSpPr>
            <a:spLocks noGrp="1"/>
          </p:cNvSpPr>
          <p:nvPr>
            <p:ph type="title"/>
          </p:nvPr>
        </p:nvSpPr>
        <p:spPr>
          <a:xfrm>
            <a:off x="671332" y="497711"/>
            <a:ext cx="9560688" cy="114682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9" name="Slide Number Placeholder 2">
            <a:extLst>
              <a:ext uri="{FF2B5EF4-FFF2-40B4-BE49-F238E27FC236}">
                <a16:creationId xmlns:a16="http://schemas.microsoft.com/office/drawing/2014/main" id="{F6F1C7E4-05B1-4395-A543-5248AE8B5721}"/>
              </a:ext>
            </a:extLst>
          </p:cNvPr>
          <p:cNvSpPr>
            <a:spLocks noGrp="1"/>
          </p:cNvSpPr>
          <p:nvPr>
            <p:ph type="sldNum" sz="quarter" idx="4"/>
          </p:nvPr>
        </p:nvSpPr>
        <p:spPr>
          <a:xfrm>
            <a:off x="9259503" y="6503068"/>
            <a:ext cx="2804160" cy="215444"/>
          </a:xfrm>
          <a:prstGeom prst="rect">
            <a:avLst/>
          </a:prstGeom>
        </p:spPr>
        <p:txBody>
          <a:bodyPr/>
          <a:lstStyle>
            <a:lvl1pPr algn="r">
              <a:defRPr sz="1400"/>
            </a:lvl1pPr>
          </a:lstStyle>
          <a:p>
            <a:fld id="{103F912F-1C8C-4406-A72D-DDC68CC735EB}" type="slidenum">
              <a:rPr lang="en-US" smtClean="0"/>
              <a:pPr/>
              <a:t>‹#›</a:t>
            </a:fld>
            <a:endParaRPr lang="en-US" dirty="0"/>
          </a:p>
        </p:txBody>
      </p:sp>
      <p:sp>
        <p:nvSpPr>
          <p:cNvPr id="34" name="Content Placeholder 33">
            <a:extLst>
              <a:ext uri="{FF2B5EF4-FFF2-40B4-BE49-F238E27FC236}">
                <a16:creationId xmlns:a16="http://schemas.microsoft.com/office/drawing/2014/main" id="{8C6BD276-96D7-4A73-89D7-AAD49EF273D5}"/>
              </a:ext>
            </a:extLst>
          </p:cNvPr>
          <p:cNvSpPr>
            <a:spLocks noGrp="1"/>
          </p:cNvSpPr>
          <p:nvPr>
            <p:ph sz="quarter" idx="10"/>
          </p:nvPr>
        </p:nvSpPr>
        <p:spPr>
          <a:xfrm>
            <a:off x="609600" y="1644650"/>
            <a:ext cx="8361363" cy="467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729318"/>
      </p:ext>
    </p:extLst>
  </p:cSld>
  <p:clrMapOvr>
    <a:masterClrMapping/>
  </p:clrMapOvr>
  <p:hf hdr="0" ftr="0" dt="0"/>
  <p:extLst>
    <p:ext uri="{DCECCB84-F9BA-43D5-87BE-67443E8EF086}">
      <p15:sldGuideLst xmlns:p15="http://schemas.microsoft.com/office/powerpoint/2012/main">
        <p15:guide id="1" orient="horz" pos="312">
          <p15:clr>
            <a:srgbClr val="FBAE40"/>
          </p15:clr>
        </p15:guide>
        <p15:guide id="2" pos="384">
          <p15:clr>
            <a:srgbClr val="FBAE40"/>
          </p15:clr>
        </p15:guide>
        <p15:guide id="3" orient="horz" pos="3984">
          <p15:clr>
            <a:srgbClr val="FBAE40"/>
          </p15:clr>
        </p15:guide>
        <p15:guide id="4" pos="74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9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2E48D0-CDE0-4D8C-A114-768CC49F5886}"/>
              </a:ext>
            </a:extLst>
          </p:cNvPr>
          <p:cNvSpPr>
            <a:spLocks noGrp="1"/>
          </p:cNvSpPr>
          <p:nvPr>
            <p:ph type="sldNum" sz="quarter" idx="10"/>
          </p:nvPr>
        </p:nvSpPr>
        <p:spPr>
          <a:xfrm>
            <a:off x="4472350" y="6477000"/>
            <a:ext cx="2804160" cy="215444"/>
          </a:xfrm>
          <a:prstGeom prst="rect">
            <a:avLst/>
          </a:prstGeom>
        </p:spPr>
        <p:txBody>
          <a:bodyPr/>
          <a:lstStyle>
            <a:lvl1pPr>
              <a:defRPr>
                <a:solidFill>
                  <a:schemeClr val="bg1"/>
                </a:solidFill>
              </a:defRPr>
            </a:lvl1pPr>
          </a:lstStyle>
          <a:p>
            <a:fld id="{103F912F-1C8C-4406-A72D-DDC68CC735EB}" type="slidenum">
              <a:rPr lang="en-US" smtClean="0"/>
              <a:pPr/>
              <a:t>‹#›</a:t>
            </a:fld>
            <a:endParaRPr lang="en-US" dirty="0"/>
          </a:p>
        </p:txBody>
      </p:sp>
      <p:pic>
        <p:nvPicPr>
          <p:cNvPr id="19" name="Picture 18" descr="A picture containing clock, meter&#10;&#10;Description automatically generated">
            <a:extLst>
              <a:ext uri="{FF2B5EF4-FFF2-40B4-BE49-F238E27FC236}">
                <a16:creationId xmlns:a16="http://schemas.microsoft.com/office/drawing/2014/main" id="{598AE0AA-697A-44D4-ABD1-EFDB432805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128" y="6434544"/>
            <a:ext cx="1540043" cy="286295"/>
          </a:xfrm>
          <a:prstGeom prst="rect">
            <a:avLst/>
          </a:prstGeom>
        </p:spPr>
      </p:pic>
      <p:sp>
        <p:nvSpPr>
          <p:cNvPr id="20" name="Title 1">
            <a:extLst>
              <a:ext uri="{FF2B5EF4-FFF2-40B4-BE49-F238E27FC236}">
                <a16:creationId xmlns:a16="http://schemas.microsoft.com/office/drawing/2014/main" id="{85DAD280-3685-4AF1-A16C-1BD23FB06428}"/>
              </a:ext>
            </a:extLst>
          </p:cNvPr>
          <p:cNvSpPr>
            <a:spLocks noGrp="1"/>
          </p:cNvSpPr>
          <p:nvPr>
            <p:ph type="title"/>
          </p:nvPr>
        </p:nvSpPr>
        <p:spPr>
          <a:xfrm>
            <a:off x="609600" y="495301"/>
            <a:ext cx="7504253" cy="1149234"/>
          </a:xfrm>
        </p:spPr>
        <p:txBody>
          <a:bodyPr/>
          <a:lstStyle/>
          <a:p>
            <a:r>
              <a:rPr lang="en-US"/>
              <a:t>Click to edit Master title style</a:t>
            </a:r>
            <a:endParaRPr lang="en-US" dirty="0"/>
          </a:p>
        </p:txBody>
      </p:sp>
      <p:sp>
        <p:nvSpPr>
          <p:cNvPr id="21" name="Text Placeholder 26">
            <a:extLst>
              <a:ext uri="{FF2B5EF4-FFF2-40B4-BE49-F238E27FC236}">
                <a16:creationId xmlns:a16="http://schemas.microsoft.com/office/drawing/2014/main" id="{51F9EBE9-91DA-444F-B186-E06E6A3E937F}"/>
              </a:ext>
            </a:extLst>
          </p:cNvPr>
          <p:cNvSpPr>
            <a:spLocks noGrp="1"/>
          </p:cNvSpPr>
          <p:nvPr>
            <p:ph type="body" sz="quarter" idx="11"/>
          </p:nvPr>
        </p:nvSpPr>
        <p:spPr>
          <a:xfrm>
            <a:off x="609600" y="1644534"/>
            <a:ext cx="8071414" cy="4628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2904481"/>
      </p:ext>
    </p:extLst>
  </p:cSld>
  <p:clrMapOvr>
    <a:masterClrMapping/>
  </p:clrMapOvr>
  <p:hf hdr="0" ftr="0" dt="0"/>
  <p:extLst>
    <p:ext uri="{DCECCB84-F9BA-43D5-87BE-67443E8EF086}">
      <p15:sldGuideLst xmlns:p15="http://schemas.microsoft.com/office/powerpoint/2012/main">
        <p15:guide id="2" pos="384">
          <p15:clr>
            <a:srgbClr val="FBAE40"/>
          </p15:clr>
        </p15:guide>
        <p15:guide id="3" pos="7392">
          <p15:clr>
            <a:srgbClr val="FBAE40"/>
          </p15:clr>
        </p15:guide>
        <p15:guide id="4" orient="horz" pos="3984">
          <p15:clr>
            <a:srgbClr val="FBAE40"/>
          </p15:clr>
        </p15:guide>
        <p15:guide id="5" orient="horz" pos="31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6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F46F2D-F62A-4209-9A54-2CA1860C9469}"/>
              </a:ext>
            </a:extLst>
          </p:cNvPr>
          <p:cNvSpPr>
            <a:spLocks noGrp="1"/>
          </p:cNvSpPr>
          <p:nvPr>
            <p:ph type="sldNum" sz="quarter" idx="10"/>
          </p:nvPr>
        </p:nvSpPr>
        <p:spPr>
          <a:xfrm>
            <a:off x="4472350" y="6477000"/>
            <a:ext cx="2804160" cy="215444"/>
          </a:xfrm>
          <a:prstGeom prst="rect">
            <a:avLst/>
          </a:prstGeom>
        </p:spPr>
        <p:txBody>
          <a:bodyPr/>
          <a:lstStyle/>
          <a:p>
            <a:fld id="{103F912F-1C8C-4406-A72D-DDC68CC735EB}" type="slidenum">
              <a:rPr lang="en-US" smtClean="0"/>
              <a:pPr/>
              <a:t>‹#›</a:t>
            </a:fld>
            <a:endParaRPr lang="en-US" dirty="0"/>
          </a:p>
        </p:txBody>
      </p:sp>
      <p:sp>
        <p:nvSpPr>
          <p:cNvPr id="4" name="Text Placeholder 26">
            <a:extLst>
              <a:ext uri="{FF2B5EF4-FFF2-40B4-BE49-F238E27FC236}">
                <a16:creationId xmlns:a16="http://schemas.microsoft.com/office/drawing/2014/main" id="{C8CEAD72-221B-4C4F-A069-EA1070F414E5}"/>
              </a:ext>
            </a:extLst>
          </p:cNvPr>
          <p:cNvSpPr>
            <a:spLocks noGrp="1"/>
          </p:cNvSpPr>
          <p:nvPr>
            <p:ph type="body" sz="quarter" idx="11"/>
          </p:nvPr>
        </p:nvSpPr>
        <p:spPr>
          <a:xfrm>
            <a:off x="609600" y="1644534"/>
            <a:ext cx="8071414" cy="4628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BA99167E-CCE5-45EB-9574-CD8DCA059B25}"/>
              </a:ext>
            </a:extLst>
          </p:cNvPr>
          <p:cNvSpPr>
            <a:spLocks noGrp="1"/>
          </p:cNvSpPr>
          <p:nvPr>
            <p:ph type="title"/>
          </p:nvPr>
        </p:nvSpPr>
        <p:spPr>
          <a:xfrm>
            <a:off x="609600" y="495301"/>
            <a:ext cx="8071414" cy="1149234"/>
          </a:xfrm>
        </p:spPr>
        <p:txBody>
          <a:bodyPr/>
          <a:lstStyle/>
          <a:p>
            <a:r>
              <a:rPr lang="en-US"/>
              <a:t>Click to edit Master title style</a:t>
            </a:r>
          </a:p>
        </p:txBody>
      </p:sp>
      <p:pic>
        <p:nvPicPr>
          <p:cNvPr id="21" name="Picture 20" descr="A picture containing clock, meter&#10;&#10;Description automatically generated">
            <a:extLst>
              <a:ext uri="{FF2B5EF4-FFF2-40B4-BE49-F238E27FC236}">
                <a16:creationId xmlns:a16="http://schemas.microsoft.com/office/drawing/2014/main" id="{EBBF0EEA-3115-460A-8CC9-5F88E3CE3F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128" y="6434544"/>
            <a:ext cx="1540043" cy="286295"/>
          </a:xfrm>
          <a:prstGeom prst="rect">
            <a:avLst/>
          </a:prstGeom>
        </p:spPr>
      </p:pic>
    </p:spTree>
    <p:extLst>
      <p:ext uri="{BB962C8B-B14F-4D97-AF65-F5344CB8AC3E}">
        <p14:creationId xmlns:p14="http://schemas.microsoft.com/office/powerpoint/2010/main" val="3767600925"/>
      </p:ext>
    </p:extLst>
  </p:cSld>
  <p:clrMapOvr>
    <a:masterClrMapping/>
  </p:clrMapOvr>
  <p:hf hdr="0" ftr="0" dt="0"/>
  <p:extLst>
    <p:ext uri="{DCECCB84-F9BA-43D5-87BE-67443E8EF086}">
      <p15:sldGuideLst xmlns:p15="http://schemas.microsoft.com/office/powerpoint/2012/main">
        <p15:guide id="1" orient="horz" pos="336">
          <p15:clr>
            <a:srgbClr val="FBAE40"/>
          </p15:clr>
        </p15:guide>
        <p15:guide id="2" pos="7392">
          <p15:clr>
            <a:srgbClr val="FBAE40"/>
          </p15:clr>
        </p15:guide>
        <p15:guide id="3" pos="384">
          <p15:clr>
            <a:srgbClr val="FBAE40"/>
          </p15:clr>
        </p15:guide>
        <p15:guide id="4" orient="horz" pos="398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8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9A248-2A05-43C5-BF5D-6A5FD6F283B3}"/>
              </a:ext>
            </a:extLst>
          </p:cNvPr>
          <p:cNvSpPr>
            <a:spLocks noGrp="1"/>
          </p:cNvSpPr>
          <p:nvPr>
            <p:ph type="sldNum" sz="quarter" idx="10"/>
          </p:nvPr>
        </p:nvSpPr>
        <p:spPr>
          <a:xfrm>
            <a:off x="4472350" y="6477000"/>
            <a:ext cx="2804160" cy="215444"/>
          </a:xfrm>
          <a:prstGeom prst="rect">
            <a:avLst/>
          </a:prstGeom>
        </p:spPr>
        <p:txBody>
          <a:bodyPr/>
          <a:lstStyle>
            <a:lvl1pPr>
              <a:defRPr>
                <a:solidFill>
                  <a:schemeClr val="bg1"/>
                </a:solidFill>
              </a:defRPr>
            </a:lvl1pPr>
          </a:lstStyle>
          <a:p>
            <a:fld id="{103F912F-1C8C-4406-A72D-DDC68CC735EB}" type="slidenum">
              <a:rPr lang="en-US" smtClean="0"/>
              <a:pPr/>
              <a:t>‹#›</a:t>
            </a:fld>
            <a:endParaRPr lang="en-US" dirty="0"/>
          </a:p>
        </p:txBody>
      </p:sp>
      <p:pic>
        <p:nvPicPr>
          <p:cNvPr id="20" name="Picture 19" descr="A picture containing clock, meter&#10;&#10;Description automatically generated">
            <a:extLst>
              <a:ext uri="{FF2B5EF4-FFF2-40B4-BE49-F238E27FC236}">
                <a16:creationId xmlns:a16="http://schemas.microsoft.com/office/drawing/2014/main" id="{E97DE6E2-8D1B-47B4-B448-9D10736283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128" y="6434544"/>
            <a:ext cx="1540043" cy="286295"/>
          </a:xfrm>
          <a:prstGeom prst="rect">
            <a:avLst/>
          </a:prstGeom>
        </p:spPr>
      </p:pic>
      <p:sp>
        <p:nvSpPr>
          <p:cNvPr id="21" name="Text Placeholder 26">
            <a:extLst>
              <a:ext uri="{FF2B5EF4-FFF2-40B4-BE49-F238E27FC236}">
                <a16:creationId xmlns:a16="http://schemas.microsoft.com/office/drawing/2014/main" id="{83C368E5-B49D-488B-B261-3ADC1F119EEA}"/>
              </a:ext>
            </a:extLst>
          </p:cNvPr>
          <p:cNvSpPr>
            <a:spLocks noGrp="1"/>
          </p:cNvSpPr>
          <p:nvPr>
            <p:ph type="body" sz="quarter" idx="11"/>
          </p:nvPr>
        </p:nvSpPr>
        <p:spPr>
          <a:xfrm>
            <a:off x="609600" y="1644534"/>
            <a:ext cx="8071414" cy="4628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a:extLst>
              <a:ext uri="{FF2B5EF4-FFF2-40B4-BE49-F238E27FC236}">
                <a16:creationId xmlns:a16="http://schemas.microsoft.com/office/drawing/2014/main" id="{D251ACFE-85F6-492B-897D-D81055D94187}"/>
              </a:ext>
            </a:extLst>
          </p:cNvPr>
          <p:cNvSpPr>
            <a:spLocks noGrp="1"/>
          </p:cNvSpPr>
          <p:nvPr>
            <p:ph type="title"/>
          </p:nvPr>
        </p:nvSpPr>
        <p:spPr>
          <a:xfrm>
            <a:off x="609600" y="495301"/>
            <a:ext cx="8071414" cy="1149234"/>
          </a:xfrm>
        </p:spPr>
        <p:txBody>
          <a:bodyPr/>
          <a:lstStyle/>
          <a:p>
            <a:r>
              <a:rPr lang="en-US"/>
              <a:t>Click to edit Master title style</a:t>
            </a:r>
          </a:p>
        </p:txBody>
      </p:sp>
    </p:spTree>
    <p:extLst>
      <p:ext uri="{BB962C8B-B14F-4D97-AF65-F5344CB8AC3E}">
        <p14:creationId xmlns:p14="http://schemas.microsoft.com/office/powerpoint/2010/main" val="3329283442"/>
      </p:ext>
    </p:extLst>
  </p:cSld>
  <p:clrMapOvr>
    <a:masterClrMapping/>
  </p:clrMapOvr>
  <p:hf hdr="0" ftr="0" dt="0"/>
  <p:extLst>
    <p:ext uri="{DCECCB84-F9BA-43D5-87BE-67443E8EF086}">
      <p15:sldGuideLst xmlns:p15="http://schemas.microsoft.com/office/powerpoint/2012/main">
        <p15:guide id="1" orient="horz" pos="312">
          <p15:clr>
            <a:srgbClr val="FBAE40"/>
          </p15:clr>
        </p15:guide>
        <p15:guide id="2" pos="384">
          <p15:clr>
            <a:srgbClr val="FBAE40"/>
          </p15:clr>
        </p15:guide>
        <p15:guide id="3" pos="7416">
          <p15:clr>
            <a:srgbClr val="FBAE40"/>
          </p15:clr>
        </p15:guide>
        <p15:guide id="4" orient="horz" pos="39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8DF67-903C-4807-A74C-88C21262A10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E97AE54-FBDA-48EF-B56F-75E9DC6A248D}"/>
              </a:ext>
            </a:extLst>
          </p:cNvPr>
          <p:cNvSpPr>
            <a:spLocks noGrp="1"/>
          </p:cNvSpPr>
          <p:nvPr>
            <p:ph type="sldNum" sz="quarter" idx="10"/>
          </p:nvPr>
        </p:nvSpPr>
        <p:spPr>
          <a:xfrm>
            <a:off x="4472350" y="6477000"/>
            <a:ext cx="2804160" cy="215444"/>
          </a:xfrm>
          <a:prstGeom prst="rect">
            <a:avLst/>
          </a:prstGeom>
        </p:spPr>
        <p:txBody>
          <a:bodyPr/>
          <a:lstStyle/>
          <a:p>
            <a:fld id="{103F912F-1C8C-4406-A72D-DDC68CC735EB}" type="slidenum">
              <a:rPr lang="en-US" smtClean="0"/>
              <a:pPr/>
              <a:t>‹#›</a:t>
            </a:fld>
            <a:endParaRPr lang="en-US" dirty="0"/>
          </a:p>
        </p:txBody>
      </p:sp>
    </p:spTree>
    <p:extLst>
      <p:ext uri="{BB962C8B-B14F-4D97-AF65-F5344CB8AC3E}">
        <p14:creationId xmlns:p14="http://schemas.microsoft.com/office/powerpoint/2010/main" val="392759849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43AA8-69F5-43E0-8E91-3A5987E1C1F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AF146A7-B779-4B01-B50E-12F4DB35C311}"/>
              </a:ext>
            </a:extLst>
          </p:cNvPr>
          <p:cNvSpPr>
            <a:spLocks noGrp="1"/>
          </p:cNvSpPr>
          <p:nvPr>
            <p:ph type="sldNum" sz="quarter" idx="10"/>
          </p:nvPr>
        </p:nvSpPr>
        <p:spPr>
          <a:xfrm>
            <a:off x="4472350" y="6477000"/>
            <a:ext cx="2804160" cy="215444"/>
          </a:xfrm>
          <a:prstGeom prst="rect">
            <a:avLst/>
          </a:prstGeom>
        </p:spPr>
        <p:txBody>
          <a:bodyPr/>
          <a:lstStyle/>
          <a:p>
            <a:fld id="{103F912F-1C8C-4406-A72D-DDC68CC735EB}" type="slidenum">
              <a:rPr lang="en-US" smtClean="0"/>
              <a:pPr/>
              <a:t>‹#›</a:t>
            </a:fld>
            <a:endParaRPr lang="en-US" dirty="0"/>
          </a:p>
        </p:txBody>
      </p:sp>
      <p:sp>
        <p:nvSpPr>
          <p:cNvPr id="5" name="Content Placeholder 4">
            <a:extLst>
              <a:ext uri="{FF2B5EF4-FFF2-40B4-BE49-F238E27FC236}">
                <a16:creationId xmlns:a16="http://schemas.microsoft.com/office/drawing/2014/main" id="{34BFBD62-053E-4E70-8B3B-714D7CD9A097}"/>
              </a:ext>
            </a:extLst>
          </p:cNvPr>
          <p:cNvSpPr>
            <a:spLocks noGrp="1"/>
          </p:cNvSpPr>
          <p:nvPr>
            <p:ph sz="quarter" idx="11"/>
          </p:nvPr>
        </p:nvSpPr>
        <p:spPr>
          <a:xfrm>
            <a:off x="546100" y="1504950"/>
            <a:ext cx="11201400" cy="4756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03841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Title slide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C9F28-4BBE-415F-9CDF-FD61EDF66CF4}"/>
              </a:ext>
            </a:extLst>
          </p:cNvPr>
          <p:cNvSpPr>
            <a:spLocks noGrp="1"/>
          </p:cNvSpPr>
          <p:nvPr>
            <p:ph type="ctrTitle"/>
          </p:nvPr>
        </p:nvSpPr>
        <p:spPr>
          <a:xfrm>
            <a:off x="264695" y="1306512"/>
            <a:ext cx="5397500" cy="2387600"/>
          </a:xfrm>
        </p:spPr>
        <p:txBody>
          <a:bodyPr anchor="b">
            <a:normAutofit/>
          </a:bodyPr>
          <a:lstStyle>
            <a:lvl1pPr algn="l">
              <a:defRPr sz="4000" b="0">
                <a:solidFill>
                  <a:schemeClr val="bg1"/>
                </a:solidFill>
                <a:latin typeface="Arial Rounded MT Bold" panose="020F070403050403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18F8C62-F57B-48C7-8390-98C9632FCCAE}"/>
              </a:ext>
            </a:extLst>
          </p:cNvPr>
          <p:cNvSpPr>
            <a:spLocks noGrp="1"/>
          </p:cNvSpPr>
          <p:nvPr>
            <p:ph type="subTitle" idx="1"/>
          </p:nvPr>
        </p:nvSpPr>
        <p:spPr>
          <a:xfrm>
            <a:off x="264695" y="3895726"/>
            <a:ext cx="5397500" cy="1655762"/>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Picture Placeholder 6">
            <a:extLst>
              <a:ext uri="{FF2B5EF4-FFF2-40B4-BE49-F238E27FC236}">
                <a16:creationId xmlns:a16="http://schemas.microsoft.com/office/drawing/2014/main" id="{6DD73734-F070-481F-82D4-389117F9DE96}"/>
              </a:ext>
            </a:extLst>
          </p:cNvPr>
          <p:cNvSpPr>
            <a:spLocks noGrp="1"/>
          </p:cNvSpPr>
          <p:nvPr>
            <p:ph type="pic" sz="quarter" idx="13"/>
          </p:nvPr>
        </p:nvSpPr>
        <p:spPr>
          <a:xfrm>
            <a:off x="6096000" y="0"/>
            <a:ext cx="6096000" cy="6858000"/>
          </a:xfrm>
        </p:spPr>
        <p:txBody>
          <a:bodyPr/>
          <a:lstStyle/>
          <a:p>
            <a:r>
              <a:rPr lang="en-US"/>
              <a:t>Click icon to add picture</a:t>
            </a:r>
          </a:p>
        </p:txBody>
      </p:sp>
    </p:spTree>
    <p:extLst>
      <p:ext uri="{BB962C8B-B14F-4D97-AF65-F5344CB8AC3E}">
        <p14:creationId xmlns:p14="http://schemas.microsoft.com/office/powerpoint/2010/main" val="34763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81CC6A32-1800-46AD-8EF5-6E52408EB238}"/>
              </a:ext>
            </a:extLst>
          </p:cNvPr>
          <p:cNvSpPr/>
          <p:nvPr/>
        </p:nvSpPr>
        <p:spPr>
          <a:xfrm>
            <a:off x="545421" y="1525524"/>
            <a:ext cx="11201400" cy="4130040"/>
          </a:xfrm>
          <a:custGeom>
            <a:avLst/>
            <a:gdLst/>
            <a:ahLst/>
            <a:cxnLst/>
            <a:rect l="l" t="t" r="r" b="b"/>
            <a:pathLst>
              <a:path w="11201400" h="4130040">
                <a:moveTo>
                  <a:pt x="0" y="4130040"/>
                </a:moveTo>
                <a:lnTo>
                  <a:pt x="11201095" y="4130040"/>
                </a:lnTo>
                <a:lnTo>
                  <a:pt x="11201095" y="0"/>
                </a:lnTo>
                <a:lnTo>
                  <a:pt x="0" y="0"/>
                </a:lnTo>
                <a:lnTo>
                  <a:pt x="0" y="4130040"/>
                </a:lnTo>
                <a:close/>
              </a:path>
            </a:pathLst>
          </a:custGeom>
          <a:solidFill>
            <a:schemeClr val="bg1">
              <a:alpha val="52000"/>
            </a:schemeClr>
          </a:solidFill>
          <a:ln w="76200">
            <a:solidFill>
              <a:schemeClr val="accent1"/>
            </a:solidFill>
          </a:ln>
        </p:spPr>
        <p:txBody>
          <a:bodyPr wrap="square" lIns="0" tIns="0" rIns="0" bIns="0" rtlCol="0"/>
          <a:lstStyle/>
          <a:p>
            <a:endParaRPr dirty="0"/>
          </a:p>
        </p:txBody>
      </p:sp>
      <p:sp>
        <p:nvSpPr>
          <p:cNvPr id="3" name="Slide Number Placeholder 2">
            <a:extLst>
              <a:ext uri="{FF2B5EF4-FFF2-40B4-BE49-F238E27FC236}">
                <a16:creationId xmlns:a16="http://schemas.microsoft.com/office/drawing/2014/main" id="{DD219F3E-4175-4C39-AABE-948D1258871E}"/>
              </a:ext>
            </a:extLst>
          </p:cNvPr>
          <p:cNvSpPr>
            <a:spLocks noGrp="1"/>
          </p:cNvSpPr>
          <p:nvPr>
            <p:ph type="sldNum" sz="quarter" idx="10"/>
          </p:nvPr>
        </p:nvSpPr>
        <p:spPr>
          <a:xfrm>
            <a:off x="11146055" y="6458552"/>
            <a:ext cx="917608" cy="259960"/>
          </a:xfrm>
          <a:prstGeom prst="rect">
            <a:avLst/>
          </a:prstGeom>
        </p:spPr>
        <p:txBody>
          <a:bodyPr/>
          <a:lstStyle>
            <a:lvl1pPr>
              <a:defRPr sz="1400"/>
            </a:lvl1pPr>
          </a:lstStyle>
          <a:p>
            <a:fld id="{103F912F-1C8C-4406-A72D-DDC68CC735EB}" type="slidenum">
              <a:rPr lang="en-US" smtClean="0"/>
              <a:pPr/>
              <a:t>‹#›</a:t>
            </a:fld>
            <a:endParaRPr lang="en-US" dirty="0"/>
          </a:p>
        </p:txBody>
      </p:sp>
      <p:pic>
        <p:nvPicPr>
          <p:cNvPr id="10" name="Picture 9" descr="A picture containing clock, meter&#10;&#10;Description automatically generated">
            <a:extLst>
              <a:ext uri="{FF2B5EF4-FFF2-40B4-BE49-F238E27FC236}">
                <a16:creationId xmlns:a16="http://schemas.microsoft.com/office/drawing/2014/main" id="{8D2F62E9-766A-4986-B50D-80AC67D6E3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78239" y="307097"/>
            <a:ext cx="3096935" cy="575722"/>
          </a:xfrm>
          <a:prstGeom prst="rect">
            <a:avLst/>
          </a:prstGeom>
        </p:spPr>
      </p:pic>
      <p:sp>
        <p:nvSpPr>
          <p:cNvPr id="11" name="Text Placeholder 4">
            <a:extLst>
              <a:ext uri="{FF2B5EF4-FFF2-40B4-BE49-F238E27FC236}">
                <a16:creationId xmlns:a16="http://schemas.microsoft.com/office/drawing/2014/main" id="{72BB6C8D-46F2-43FF-A259-2F26020A2758}"/>
              </a:ext>
            </a:extLst>
          </p:cNvPr>
          <p:cNvSpPr>
            <a:spLocks noGrp="1"/>
          </p:cNvSpPr>
          <p:nvPr>
            <p:ph type="body" sz="quarter" idx="11" hasCustomPrompt="1"/>
          </p:nvPr>
        </p:nvSpPr>
        <p:spPr>
          <a:xfrm>
            <a:off x="8527983" y="4889634"/>
            <a:ext cx="2927417" cy="452304"/>
          </a:xfrm>
          <a:prstGeom prst="rect">
            <a:avLst/>
          </a:prstGeom>
        </p:spPr>
        <p:txBody>
          <a:bodyPr/>
          <a:lstStyle>
            <a:lvl1pPr marL="0" indent="0" algn="r">
              <a:buNone/>
              <a:defRPr/>
            </a:lvl1pPr>
          </a:lstStyle>
          <a:p>
            <a:pPr lvl="0"/>
            <a:r>
              <a:rPr lang="en-US" dirty="0"/>
              <a:t>Date</a:t>
            </a:r>
          </a:p>
        </p:txBody>
      </p:sp>
      <p:sp>
        <p:nvSpPr>
          <p:cNvPr id="12" name="Text Placeholder 3">
            <a:extLst>
              <a:ext uri="{FF2B5EF4-FFF2-40B4-BE49-F238E27FC236}">
                <a16:creationId xmlns:a16="http://schemas.microsoft.com/office/drawing/2014/main" id="{47C1A41E-B3D7-41C1-89DF-738FA37045E7}"/>
              </a:ext>
            </a:extLst>
          </p:cNvPr>
          <p:cNvSpPr>
            <a:spLocks noGrp="1"/>
          </p:cNvSpPr>
          <p:nvPr>
            <p:ph type="body" sz="quarter" idx="12"/>
          </p:nvPr>
        </p:nvSpPr>
        <p:spPr>
          <a:xfrm>
            <a:off x="798513" y="1819275"/>
            <a:ext cx="10656887" cy="1712913"/>
          </a:xfrm>
        </p:spPr>
        <p:txBody>
          <a:bodyPr>
            <a:normAutofit/>
          </a:bodyPr>
          <a:lstStyle>
            <a:lvl1pPr marL="0" indent="0">
              <a:buNone/>
              <a:defRPr sz="4800">
                <a:solidFill>
                  <a:schemeClr val="accent1"/>
                </a:solidFill>
                <a:latin typeface="+mj-lt"/>
              </a:defRPr>
            </a:lvl1pPr>
          </a:lstStyle>
          <a:p>
            <a:pPr lvl="0"/>
            <a:r>
              <a:rPr lang="en-US"/>
              <a:t>Click to edit Master text styles</a:t>
            </a:r>
          </a:p>
        </p:txBody>
      </p:sp>
      <p:sp>
        <p:nvSpPr>
          <p:cNvPr id="13" name="Text Placeholder 10">
            <a:extLst>
              <a:ext uri="{FF2B5EF4-FFF2-40B4-BE49-F238E27FC236}">
                <a16:creationId xmlns:a16="http://schemas.microsoft.com/office/drawing/2014/main" id="{9F0C7C5D-85C2-4052-93FB-02A189805442}"/>
              </a:ext>
            </a:extLst>
          </p:cNvPr>
          <p:cNvSpPr>
            <a:spLocks noGrp="1"/>
          </p:cNvSpPr>
          <p:nvPr>
            <p:ph type="body" sz="quarter" idx="13"/>
          </p:nvPr>
        </p:nvSpPr>
        <p:spPr>
          <a:xfrm>
            <a:off x="798513" y="3532188"/>
            <a:ext cx="5391150" cy="1165225"/>
          </a:xfrm>
        </p:spPr>
        <p:txBody>
          <a:bodyPr>
            <a:normAutofit/>
          </a:bodyPr>
          <a:lstStyle>
            <a:lvl1pPr marL="0" indent="0">
              <a:buNone/>
              <a:defRPr sz="4400" b="1" u="heavy" spc="50" baseline="0">
                <a:solidFill>
                  <a:schemeClr val="tx1"/>
                </a:solidFill>
                <a:uFill>
                  <a:solidFill>
                    <a:schemeClr val="accent2"/>
                  </a:solidFill>
                </a:uFill>
                <a:latin typeface="Freestyle Script" panose="030804020302050B0404" pitchFamily="66" charset="0"/>
              </a:defRPr>
            </a:lvl1pPr>
          </a:lstStyle>
          <a:p>
            <a:pPr lvl="0"/>
            <a:r>
              <a:rPr lang="en-US"/>
              <a:t>Click to edit Master text styles</a:t>
            </a:r>
          </a:p>
        </p:txBody>
      </p:sp>
    </p:spTree>
    <p:extLst>
      <p:ext uri="{BB962C8B-B14F-4D97-AF65-F5344CB8AC3E}">
        <p14:creationId xmlns:p14="http://schemas.microsoft.com/office/powerpoint/2010/main" val="4342179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D121-2979-4D4E-8BC0-44D5D649C997}"/>
              </a:ext>
            </a:extLst>
          </p:cNvPr>
          <p:cNvSpPr>
            <a:spLocks noGrp="1"/>
          </p:cNvSpPr>
          <p:nvPr>
            <p:ph type="title"/>
          </p:nvPr>
        </p:nvSpPr>
        <p:spPr/>
        <p:txBody>
          <a:bodyPr/>
          <a:lstStyle/>
          <a:p>
            <a:r>
              <a:rPr lang="en-US"/>
              <a:t>Click to edit Master title style</a:t>
            </a:r>
          </a:p>
        </p:txBody>
      </p:sp>
      <p:sp>
        <p:nvSpPr>
          <p:cNvPr id="5" name="Slide Number Placeholder 5">
            <a:extLst>
              <a:ext uri="{FF2B5EF4-FFF2-40B4-BE49-F238E27FC236}">
                <a16:creationId xmlns:a16="http://schemas.microsoft.com/office/drawing/2014/main" id="{09F77833-4619-4109-B18F-5DC99FD5EABD}"/>
              </a:ext>
            </a:extLst>
          </p:cNvPr>
          <p:cNvSpPr>
            <a:spLocks noGrp="1"/>
          </p:cNvSpPr>
          <p:nvPr>
            <p:ph type="sldNum" sz="quarter" idx="4"/>
          </p:nvPr>
        </p:nvSpPr>
        <p:spPr>
          <a:xfrm>
            <a:off x="9268324"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3F912F-1C8C-4406-A72D-DDC68CC735EB}" type="slidenum">
              <a:rPr lang="en-US" smtClean="0"/>
              <a:pPr/>
              <a:t>‹#›</a:t>
            </a:fld>
            <a:endParaRPr lang="en-US" dirty="0"/>
          </a:p>
        </p:txBody>
      </p:sp>
    </p:spTree>
    <p:extLst>
      <p:ext uri="{BB962C8B-B14F-4D97-AF65-F5344CB8AC3E}">
        <p14:creationId xmlns:p14="http://schemas.microsoft.com/office/powerpoint/2010/main" val="811014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C9F28-4BBE-415F-9CDF-FD61EDF66CF4}"/>
              </a:ext>
            </a:extLst>
          </p:cNvPr>
          <p:cNvSpPr>
            <a:spLocks noGrp="1"/>
          </p:cNvSpPr>
          <p:nvPr>
            <p:ph type="ctrTitle"/>
          </p:nvPr>
        </p:nvSpPr>
        <p:spPr>
          <a:xfrm>
            <a:off x="6436360" y="1654175"/>
            <a:ext cx="5397500" cy="2387600"/>
          </a:xfrm>
        </p:spPr>
        <p:txBody>
          <a:bodyPr anchor="b">
            <a:normAutofit/>
          </a:bodyPr>
          <a:lstStyle>
            <a:lvl1pPr algn="r">
              <a:defRPr sz="4000" b="0">
                <a:solidFill>
                  <a:schemeClr val="tx2"/>
                </a:solidFill>
                <a:latin typeface="Arial Rounded MT Bold" panose="020F070403050403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18F8C62-F57B-48C7-8390-98C9632FCCAE}"/>
              </a:ext>
            </a:extLst>
          </p:cNvPr>
          <p:cNvSpPr>
            <a:spLocks noGrp="1"/>
          </p:cNvSpPr>
          <p:nvPr>
            <p:ph type="subTitle" idx="1"/>
          </p:nvPr>
        </p:nvSpPr>
        <p:spPr>
          <a:xfrm>
            <a:off x="6436360" y="4100513"/>
            <a:ext cx="5397500" cy="1655762"/>
          </a:xfrm>
        </p:spPr>
        <p:txBody>
          <a:bodyPr/>
          <a:lstStyle>
            <a:lvl1pPr marL="0" indent="0" algn="r">
              <a:buNone/>
              <a:defRPr sz="24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Picture Placeholder 7">
            <a:extLst>
              <a:ext uri="{FF2B5EF4-FFF2-40B4-BE49-F238E27FC236}">
                <a16:creationId xmlns:a16="http://schemas.microsoft.com/office/drawing/2014/main" id="{89E725D6-0FC9-41ED-84B0-6E940EEF14EF}"/>
              </a:ext>
            </a:extLst>
          </p:cNvPr>
          <p:cNvSpPr>
            <a:spLocks noGrp="1"/>
          </p:cNvSpPr>
          <p:nvPr>
            <p:ph type="pic" sz="quarter" idx="13"/>
          </p:nvPr>
        </p:nvSpPr>
        <p:spPr>
          <a:xfrm>
            <a:off x="0" y="0"/>
            <a:ext cx="6238875" cy="6858000"/>
          </a:xfrm>
        </p:spPr>
        <p:txBody>
          <a:bodyPr/>
          <a:lstStyle/>
          <a:p>
            <a:r>
              <a:rPr lang="en-US"/>
              <a:t>Click icon to add picture</a:t>
            </a:r>
          </a:p>
        </p:txBody>
      </p:sp>
    </p:spTree>
    <p:extLst>
      <p:ext uri="{BB962C8B-B14F-4D97-AF65-F5344CB8AC3E}">
        <p14:creationId xmlns:p14="http://schemas.microsoft.com/office/powerpoint/2010/main" val="4167943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B78F683-AD5C-4129-845C-58006DCE02D2}"/>
              </a:ext>
            </a:extLst>
          </p:cNvPr>
          <p:cNvCxnSpPr>
            <a:cxnSpLocks/>
          </p:cNvCxnSpPr>
          <p:nvPr userDrawn="1"/>
        </p:nvCxnSpPr>
        <p:spPr>
          <a:xfrm>
            <a:off x="1477765" y="3159304"/>
            <a:ext cx="1972640" cy="0"/>
          </a:xfrm>
          <a:prstGeom prst="line">
            <a:avLst/>
          </a:prstGeom>
          <a:ln w="38100" cap="rnd"/>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F5167D01-4805-4A1B-87B4-711A799C0D70}"/>
              </a:ext>
            </a:extLst>
          </p:cNvPr>
          <p:cNvCxnSpPr>
            <a:cxnSpLocks/>
          </p:cNvCxnSpPr>
          <p:nvPr userDrawn="1"/>
        </p:nvCxnSpPr>
        <p:spPr>
          <a:xfrm>
            <a:off x="4815154" y="3159304"/>
            <a:ext cx="1972640" cy="0"/>
          </a:xfrm>
          <a:prstGeom prst="line">
            <a:avLst/>
          </a:prstGeom>
          <a:ln w="38100" cap="rnd"/>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240BABD4-CF50-458A-919C-5CF61C97C089}"/>
              </a:ext>
            </a:extLst>
          </p:cNvPr>
          <p:cNvCxnSpPr>
            <a:cxnSpLocks/>
          </p:cNvCxnSpPr>
          <p:nvPr userDrawn="1"/>
        </p:nvCxnSpPr>
        <p:spPr>
          <a:xfrm>
            <a:off x="8152543" y="3159304"/>
            <a:ext cx="1972640" cy="0"/>
          </a:xfrm>
          <a:prstGeom prst="line">
            <a:avLst/>
          </a:prstGeom>
          <a:ln w="38100" cap="rnd"/>
        </p:spPr>
        <p:style>
          <a:lnRef idx="1">
            <a:schemeClr val="accent2"/>
          </a:lnRef>
          <a:fillRef idx="0">
            <a:schemeClr val="accent2"/>
          </a:fillRef>
          <a:effectRef idx="0">
            <a:schemeClr val="accent2"/>
          </a:effectRef>
          <a:fontRef idx="minor">
            <a:schemeClr val="tx1"/>
          </a:fontRef>
        </p:style>
      </p:cxnSp>
      <p:sp>
        <p:nvSpPr>
          <p:cNvPr id="23" name="Text Placeholder 22">
            <a:extLst>
              <a:ext uri="{FF2B5EF4-FFF2-40B4-BE49-F238E27FC236}">
                <a16:creationId xmlns:a16="http://schemas.microsoft.com/office/drawing/2014/main" id="{000F4B92-1D2D-4588-AAD7-72BF9749E9F9}"/>
              </a:ext>
            </a:extLst>
          </p:cNvPr>
          <p:cNvSpPr>
            <a:spLocks noGrp="1"/>
          </p:cNvSpPr>
          <p:nvPr>
            <p:ph type="body" sz="quarter" idx="11"/>
          </p:nvPr>
        </p:nvSpPr>
        <p:spPr>
          <a:xfrm>
            <a:off x="1354674" y="3256891"/>
            <a:ext cx="2795587" cy="1582737"/>
          </a:xfrm>
        </p:spPr>
        <p:txBody>
          <a:bodyPr/>
          <a:lstStyle>
            <a:lvl1pPr marL="0" indent="0">
              <a:buNone/>
              <a:defRPr sz="2400">
                <a:solidFill>
                  <a:schemeClr val="accent2"/>
                </a:solidFill>
              </a:defRPr>
            </a:lvl1pPr>
            <a:lvl2pPr marL="0" indent="0">
              <a:buNone/>
              <a:defRPr sz="2000"/>
            </a:lvl2pPr>
          </a:lstStyle>
          <a:p>
            <a:pPr lvl="0"/>
            <a:r>
              <a:rPr lang="en-US" dirty="0"/>
              <a:t>Edit Master text styles</a:t>
            </a:r>
          </a:p>
          <a:p>
            <a:pPr lvl="1"/>
            <a:r>
              <a:rPr lang="en-US" dirty="0"/>
              <a:t>Second level</a:t>
            </a:r>
          </a:p>
        </p:txBody>
      </p:sp>
      <p:sp>
        <p:nvSpPr>
          <p:cNvPr id="26" name="Text Placeholder 22">
            <a:extLst>
              <a:ext uri="{FF2B5EF4-FFF2-40B4-BE49-F238E27FC236}">
                <a16:creationId xmlns:a16="http://schemas.microsoft.com/office/drawing/2014/main" id="{B644FC58-055A-414E-863F-485444766DDF}"/>
              </a:ext>
            </a:extLst>
          </p:cNvPr>
          <p:cNvSpPr>
            <a:spLocks noGrp="1"/>
          </p:cNvSpPr>
          <p:nvPr>
            <p:ph type="body" sz="quarter" idx="12"/>
          </p:nvPr>
        </p:nvSpPr>
        <p:spPr>
          <a:xfrm>
            <a:off x="4702337" y="3256891"/>
            <a:ext cx="2795587" cy="1582737"/>
          </a:xfrm>
        </p:spPr>
        <p:txBody>
          <a:bodyPr/>
          <a:lstStyle>
            <a:lvl1pPr marL="0" indent="0">
              <a:buNone/>
              <a:defRPr sz="2400">
                <a:solidFill>
                  <a:schemeClr val="accent2"/>
                </a:solidFill>
              </a:defRPr>
            </a:lvl1pPr>
            <a:lvl2pPr marL="0" indent="0">
              <a:buNone/>
              <a:defRPr sz="2000"/>
            </a:lvl2pPr>
          </a:lstStyle>
          <a:p>
            <a:pPr lvl="0"/>
            <a:r>
              <a:rPr lang="en-US" dirty="0"/>
              <a:t>Edit Master text styles</a:t>
            </a:r>
          </a:p>
          <a:p>
            <a:pPr lvl="1"/>
            <a:r>
              <a:rPr lang="en-US" dirty="0"/>
              <a:t>Second level</a:t>
            </a:r>
          </a:p>
        </p:txBody>
      </p:sp>
      <p:sp>
        <p:nvSpPr>
          <p:cNvPr id="27" name="Text Placeholder 22">
            <a:extLst>
              <a:ext uri="{FF2B5EF4-FFF2-40B4-BE49-F238E27FC236}">
                <a16:creationId xmlns:a16="http://schemas.microsoft.com/office/drawing/2014/main" id="{CDBFBC37-C83E-4016-A4A3-18F71568D8FA}"/>
              </a:ext>
            </a:extLst>
          </p:cNvPr>
          <p:cNvSpPr>
            <a:spLocks noGrp="1"/>
          </p:cNvSpPr>
          <p:nvPr>
            <p:ph type="body" sz="quarter" idx="13"/>
          </p:nvPr>
        </p:nvSpPr>
        <p:spPr>
          <a:xfrm>
            <a:off x="8029470" y="3256891"/>
            <a:ext cx="2795587" cy="1582737"/>
          </a:xfrm>
        </p:spPr>
        <p:txBody>
          <a:bodyPr/>
          <a:lstStyle>
            <a:lvl1pPr marL="0" indent="0">
              <a:buNone/>
              <a:defRPr sz="2400">
                <a:solidFill>
                  <a:schemeClr val="accent2"/>
                </a:solidFill>
              </a:defRPr>
            </a:lvl1pPr>
            <a:lvl2pPr marL="0" indent="0">
              <a:buNone/>
              <a:defRPr sz="2000"/>
            </a:lvl2pPr>
          </a:lstStyle>
          <a:p>
            <a:pPr lvl="0"/>
            <a:r>
              <a:rPr lang="en-US" dirty="0"/>
              <a:t>Edit Master text styles</a:t>
            </a:r>
          </a:p>
          <a:p>
            <a:pPr lvl="1"/>
            <a:r>
              <a:rPr lang="en-US" dirty="0"/>
              <a:t>Second level</a:t>
            </a:r>
          </a:p>
        </p:txBody>
      </p:sp>
      <p:sp>
        <p:nvSpPr>
          <p:cNvPr id="13" name="Title 1">
            <a:extLst>
              <a:ext uri="{FF2B5EF4-FFF2-40B4-BE49-F238E27FC236}">
                <a16:creationId xmlns:a16="http://schemas.microsoft.com/office/drawing/2014/main" id="{8732757C-2692-4A13-8BF4-CBB2A0BA96D9}"/>
              </a:ext>
            </a:extLst>
          </p:cNvPr>
          <p:cNvSpPr>
            <a:spLocks noGrp="1"/>
          </p:cNvSpPr>
          <p:nvPr>
            <p:ph type="title"/>
          </p:nvPr>
        </p:nvSpPr>
        <p:spPr>
          <a:xfrm>
            <a:off x="542303" y="167641"/>
            <a:ext cx="10972018" cy="1269048"/>
          </a:xfrm>
        </p:spPr>
        <p:txBody>
          <a:bodyPr/>
          <a:lstStyle>
            <a:lvl1pPr>
              <a:defRPr>
                <a:solidFill>
                  <a:schemeClr val="tx2"/>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D1DBD14E-4CAD-4B85-9835-3F1FEF837A9E}"/>
              </a:ext>
            </a:extLst>
          </p:cNvPr>
          <p:cNvSpPr>
            <a:spLocks noGrp="1"/>
          </p:cNvSpPr>
          <p:nvPr>
            <p:ph type="sldNum" sz="quarter" idx="4"/>
          </p:nvPr>
        </p:nvSpPr>
        <p:spPr>
          <a:xfrm>
            <a:off x="9268324"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3F912F-1C8C-4406-A72D-DDC68CC735EB}" type="slidenum">
              <a:rPr lang="en-US" smtClean="0"/>
              <a:pPr/>
              <a:t>‹#›</a:t>
            </a:fld>
            <a:endParaRPr lang="en-US" dirty="0"/>
          </a:p>
        </p:txBody>
      </p:sp>
    </p:spTree>
    <p:extLst>
      <p:ext uri="{BB962C8B-B14F-4D97-AF65-F5344CB8AC3E}">
        <p14:creationId xmlns:p14="http://schemas.microsoft.com/office/powerpoint/2010/main" val="3621616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1_Custom Layout">
    <p:bg>
      <p:bgPr>
        <a:solidFill>
          <a:schemeClr val="accent1"/>
        </a:solidFill>
        <a:effectLst/>
      </p:bgPr>
    </p:bg>
    <p:spTree>
      <p:nvGrpSpPr>
        <p:cNvPr id="1" name=""/>
        <p:cNvGrpSpPr/>
        <p:nvPr/>
      </p:nvGrpSpPr>
      <p:grpSpPr>
        <a:xfrm>
          <a:off x="0" y="0"/>
          <a:ext cx="0" cy="0"/>
          <a:chOff x="0" y="0"/>
          <a:chExt cx="0" cy="0"/>
        </a:xfrm>
      </p:grpSpPr>
      <p:pic>
        <p:nvPicPr>
          <p:cNvPr id="6" name="pasted-image.png">
            <a:extLst>
              <a:ext uri="{FF2B5EF4-FFF2-40B4-BE49-F238E27FC236}">
                <a16:creationId xmlns:a16="http://schemas.microsoft.com/office/drawing/2014/main" id="{64B0A539-3074-4EC9-983D-051B64B7D697}"/>
              </a:ext>
            </a:extLst>
          </p:cNvPr>
          <p:cNvPicPr>
            <a:picLocks noChangeAspect="1"/>
          </p:cNvPicPr>
          <p:nvPr userDrawn="1"/>
        </p:nvPicPr>
        <p:blipFill>
          <a:blip r:embed="rId2" cstate="email">
            <a:biLevel thresh="50000"/>
            <a:extLst>
              <a:ext uri="{28A0092B-C50C-407E-A947-70E740481C1C}">
                <a14:useLocalDpi xmlns:a14="http://schemas.microsoft.com/office/drawing/2010/main"/>
              </a:ext>
            </a:extLst>
          </a:blip>
          <a:srcRect/>
          <a:stretch>
            <a:fillRect/>
          </a:stretch>
        </p:blipFill>
        <p:spPr>
          <a:xfrm>
            <a:off x="10281758" y="6270977"/>
            <a:ext cx="914400" cy="296527"/>
          </a:xfrm>
          <a:prstGeom prst="rect">
            <a:avLst/>
          </a:prstGeom>
          <a:ln w="12700">
            <a:miter lim="400000"/>
          </a:ln>
        </p:spPr>
      </p:pic>
      <p:cxnSp>
        <p:nvCxnSpPr>
          <p:cNvPr id="7" name="Straight Connector 6">
            <a:extLst>
              <a:ext uri="{FF2B5EF4-FFF2-40B4-BE49-F238E27FC236}">
                <a16:creationId xmlns:a16="http://schemas.microsoft.com/office/drawing/2014/main" id="{18BACA97-5EE4-4A05-AF97-2DCE1353F2B6}"/>
              </a:ext>
            </a:extLst>
          </p:cNvPr>
          <p:cNvCxnSpPr/>
          <p:nvPr userDrawn="1"/>
        </p:nvCxnSpPr>
        <p:spPr>
          <a:xfrm>
            <a:off x="11281026" y="6215866"/>
            <a:ext cx="0" cy="380143"/>
          </a:xfrm>
          <a:prstGeom prst="line">
            <a:avLst/>
          </a:prstGeom>
          <a:ln>
            <a:solidFill>
              <a:schemeClr val="bg2">
                <a:alpha val="50000"/>
              </a:schemeClr>
            </a:solidFill>
          </a:ln>
        </p:spPr>
        <p:style>
          <a:lnRef idx="3">
            <a:schemeClr val="accent5"/>
          </a:lnRef>
          <a:fillRef idx="0">
            <a:schemeClr val="accent5"/>
          </a:fillRef>
          <a:effectRef idx="2">
            <a:schemeClr val="accent5"/>
          </a:effectRef>
          <a:fontRef idx="minor">
            <a:schemeClr val="tx1"/>
          </a:fontRef>
        </p:style>
      </p:cxnSp>
      <p:sp>
        <p:nvSpPr>
          <p:cNvPr id="8" name="Slide Number Placeholder 32">
            <a:extLst>
              <a:ext uri="{FF2B5EF4-FFF2-40B4-BE49-F238E27FC236}">
                <a16:creationId xmlns:a16="http://schemas.microsoft.com/office/drawing/2014/main" id="{3406DD15-25B8-4D7F-AC74-4E59247BDDF1}"/>
              </a:ext>
            </a:extLst>
          </p:cNvPr>
          <p:cNvSpPr>
            <a:spLocks noGrp="1"/>
          </p:cNvSpPr>
          <p:nvPr>
            <p:ph type="sldNum" sz="quarter" idx="4"/>
          </p:nvPr>
        </p:nvSpPr>
        <p:spPr>
          <a:xfrm>
            <a:off x="11281026" y="6235454"/>
            <a:ext cx="432368" cy="365125"/>
          </a:xfrm>
          <a:prstGeom prst="rect">
            <a:avLst/>
          </a:prstGeom>
        </p:spPr>
        <p:txBody>
          <a:bodyPr anchor="ctr"/>
          <a:lstStyle>
            <a:lvl1pPr algn="r">
              <a:defRPr sz="1200">
                <a:solidFill>
                  <a:schemeClr val="bg1"/>
                </a:solidFill>
              </a:defRPr>
            </a:lvl1pPr>
          </a:lstStyle>
          <a:p>
            <a:fld id="{103F912F-1C8C-4406-A72D-DDC68CC735EB}" type="slidenum">
              <a:rPr lang="en-US" smtClean="0"/>
              <a:pPr/>
              <a:t>‹#›</a:t>
            </a:fld>
            <a:endParaRPr lang="en-US" dirty="0"/>
          </a:p>
        </p:txBody>
      </p:sp>
      <p:sp>
        <p:nvSpPr>
          <p:cNvPr id="3" name="Picture Placeholder 2">
            <a:extLst>
              <a:ext uri="{FF2B5EF4-FFF2-40B4-BE49-F238E27FC236}">
                <a16:creationId xmlns:a16="http://schemas.microsoft.com/office/drawing/2014/main" id="{952163EF-84E0-4E15-9338-E1BD0C127BF2}"/>
              </a:ext>
            </a:extLst>
          </p:cNvPr>
          <p:cNvSpPr>
            <a:spLocks noGrp="1"/>
          </p:cNvSpPr>
          <p:nvPr>
            <p:ph type="pic" sz="quarter" idx="10"/>
          </p:nvPr>
        </p:nvSpPr>
        <p:spPr>
          <a:xfrm>
            <a:off x="0" y="0"/>
            <a:ext cx="7613650" cy="6858000"/>
          </a:xfrm>
          <a:solidFill>
            <a:schemeClr val="bg1"/>
          </a:solidFill>
        </p:spPr>
        <p:txBody>
          <a:bodyPr/>
          <a:lstStyle>
            <a:lvl1pPr marL="0" indent="0">
              <a:buNone/>
              <a:defRPr/>
            </a:lvl1pPr>
          </a:lstStyle>
          <a:p>
            <a:endParaRPr lang="en-US" dirty="0"/>
          </a:p>
        </p:txBody>
      </p:sp>
      <p:sp>
        <p:nvSpPr>
          <p:cNvPr id="5" name="Text Placeholder 4">
            <a:extLst>
              <a:ext uri="{FF2B5EF4-FFF2-40B4-BE49-F238E27FC236}">
                <a16:creationId xmlns:a16="http://schemas.microsoft.com/office/drawing/2014/main" id="{24AD5CAD-C7AE-420B-AD1D-E32D4F346EB4}"/>
              </a:ext>
            </a:extLst>
          </p:cNvPr>
          <p:cNvSpPr>
            <a:spLocks noGrp="1"/>
          </p:cNvSpPr>
          <p:nvPr>
            <p:ph type="body" sz="quarter" idx="11"/>
          </p:nvPr>
        </p:nvSpPr>
        <p:spPr>
          <a:xfrm>
            <a:off x="8116119" y="1116806"/>
            <a:ext cx="3597275" cy="4624388"/>
          </a:xfrm>
        </p:spPr>
        <p:txBody>
          <a:bodyPr>
            <a:normAutofit/>
          </a:bodyPr>
          <a:lstStyle>
            <a:lvl1pPr marL="0" indent="0">
              <a:buNone/>
              <a:defRPr sz="24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2426172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accent1"/>
        </a:solidFill>
        <a:effectLst/>
      </p:bgPr>
    </p:bg>
    <p:spTree>
      <p:nvGrpSpPr>
        <p:cNvPr id="1" name=""/>
        <p:cNvGrpSpPr/>
        <p:nvPr/>
      </p:nvGrpSpPr>
      <p:grpSpPr>
        <a:xfrm>
          <a:off x="0" y="0"/>
          <a:ext cx="0" cy="0"/>
          <a:chOff x="0" y="0"/>
          <a:chExt cx="0" cy="0"/>
        </a:xfrm>
      </p:grpSpPr>
      <p:pic>
        <p:nvPicPr>
          <p:cNvPr id="5" name="pasted-image.png">
            <a:extLst>
              <a:ext uri="{FF2B5EF4-FFF2-40B4-BE49-F238E27FC236}">
                <a16:creationId xmlns:a16="http://schemas.microsoft.com/office/drawing/2014/main" id="{03587691-B036-41EE-BE14-92D56F8ED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b="43763"/>
          <a:stretch>
            <a:fillRect/>
          </a:stretch>
        </p:blipFill>
        <p:spPr>
          <a:xfrm>
            <a:off x="4109663" y="2633132"/>
            <a:ext cx="4311096" cy="1398025"/>
          </a:xfrm>
          <a:prstGeom prst="rect">
            <a:avLst/>
          </a:prstGeom>
          <a:ln w="12700">
            <a:miter lim="400000"/>
          </a:ln>
        </p:spPr>
      </p:pic>
    </p:spTree>
    <p:extLst>
      <p:ext uri="{BB962C8B-B14F-4D97-AF65-F5344CB8AC3E}">
        <p14:creationId xmlns:p14="http://schemas.microsoft.com/office/powerpoint/2010/main" val="1664553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2_Custom Layout">
    <p:bg>
      <p:bgPr>
        <a:solidFill>
          <a:schemeClr val="accent1"/>
        </a:solidFill>
        <a:effectLst/>
      </p:bgPr>
    </p:bg>
    <p:spTree>
      <p:nvGrpSpPr>
        <p:cNvPr id="1" name=""/>
        <p:cNvGrpSpPr/>
        <p:nvPr/>
      </p:nvGrpSpPr>
      <p:grpSpPr>
        <a:xfrm>
          <a:off x="0" y="0"/>
          <a:ext cx="0" cy="0"/>
          <a:chOff x="0" y="0"/>
          <a:chExt cx="0" cy="0"/>
        </a:xfrm>
      </p:grpSpPr>
      <p:pic>
        <p:nvPicPr>
          <p:cNvPr id="6" name="pasted-image.png">
            <a:extLst>
              <a:ext uri="{FF2B5EF4-FFF2-40B4-BE49-F238E27FC236}">
                <a16:creationId xmlns:a16="http://schemas.microsoft.com/office/drawing/2014/main" id="{64B0A539-3074-4EC9-983D-051B64B7D697}"/>
              </a:ext>
            </a:extLst>
          </p:cNvPr>
          <p:cNvPicPr>
            <a:picLocks noChangeAspect="1"/>
          </p:cNvPicPr>
          <p:nvPr userDrawn="1"/>
        </p:nvPicPr>
        <p:blipFill>
          <a:blip r:embed="rId2" cstate="email">
            <a:biLevel thresh="50000"/>
            <a:extLst>
              <a:ext uri="{28A0092B-C50C-407E-A947-70E740481C1C}">
                <a14:useLocalDpi xmlns:a14="http://schemas.microsoft.com/office/drawing/2010/main"/>
              </a:ext>
            </a:extLst>
          </a:blip>
          <a:srcRect/>
          <a:stretch>
            <a:fillRect/>
          </a:stretch>
        </p:blipFill>
        <p:spPr>
          <a:xfrm>
            <a:off x="10281758" y="6270977"/>
            <a:ext cx="914400" cy="296527"/>
          </a:xfrm>
          <a:prstGeom prst="rect">
            <a:avLst/>
          </a:prstGeom>
          <a:ln w="12700">
            <a:miter lim="400000"/>
          </a:ln>
        </p:spPr>
      </p:pic>
      <p:cxnSp>
        <p:nvCxnSpPr>
          <p:cNvPr id="7" name="Straight Connector 6">
            <a:extLst>
              <a:ext uri="{FF2B5EF4-FFF2-40B4-BE49-F238E27FC236}">
                <a16:creationId xmlns:a16="http://schemas.microsoft.com/office/drawing/2014/main" id="{18BACA97-5EE4-4A05-AF97-2DCE1353F2B6}"/>
              </a:ext>
            </a:extLst>
          </p:cNvPr>
          <p:cNvCxnSpPr/>
          <p:nvPr userDrawn="1"/>
        </p:nvCxnSpPr>
        <p:spPr>
          <a:xfrm>
            <a:off x="11281026" y="6215866"/>
            <a:ext cx="0" cy="380143"/>
          </a:xfrm>
          <a:prstGeom prst="line">
            <a:avLst/>
          </a:prstGeom>
          <a:ln>
            <a:solidFill>
              <a:schemeClr val="bg2">
                <a:alpha val="50000"/>
              </a:schemeClr>
            </a:solidFill>
          </a:ln>
        </p:spPr>
        <p:style>
          <a:lnRef idx="3">
            <a:schemeClr val="accent5"/>
          </a:lnRef>
          <a:fillRef idx="0">
            <a:schemeClr val="accent5"/>
          </a:fillRef>
          <a:effectRef idx="2">
            <a:schemeClr val="accent5"/>
          </a:effectRef>
          <a:fontRef idx="minor">
            <a:schemeClr val="tx1"/>
          </a:fontRef>
        </p:style>
      </p:cxnSp>
      <p:sp>
        <p:nvSpPr>
          <p:cNvPr id="8" name="Slide Number Placeholder 32">
            <a:extLst>
              <a:ext uri="{FF2B5EF4-FFF2-40B4-BE49-F238E27FC236}">
                <a16:creationId xmlns:a16="http://schemas.microsoft.com/office/drawing/2014/main" id="{3406DD15-25B8-4D7F-AC74-4E59247BDDF1}"/>
              </a:ext>
            </a:extLst>
          </p:cNvPr>
          <p:cNvSpPr>
            <a:spLocks noGrp="1"/>
          </p:cNvSpPr>
          <p:nvPr>
            <p:ph type="sldNum" sz="quarter" idx="4"/>
          </p:nvPr>
        </p:nvSpPr>
        <p:spPr>
          <a:xfrm>
            <a:off x="11281026" y="6235454"/>
            <a:ext cx="432368" cy="365125"/>
          </a:xfrm>
          <a:prstGeom prst="rect">
            <a:avLst/>
          </a:prstGeom>
        </p:spPr>
        <p:txBody>
          <a:bodyPr anchor="ctr"/>
          <a:lstStyle>
            <a:lvl1pPr algn="r">
              <a:defRPr sz="1200">
                <a:solidFill>
                  <a:schemeClr val="bg1"/>
                </a:solidFill>
              </a:defRPr>
            </a:lvl1pPr>
          </a:lstStyle>
          <a:p>
            <a:fld id="{103F912F-1C8C-4406-A72D-DDC68CC735EB}" type="slidenum">
              <a:rPr lang="en-US" smtClean="0"/>
              <a:pPr/>
              <a:t>‹#›</a:t>
            </a:fld>
            <a:endParaRPr lang="en-US" dirty="0"/>
          </a:p>
        </p:txBody>
      </p:sp>
    </p:spTree>
    <p:extLst>
      <p:ext uri="{BB962C8B-B14F-4D97-AF65-F5344CB8AC3E}">
        <p14:creationId xmlns:p14="http://schemas.microsoft.com/office/powerpoint/2010/main" val="178103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bk object 18"/>
          <p:cNvSpPr/>
          <p:nvPr userDrawn="1"/>
        </p:nvSpPr>
        <p:spPr>
          <a:xfrm>
            <a:off x="1251051" y="1390396"/>
            <a:ext cx="9690100" cy="4077335"/>
          </a:xfrm>
          <a:custGeom>
            <a:avLst/>
            <a:gdLst/>
            <a:ahLst/>
            <a:cxnLst/>
            <a:rect l="l" t="t" r="r" b="b"/>
            <a:pathLst>
              <a:path w="9690100" h="4077335">
                <a:moveTo>
                  <a:pt x="0" y="4077208"/>
                </a:moveTo>
                <a:lnTo>
                  <a:pt x="9689592" y="4077208"/>
                </a:lnTo>
                <a:lnTo>
                  <a:pt x="9689592" y="0"/>
                </a:lnTo>
                <a:lnTo>
                  <a:pt x="0" y="0"/>
                </a:lnTo>
                <a:lnTo>
                  <a:pt x="0" y="4077208"/>
                </a:lnTo>
                <a:close/>
              </a:path>
            </a:pathLst>
          </a:custGeom>
          <a:solidFill>
            <a:schemeClr val="bg1">
              <a:alpha val="68000"/>
            </a:schemeClr>
          </a:solidFill>
          <a:ln w="76200">
            <a:solidFill>
              <a:schemeClr val="accent1"/>
            </a:solidFill>
          </a:ln>
        </p:spPr>
        <p:txBody>
          <a:bodyPr wrap="square" lIns="0" tIns="0" rIns="0" bIns="0" rtlCol="0"/>
          <a:lstStyle/>
          <a:p>
            <a:endParaRPr/>
          </a:p>
        </p:txBody>
      </p:sp>
      <p:sp>
        <p:nvSpPr>
          <p:cNvPr id="23" name="Text Placeholder 7">
            <a:extLst>
              <a:ext uri="{FF2B5EF4-FFF2-40B4-BE49-F238E27FC236}">
                <a16:creationId xmlns:a16="http://schemas.microsoft.com/office/drawing/2014/main" id="{45AE67CB-EC1A-4559-8D0C-11F1A71480DA}"/>
              </a:ext>
            </a:extLst>
          </p:cNvPr>
          <p:cNvSpPr>
            <a:spLocks noGrp="1"/>
          </p:cNvSpPr>
          <p:nvPr>
            <p:ph type="body" sz="quarter" idx="10"/>
          </p:nvPr>
        </p:nvSpPr>
        <p:spPr>
          <a:xfrm>
            <a:off x="2255367" y="2295922"/>
            <a:ext cx="7680960" cy="892552"/>
          </a:xfrm>
          <a:prstGeom prst="rect">
            <a:avLst/>
          </a:prstGeom>
        </p:spPr>
        <p:txBody>
          <a:bodyPr>
            <a:noAutofit/>
          </a:bodyPr>
          <a:lstStyle>
            <a:lvl1pPr marL="0" indent="0" algn="ctr" defTabSz="914400" rtl="0" eaLnBrk="1" latinLnBrk="0" hangingPunct="1">
              <a:lnSpc>
                <a:spcPct val="100000"/>
              </a:lnSpc>
              <a:buNone/>
              <a:defRPr lang="en-US" sz="3600" kern="1200" spc="180" dirty="0" smtClean="0">
                <a:solidFill>
                  <a:schemeClr val="accent1"/>
                </a:solidFill>
                <a:latin typeface="Arial Rounded MT Bold"/>
                <a:ea typeface="+mn-ea"/>
                <a:cs typeface="Arial Rounded MT Bold"/>
              </a:defRPr>
            </a:lvl1pPr>
            <a:lvl2pPr>
              <a:defRPr lang="en-US" sz="7500" b="0" i="1" u="heavy" kern="0" spc="300" dirty="0" smtClean="0">
                <a:solidFill>
                  <a:srgbClr val="231F20"/>
                </a:solidFill>
                <a:uFill>
                  <a:solidFill>
                    <a:srgbClr val="FDB237"/>
                  </a:solidFill>
                </a:uFill>
                <a:latin typeface="Mistral" panose="03090702030407020403" pitchFamily="66" charset="0"/>
                <a:ea typeface="Brush Script MT" panose="03060802040406070304" pitchFamily="66" charset="-122"/>
                <a:cs typeface="Brush Script MT" panose="03060802040406070304" pitchFamily="66" charset="-122"/>
              </a:defRPr>
            </a:lvl2pPr>
          </a:lstStyle>
          <a:p>
            <a:pPr lvl="0"/>
            <a:r>
              <a:rPr lang="en-US" dirty="0"/>
              <a:t>Click to edit Master text styles</a:t>
            </a:r>
          </a:p>
        </p:txBody>
      </p:sp>
      <p:sp>
        <p:nvSpPr>
          <p:cNvPr id="24" name="Text Placeholder 7">
            <a:extLst>
              <a:ext uri="{FF2B5EF4-FFF2-40B4-BE49-F238E27FC236}">
                <a16:creationId xmlns:a16="http://schemas.microsoft.com/office/drawing/2014/main" id="{E9B0C427-2825-4FC2-BB68-C370EB896009}"/>
              </a:ext>
            </a:extLst>
          </p:cNvPr>
          <p:cNvSpPr>
            <a:spLocks noGrp="1"/>
          </p:cNvSpPr>
          <p:nvPr>
            <p:ph type="body" sz="quarter" idx="11"/>
          </p:nvPr>
        </p:nvSpPr>
        <p:spPr>
          <a:xfrm>
            <a:off x="2676991" y="3448609"/>
            <a:ext cx="6837712" cy="1046440"/>
          </a:xfrm>
          <a:prstGeom prst="rect">
            <a:avLst/>
          </a:prstGeom>
        </p:spPr>
        <p:txBody>
          <a:bodyPr>
            <a:normAutofit/>
          </a:bodyPr>
          <a:lstStyle>
            <a:lvl1pPr marL="0" indent="0" algn="ctr" defTabSz="914400" rtl="0" eaLnBrk="1" latinLnBrk="0" hangingPunct="1">
              <a:lnSpc>
                <a:spcPct val="100000"/>
              </a:lnSpc>
              <a:spcBef>
                <a:spcPts val="1980"/>
              </a:spcBef>
              <a:buNone/>
              <a:defRPr lang="en-US" sz="3600" b="1" i="1" u="heavy" kern="1200" spc="300" dirty="0" smtClean="0">
                <a:solidFill>
                  <a:schemeClr val="tx1">
                    <a:lumMod val="85000"/>
                    <a:lumOff val="15000"/>
                  </a:schemeClr>
                </a:solidFill>
                <a:uFill>
                  <a:solidFill>
                    <a:srgbClr val="FDB237"/>
                  </a:solidFill>
                </a:uFill>
                <a:latin typeface="Freestyle Script" panose="030804020302050B0404" pitchFamily="66" charset="0"/>
                <a:ea typeface="+mn-ea"/>
                <a:cs typeface="Times New Roman"/>
              </a:defRPr>
            </a:lvl1pPr>
            <a:lvl2pPr>
              <a:defRPr lang="en-US" sz="7500" b="0" i="1" u="heavy" kern="0" spc="300" dirty="0" smtClean="0">
                <a:solidFill>
                  <a:srgbClr val="231F20"/>
                </a:solidFill>
                <a:uFill>
                  <a:solidFill>
                    <a:srgbClr val="FDB237"/>
                  </a:solidFill>
                </a:uFill>
                <a:latin typeface="Mistral" panose="03090702030407020403" pitchFamily="66" charset="0"/>
                <a:ea typeface="Brush Script MT" panose="03060802040406070304" pitchFamily="66" charset="-122"/>
                <a:cs typeface="Brush Script MT" panose="03060802040406070304" pitchFamily="66" charset="-122"/>
              </a:defRPr>
            </a:lvl2pPr>
          </a:lstStyle>
          <a:p>
            <a:pPr lvl="0"/>
            <a:r>
              <a:rPr lang="en-US"/>
              <a:t>Click to edit Master text styles</a:t>
            </a:r>
          </a:p>
        </p:txBody>
      </p:sp>
      <p:pic>
        <p:nvPicPr>
          <p:cNvPr id="7" name="Picture 6" descr="A picture containing clock, meter&#10;&#10;Description automatically generated">
            <a:extLst>
              <a:ext uri="{FF2B5EF4-FFF2-40B4-BE49-F238E27FC236}">
                <a16:creationId xmlns:a16="http://schemas.microsoft.com/office/drawing/2014/main" id="{1A6D3EEB-8E4A-4DCB-AA2A-1583E9A891A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55246" y="6437281"/>
            <a:ext cx="1540043" cy="286295"/>
          </a:xfrm>
          <a:prstGeom prst="rect">
            <a:avLst/>
          </a:prstGeom>
        </p:spPr>
      </p:pic>
      <p:sp>
        <p:nvSpPr>
          <p:cNvPr id="11" name="Slide Number Placeholder 46">
            <a:extLst>
              <a:ext uri="{FF2B5EF4-FFF2-40B4-BE49-F238E27FC236}">
                <a16:creationId xmlns:a16="http://schemas.microsoft.com/office/drawing/2014/main" id="{A9D944D3-3C7C-4298-BC9D-825BB568A4AE}"/>
              </a:ext>
            </a:extLst>
          </p:cNvPr>
          <p:cNvSpPr txBox="1">
            <a:spLocks/>
          </p:cNvSpPr>
          <p:nvPr userDrawn="1"/>
        </p:nvSpPr>
        <p:spPr>
          <a:xfrm>
            <a:off x="5829300" y="6441929"/>
            <a:ext cx="533400"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z="1400" smtClean="0">
                <a:solidFill>
                  <a:schemeClr val="accent2"/>
                </a:solidFill>
                <a:latin typeface="Arial Rounded MT Bold" panose="020F0704030504030204" pitchFamily="34" charset="0"/>
              </a:rPr>
              <a:pPr algn="ctr"/>
              <a:t>‹#›</a:t>
            </a:fld>
            <a:endParaRPr lang="en-US" sz="1400" dirty="0">
              <a:solidFill>
                <a:schemeClr val="accent2"/>
              </a:solidFill>
              <a:latin typeface="Arial Rounded MT Bold" panose="020F0704030504030204" pitchFamily="34" charset="0"/>
            </a:endParaRPr>
          </a:p>
        </p:txBody>
      </p:sp>
    </p:spTree>
    <p:extLst>
      <p:ext uri="{BB962C8B-B14F-4D97-AF65-F5344CB8AC3E}">
        <p14:creationId xmlns:p14="http://schemas.microsoft.com/office/powerpoint/2010/main" val="239236227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ustom Layout">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7" name="bk object 18">
            <a:extLst>
              <a:ext uri="{FF2B5EF4-FFF2-40B4-BE49-F238E27FC236}">
                <a16:creationId xmlns:a16="http://schemas.microsoft.com/office/drawing/2014/main" id="{CD66FDA9-6305-4C38-BAA1-ABB736EE82AA}"/>
              </a:ext>
            </a:extLst>
          </p:cNvPr>
          <p:cNvSpPr/>
          <p:nvPr/>
        </p:nvSpPr>
        <p:spPr>
          <a:xfrm>
            <a:off x="1251051" y="1390396"/>
            <a:ext cx="9690100" cy="4077335"/>
          </a:xfrm>
          <a:custGeom>
            <a:avLst/>
            <a:gdLst/>
            <a:ahLst/>
            <a:cxnLst/>
            <a:rect l="l" t="t" r="r" b="b"/>
            <a:pathLst>
              <a:path w="9690100" h="4077335">
                <a:moveTo>
                  <a:pt x="0" y="4077208"/>
                </a:moveTo>
                <a:lnTo>
                  <a:pt x="9689592" y="4077208"/>
                </a:lnTo>
                <a:lnTo>
                  <a:pt x="9689592" y="0"/>
                </a:lnTo>
                <a:lnTo>
                  <a:pt x="0" y="0"/>
                </a:lnTo>
                <a:lnTo>
                  <a:pt x="0" y="4077208"/>
                </a:lnTo>
                <a:close/>
              </a:path>
            </a:pathLst>
          </a:custGeom>
          <a:solidFill>
            <a:schemeClr val="bg1">
              <a:alpha val="66000"/>
            </a:schemeClr>
          </a:solidFill>
          <a:ln w="76200">
            <a:solidFill>
              <a:schemeClr val="accent1"/>
            </a:solidFill>
          </a:ln>
        </p:spPr>
        <p:txBody>
          <a:bodyPr wrap="square" lIns="0" tIns="0" rIns="0" bIns="0" rtlCol="0"/>
          <a:lstStyle/>
          <a:p>
            <a:endParaRPr/>
          </a:p>
        </p:txBody>
      </p:sp>
      <p:sp>
        <p:nvSpPr>
          <p:cNvPr id="19" name="Text Placeholder 7">
            <a:extLst>
              <a:ext uri="{FF2B5EF4-FFF2-40B4-BE49-F238E27FC236}">
                <a16:creationId xmlns:a16="http://schemas.microsoft.com/office/drawing/2014/main" id="{38D4CBB3-4583-4718-9EC9-21270871FDC5}"/>
              </a:ext>
            </a:extLst>
          </p:cNvPr>
          <p:cNvSpPr>
            <a:spLocks noGrp="1"/>
          </p:cNvSpPr>
          <p:nvPr>
            <p:ph type="body" sz="quarter" idx="10"/>
          </p:nvPr>
        </p:nvSpPr>
        <p:spPr>
          <a:xfrm>
            <a:off x="2255367" y="2295922"/>
            <a:ext cx="7680960" cy="892552"/>
          </a:xfrm>
          <a:prstGeom prst="rect">
            <a:avLst/>
          </a:prstGeom>
        </p:spPr>
        <p:txBody>
          <a:bodyPr>
            <a:noAutofit/>
          </a:bodyPr>
          <a:lstStyle>
            <a:lvl1pPr marL="0" indent="0" algn="ctr" defTabSz="914400" rtl="0" eaLnBrk="1" latinLnBrk="0" hangingPunct="1">
              <a:lnSpc>
                <a:spcPct val="100000"/>
              </a:lnSpc>
              <a:buNone/>
              <a:defRPr lang="en-US" sz="3600" kern="1200" spc="180" dirty="0" smtClean="0">
                <a:solidFill>
                  <a:schemeClr val="accent1"/>
                </a:solidFill>
                <a:latin typeface="Arial Rounded MT Bold"/>
                <a:ea typeface="+mn-ea"/>
                <a:cs typeface="Arial Rounded MT Bold"/>
              </a:defRPr>
            </a:lvl1pPr>
            <a:lvl2pPr>
              <a:defRPr lang="en-US" sz="7500" b="0" i="1" u="heavy" kern="0" spc="300" dirty="0" smtClean="0">
                <a:solidFill>
                  <a:srgbClr val="231F20"/>
                </a:solidFill>
                <a:uFill>
                  <a:solidFill>
                    <a:srgbClr val="FDB237"/>
                  </a:solidFill>
                </a:uFill>
                <a:latin typeface="Mistral" panose="03090702030407020403" pitchFamily="66" charset="0"/>
                <a:ea typeface="Brush Script MT" panose="03060802040406070304" pitchFamily="66" charset="-122"/>
                <a:cs typeface="Brush Script MT" panose="03060802040406070304" pitchFamily="66" charset="-122"/>
              </a:defRPr>
            </a:lvl2pPr>
          </a:lstStyle>
          <a:p>
            <a:pPr lvl="0"/>
            <a:r>
              <a:rPr lang="en-US"/>
              <a:t>Click to edit Master text styles</a:t>
            </a:r>
          </a:p>
        </p:txBody>
      </p:sp>
      <p:sp>
        <p:nvSpPr>
          <p:cNvPr id="21" name="Text Placeholder 7">
            <a:extLst>
              <a:ext uri="{FF2B5EF4-FFF2-40B4-BE49-F238E27FC236}">
                <a16:creationId xmlns:a16="http://schemas.microsoft.com/office/drawing/2014/main" id="{0A4AE49B-FEBF-4C04-A948-6111550FD6B6}"/>
              </a:ext>
            </a:extLst>
          </p:cNvPr>
          <p:cNvSpPr>
            <a:spLocks noGrp="1"/>
          </p:cNvSpPr>
          <p:nvPr>
            <p:ph type="body" sz="quarter" idx="11"/>
          </p:nvPr>
        </p:nvSpPr>
        <p:spPr>
          <a:xfrm>
            <a:off x="2676991" y="3448609"/>
            <a:ext cx="6837712" cy="1046440"/>
          </a:xfrm>
          <a:prstGeom prst="rect">
            <a:avLst/>
          </a:prstGeom>
        </p:spPr>
        <p:txBody>
          <a:bodyPr/>
          <a:lstStyle>
            <a:lvl1pPr marL="0" indent="0" algn="ctr" defTabSz="914400" rtl="0" eaLnBrk="1" latinLnBrk="0" hangingPunct="1">
              <a:lnSpc>
                <a:spcPct val="100000"/>
              </a:lnSpc>
              <a:spcBef>
                <a:spcPts val="1980"/>
              </a:spcBef>
              <a:buNone/>
              <a:defRPr lang="en-US" sz="3400" b="1" i="1" u="heavy" kern="1200" spc="300" dirty="0" smtClean="0">
                <a:solidFill>
                  <a:srgbClr val="231F20"/>
                </a:solidFill>
                <a:uFill>
                  <a:solidFill>
                    <a:srgbClr val="FDB237"/>
                  </a:solidFill>
                </a:uFill>
                <a:latin typeface="Freestyle Script" panose="030804020302050B0404" pitchFamily="66" charset="0"/>
                <a:ea typeface="+mn-ea"/>
                <a:cs typeface="Times New Roman"/>
              </a:defRPr>
            </a:lvl1pPr>
            <a:lvl2pPr>
              <a:defRPr lang="en-US" sz="7500" b="0" i="1" u="heavy" kern="0" spc="300" dirty="0" smtClean="0">
                <a:solidFill>
                  <a:srgbClr val="231F20"/>
                </a:solidFill>
                <a:uFill>
                  <a:solidFill>
                    <a:srgbClr val="FDB237"/>
                  </a:solidFill>
                </a:uFill>
                <a:latin typeface="Mistral" panose="03090702030407020403" pitchFamily="66" charset="0"/>
                <a:ea typeface="Brush Script MT" panose="03060802040406070304" pitchFamily="66" charset="-122"/>
                <a:cs typeface="Brush Script MT" panose="03060802040406070304" pitchFamily="66" charset="-122"/>
              </a:defRPr>
            </a:lvl2pPr>
          </a:lstStyle>
          <a:p>
            <a:pPr lvl="0"/>
            <a:r>
              <a:rPr lang="en-US"/>
              <a:t>Click to edit Master text styles</a:t>
            </a:r>
          </a:p>
        </p:txBody>
      </p:sp>
      <p:pic>
        <p:nvPicPr>
          <p:cNvPr id="22" name="Picture 21" descr="A picture containing clock, meter&#10;&#10;Description automatically generated">
            <a:extLst>
              <a:ext uri="{FF2B5EF4-FFF2-40B4-BE49-F238E27FC236}">
                <a16:creationId xmlns:a16="http://schemas.microsoft.com/office/drawing/2014/main" id="{4ADC2308-8710-4864-BFF9-DE4E292AA1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36327" y="307097"/>
            <a:ext cx="1938847" cy="360433"/>
          </a:xfrm>
          <a:prstGeom prst="rect">
            <a:avLst/>
          </a:prstGeom>
        </p:spPr>
      </p:pic>
      <p:sp>
        <p:nvSpPr>
          <p:cNvPr id="23" name="Slide Number Placeholder 2">
            <a:extLst>
              <a:ext uri="{FF2B5EF4-FFF2-40B4-BE49-F238E27FC236}">
                <a16:creationId xmlns:a16="http://schemas.microsoft.com/office/drawing/2014/main" id="{F8EC1262-83F0-45F1-AEF2-902E060E3DE3}"/>
              </a:ext>
            </a:extLst>
          </p:cNvPr>
          <p:cNvSpPr>
            <a:spLocks noGrp="1"/>
          </p:cNvSpPr>
          <p:nvPr>
            <p:ph type="sldNum" sz="quarter" idx="12"/>
          </p:nvPr>
        </p:nvSpPr>
        <p:spPr>
          <a:xfrm>
            <a:off x="11146055" y="6458552"/>
            <a:ext cx="917608" cy="259960"/>
          </a:xfrm>
          <a:prstGeom prst="rect">
            <a:avLst/>
          </a:prstGeom>
        </p:spPr>
        <p:txBody>
          <a:bodyPr/>
          <a:lstStyle>
            <a:lvl1pPr>
              <a:defRPr sz="1400"/>
            </a:lvl1pPr>
          </a:lstStyle>
          <a:p>
            <a:fld id="{103F912F-1C8C-4406-A72D-DDC68CC735EB}" type="slidenum">
              <a:rPr lang="en-US" smtClean="0"/>
              <a:pPr/>
              <a:t>‹#›</a:t>
            </a:fld>
            <a:endParaRPr lang="en-US" dirty="0"/>
          </a:p>
        </p:txBody>
      </p:sp>
    </p:spTree>
    <p:extLst>
      <p:ext uri="{BB962C8B-B14F-4D97-AF65-F5344CB8AC3E}">
        <p14:creationId xmlns:p14="http://schemas.microsoft.com/office/powerpoint/2010/main" val="62227819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3">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6" name="bk object 18">
            <a:extLst>
              <a:ext uri="{FF2B5EF4-FFF2-40B4-BE49-F238E27FC236}">
                <a16:creationId xmlns:a16="http://schemas.microsoft.com/office/drawing/2014/main" id="{FB152370-9D56-480C-AB1F-BD5A7B7AD5D3}"/>
              </a:ext>
            </a:extLst>
          </p:cNvPr>
          <p:cNvSpPr/>
          <p:nvPr/>
        </p:nvSpPr>
        <p:spPr>
          <a:xfrm>
            <a:off x="1251051" y="1390396"/>
            <a:ext cx="9690100" cy="4077335"/>
          </a:xfrm>
          <a:custGeom>
            <a:avLst/>
            <a:gdLst/>
            <a:ahLst/>
            <a:cxnLst/>
            <a:rect l="l" t="t" r="r" b="b"/>
            <a:pathLst>
              <a:path w="9690100" h="4077335">
                <a:moveTo>
                  <a:pt x="0" y="4077208"/>
                </a:moveTo>
                <a:lnTo>
                  <a:pt x="9689592" y="4077208"/>
                </a:lnTo>
                <a:lnTo>
                  <a:pt x="9689592" y="0"/>
                </a:lnTo>
                <a:lnTo>
                  <a:pt x="0" y="0"/>
                </a:lnTo>
                <a:lnTo>
                  <a:pt x="0" y="4077208"/>
                </a:lnTo>
                <a:close/>
              </a:path>
            </a:pathLst>
          </a:custGeom>
          <a:solidFill>
            <a:schemeClr val="bg1">
              <a:alpha val="66000"/>
            </a:schemeClr>
          </a:solidFill>
          <a:ln w="76200">
            <a:solidFill>
              <a:schemeClr val="accent1"/>
            </a:solidFill>
          </a:ln>
        </p:spPr>
        <p:txBody>
          <a:bodyPr wrap="square" lIns="0" tIns="0" rIns="0" bIns="0" rtlCol="0"/>
          <a:lstStyle/>
          <a:p>
            <a:endParaRPr/>
          </a:p>
        </p:txBody>
      </p:sp>
      <p:sp>
        <p:nvSpPr>
          <p:cNvPr id="17" name="Text Placeholder 7">
            <a:extLst>
              <a:ext uri="{FF2B5EF4-FFF2-40B4-BE49-F238E27FC236}">
                <a16:creationId xmlns:a16="http://schemas.microsoft.com/office/drawing/2014/main" id="{711C7017-C640-4843-AB89-BADD903565F1}"/>
              </a:ext>
            </a:extLst>
          </p:cNvPr>
          <p:cNvSpPr>
            <a:spLocks noGrp="1"/>
          </p:cNvSpPr>
          <p:nvPr>
            <p:ph type="body" sz="quarter" idx="10"/>
          </p:nvPr>
        </p:nvSpPr>
        <p:spPr>
          <a:xfrm>
            <a:off x="2255367" y="2295922"/>
            <a:ext cx="7680960" cy="892552"/>
          </a:xfrm>
          <a:prstGeom prst="rect">
            <a:avLst/>
          </a:prstGeom>
        </p:spPr>
        <p:txBody>
          <a:bodyPr>
            <a:noAutofit/>
          </a:bodyPr>
          <a:lstStyle>
            <a:lvl1pPr marL="0" indent="0" algn="ctr" defTabSz="914400" rtl="0" eaLnBrk="1" latinLnBrk="0" hangingPunct="1">
              <a:lnSpc>
                <a:spcPct val="100000"/>
              </a:lnSpc>
              <a:buNone/>
              <a:defRPr lang="en-US" sz="3600" kern="1200" spc="180" dirty="0" smtClean="0">
                <a:solidFill>
                  <a:schemeClr val="accent1"/>
                </a:solidFill>
                <a:latin typeface="Arial Rounded MT Bold"/>
                <a:ea typeface="+mn-ea"/>
                <a:cs typeface="Arial Rounded MT Bold"/>
              </a:defRPr>
            </a:lvl1pPr>
            <a:lvl2pPr>
              <a:defRPr lang="en-US" sz="7500" b="0" i="1" u="heavy" kern="0" spc="300" dirty="0" smtClean="0">
                <a:solidFill>
                  <a:srgbClr val="231F20"/>
                </a:solidFill>
                <a:uFill>
                  <a:solidFill>
                    <a:srgbClr val="FDB237"/>
                  </a:solidFill>
                </a:uFill>
                <a:latin typeface="Mistral" panose="03090702030407020403" pitchFamily="66" charset="0"/>
                <a:ea typeface="Brush Script MT" panose="03060802040406070304" pitchFamily="66" charset="-122"/>
                <a:cs typeface="Brush Script MT" panose="03060802040406070304" pitchFamily="66" charset="-122"/>
              </a:defRPr>
            </a:lvl2pPr>
          </a:lstStyle>
          <a:p>
            <a:pPr lvl="0"/>
            <a:r>
              <a:rPr lang="en-US"/>
              <a:t>Click to edit Master text styles</a:t>
            </a:r>
          </a:p>
        </p:txBody>
      </p:sp>
      <p:sp>
        <p:nvSpPr>
          <p:cNvPr id="18" name="Text Placeholder 7">
            <a:extLst>
              <a:ext uri="{FF2B5EF4-FFF2-40B4-BE49-F238E27FC236}">
                <a16:creationId xmlns:a16="http://schemas.microsoft.com/office/drawing/2014/main" id="{647562EA-2659-4F5D-8C53-0AED1AE5338A}"/>
              </a:ext>
            </a:extLst>
          </p:cNvPr>
          <p:cNvSpPr>
            <a:spLocks noGrp="1"/>
          </p:cNvSpPr>
          <p:nvPr>
            <p:ph type="body" sz="quarter" idx="11"/>
          </p:nvPr>
        </p:nvSpPr>
        <p:spPr>
          <a:xfrm>
            <a:off x="2676991" y="3448609"/>
            <a:ext cx="6837712" cy="1046440"/>
          </a:xfrm>
          <a:prstGeom prst="rect">
            <a:avLst/>
          </a:prstGeom>
        </p:spPr>
        <p:txBody>
          <a:bodyPr>
            <a:normAutofit/>
          </a:bodyPr>
          <a:lstStyle>
            <a:lvl1pPr marL="0" indent="0" algn="ctr" defTabSz="914400" rtl="0" eaLnBrk="1" latinLnBrk="0" hangingPunct="1">
              <a:lnSpc>
                <a:spcPct val="100000"/>
              </a:lnSpc>
              <a:spcBef>
                <a:spcPts val="1980"/>
              </a:spcBef>
              <a:buNone/>
              <a:defRPr lang="en-US" sz="3600" b="1" i="1" u="heavy" kern="1200" spc="300" dirty="0" smtClean="0">
                <a:solidFill>
                  <a:srgbClr val="231F20"/>
                </a:solidFill>
                <a:uFill>
                  <a:solidFill>
                    <a:srgbClr val="FDB237"/>
                  </a:solidFill>
                </a:uFill>
                <a:latin typeface="Freestyle Script" panose="030804020302050B0404" pitchFamily="66" charset="0"/>
                <a:ea typeface="+mn-ea"/>
                <a:cs typeface="Times New Roman"/>
              </a:defRPr>
            </a:lvl1pPr>
            <a:lvl2pPr>
              <a:defRPr lang="en-US" sz="7500" b="0" i="1" u="heavy" kern="0" spc="300" dirty="0" smtClean="0">
                <a:solidFill>
                  <a:srgbClr val="231F20"/>
                </a:solidFill>
                <a:uFill>
                  <a:solidFill>
                    <a:srgbClr val="FDB237"/>
                  </a:solidFill>
                </a:uFill>
                <a:latin typeface="Mistral" panose="03090702030407020403" pitchFamily="66" charset="0"/>
                <a:ea typeface="Brush Script MT" panose="03060802040406070304" pitchFamily="66" charset="-122"/>
                <a:cs typeface="Brush Script MT" panose="03060802040406070304" pitchFamily="66" charset="-122"/>
              </a:defRPr>
            </a:lvl2pPr>
          </a:lstStyle>
          <a:p>
            <a:pPr lvl="0"/>
            <a:r>
              <a:rPr lang="en-US"/>
              <a:t>Click to edit Master text styles</a:t>
            </a:r>
          </a:p>
        </p:txBody>
      </p:sp>
      <p:pic>
        <p:nvPicPr>
          <p:cNvPr id="21" name="Picture 20" descr="A picture containing clock, meter&#10;&#10;Description automatically generated">
            <a:extLst>
              <a:ext uri="{FF2B5EF4-FFF2-40B4-BE49-F238E27FC236}">
                <a16:creationId xmlns:a16="http://schemas.microsoft.com/office/drawing/2014/main" id="{4D3161C9-70C8-4F1E-B09D-3E6B54CD47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36327" y="307097"/>
            <a:ext cx="1938847" cy="360433"/>
          </a:xfrm>
          <a:prstGeom prst="rect">
            <a:avLst/>
          </a:prstGeom>
        </p:spPr>
      </p:pic>
      <p:sp>
        <p:nvSpPr>
          <p:cNvPr id="22" name="Slide Number Placeholder 2">
            <a:extLst>
              <a:ext uri="{FF2B5EF4-FFF2-40B4-BE49-F238E27FC236}">
                <a16:creationId xmlns:a16="http://schemas.microsoft.com/office/drawing/2014/main" id="{51FC452C-852F-4C66-B3D8-3A1EAB982EF6}"/>
              </a:ext>
            </a:extLst>
          </p:cNvPr>
          <p:cNvSpPr>
            <a:spLocks noGrp="1"/>
          </p:cNvSpPr>
          <p:nvPr>
            <p:ph type="sldNum" sz="quarter" idx="12"/>
          </p:nvPr>
        </p:nvSpPr>
        <p:spPr>
          <a:xfrm>
            <a:off x="11146055" y="6458552"/>
            <a:ext cx="917608" cy="259960"/>
          </a:xfrm>
          <a:prstGeom prst="rect">
            <a:avLst/>
          </a:prstGeom>
        </p:spPr>
        <p:txBody>
          <a:bodyPr/>
          <a:lstStyle>
            <a:lvl1pPr>
              <a:defRPr sz="1400"/>
            </a:lvl1pPr>
          </a:lstStyle>
          <a:p>
            <a:fld id="{103F912F-1C8C-4406-A72D-DDC68CC735EB}" type="slidenum">
              <a:rPr lang="en-US" smtClean="0"/>
              <a:pPr/>
              <a:t>‹#›</a:t>
            </a:fld>
            <a:endParaRPr lang="en-US" dirty="0"/>
          </a:p>
        </p:txBody>
      </p:sp>
    </p:spTree>
    <p:extLst>
      <p:ext uri="{BB962C8B-B14F-4D97-AF65-F5344CB8AC3E}">
        <p14:creationId xmlns:p14="http://schemas.microsoft.com/office/powerpoint/2010/main" val="368284974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8_Title Only">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0" name="Picture 9" descr="A picture containing clock, meter&#10;&#10;Description automatically generated">
            <a:extLst>
              <a:ext uri="{FF2B5EF4-FFF2-40B4-BE49-F238E27FC236}">
                <a16:creationId xmlns:a16="http://schemas.microsoft.com/office/drawing/2014/main" id="{BD7E181A-9DC9-4ACB-9301-E8B9DF102F6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55246" y="6437281"/>
            <a:ext cx="1540043" cy="286295"/>
          </a:xfrm>
          <a:prstGeom prst="rect">
            <a:avLst/>
          </a:prstGeom>
        </p:spPr>
      </p:pic>
      <p:sp>
        <p:nvSpPr>
          <p:cNvPr id="11" name="Title Placeholder 14">
            <a:extLst>
              <a:ext uri="{FF2B5EF4-FFF2-40B4-BE49-F238E27FC236}">
                <a16:creationId xmlns:a16="http://schemas.microsoft.com/office/drawing/2014/main" id="{47375463-AC65-4342-82AE-223FE178A27B}"/>
              </a:ext>
            </a:extLst>
          </p:cNvPr>
          <p:cNvSpPr>
            <a:spLocks noGrp="1"/>
          </p:cNvSpPr>
          <p:nvPr>
            <p:ph type="title"/>
          </p:nvPr>
        </p:nvSpPr>
        <p:spPr>
          <a:xfrm>
            <a:off x="645663" y="609600"/>
            <a:ext cx="10637913" cy="1142625"/>
          </a:xfrm>
          <a:prstGeom prst="rect">
            <a:avLst/>
          </a:prstGeom>
        </p:spPr>
        <p:txBody>
          <a:bodyPr vert="horz" lIns="91440" tIns="45720" rIns="91440" bIns="45720" rtlCol="0" anchor="ctr">
            <a:normAutofit/>
          </a:bodyPr>
          <a:lstStyle/>
          <a:p>
            <a:r>
              <a:rPr lang="en-US" dirty="0"/>
              <a:t>Click to edit Master title style</a:t>
            </a:r>
          </a:p>
        </p:txBody>
      </p:sp>
      <p:sp>
        <p:nvSpPr>
          <p:cNvPr id="12" name="Text Placeholder 15">
            <a:extLst>
              <a:ext uri="{FF2B5EF4-FFF2-40B4-BE49-F238E27FC236}">
                <a16:creationId xmlns:a16="http://schemas.microsoft.com/office/drawing/2014/main" id="{6528CC75-9410-4913-A32C-46E7BA675DFD}"/>
              </a:ext>
            </a:extLst>
          </p:cNvPr>
          <p:cNvSpPr>
            <a:spLocks noGrp="1"/>
          </p:cNvSpPr>
          <p:nvPr>
            <p:ph idx="1"/>
          </p:nvPr>
        </p:nvSpPr>
        <p:spPr>
          <a:xfrm>
            <a:off x="645663" y="1797887"/>
            <a:ext cx="10637913" cy="42981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object 3">
            <a:extLst>
              <a:ext uri="{FF2B5EF4-FFF2-40B4-BE49-F238E27FC236}">
                <a16:creationId xmlns:a16="http://schemas.microsoft.com/office/drawing/2014/main" id="{27A5094A-5EC3-4688-B8CC-065AA2D06549}"/>
              </a:ext>
            </a:extLst>
          </p:cNvPr>
          <p:cNvSpPr/>
          <p:nvPr userDrawn="1"/>
        </p:nvSpPr>
        <p:spPr>
          <a:xfrm>
            <a:off x="495300" y="381000"/>
            <a:ext cx="11201400" cy="5867400"/>
          </a:xfrm>
          <a:custGeom>
            <a:avLst/>
            <a:gdLst/>
            <a:ahLst/>
            <a:cxnLst/>
            <a:rect l="l" t="t" r="r" b="b"/>
            <a:pathLst>
              <a:path w="11201400" h="5867400">
                <a:moveTo>
                  <a:pt x="0" y="5867400"/>
                </a:moveTo>
                <a:lnTo>
                  <a:pt x="11201095" y="5867400"/>
                </a:lnTo>
                <a:lnTo>
                  <a:pt x="11201095" y="0"/>
                </a:lnTo>
                <a:lnTo>
                  <a:pt x="0" y="0"/>
                </a:lnTo>
                <a:lnTo>
                  <a:pt x="0" y="5867400"/>
                </a:lnTo>
                <a:close/>
              </a:path>
            </a:pathLst>
          </a:custGeom>
          <a:ln w="76200">
            <a:solidFill>
              <a:srgbClr val="485CC7"/>
            </a:solidFill>
          </a:ln>
        </p:spPr>
        <p:txBody>
          <a:bodyPr wrap="square" lIns="0" tIns="0" rIns="0" bIns="0" rtlCol="0"/>
          <a:lstStyle/>
          <a:p>
            <a:endParaRPr/>
          </a:p>
        </p:txBody>
      </p:sp>
      <p:sp>
        <p:nvSpPr>
          <p:cNvPr id="14" name="Slide Number Placeholder 46">
            <a:extLst>
              <a:ext uri="{FF2B5EF4-FFF2-40B4-BE49-F238E27FC236}">
                <a16:creationId xmlns:a16="http://schemas.microsoft.com/office/drawing/2014/main" id="{CCE56360-31B4-40F9-B997-7898A6299CDE}"/>
              </a:ext>
            </a:extLst>
          </p:cNvPr>
          <p:cNvSpPr txBox="1">
            <a:spLocks/>
          </p:cNvSpPr>
          <p:nvPr userDrawn="1"/>
        </p:nvSpPr>
        <p:spPr>
          <a:xfrm>
            <a:off x="5829300" y="6441929"/>
            <a:ext cx="533400"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z="1400" smtClean="0">
                <a:solidFill>
                  <a:schemeClr val="accent2"/>
                </a:solidFill>
                <a:latin typeface="Arial Rounded MT Bold" panose="020F0704030504030204" pitchFamily="34" charset="0"/>
              </a:rPr>
              <a:pPr algn="ctr"/>
              <a:t>‹#›</a:t>
            </a:fld>
            <a:endParaRPr lang="en-US" sz="1400" dirty="0">
              <a:solidFill>
                <a:schemeClr val="accent2"/>
              </a:solidFill>
              <a:latin typeface="Arial Rounded MT Bold" panose="020F0704030504030204" pitchFamily="34" charset="0"/>
            </a:endParaRPr>
          </a:p>
        </p:txBody>
      </p:sp>
    </p:spTree>
    <p:extLst>
      <p:ext uri="{BB962C8B-B14F-4D97-AF65-F5344CB8AC3E}">
        <p14:creationId xmlns:p14="http://schemas.microsoft.com/office/powerpoint/2010/main" val="342784349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1_Title Only">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7" name="Picture 6" descr="A picture containing clock, meter&#10;&#10;Description automatically generated">
            <a:extLst>
              <a:ext uri="{FF2B5EF4-FFF2-40B4-BE49-F238E27FC236}">
                <a16:creationId xmlns:a16="http://schemas.microsoft.com/office/drawing/2014/main" id="{5A7054E8-51DE-4339-AF6D-D9B31005093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55246" y="6437281"/>
            <a:ext cx="1540043" cy="286295"/>
          </a:xfrm>
          <a:prstGeom prst="rect">
            <a:avLst/>
          </a:prstGeom>
        </p:spPr>
      </p:pic>
      <p:sp>
        <p:nvSpPr>
          <p:cNvPr id="8" name="Title Placeholder 14">
            <a:extLst>
              <a:ext uri="{FF2B5EF4-FFF2-40B4-BE49-F238E27FC236}">
                <a16:creationId xmlns:a16="http://schemas.microsoft.com/office/drawing/2014/main" id="{6E131EC3-EDE3-4ED4-9BDC-CECD36472F45}"/>
              </a:ext>
            </a:extLst>
          </p:cNvPr>
          <p:cNvSpPr>
            <a:spLocks noGrp="1"/>
          </p:cNvSpPr>
          <p:nvPr>
            <p:ph type="title"/>
          </p:nvPr>
        </p:nvSpPr>
        <p:spPr>
          <a:xfrm>
            <a:off x="645663" y="609600"/>
            <a:ext cx="10637913" cy="1142625"/>
          </a:xfrm>
          <a:prstGeom prst="rect">
            <a:avLst/>
          </a:prstGeom>
        </p:spPr>
        <p:txBody>
          <a:bodyPr vert="horz" lIns="91440" tIns="45720" rIns="91440" bIns="45720" rtlCol="0" anchor="ctr">
            <a:normAutofit/>
          </a:bodyPr>
          <a:lstStyle/>
          <a:p>
            <a:r>
              <a:rPr lang="en-US" dirty="0"/>
              <a:t>Click to edit Master title style</a:t>
            </a:r>
          </a:p>
        </p:txBody>
      </p:sp>
      <p:sp>
        <p:nvSpPr>
          <p:cNvPr id="9" name="Text Placeholder 15">
            <a:extLst>
              <a:ext uri="{FF2B5EF4-FFF2-40B4-BE49-F238E27FC236}">
                <a16:creationId xmlns:a16="http://schemas.microsoft.com/office/drawing/2014/main" id="{DA7F5D1A-7B05-4C84-AE78-B389EA33BD53}"/>
              </a:ext>
            </a:extLst>
          </p:cNvPr>
          <p:cNvSpPr>
            <a:spLocks noGrp="1"/>
          </p:cNvSpPr>
          <p:nvPr>
            <p:ph idx="1"/>
          </p:nvPr>
        </p:nvSpPr>
        <p:spPr>
          <a:xfrm>
            <a:off x="645663" y="1797887"/>
            <a:ext cx="10637913" cy="42981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object 3">
            <a:extLst>
              <a:ext uri="{FF2B5EF4-FFF2-40B4-BE49-F238E27FC236}">
                <a16:creationId xmlns:a16="http://schemas.microsoft.com/office/drawing/2014/main" id="{29EEFB53-560E-41F5-A1D5-2668ED91E571}"/>
              </a:ext>
            </a:extLst>
          </p:cNvPr>
          <p:cNvSpPr/>
          <p:nvPr userDrawn="1"/>
        </p:nvSpPr>
        <p:spPr>
          <a:xfrm>
            <a:off x="495300" y="381000"/>
            <a:ext cx="11201400" cy="5867400"/>
          </a:xfrm>
          <a:custGeom>
            <a:avLst/>
            <a:gdLst/>
            <a:ahLst/>
            <a:cxnLst/>
            <a:rect l="l" t="t" r="r" b="b"/>
            <a:pathLst>
              <a:path w="11201400" h="5867400">
                <a:moveTo>
                  <a:pt x="0" y="5867400"/>
                </a:moveTo>
                <a:lnTo>
                  <a:pt x="11201095" y="5867400"/>
                </a:lnTo>
                <a:lnTo>
                  <a:pt x="11201095" y="0"/>
                </a:lnTo>
                <a:lnTo>
                  <a:pt x="0" y="0"/>
                </a:lnTo>
                <a:lnTo>
                  <a:pt x="0" y="5867400"/>
                </a:lnTo>
                <a:close/>
              </a:path>
            </a:pathLst>
          </a:custGeom>
          <a:ln w="76200">
            <a:solidFill>
              <a:srgbClr val="485CC7"/>
            </a:solidFill>
          </a:ln>
        </p:spPr>
        <p:txBody>
          <a:bodyPr wrap="square" lIns="0" tIns="0" rIns="0" bIns="0" rtlCol="0"/>
          <a:lstStyle/>
          <a:p>
            <a:endParaRPr/>
          </a:p>
        </p:txBody>
      </p:sp>
      <p:sp>
        <p:nvSpPr>
          <p:cNvPr id="11" name="Slide Number Placeholder 46">
            <a:extLst>
              <a:ext uri="{FF2B5EF4-FFF2-40B4-BE49-F238E27FC236}">
                <a16:creationId xmlns:a16="http://schemas.microsoft.com/office/drawing/2014/main" id="{C359AB99-D10A-45C8-9E12-FFBA1399D893}"/>
              </a:ext>
            </a:extLst>
          </p:cNvPr>
          <p:cNvSpPr txBox="1">
            <a:spLocks/>
          </p:cNvSpPr>
          <p:nvPr userDrawn="1"/>
        </p:nvSpPr>
        <p:spPr>
          <a:xfrm>
            <a:off x="5829300" y="6441929"/>
            <a:ext cx="533400"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z="1400" smtClean="0">
                <a:solidFill>
                  <a:schemeClr val="accent2"/>
                </a:solidFill>
                <a:latin typeface="Arial Rounded MT Bold" panose="020F0704030504030204" pitchFamily="34" charset="0"/>
              </a:rPr>
              <a:pPr algn="ctr"/>
              <a:t>‹#›</a:t>
            </a:fld>
            <a:endParaRPr lang="en-US" sz="1400" dirty="0">
              <a:solidFill>
                <a:schemeClr val="accent2"/>
              </a:solidFill>
              <a:latin typeface="Arial Rounded MT Bold" panose="020F0704030504030204" pitchFamily="34" charset="0"/>
            </a:endParaRPr>
          </a:p>
        </p:txBody>
      </p:sp>
    </p:spTree>
    <p:extLst>
      <p:ext uri="{BB962C8B-B14F-4D97-AF65-F5344CB8AC3E}">
        <p14:creationId xmlns:p14="http://schemas.microsoft.com/office/powerpoint/2010/main" val="45591607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wo Content">
    <p:bg>
      <p:bgPr>
        <a:solidFill>
          <a:schemeClr val="accent1">
            <a:lumMod val="75000"/>
          </a:schemeClr>
        </a:solidFill>
        <a:effectLst/>
      </p:bgPr>
    </p:bg>
    <p:spTree>
      <p:nvGrpSpPr>
        <p:cNvPr id="1" name=""/>
        <p:cNvGrpSpPr/>
        <p:nvPr/>
      </p:nvGrpSpPr>
      <p:grpSpPr>
        <a:xfrm>
          <a:off x="0" y="0"/>
          <a:ext cx="0" cy="0"/>
          <a:chOff x="0" y="0"/>
          <a:chExt cx="0" cy="0"/>
        </a:xfrm>
      </p:grpSpPr>
      <p:sp>
        <p:nvSpPr>
          <p:cNvPr id="12" name="object 4">
            <a:extLst>
              <a:ext uri="{FF2B5EF4-FFF2-40B4-BE49-F238E27FC236}">
                <a16:creationId xmlns:a16="http://schemas.microsoft.com/office/drawing/2014/main" id="{60D338AF-06B2-4419-9919-046BD2F14356}"/>
              </a:ext>
            </a:extLst>
          </p:cNvPr>
          <p:cNvSpPr/>
          <p:nvPr/>
        </p:nvSpPr>
        <p:spPr>
          <a:xfrm>
            <a:off x="545421" y="1525524"/>
            <a:ext cx="11201400" cy="4721272"/>
          </a:xfrm>
          <a:custGeom>
            <a:avLst/>
            <a:gdLst/>
            <a:ahLst/>
            <a:cxnLst/>
            <a:rect l="l" t="t" r="r" b="b"/>
            <a:pathLst>
              <a:path w="11201400" h="4130040">
                <a:moveTo>
                  <a:pt x="0" y="4130040"/>
                </a:moveTo>
                <a:lnTo>
                  <a:pt x="11201095" y="4130040"/>
                </a:lnTo>
                <a:lnTo>
                  <a:pt x="11201095" y="0"/>
                </a:lnTo>
                <a:lnTo>
                  <a:pt x="0" y="0"/>
                </a:lnTo>
                <a:lnTo>
                  <a:pt x="0" y="4130040"/>
                </a:lnTo>
                <a:close/>
              </a:path>
            </a:pathLst>
          </a:custGeom>
          <a:noFill/>
          <a:ln w="76200">
            <a:solidFill>
              <a:schemeClr val="bg1"/>
            </a:solidFill>
          </a:ln>
        </p:spPr>
        <p:txBody>
          <a:bodyPr wrap="square" lIns="0" tIns="0" rIns="0" bIns="0" rtlCol="0"/>
          <a:lstStyle/>
          <a:p>
            <a:endParaRPr/>
          </a:p>
        </p:txBody>
      </p:sp>
      <p:sp>
        <p:nvSpPr>
          <p:cNvPr id="13" name="Slide Number Placeholder 2">
            <a:extLst>
              <a:ext uri="{FF2B5EF4-FFF2-40B4-BE49-F238E27FC236}">
                <a16:creationId xmlns:a16="http://schemas.microsoft.com/office/drawing/2014/main" id="{D1CAA8BD-A2C2-48FE-B433-C8DF37638148}"/>
              </a:ext>
            </a:extLst>
          </p:cNvPr>
          <p:cNvSpPr>
            <a:spLocks noGrp="1"/>
          </p:cNvSpPr>
          <p:nvPr>
            <p:ph type="sldNum" sz="quarter" idx="4"/>
          </p:nvPr>
        </p:nvSpPr>
        <p:spPr>
          <a:xfrm>
            <a:off x="9259503" y="6503068"/>
            <a:ext cx="2804160" cy="215444"/>
          </a:xfrm>
          <a:prstGeom prst="rect">
            <a:avLst/>
          </a:prstGeom>
        </p:spPr>
        <p:txBody>
          <a:bodyPr/>
          <a:lstStyle>
            <a:lvl1pPr algn="r">
              <a:defRPr sz="1400">
                <a:solidFill>
                  <a:schemeClr val="bg1"/>
                </a:solidFill>
              </a:defRPr>
            </a:lvl1pPr>
          </a:lstStyle>
          <a:p>
            <a:fld id="{103F912F-1C8C-4406-A72D-DDC68CC735EB}" type="slidenum">
              <a:rPr lang="en-US" smtClean="0"/>
              <a:pPr/>
              <a:t>‹#›</a:t>
            </a:fld>
            <a:endParaRPr lang="en-US" dirty="0"/>
          </a:p>
        </p:txBody>
      </p:sp>
      <p:sp>
        <p:nvSpPr>
          <p:cNvPr id="21" name="Title Placeholder 14">
            <a:extLst>
              <a:ext uri="{FF2B5EF4-FFF2-40B4-BE49-F238E27FC236}">
                <a16:creationId xmlns:a16="http://schemas.microsoft.com/office/drawing/2014/main" id="{E663D25D-D745-486E-8834-F32FA40436B7}"/>
              </a:ext>
            </a:extLst>
          </p:cNvPr>
          <p:cNvSpPr>
            <a:spLocks noGrp="1"/>
          </p:cNvSpPr>
          <p:nvPr>
            <p:ph type="title"/>
          </p:nvPr>
        </p:nvSpPr>
        <p:spPr>
          <a:xfrm>
            <a:off x="545421" y="180075"/>
            <a:ext cx="11201400" cy="1325563"/>
          </a:xfrm>
          <a:prstGeom prst="rect">
            <a:avLst/>
          </a:prstGeom>
        </p:spPr>
        <p:txBody>
          <a:bodyPr vert="horz" lIns="91440" tIns="45720" rIns="91440" bIns="45720" rtlCol="0" anchor="ctr">
            <a:normAutofit/>
          </a:bodyPr>
          <a:lstStyle>
            <a:lvl1pPr>
              <a:defRPr>
                <a:solidFill>
                  <a:schemeClr val="bg1"/>
                </a:solidFill>
              </a:defRPr>
            </a:lvl1pPr>
          </a:lstStyle>
          <a:p>
            <a:r>
              <a:rPr lang="en-US"/>
              <a:t>Click to edit Master title style</a:t>
            </a:r>
            <a:endParaRPr lang="en-US" dirty="0"/>
          </a:p>
        </p:txBody>
      </p:sp>
      <p:pic>
        <p:nvPicPr>
          <p:cNvPr id="3" name="Picture 2" descr="A picture containing drawing&#10;&#10;Description automatically generated">
            <a:extLst>
              <a:ext uri="{FF2B5EF4-FFF2-40B4-BE49-F238E27FC236}">
                <a16:creationId xmlns:a16="http://schemas.microsoft.com/office/drawing/2014/main" id="{7B4D7CA5-DB10-49FE-B381-86608E072F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8337" y="6451140"/>
            <a:ext cx="1717583" cy="319300"/>
          </a:xfrm>
          <a:prstGeom prst="rect">
            <a:avLst/>
          </a:prstGeom>
        </p:spPr>
      </p:pic>
      <p:sp>
        <p:nvSpPr>
          <p:cNvPr id="5" name="Content Placeholder 4">
            <a:extLst>
              <a:ext uri="{FF2B5EF4-FFF2-40B4-BE49-F238E27FC236}">
                <a16:creationId xmlns:a16="http://schemas.microsoft.com/office/drawing/2014/main" id="{600B25F3-B17C-4EF3-89CA-BB0F245546F0}"/>
              </a:ext>
            </a:extLst>
          </p:cNvPr>
          <p:cNvSpPr>
            <a:spLocks noGrp="1"/>
          </p:cNvSpPr>
          <p:nvPr>
            <p:ph sz="quarter" idx="10"/>
          </p:nvPr>
        </p:nvSpPr>
        <p:spPr>
          <a:xfrm>
            <a:off x="546100" y="1525588"/>
            <a:ext cx="11201400" cy="47212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708109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4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Slide Number Placeholder 2">
            <a:extLst>
              <a:ext uri="{FF2B5EF4-FFF2-40B4-BE49-F238E27FC236}">
                <a16:creationId xmlns:a16="http://schemas.microsoft.com/office/drawing/2014/main" id="{A27C533A-1318-43C9-9475-5B177EADA8FE}"/>
              </a:ext>
            </a:extLst>
          </p:cNvPr>
          <p:cNvSpPr>
            <a:spLocks noGrp="1"/>
          </p:cNvSpPr>
          <p:nvPr>
            <p:ph type="sldNum" sz="quarter" idx="4"/>
          </p:nvPr>
        </p:nvSpPr>
        <p:spPr>
          <a:xfrm>
            <a:off x="9259503" y="6503068"/>
            <a:ext cx="2804160" cy="215444"/>
          </a:xfrm>
          <a:prstGeom prst="rect">
            <a:avLst/>
          </a:prstGeom>
        </p:spPr>
        <p:txBody>
          <a:bodyPr/>
          <a:lstStyle>
            <a:lvl1pPr algn="r">
              <a:defRPr sz="1400"/>
            </a:lvl1pPr>
          </a:lstStyle>
          <a:p>
            <a:fld id="{103F912F-1C8C-4406-A72D-DDC68CC735EB}" type="slidenum">
              <a:rPr lang="en-US" smtClean="0"/>
              <a:pPr/>
              <a:t>‹#›</a:t>
            </a:fld>
            <a:endParaRPr lang="en-US" dirty="0"/>
          </a:p>
        </p:txBody>
      </p:sp>
      <p:sp>
        <p:nvSpPr>
          <p:cNvPr id="25" name="Title Placeholder 14">
            <a:extLst>
              <a:ext uri="{FF2B5EF4-FFF2-40B4-BE49-F238E27FC236}">
                <a16:creationId xmlns:a16="http://schemas.microsoft.com/office/drawing/2014/main" id="{B756CF0D-C053-4C46-9207-51D541B6087E}"/>
              </a:ext>
            </a:extLst>
          </p:cNvPr>
          <p:cNvSpPr>
            <a:spLocks noGrp="1"/>
          </p:cNvSpPr>
          <p:nvPr>
            <p:ph type="title"/>
          </p:nvPr>
        </p:nvSpPr>
        <p:spPr>
          <a:xfrm>
            <a:off x="671332" y="497711"/>
            <a:ext cx="9560688" cy="114682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7" name="Text Placeholder 26">
            <a:extLst>
              <a:ext uri="{FF2B5EF4-FFF2-40B4-BE49-F238E27FC236}">
                <a16:creationId xmlns:a16="http://schemas.microsoft.com/office/drawing/2014/main" id="{1038FF29-6213-4945-99A3-98E05031A888}"/>
              </a:ext>
            </a:extLst>
          </p:cNvPr>
          <p:cNvSpPr>
            <a:spLocks noGrp="1"/>
          </p:cNvSpPr>
          <p:nvPr>
            <p:ph type="body" sz="quarter" idx="10"/>
          </p:nvPr>
        </p:nvSpPr>
        <p:spPr>
          <a:xfrm>
            <a:off x="671513" y="1644534"/>
            <a:ext cx="8715375" cy="4628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0859207"/>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descr="A picture containing clock, meter&#10;&#10;Description automatically generated">
            <a:extLst>
              <a:ext uri="{FF2B5EF4-FFF2-40B4-BE49-F238E27FC236}">
                <a16:creationId xmlns:a16="http://schemas.microsoft.com/office/drawing/2014/main" id="{6F483BAC-0014-4EF3-B379-4FBD1EBE24F8}"/>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10255246" y="6437281"/>
            <a:ext cx="1540043" cy="286295"/>
          </a:xfrm>
          <a:prstGeom prst="rect">
            <a:avLst/>
          </a:prstGeom>
        </p:spPr>
      </p:pic>
      <p:sp>
        <p:nvSpPr>
          <p:cNvPr id="15" name="Title Placeholder 14">
            <a:extLst>
              <a:ext uri="{FF2B5EF4-FFF2-40B4-BE49-F238E27FC236}">
                <a16:creationId xmlns:a16="http://schemas.microsoft.com/office/drawing/2014/main" id="{DCA1B180-5B46-4138-A603-9B287BB4AD79}"/>
              </a:ext>
            </a:extLst>
          </p:cNvPr>
          <p:cNvSpPr>
            <a:spLocks noGrp="1"/>
          </p:cNvSpPr>
          <p:nvPr>
            <p:ph type="title"/>
          </p:nvPr>
        </p:nvSpPr>
        <p:spPr>
          <a:xfrm>
            <a:off x="645663" y="609600"/>
            <a:ext cx="10637913" cy="1142625"/>
          </a:xfrm>
          <a:prstGeom prst="rect">
            <a:avLst/>
          </a:prstGeom>
        </p:spPr>
        <p:txBody>
          <a:bodyPr vert="horz" lIns="91440" tIns="45720" rIns="91440" bIns="45720" rtlCol="0" anchor="ctr">
            <a:normAutofit/>
          </a:bodyPr>
          <a:lstStyle/>
          <a:p>
            <a:r>
              <a:rPr lang="en-US" dirty="0"/>
              <a:t>Click to edit Master title style</a:t>
            </a:r>
          </a:p>
        </p:txBody>
      </p:sp>
      <p:sp>
        <p:nvSpPr>
          <p:cNvPr id="16" name="Text Placeholder 15">
            <a:extLst>
              <a:ext uri="{FF2B5EF4-FFF2-40B4-BE49-F238E27FC236}">
                <a16:creationId xmlns:a16="http://schemas.microsoft.com/office/drawing/2014/main" id="{404761CC-194F-4812-8672-004993FD7DD3}"/>
              </a:ext>
            </a:extLst>
          </p:cNvPr>
          <p:cNvSpPr>
            <a:spLocks noGrp="1"/>
          </p:cNvSpPr>
          <p:nvPr>
            <p:ph type="body" idx="1"/>
          </p:nvPr>
        </p:nvSpPr>
        <p:spPr>
          <a:xfrm>
            <a:off x="645663" y="1797887"/>
            <a:ext cx="10637913" cy="42981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object 3">
            <a:extLst>
              <a:ext uri="{FF2B5EF4-FFF2-40B4-BE49-F238E27FC236}">
                <a16:creationId xmlns:a16="http://schemas.microsoft.com/office/drawing/2014/main" id="{ED20B574-D97C-4FA0-BFDB-70576E283179}"/>
              </a:ext>
            </a:extLst>
          </p:cNvPr>
          <p:cNvSpPr/>
          <p:nvPr userDrawn="1"/>
        </p:nvSpPr>
        <p:spPr>
          <a:xfrm>
            <a:off x="495300" y="381000"/>
            <a:ext cx="11201400" cy="5867400"/>
          </a:xfrm>
          <a:custGeom>
            <a:avLst/>
            <a:gdLst/>
            <a:ahLst/>
            <a:cxnLst/>
            <a:rect l="l" t="t" r="r" b="b"/>
            <a:pathLst>
              <a:path w="11201400" h="5867400">
                <a:moveTo>
                  <a:pt x="0" y="5867400"/>
                </a:moveTo>
                <a:lnTo>
                  <a:pt x="11201095" y="5867400"/>
                </a:lnTo>
                <a:lnTo>
                  <a:pt x="11201095" y="0"/>
                </a:lnTo>
                <a:lnTo>
                  <a:pt x="0" y="0"/>
                </a:lnTo>
                <a:lnTo>
                  <a:pt x="0" y="5867400"/>
                </a:lnTo>
                <a:close/>
              </a:path>
            </a:pathLst>
          </a:custGeom>
          <a:ln w="76200">
            <a:solidFill>
              <a:srgbClr val="485CC7"/>
            </a:solidFill>
          </a:ln>
        </p:spPr>
        <p:txBody>
          <a:bodyPr wrap="square" lIns="0" tIns="0" rIns="0" bIns="0" rtlCol="0"/>
          <a:lstStyle/>
          <a:p>
            <a:endParaRPr/>
          </a:p>
        </p:txBody>
      </p:sp>
      <p:sp>
        <p:nvSpPr>
          <p:cNvPr id="8" name="Slide Number Placeholder 46">
            <a:extLst>
              <a:ext uri="{FF2B5EF4-FFF2-40B4-BE49-F238E27FC236}">
                <a16:creationId xmlns:a16="http://schemas.microsoft.com/office/drawing/2014/main" id="{AA538326-E7C3-40B4-98C8-CA18F731DFB6}"/>
              </a:ext>
            </a:extLst>
          </p:cNvPr>
          <p:cNvSpPr txBox="1">
            <a:spLocks/>
          </p:cNvSpPr>
          <p:nvPr userDrawn="1"/>
        </p:nvSpPr>
        <p:spPr>
          <a:xfrm>
            <a:off x="5829300" y="6441929"/>
            <a:ext cx="533400"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z="1400" smtClean="0">
                <a:solidFill>
                  <a:schemeClr val="accent2"/>
                </a:solidFill>
                <a:latin typeface="Arial Rounded MT Bold" panose="020F0704030504030204" pitchFamily="34" charset="0"/>
              </a:rPr>
              <a:pPr algn="ctr"/>
              <a:t>‹#›</a:t>
            </a:fld>
            <a:endParaRPr lang="en-US" sz="1400" dirty="0">
              <a:solidFill>
                <a:schemeClr val="accent2"/>
              </a:solidFill>
              <a:latin typeface="Arial Rounded MT Bold" panose="020F0704030504030204" pitchFamily="34" charset="0"/>
            </a:endParaRPr>
          </a:p>
        </p:txBody>
      </p:sp>
    </p:spTree>
    <p:extLst>
      <p:ext uri="{BB962C8B-B14F-4D97-AF65-F5344CB8AC3E}">
        <p14:creationId xmlns:p14="http://schemas.microsoft.com/office/powerpoint/2010/main" val="1251890257"/>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 id="2147483726" r:id="rId22"/>
    <p:sldLayoutId id="2147483727" r:id="rId23"/>
    <p:sldLayoutId id="2147483730" r:id="rId24"/>
    <p:sldLayoutId id="2147483731" r:id="rId25"/>
  </p:sldLayoutIdLst>
  <p:hf hdr="0" ftr="0" dt="0"/>
  <p:txStyles>
    <p:titleStyle>
      <a:lvl1pPr algn="ctr" eaLnBrk="1" hangingPunct="1">
        <a:defRPr sz="3600">
          <a:solidFill>
            <a:schemeClr val="accent1"/>
          </a:solidFill>
          <a:latin typeface="Arial Rounded MT Bold" panose="020F0704030504030204" pitchFamily="34" charset="0"/>
          <a:ea typeface="+mj-ea"/>
          <a:cs typeface="+mj-cs"/>
        </a:defRPr>
      </a:lvl1pPr>
    </p:titleStyle>
    <p:bodyStyle>
      <a:lvl1pPr marL="231775" indent="-231775" eaLnBrk="1" hangingPunct="1">
        <a:spcAft>
          <a:spcPts val="600"/>
        </a:spcAft>
        <a:buFont typeface="Arial" panose="020B0604020202020204" pitchFamily="34" charset="0"/>
        <a:buChar char="»"/>
        <a:defRPr sz="2800">
          <a:solidFill>
            <a:schemeClr val="tx1">
              <a:lumMod val="85000"/>
              <a:lumOff val="15000"/>
            </a:schemeClr>
          </a:solidFill>
          <a:latin typeface="+mn-lt"/>
          <a:ea typeface="+mn-ea"/>
          <a:cs typeface="+mn-cs"/>
        </a:defRPr>
      </a:lvl1pPr>
      <a:lvl2pPr marL="742950" indent="-285750" eaLnBrk="1" hangingPunct="1">
        <a:buFont typeface="Arial" panose="020B0604020202020204" pitchFamily="34" charset="0"/>
        <a:buChar char="–"/>
        <a:defRPr sz="2400">
          <a:solidFill>
            <a:schemeClr val="tx1">
              <a:lumMod val="85000"/>
              <a:lumOff val="15000"/>
            </a:schemeClr>
          </a:solidFill>
          <a:latin typeface="+mn-lt"/>
          <a:ea typeface="+mn-ea"/>
          <a:cs typeface="+mn-cs"/>
        </a:defRPr>
      </a:lvl2pPr>
      <a:lvl3pPr marL="1200150" indent="-285750" eaLnBrk="1" hangingPunct="1">
        <a:buFont typeface="Arial" panose="020B0604020202020204" pitchFamily="34" charset="0"/>
        <a:buChar char="•"/>
        <a:defRPr>
          <a:solidFill>
            <a:schemeClr val="tx1">
              <a:lumMod val="85000"/>
              <a:lumOff val="15000"/>
            </a:schemeClr>
          </a:solidFill>
          <a:latin typeface="+mn-lt"/>
          <a:ea typeface="+mn-ea"/>
          <a:cs typeface="+mn-cs"/>
        </a:defRPr>
      </a:lvl3pPr>
      <a:lvl4pPr marL="1657350" indent="-285750" eaLnBrk="1" hangingPunct="1">
        <a:buFont typeface="Arial" panose="020B0604020202020204" pitchFamily="34" charset="0"/>
        <a:buChar char="•"/>
        <a:defRPr>
          <a:solidFill>
            <a:schemeClr val="tx1">
              <a:lumMod val="85000"/>
              <a:lumOff val="15000"/>
            </a:schemeClr>
          </a:solidFill>
          <a:latin typeface="+mn-lt"/>
          <a:ea typeface="+mn-ea"/>
          <a:cs typeface="+mn-cs"/>
        </a:defRPr>
      </a:lvl4pPr>
      <a:lvl5pPr marL="2114550" indent="-285750" eaLnBrk="1" hangingPunct="1">
        <a:buFont typeface="Arial" panose="020B0604020202020204" pitchFamily="34" charset="0"/>
        <a:buChar char="•"/>
        <a:defRPr>
          <a:solidFill>
            <a:schemeClr val="tx1">
              <a:lumMod val="85000"/>
              <a:lumOff val="15000"/>
            </a:schemeClr>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hyperlink" Target="https://www.istockphoto.com/photo/female-research-team-studying-dna-mutations-computer-screens-with-dna-helix-in-gm1251892822-365437538" TargetMode="External"/><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17.xml"/><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0.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s://tafcares.org/" TargetMode="Externa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hyperlink" Target="https://www.pompevariantdatabase.nl/pompe_mutations_list.php?orderby=aMut_ID1"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ubtitle 27">
            <a:extLst>
              <a:ext uri="{FF2B5EF4-FFF2-40B4-BE49-F238E27FC236}">
                <a16:creationId xmlns:a16="http://schemas.microsoft.com/office/drawing/2014/main" id="{ED755882-32B2-4BCF-814F-35EB541CC90F}"/>
              </a:ext>
            </a:extLst>
          </p:cNvPr>
          <p:cNvSpPr>
            <a:spLocks noGrp="1"/>
          </p:cNvSpPr>
          <p:nvPr>
            <p:ph type="body" sz="quarter" idx="10"/>
          </p:nvPr>
        </p:nvSpPr>
        <p:spPr/>
        <p:txBody>
          <a:bodyPr/>
          <a:lstStyle/>
          <a:p>
            <a:r>
              <a:rPr lang="en-US" dirty="0"/>
              <a:t>What’s New in</a:t>
            </a:r>
          </a:p>
        </p:txBody>
      </p:sp>
      <p:sp>
        <p:nvSpPr>
          <p:cNvPr id="3" name="Text Placeholder 2">
            <a:extLst>
              <a:ext uri="{FF2B5EF4-FFF2-40B4-BE49-F238E27FC236}">
                <a16:creationId xmlns:a16="http://schemas.microsoft.com/office/drawing/2014/main" id="{FF29A161-D800-2B4C-86C7-8FFB8BD7314F}"/>
              </a:ext>
            </a:extLst>
          </p:cNvPr>
          <p:cNvSpPr>
            <a:spLocks noGrp="1"/>
          </p:cNvSpPr>
          <p:nvPr>
            <p:ph type="body" sz="quarter" idx="11"/>
          </p:nvPr>
        </p:nvSpPr>
        <p:spPr/>
        <p:txBody>
          <a:bodyPr>
            <a:normAutofit fontScale="92500" lnSpcReduction="10000"/>
          </a:bodyPr>
          <a:lstStyle/>
          <a:p>
            <a:r>
              <a:rPr lang="en-US" sz="7200" dirty="0"/>
              <a:t>Pompe Disease</a:t>
            </a:r>
          </a:p>
        </p:txBody>
      </p:sp>
    </p:spTree>
    <p:extLst>
      <p:ext uri="{BB962C8B-B14F-4D97-AF65-F5344CB8AC3E}">
        <p14:creationId xmlns:p14="http://schemas.microsoft.com/office/powerpoint/2010/main" val="140263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28F6D0-E8B7-44D4-8173-16AC3FB33861}"/>
              </a:ext>
            </a:extLst>
          </p:cNvPr>
          <p:cNvSpPr txBox="1">
            <a:spLocks/>
          </p:cNvSpPr>
          <p:nvPr/>
        </p:nvSpPr>
        <p:spPr>
          <a:xfrm>
            <a:off x="2676991" y="2963579"/>
            <a:ext cx="6837712" cy="1046440"/>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100000"/>
              </a:lnSpc>
              <a:spcBef>
                <a:spcPts val="1980"/>
              </a:spcBef>
              <a:spcAft>
                <a:spcPts val="600"/>
              </a:spcAft>
              <a:buFont typeface="Arial" panose="020B0604020202020204" pitchFamily="34" charset="0"/>
              <a:buNone/>
              <a:defRPr lang="en-US" sz="3600" b="1" i="1" u="heavy" kern="1200" spc="300" dirty="0" smtClean="0">
                <a:solidFill>
                  <a:schemeClr val="tx1">
                    <a:lumMod val="85000"/>
                    <a:lumOff val="15000"/>
                  </a:schemeClr>
                </a:solidFill>
                <a:uFill>
                  <a:solidFill>
                    <a:srgbClr val="FDB237"/>
                  </a:solidFill>
                </a:uFill>
                <a:latin typeface="Freestyle Script" panose="030804020302050B0404" pitchFamily="66" charset="0"/>
                <a:ea typeface="+mn-ea"/>
                <a:cs typeface="Times New Roman"/>
              </a:defRPr>
            </a:lvl1pPr>
            <a:lvl2pPr marL="742950" indent="-285750" eaLnBrk="1" hangingPunct="1">
              <a:buFont typeface="Arial" panose="020B0604020202020204" pitchFamily="34" charset="0"/>
              <a:buChar char="–"/>
              <a:defRPr lang="en-US" sz="7500" b="0" i="1" u="heavy" kern="0" spc="300" dirty="0" smtClean="0">
                <a:solidFill>
                  <a:srgbClr val="231F20"/>
                </a:solidFill>
                <a:uFill>
                  <a:solidFill>
                    <a:srgbClr val="FDB237"/>
                  </a:solidFill>
                </a:uFill>
                <a:latin typeface="Mistral" panose="03090702030407020403" pitchFamily="66" charset="0"/>
                <a:ea typeface="Brush Script MT" panose="03060802040406070304" pitchFamily="66" charset="-122"/>
                <a:cs typeface="Brush Script MT" panose="03060802040406070304" pitchFamily="66" charset="-122"/>
              </a:defRPr>
            </a:lvl2pPr>
            <a:lvl3pPr marL="1200150" indent="-285750" eaLnBrk="1" hangingPunct="1">
              <a:buFont typeface="Arial" panose="020B0604020202020204" pitchFamily="34" charset="0"/>
              <a:buChar char="•"/>
              <a:defRPr>
                <a:solidFill>
                  <a:schemeClr val="tx1">
                    <a:lumMod val="85000"/>
                    <a:lumOff val="15000"/>
                  </a:schemeClr>
                </a:solidFill>
                <a:latin typeface="+mn-lt"/>
                <a:ea typeface="+mn-ea"/>
                <a:cs typeface="+mn-cs"/>
              </a:defRPr>
            </a:lvl3pPr>
            <a:lvl4pPr marL="1657350" indent="-285750" eaLnBrk="1" hangingPunct="1">
              <a:buFont typeface="Arial" panose="020B0604020202020204" pitchFamily="34" charset="0"/>
              <a:buChar char="•"/>
              <a:defRPr>
                <a:solidFill>
                  <a:schemeClr val="tx1">
                    <a:lumMod val="85000"/>
                    <a:lumOff val="15000"/>
                  </a:schemeClr>
                </a:solidFill>
                <a:latin typeface="+mn-lt"/>
                <a:ea typeface="+mn-ea"/>
                <a:cs typeface="+mn-cs"/>
              </a:defRPr>
            </a:lvl4pPr>
            <a:lvl5pPr marL="2114550" indent="-285750" eaLnBrk="1" hangingPunct="1">
              <a:buFont typeface="Arial" panose="020B0604020202020204" pitchFamily="34" charset="0"/>
              <a:buChar char="•"/>
              <a:defRPr>
                <a:solidFill>
                  <a:schemeClr val="tx1">
                    <a:lumMod val="85000"/>
                    <a:lumOff val="15000"/>
                  </a:schemeClr>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7200" dirty="0"/>
              <a:t>Infantile-onset Pompe disease</a:t>
            </a:r>
          </a:p>
        </p:txBody>
      </p:sp>
    </p:spTree>
    <p:extLst>
      <p:ext uri="{BB962C8B-B14F-4D97-AF65-F5344CB8AC3E}">
        <p14:creationId xmlns:p14="http://schemas.microsoft.com/office/powerpoint/2010/main" val="3631512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BA319-69EA-B94F-98BC-F1E80B9F3DC7}"/>
              </a:ext>
            </a:extLst>
          </p:cNvPr>
          <p:cNvSpPr>
            <a:spLocks noGrp="1"/>
          </p:cNvSpPr>
          <p:nvPr>
            <p:ph type="title"/>
          </p:nvPr>
        </p:nvSpPr>
        <p:spPr/>
        <p:txBody>
          <a:bodyPr/>
          <a:lstStyle/>
          <a:p>
            <a:r>
              <a:rPr lang="en-US" dirty="0"/>
              <a:t>Overview of Key Clinical Manifestations</a:t>
            </a:r>
          </a:p>
        </p:txBody>
      </p:sp>
      <p:pic>
        <p:nvPicPr>
          <p:cNvPr id="5" name="Picture 4">
            <a:extLst>
              <a:ext uri="{FF2B5EF4-FFF2-40B4-BE49-F238E27FC236}">
                <a16:creationId xmlns:a16="http://schemas.microsoft.com/office/drawing/2014/main" id="{7044D51D-622B-3541-BD30-AA43DD5DF3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19560" y="1655378"/>
            <a:ext cx="2089815" cy="4400327"/>
          </a:xfrm>
          <a:prstGeom prst="rect">
            <a:avLst/>
          </a:prstGeom>
        </p:spPr>
      </p:pic>
      <p:sp>
        <p:nvSpPr>
          <p:cNvPr id="6" name="TextBox 5">
            <a:extLst>
              <a:ext uri="{FF2B5EF4-FFF2-40B4-BE49-F238E27FC236}">
                <a16:creationId xmlns:a16="http://schemas.microsoft.com/office/drawing/2014/main" id="{C3A0A9A5-3D12-2541-B1A7-B6D51FDB21A5}"/>
              </a:ext>
            </a:extLst>
          </p:cNvPr>
          <p:cNvSpPr txBox="1"/>
          <p:nvPr/>
        </p:nvSpPr>
        <p:spPr>
          <a:xfrm>
            <a:off x="726954" y="4212725"/>
            <a:ext cx="4292606" cy="1490152"/>
          </a:xfrm>
          <a:prstGeom prst="rect">
            <a:avLst/>
          </a:prstGeom>
          <a:solidFill>
            <a:schemeClr val="accent1"/>
          </a:solidFill>
          <a:ln w="38100">
            <a:solidFill>
              <a:schemeClr val="accent1"/>
            </a:solidFill>
          </a:ln>
        </p:spPr>
        <p:txBody>
          <a:bodyPr vert="horz" wrap="square" lIns="0" tIns="12700" rIns="0" bIns="0" rtlCol="0">
            <a:spAutoFit/>
          </a:bodyPr>
          <a:lstStyle/>
          <a:p>
            <a:pPr marL="12700" indent="112713" algn="l"/>
            <a:r>
              <a:rPr lang="en-US" sz="1600" b="1" kern="0" dirty="0">
                <a:solidFill>
                  <a:schemeClr val="accent2"/>
                </a:solidFill>
              </a:rPr>
              <a:t>Musculoskeletal</a:t>
            </a:r>
          </a:p>
          <a:p>
            <a:pPr marL="298450" indent="-173038">
              <a:buFont typeface="Arial" panose="020B0604020202020204" pitchFamily="34" charset="0"/>
              <a:buChar char="•"/>
            </a:pPr>
            <a:r>
              <a:rPr lang="en-US" altLang="en-US" sz="1600" dirty="0">
                <a:solidFill>
                  <a:schemeClr val="bg1"/>
                </a:solidFill>
              </a:rPr>
              <a:t>Progressive and rapidly progressing muscle weakness (hypotonia/floppy baby/head lag)</a:t>
            </a:r>
          </a:p>
          <a:p>
            <a:pPr marL="298450" indent="-173038">
              <a:buFont typeface="Arial" panose="020B0604020202020204" pitchFamily="34" charset="0"/>
              <a:buChar char="•"/>
            </a:pPr>
            <a:r>
              <a:rPr lang="en-US" altLang="en-US" sz="1600" dirty="0">
                <a:solidFill>
                  <a:schemeClr val="bg1"/>
                </a:solidFill>
              </a:rPr>
              <a:t>Failure to achieve motor milestones</a:t>
            </a:r>
          </a:p>
          <a:p>
            <a:pPr marL="298450" indent="-173038">
              <a:buFont typeface="Arial" panose="020B0604020202020204" pitchFamily="34" charset="0"/>
              <a:buChar char="•"/>
            </a:pPr>
            <a:r>
              <a:rPr lang="en-US" altLang="en-US" sz="1600" dirty="0">
                <a:solidFill>
                  <a:schemeClr val="bg1"/>
                </a:solidFill>
              </a:rPr>
              <a:t>Myopathic facies</a:t>
            </a:r>
          </a:p>
          <a:p>
            <a:pPr marL="298450" indent="-173038">
              <a:buFont typeface="Arial" panose="020B0604020202020204" pitchFamily="34" charset="0"/>
              <a:buChar char="•"/>
            </a:pPr>
            <a:r>
              <a:rPr lang="en-US" altLang="en-US" sz="1600" kern="0" dirty="0">
                <a:solidFill>
                  <a:schemeClr val="bg1"/>
                </a:solidFill>
              </a:rPr>
              <a:t>Macroglossia</a:t>
            </a:r>
          </a:p>
        </p:txBody>
      </p:sp>
      <p:sp>
        <p:nvSpPr>
          <p:cNvPr id="10" name="TextBox 9">
            <a:extLst>
              <a:ext uri="{FF2B5EF4-FFF2-40B4-BE49-F238E27FC236}">
                <a16:creationId xmlns:a16="http://schemas.microsoft.com/office/drawing/2014/main" id="{8C99EDBA-AE26-8C41-8D3D-4A31F5F8D6BD}"/>
              </a:ext>
            </a:extLst>
          </p:cNvPr>
          <p:cNvSpPr txBox="1"/>
          <p:nvPr/>
        </p:nvSpPr>
        <p:spPr>
          <a:xfrm>
            <a:off x="7090489" y="1906620"/>
            <a:ext cx="4292606" cy="1243930"/>
          </a:xfrm>
          <a:prstGeom prst="rect">
            <a:avLst/>
          </a:prstGeom>
          <a:solidFill>
            <a:schemeClr val="accent1"/>
          </a:solidFill>
          <a:ln w="38100">
            <a:solidFill>
              <a:schemeClr val="accent1"/>
            </a:solidFill>
          </a:ln>
        </p:spPr>
        <p:txBody>
          <a:bodyPr vert="horz" wrap="square" lIns="0" tIns="12700" rIns="0" bIns="0" rtlCol="0">
            <a:spAutoFit/>
          </a:bodyPr>
          <a:lstStyle/>
          <a:p>
            <a:pPr marL="12700" indent="112713" algn="l"/>
            <a:r>
              <a:rPr lang="en-US" sz="1600" b="1" kern="0" dirty="0">
                <a:solidFill>
                  <a:schemeClr val="accent2"/>
                </a:solidFill>
              </a:rPr>
              <a:t>Pulmonary</a:t>
            </a:r>
          </a:p>
          <a:p>
            <a:pPr marL="285750" lvl="0" indent="-160338">
              <a:buFont typeface="Arial" panose="020B0604020202020204" pitchFamily="34" charset="0"/>
              <a:buChar char="•"/>
              <a:defRPr/>
            </a:pPr>
            <a:r>
              <a:rPr lang="en-US" altLang="en-US" sz="1600" dirty="0">
                <a:solidFill>
                  <a:schemeClr val="bg1"/>
                </a:solidFill>
              </a:rPr>
              <a:t>Progressive respiratory insufficiency</a:t>
            </a:r>
          </a:p>
          <a:p>
            <a:pPr marL="285750" lvl="0" indent="-160338">
              <a:buFont typeface="Arial" panose="020B0604020202020204" pitchFamily="34" charset="0"/>
              <a:buChar char="•"/>
              <a:defRPr/>
            </a:pPr>
            <a:r>
              <a:rPr lang="en-US" altLang="en-US" sz="1600" dirty="0">
                <a:solidFill>
                  <a:schemeClr val="bg1"/>
                </a:solidFill>
              </a:rPr>
              <a:t>Frequent respiratory infections/aspiration pneumonia</a:t>
            </a:r>
          </a:p>
          <a:p>
            <a:pPr marL="285750" lvl="0" indent="-160338">
              <a:buFont typeface="Arial" panose="020B0604020202020204" pitchFamily="34" charset="0"/>
              <a:buChar char="•"/>
              <a:defRPr/>
            </a:pPr>
            <a:r>
              <a:rPr lang="en-US" altLang="en-US" sz="1600" dirty="0">
                <a:solidFill>
                  <a:schemeClr val="bg1"/>
                </a:solidFill>
              </a:rPr>
              <a:t>Death due to cardiorespiratory failure</a:t>
            </a:r>
          </a:p>
        </p:txBody>
      </p:sp>
      <p:sp>
        <p:nvSpPr>
          <p:cNvPr id="11" name="TextBox 10">
            <a:extLst>
              <a:ext uri="{FF2B5EF4-FFF2-40B4-BE49-F238E27FC236}">
                <a16:creationId xmlns:a16="http://schemas.microsoft.com/office/drawing/2014/main" id="{4D4351B4-C694-9740-987E-E421E88589DF}"/>
              </a:ext>
            </a:extLst>
          </p:cNvPr>
          <p:cNvSpPr txBox="1"/>
          <p:nvPr/>
        </p:nvSpPr>
        <p:spPr>
          <a:xfrm>
            <a:off x="7296760" y="3915668"/>
            <a:ext cx="4292606" cy="1243930"/>
          </a:xfrm>
          <a:prstGeom prst="rect">
            <a:avLst/>
          </a:prstGeom>
          <a:solidFill>
            <a:schemeClr val="accent1"/>
          </a:solidFill>
          <a:ln w="38100">
            <a:solidFill>
              <a:schemeClr val="accent1"/>
            </a:solidFill>
          </a:ln>
        </p:spPr>
        <p:txBody>
          <a:bodyPr vert="horz" wrap="square" lIns="0" tIns="12700" rIns="0" bIns="0" rtlCol="0">
            <a:spAutoFit/>
          </a:bodyPr>
          <a:lstStyle/>
          <a:p>
            <a:pPr marL="12700" indent="112713" algn="l"/>
            <a:r>
              <a:rPr lang="en-US" sz="1600" b="1" kern="0" dirty="0">
                <a:solidFill>
                  <a:schemeClr val="accent2"/>
                </a:solidFill>
              </a:rPr>
              <a:t>Gastrointestinal</a:t>
            </a:r>
          </a:p>
          <a:p>
            <a:pPr marL="285750" lvl="0" indent="-160338">
              <a:buFont typeface="Arial" panose="020B0604020202020204" pitchFamily="34" charset="0"/>
              <a:buChar char="•"/>
              <a:defRPr/>
            </a:pPr>
            <a:r>
              <a:rPr lang="en-US" altLang="en-US" sz="1600" dirty="0">
                <a:solidFill>
                  <a:schemeClr val="bg1"/>
                </a:solidFill>
              </a:rPr>
              <a:t>Difficulty feeding</a:t>
            </a:r>
          </a:p>
          <a:p>
            <a:pPr marL="285750" lvl="0" indent="-160338">
              <a:buFont typeface="Arial" panose="020B0604020202020204" pitchFamily="34" charset="0"/>
              <a:buChar char="•"/>
              <a:defRPr/>
            </a:pPr>
            <a:r>
              <a:rPr lang="en-US" altLang="en-US" sz="1600" dirty="0">
                <a:solidFill>
                  <a:schemeClr val="bg1"/>
                </a:solidFill>
              </a:rPr>
              <a:t>Failure to thrive</a:t>
            </a:r>
          </a:p>
          <a:p>
            <a:pPr marL="285750" lvl="0" indent="-160338">
              <a:buFont typeface="Arial" panose="020B0604020202020204" pitchFamily="34" charset="0"/>
              <a:buChar char="•"/>
              <a:defRPr/>
            </a:pPr>
            <a:r>
              <a:rPr lang="en-US" altLang="en-US" sz="1600" dirty="0">
                <a:solidFill>
                  <a:schemeClr val="bg1"/>
                </a:solidFill>
              </a:rPr>
              <a:t>Hepatomegaly</a:t>
            </a:r>
          </a:p>
          <a:p>
            <a:pPr marL="285750" lvl="0" indent="-160338">
              <a:buFont typeface="Arial" panose="020B0604020202020204" pitchFamily="34" charset="0"/>
              <a:buChar char="•"/>
              <a:defRPr/>
            </a:pPr>
            <a:r>
              <a:rPr lang="en-US" altLang="en-US" sz="1600" dirty="0">
                <a:solidFill>
                  <a:schemeClr val="bg1"/>
                </a:solidFill>
              </a:rPr>
              <a:t>Splenomegaly </a:t>
            </a:r>
          </a:p>
        </p:txBody>
      </p:sp>
      <p:sp>
        <p:nvSpPr>
          <p:cNvPr id="13" name="TextBox 12">
            <a:extLst>
              <a:ext uri="{FF2B5EF4-FFF2-40B4-BE49-F238E27FC236}">
                <a16:creationId xmlns:a16="http://schemas.microsoft.com/office/drawing/2014/main" id="{886E58A5-FBED-FD4F-8A17-D1909A0165E3}"/>
              </a:ext>
            </a:extLst>
          </p:cNvPr>
          <p:cNvSpPr txBox="1"/>
          <p:nvPr/>
        </p:nvSpPr>
        <p:spPr>
          <a:xfrm>
            <a:off x="1054138" y="1906620"/>
            <a:ext cx="4292606" cy="997709"/>
          </a:xfrm>
          <a:prstGeom prst="rect">
            <a:avLst/>
          </a:prstGeom>
          <a:solidFill>
            <a:schemeClr val="accent1"/>
          </a:solidFill>
          <a:ln w="38100">
            <a:solidFill>
              <a:schemeClr val="accent1"/>
            </a:solidFill>
          </a:ln>
        </p:spPr>
        <p:txBody>
          <a:bodyPr vert="horz" wrap="square" lIns="0" tIns="12700" rIns="0" bIns="0" rtlCol="0">
            <a:spAutoFit/>
          </a:bodyPr>
          <a:lstStyle/>
          <a:p>
            <a:pPr marL="12700" indent="112713" algn="l"/>
            <a:r>
              <a:rPr lang="en-US" sz="1600" b="1" kern="0" dirty="0">
                <a:solidFill>
                  <a:schemeClr val="accent2"/>
                </a:solidFill>
              </a:rPr>
              <a:t>Cardiac</a:t>
            </a:r>
          </a:p>
          <a:p>
            <a:pPr marL="285750" lvl="0" indent="-160338">
              <a:buFont typeface="Arial" panose="020B0604020202020204" pitchFamily="34" charset="0"/>
              <a:buChar char="•"/>
              <a:defRPr/>
            </a:pPr>
            <a:r>
              <a:rPr lang="en-US" altLang="en-US" sz="1600" dirty="0">
                <a:solidFill>
                  <a:schemeClr val="bg1"/>
                </a:solidFill>
              </a:rPr>
              <a:t>Progressive cardiomyopathy</a:t>
            </a:r>
          </a:p>
          <a:p>
            <a:pPr marL="285750" lvl="0" indent="-160338">
              <a:buFont typeface="Arial" panose="020B0604020202020204" pitchFamily="34" charset="0"/>
              <a:buChar char="•"/>
              <a:defRPr/>
            </a:pPr>
            <a:r>
              <a:rPr lang="en-US" altLang="en-US" sz="1600" dirty="0">
                <a:solidFill>
                  <a:schemeClr val="bg1"/>
                </a:solidFill>
              </a:rPr>
              <a:t>Cardiomegaly</a:t>
            </a:r>
          </a:p>
          <a:p>
            <a:pPr marL="285750" lvl="0" indent="-160338">
              <a:buFont typeface="Arial" panose="020B0604020202020204" pitchFamily="34" charset="0"/>
              <a:buChar char="•"/>
              <a:defRPr/>
            </a:pPr>
            <a:r>
              <a:rPr lang="en-US" altLang="en-US" sz="1600" dirty="0">
                <a:solidFill>
                  <a:schemeClr val="bg1"/>
                </a:solidFill>
              </a:rPr>
              <a:t>Heart failure</a:t>
            </a:r>
          </a:p>
        </p:txBody>
      </p:sp>
      <p:cxnSp>
        <p:nvCxnSpPr>
          <p:cNvPr id="9" name="Straight Connector 8">
            <a:extLst>
              <a:ext uri="{FF2B5EF4-FFF2-40B4-BE49-F238E27FC236}">
                <a16:creationId xmlns:a16="http://schemas.microsoft.com/office/drawing/2014/main" id="{346A23DD-78CB-C640-BFE2-4DFFEBA881C1}"/>
              </a:ext>
            </a:extLst>
          </p:cNvPr>
          <p:cNvCxnSpPr>
            <a:cxnSpLocks/>
          </p:cNvCxnSpPr>
          <p:nvPr/>
        </p:nvCxnSpPr>
        <p:spPr>
          <a:xfrm flipH="1">
            <a:off x="3200441" y="3150550"/>
            <a:ext cx="286402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8AAFB3B-8581-BB41-A78B-AE1E7A1F8B68}"/>
              </a:ext>
            </a:extLst>
          </p:cNvPr>
          <p:cNvCxnSpPr>
            <a:endCxn id="13" idx="2"/>
          </p:cNvCxnSpPr>
          <p:nvPr/>
        </p:nvCxnSpPr>
        <p:spPr>
          <a:xfrm flipV="1">
            <a:off x="3200441" y="2904329"/>
            <a:ext cx="0" cy="24622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A5EAE28-6AD9-C444-B140-5A5187AE439C}"/>
              </a:ext>
            </a:extLst>
          </p:cNvPr>
          <p:cNvCxnSpPr/>
          <p:nvPr/>
        </p:nvCxnSpPr>
        <p:spPr>
          <a:xfrm>
            <a:off x="5019560" y="4957801"/>
            <a:ext cx="75061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9F9A01-B905-F74A-BEE4-168A8179E257}"/>
              </a:ext>
            </a:extLst>
          </p:cNvPr>
          <p:cNvCxnSpPr>
            <a:cxnSpLocks/>
          </p:cNvCxnSpPr>
          <p:nvPr/>
        </p:nvCxnSpPr>
        <p:spPr>
          <a:xfrm>
            <a:off x="6274675" y="3610299"/>
            <a:ext cx="316838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C544278-1534-CC49-8984-292E1E54D3C0}"/>
              </a:ext>
            </a:extLst>
          </p:cNvPr>
          <p:cNvCxnSpPr>
            <a:cxnSpLocks/>
          </p:cNvCxnSpPr>
          <p:nvPr/>
        </p:nvCxnSpPr>
        <p:spPr>
          <a:xfrm>
            <a:off x="9443063" y="3610299"/>
            <a:ext cx="0" cy="3053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33F34E5-56F7-A044-9722-98BD372DAB38}"/>
              </a:ext>
            </a:extLst>
          </p:cNvPr>
          <p:cNvCxnSpPr>
            <a:cxnSpLocks/>
          </p:cNvCxnSpPr>
          <p:nvPr/>
        </p:nvCxnSpPr>
        <p:spPr>
          <a:xfrm flipV="1">
            <a:off x="6274675" y="2648602"/>
            <a:ext cx="0" cy="36307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3F8D6CE-8719-4D42-A9AB-CC45EEA14638}"/>
              </a:ext>
            </a:extLst>
          </p:cNvPr>
          <p:cNvCxnSpPr/>
          <p:nvPr/>
        </p:nvCxnSpPr>
        <p:spPr>
          <a:xfrm>
            <a:off x="6274675" y="2648603"/>
            <a:ext cx="834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DE893B21-C3B2-0A40-8E8B-059DD81F2331}"/>
              </a:ext>
            </a:extLst>
          </p:cNvPr>
          <p:cNvSpPr/>
          <p:nvPr/>
        </p:nvSpPr>
        <p:spPr>
          <a:xfrm>
            <a:off x="562011" y="6312826"/>
            <a:ext cx="8674781" cy="230832"/>
          </a:xfrm>
          <a:prstGeom prst="rect">
            <a:avLst/>
          </a:prstGeom>
        </p:spPr>
        <p:txBody>
          <a:bodyPr wrap="square" numCol="3" spcCol="0">
            <a:spAutoFit/>
          </a:bodyPr>
          <a:lstStyle/>
          <a:p>
            <a:pPr marL="115888" indent="-115888">
              <a:buClrTx/>
              <a:buFont typeface="+mj-lt"/>
              <a:buAutoNum type="arabicPeriod"/>
            </a:pPr>
            <a:r>
              <a:rPr lang="da-DK" sz="900" dirty="0"/>
              <a:t>Hirschhorn R, </a:t>
            </a:r>
            <a:r>
              <a:rPr lang="da-DK" sz="900" dirty="0" err="1"/>
              <a:t>Reuser</a:t>
            </a:r>
            <a:r>
              <a:rPr lang="da-DK" sz="900" dirty="0"/>
              <a:t> AJJ, 2000</a:t>
            </a:r>
          </a:p>
          <a:p>
            <a:pPr marL="115888" indent="-115888">
              <a:buClrTx/>
              <a:buFont typeface="+mj-lt"/>
              <a:buAutoNum type="arabicPeriod"/>
            </a:pPr>
            <a:r>
              <a:rPr lang="da-DK" sz="900" dirty="0" err="1"/>
              <a:t>Kishnani</a:t>
            </a:r>
            <a:r>
              <a:rPr lang="da-DK" sz="900" dirty="0"/>
              <a:t> PS, et al., 2006</a:t>
            </a:r>
          </a:p>
          <a:p>
            <a:pPr marL="115888" indent="-115888">
              <a:buClrTx/>
              <a:buFont typeface="+mj-lt"/>
              <a:buAutoNum type="arabicPeriod"/>
            </a:pPr>
            <a:r>
              <a:rPr lang="da-DK" sz="900" dirty="0"/>
              <a:t>van der </a:t>
            </a:r>
            <a:r>
              <a:rPr lang="da-DK" sz="900" dirty="0" err="1"/>
              <a:t>Ploeg</a:t>
            </a:r>
            <a:r>
              <a:rPr lang="da-DK" sz="900" dirty="0"/>
              <a:t> AT, </a:t>
            </a:r>
            <a:r>
              <a:rPr lang="da-DK" sz="900" dirty="0" err="1"/>
              <a:t>Reuser</a:t>
            </a:r>
            <a:r>
              <a:rPr lang="da-DK" sz="900" dirty="0"/>
              <a:t> AJ, 2008</a:t>
            </a:r>
          </a:p>
        </p:txBody>
      </p:sp>
    </p:spTree>
    <p:extLst>
      <p:ext uri="{BB962C8B-B14F-4D97-AF65-F5344CB8AC3E}">
        <p14:creationId xmlns:p14="http://schemas.microsoft.com/office/powerpoint/2010/main" val="899221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2B438-657A-BD46-A6EF-8FF737B41AFF}"/>
              </a:ext>
            </a:extLst>
          </p:cNvPr>
          <p:cNvSpPr>
            <a:spLocks noGrp="1"/>
          </p:cNvSpPr>
          <p:nvPr>
            <p:ph type="title"/>
          </p:nvPr>
        </p:nvSpPr>
        <p:spPr/>
        <p:txBody>
          <a:bodyPr/>
          <a:lstStyle/>
          <a:p>
            <a:r>
              <a:rPr lang="en-US" dirty="0"/>
              <a:t>Diagnosis Tools</a:t>
            </a:r>
          </a:p>
        </p:txBody>
      </p:sp>
      <p:sp>
        <p:nvSpPr>
          <p:cNvPr id="3" name="Content Placeholder 2">
            <a:extLst>
              <a:ext uri="{FF2B5EF4-FFF2-40B4-BE49-F238E27FC236}">
                <a16:creationId xmlns:a16="http://schemas.microsoft.com/office/drawing/2014/main" id="{A3D09212-7C89-B14B-B328-AD9AAB6E9D34}"/>
              </a:ext>
            </a:extLst>
          </p:cNvPr>
          <p:cNvSpPr>
            <a:spLocks noGrp="1"/>
          </p:cNvSpPr>
          <p:nvPr>
            <p:ph idx="4294967295"/>
          </p:nvPr>
        </p:nvSpPr>
        <p:spPr>
          <a:xfrm>
            <a:off x="941832" y="1709928"/>
            <a:ext cx="6922008" cy="4651439"/>
          </a:xfrm>
        </p:spPr>
        <p:txBody>
          <a:bodyPr>
            <a:normAutofit/>
          </a:bodyPr>
          <a:lstStyle/>
          <a:p>
            <a:pPr>
              <a:lnSpc>
                <a:spcPct val="120000"/>
              </a:lnSpc>
              <a:spcAft>
                <a:spcPts val="0"/>
              </a:spcAft>
              <a:buFont typeface="Arial" panose="020B0604020202020204" pitchFamily="34" charset="0"/>
              <a:buChar char="•"/>
            </a:pPr>
            <a:r>
              <a:rPr lang="en-US" sz="1800" b="1" dirty="0"/>
              <a:t> </a:t>
            </a:r>
            <a:r>
              <a:rPr lang="en-US" altLang="en-US" sz="1800" dirty="0"/>
              <a:t>GAA enzyme activity (tested on glycogen or 4-MUG)  </a:t>
            </a:r>
            <a:r>
              <a:rPr lang="en-US" altLang="en-US" sz="1800" dirty="0">
                <a:sym typeface="Wingdings" pitchFamily="2" charset="2"/>
              </a:rPr>
              <a:t>  </a:t>
            </a:r>
            <a:r>
              <a:rPr lang="en-US" altLang="en-US" sz="1800" i="1" dirty="0">
                <a:sym typeface="Wingdings" pitchFamily="2" charset="2"/>
              </a:rPr>
              <a:t>Does not distinguish pseudo deficiency</a:t>
            </a:r>
            <a:endParaRPr lang="en-US" altLang="en-US" sz="1800" i="1" dirty="0"/>
          </a:p>
          <a:p>
            <a:pPr lvl="1">
              <a:lnSpc>
                <a:spcPct val="120000"/>
              </a:lnSpc>
              <a:buFont typeface="Arial" panose="020B0604020202020204" pitchFamily="34" charset="0"/>
              <a:buChar char="•"/>
            </a:pPr>
            <a:r>
              <a:rPr lang="en-US" altLang="en-US" sz="1800" dirty="0"/>
              <a:t>Skin fibroblasts</a:t>
            </a:r>
          </a:p>
          <a:p>
            <a:pPr lvl="1">
              <a:lnSpc>
                <a:spcPct val="120000"/>
              </a:lnSpc>
              <a:buFont typeface="Arial" panose="020B0604020202020204" pitchFamily="34" charset="0"/>
              <a:buChar char="•"/>
            </a:pPr>
            <a:r>
              <a:rPr lang="en-US" altLang="en-US" sz="1800" dirty="0"/>
              <a:t>Lymphocytes</a:t>
            </a:r>
          </a:p>
          <a:p>
            <a:pPr lvl="1">
              <a:lnSpc>
                <a:spcPct val="120000"/>
              </a:lnSpc>
              <a:buFont typeface="Arial" panose="020B0604020202020204" pitchFamily="34" charset="0"/>
              <a:buChar char="•"/>
            </a:pPr>
            <a:r>
              <a:rPr lang="en-US" altLang="en-US" sz="1800" dirty="0"/>
              <a:t>Muscle biopsy</a:t>
            </a:r>
          </a:p>
          <a:p>
            <a:pPr lvl="1">
              <a:lnSpc>
                <a:spcPct val="120000"/>
              </a:lnSpc>
              <a:buFont typeface="Arial" panose="020B0604020202020204" pitchFamily="34" charset="0"/>
              <a:buChar char="•"/>
            </a:pPr>
            <a:r>
              <a:rPr lang="en-US" altLang="en-US" sz="1800" dirty="0"/>
              <a:t>Dried blood spot</a:t>
            </a:r>
          </a:p>
          <a:p>
            <a:pPr>
              <a:lnSpc>
                <a:spcPct val="120000"/>
              </a:lnSpc>
              <a:spcAft>
                <a:spcPts val="0"/>
              </a:spcAft>
              <a:buFont typeface="Arial" panose="020B0604020202020204" pitchFamily="34" charset="0"/>
              <a:buChar char="•"/>
            </a:pPr>
            <a:r>
              <a:rPr lang="en-US" altLang="en-US" sz="1800" dirty="0"/>
              <a:t>Mutation Analysis</a:t>
            </a:r>
          </a:p>
          <a:p>
            <a:pPr lvl="1">
              <a:lnSpc>
                <a:spcPct val="120000"/>
              </a:lnSpc>
              <a:buFont typeface="Arial" panose="020B0604020202020204" pitchFamily="34" charset="0"/>
              <a:buChar char="•"/>
            </a:pPr>
            <a:r>
              <a:rPr lang="en-US" altLang="en-US" sz="1800" dirty="0"/>
              <a:t> For diagnostic confirmation and carrier testing (family/sibling)</a:t>
            </a:r>
          </a:p>
          <a:p>
            <a:pPr>
              <a:lnSpc>
                <a:spcPct val="120000"/>
              </a:lnSpc>
              <a:spcAft>
                <a:spcPts val="0"/>
              </a:spcAft>
              <a:buFont typeface="Arial" panose="020B0604020202020204" pitchFamily="34" charset="0"/>
              <a:buChar char="•"/>
            </a:pPr>
            <a:r>
              <a:rPr lang="en-US" altLang="en-US" sz="1800" dirty="0"/>
              <a:t>Prenatal diagnosis</a:t>
            </a:r>
          </a:p>
          <a:p>
            <a:pPr lvl="1">
              <a:lnSpc>
                <a:spcPct val="120000"/>
              </a:lnSpc>
              <a:buFont typeface="Arial" panose="020B0604020202020204" pitchFamily="34" charset="0"/>
              <a:buChar char="•"/>
            </a:pPr>
            <a:r>
              <a:rPr lang="en-US" altLang="en-US" sz="1800" dirty="0"/>
              <a:t>Amniocentesis</a:t>
            </a:r>
          </a:p>
          <a:p>
            <a:pPr lvl="1">
              <a:lnSpc>
                <a:spcPct val="120000"/>
              </a:lnSpc>
              <a:buFont typeface="Arial" panose="020B0604020202020204" pitchFamily="34" charset="0"/>
              <a:buChar char="•"/>
            </a:pPr>
            <a:r>
              <a:rPr lang="en-US" altLang="en-US" sz="1800" dirty="0"/>
              <a:t>Chorionic villi sampling</a:t>
            </a:r>
          </a:p>
          <a:p>
            <a:pPr>
              <a:lnSpc>
                <a:spcPct val="120000"/>
              </a:lnSpc>
              <a:spcAft>
                <a:spcPts val="0"/>
              </a:spcAft>
              <a:buFont typeface="Arial" panose="020B0604020202020204" pitchFamily="34" charset="0"/>
              <a:buChar char="•"/>
            </a:pPr>
            <a:r>
              <a:rPr lang="en-US" altLang="en-US" sz="1800" dirty="0"/>
              <a:t>Newborn screening (dried blood spot) </a:t>
            </a:r>
          </a:p>
          <a:p>
            <a:pPr>
              <a:buFont typeface="Arial" panose="020B0604020202020204" pitchFamily="34" charset="0"/>
              <a:buChar char="•"/>
            </a:pPr>
            <a:endParaRPr lang="en-US" sz="2400" dirty="0"/>
          </a:p>
          <a:p>
            <a:pPr>
              <a:buFont typeface="Arial" panose="020B0604020202020204" pitchFamily="34" charset="0"/>
              <a:buChar char="•"/>
            </a:pPr>
            <a:endParaRPr lang="en-US" sz="2400" dirty="0"/>
          </a:p>
        </p:txBody>
      </p:sp>
      <p:pic>
        <p:nvPicPr>
          <p:cNvPr id="1026" name="Picture 2">
            <a:extLst>
              <a:ext uri="{FF2B5EF4-FFF2-40B4-BE49-F238E27FC236}">
                <a16:creationId xmlns:a16="http://schemas.microsoft.com/office/drawing/2014/main" id="{4D00BE8D-C33D-C945-9C5B-ECAE0F5BF26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7352034" y="2039513"/>
            <a:ext cx="4168030" cy="277897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99AB510-8A34-9046-BBF5-C198B8FF0C8D}"/>
              </a:ext>
            </a:extLst>
          </p:cNvPr>
          <p:cNvSpPr/>
          <p:nvPr/>
        </p:nvSpPr>
        <p:spPr>
          <a:xfrm>
            <a:off x="535019" y="6315700"/>
            <a:ext cx="8674781" cy="230832"/>
          </a:xfrm>
          <a:prstGeom prst="rect">
            <a:avLst/>
          </a:prstGeom>
        </p:spPr>
        <p:txBody>
          <a:bodyPr wrap="square" numCol="3" spcCol="0">
            <a:spAutoFit/>
          </a:bodyPr>
          <a:lstStyle/>
          <a:p>
            <a:pPr marL="115888" indent="-115888">
              <a:buClrTx/>
              <a:buFont typeface="+mj-lt"/>
              <a:buAutoNum type="arabicPeriod"/>
            </a:pPr>
            <a:r>
              <a:rPr lang="da-DK" sz="900" dirty="0"/>
              <a:t>Leslie N, Bailey L, 2017</a:t>
            </a:r>
          </a:p>
          <a:p>
            <a:pPr marL="115888" indent="-115888">
              <a:buClrTx/>
              <a:buFont typeface="+mj-lt"/>
              <a:buAutoNum type="arabicPeriod"/>
            </a:pPr>
            <a:r>
              <a:rPr lang="da-DK" sz="900" dirty="0" err="1"/>
              <a:t>Kishnani</a:t>
            </a:r>
            <a:r>
              <a:rPr lang="da-DK" sz="900" dirty="0"/>
              <a:t> PS, et al., 2006</a:t>
            </a:r>
          </a:p>
          <a:p>
            <a:pPr marL="115888" indent="-115888">
              <a:buClrTx/>
              <a:buFont typeface="+mj-lt"/>
              <a:buAutoNum type="arabicPeriod"/>
            </a:pPr>
            <a:r>
              <a:rPr lang="da-DK" sz="900" dirty="0"/>
              <a:t>Baker M, et al., 2019</a:t>
            </a:r>
          </a:p>
        </p:txBody>
      </p:sp>
    </p:spTree>
    <p:extLst>
      <p:ext uri="{BB962C8B-B14F-4D97-AF65-F5344CB8AC3E}">
        <p14:creationId xmlns:p14="http://schemas.microsoft.com/office/powerpoint/2010/main" val="3571112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2B438-657A-BD46-A6EF-8FF737B41AFF}"/>
              </a:ext>
            </a:extLst>
          </p:cNvPr>
          <p:cNvSpPr>
            <a:spLocks noGrp="1"/>
          </p:cNvSpPr>
          <p:nvPr>
            <p:ph type="title"/>
          </p:nvPr>
        </p:nvSpPr>
        <p:spPr/>
        <p:txBody>
          <a:bodyPr/>
          <a:lstStyle/>
          <a:p>
            <a:r>
              <a:rPr lang="en-US" dirty="0"/>
              <a:t>Diagnosis</a:t>
            </a:r>
          </a:p>
        </p:txBody>
      </p:sp>
      <p:sp>
        <p:nvSpPr>
          <p:cNvPr id="3" name="Content Placeholder 2">
            <a:extLst>
              <a:ext uri="{FF2B5EF4-FFF2-40B4-BE49-F238E27FC236}">
                <a16:creationId xmlns:a16="http://schemas.microsoft.com/office/drawing/2014/main" id="{A3D09212-7C89-B14B-B328-AD9AAB6E9D34}"/>
              </a:ext>
            </a:extLst>
          </p:cNvPr>
          <p:cNvSpPr>
            <a:spLocks noGrp="1"/>
          </p:cNvSpPr>
          <p:nvPr>
            <p:ph idx="4294967295"/>
          </p:nvPr>
        </p:nvSpPr>
        <p:spPr>
          <a:xfrm>
            <a:off x="941832" y="1709928"/>
            <a:ext cx="11101158" cy="3855985"/>
          </a:xfrm>
        </p:spPr>
        <p:txBody>
          <a:bodyPr>
            <a:normAutofit/>
          </a:bodyPr>
          <a:lstStyle/>
          <a:p>
            <a:pPr>
              <a:spcBef>
                <a:spcPts val="1800"/>
              </a:spcBef>
              <a:buFont typeface="Arial" panose="020B0604020202020204" pitchFamily="34" charset="0"/>
              <a:buChar char="•"/>
            </a:pPr>
            <a:r>
              <a:rPr lang="en-US" sz="2400" dirty="0"/>
              <a:t>Establish low functional GAA enzyme levels</a:t>
            </a:r>
          </a:p>
          <a:p>
            <a:pPr>
              <a:spcBef>
                <a:spcPts val="1800"/>
              </a:spcBef>
              <a:buFont typeface="Arial" panose="020B0604020202020204" pitchFamily="34" charset="0"/>
              <a:buChar char="•"/>
            </a:pPr>
            <a:r>
              <a:rPr lang="en-US" sz="2400" dirty="0"/>
              <a:t>Genotyping</a:t>
            </a:r>
          </a:p>
          <a:p>
            <a:pPr lvl="1">
              <a:spcBef>
                <a:spcPts val="1200"/>
              </a:spcBef>
              <a:buFont typeface="Arial" panose="020B0604020202020204" pitchFamily="34" charset="0"/>
              <a:buChar char="•"/>
            </a:pPr>
            <a:r>
              <a:rPr lang="en-US" dirty="0"/>
              <a:t>Rule out </a:t>
            </a:r>
            <a:r>
              <a:rPr lang="en-US" dirty="0" err="1"/>
              <a:t>pseudodeficiency</a:t>
            </a:r>
            <a:endParaRPr lang="en-US" dirty="0"/>
          </a:p>
          <a:p>
            <a:pPr lvl="1">
              <a:spcBef>
                <a:spcPts val="1200"/>
              </a:spcBef>
              <a:buFont typeface="Arial" panose="020B0604020202020204" pitchFamily="34" charset="0"/>
              <a:buChar char="•"/>
            </a:pPr>
            <a:r>
              <a:rPr lang="en-US" dirty="0"/>
              <a:t>Identify carriers</a:t>
            </a:r>
          </a:p>
          <a:p>
            <a:pPr lvl="1">
              <a:spcBef>
                <a:spcPts val="1200"/>
              </a:spcBef>
              <a:buFont typeface="Arial" panose="020B0604020202020204" pitchFamily="34" charset="0"/>
              <a:buChar char="•"/>
            </a:pPr>
            <a:r>
              <a:rPr lang="en-US" dirty="0"/>
              <a:t>Predict infantile-onset vs. late-onset</a:t>
            </a:r>
          </a:p>
          <a:p>
            <a:pPr lvl="1">
              <a:spcBef>
                <a:spcPts val="1200"/>
              </a:spcBef>
              <a:buFont typeface="Arial" panose="020B0604020202020204" pitchFamily="34" charset="0"/>
              <a:buChar char="•"/>
            </a:pPr>
            <a:r>
              <a:rPr lang="en-US" dirty="0"/>
              <a:t>Predict CRIM status</a:t>
            </a:r>
          </a:p>
          <a:p>
            <a:pPr>
              <a:spcBef>
                <a:spcPts val="1200"/>
              </a:spcBef>
              <a:buFont typeface="Arial" panose="020B0604020202020204" pitchFamily="34" charset="0"/>
              <a:buChar char="•"/>
            </a:pPr>
            <a:r>
              <a:rPr lang="en-US" sz="2400" dirty="0"/>
              <a:t>Genotyping can be completed within 7 days</a:t>
            </a:r>
          </a:p>
        </p:txBody>
      </p:sp>
      <p:pic>
        <p:nvPicPr>
          <p:cNvPr id="2052" name="Picture 4">
            <a:hlinkClick r:id="rId3"/>
            <a:extLst>
              <a:ext uri="{FF2B5EF4-FFF2-40B4-BE49-F238E27FC236}">
                <a16:creationId xmlns:a16="http://schemas.microsoft.com/office/drawing/2014/main" id="{2F5D302B-0049-CB44-83AD-18352CA03AF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6806317" y="2281595"/>
            <a:ext cx="4764552" cy="251255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67B8D1C-B1BA-CD4D-94F8-749A41FA70F5}"/>
              </a:ext>
            </a:extLst>
          </p:cNvPr>
          <p:cNvSpPr/>
          <p:nvPr/>
        </p:nvSpPr>
        <p:spPr>
          <a:xfrm>
            <a:off x="645663" y="6356350"/>
            <a:ext cx="8674781" cy="230832"/>
          </a:xfrm>
          <a:prstGeom prst="rect">
            <a:avLst/>
          </a:prstGeom>
        </p:spPr>
        <p:txBody>
          <a:bodyPr wrap="square" numCol="3" spcCol="0">
            <a:spAutoFit/>
          </a:bodyPr>
          <a:lstStyle/>
          <a:p>
            <a:pPr marL="115888" indent="-115888">
              <a:buClrTx/>
              <a:buFont typeface="+mj-lt"/>
              <a:buAutoNum type="arabicPeriod"/>
            </a:pPr>
            <a:r>
              <a:rPr lang="da-DK" sz="900" dirty="0"/>
              <a:t>Leslie N, Bailey L, 2017</a:t>
            </a:r>
          </a:p>
          <a:p>
            <a:pPr marL="115888" indent="-115888">
              <a:buClrTx/>
              <a:buFont typeface="+mj-lt"/>
              <a:buAutoNum type="arabicPeriod"/>
            </a:pPr>
            <a:r>
              <a:rPr lang="da-DK" sz="900" dirty="0" err="1"/>
              <a:t>Kishnani</a:t>
            </a:r>
            <a:r>
              <a:rPr lang="da-DK" sz="900" dirty="0"/>
              <a:t> PS, et al., 2006</a:t>
            </a:r>
          </a:p>
          <a:p>
            <a:pPr marL="115888" indent="-115888">
              <a:buClrTx/>
              <a:buFont typeface="+mj-lt"/>
              <a:buAutoNum type="arabicPeriod"/>
            </a:pPr>
            <a:r>
              <a:rPr lang="da-DK" sz="900" dirty="0"/>
              <a:t>Baker M, et al., 2019</a:t>
            </a:r>
          </a:p>
        </p:txBody>
      </p:sp>
    </p:spTree>
    <p:extLst>
      <p:ext uri="{BB962C8B-B14F-4D97-AF65-F5344CB8AC3E}">
        <p14:creationId xmlns:p14="http://schemas.microsoft.com/office/powerpoint/2010/main" val="2170284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B7AA3-B453-5343-94F8-23175E62BABA}"/>
              </a:ext>
            </a:extLst>
          </p:cNvPr>
          <p:cNvSpPr>
            <a:spLocks noGrp="1"/>
          </p:cNvSpPr>
          <p:nvPr>
            <p:ph type="title"/>
          </p:nvPr>
        </p:nvSpPr>
        <p:spPr/>
        <p:txBody>
          <a:bodyPr/>
          <a:lstStyle/>
          <a:p>
            <a:r>
              <a:rPr lang="en-US" dirty="0"/>
              <a:t>Newborn Screening</a:t>
            </a:r>
          </a:p>
        </p:txBody>
      </p:sp>
      <p:sp>
        <p:nvSpPr>
          <p:cNvPr id="3" name="Content Placeholder 2">
            <a:extLst>
              <a:ext uri="{FF2B5EF4-FFF2-40B4-BE49-F238E27FC236}">
                <a16:creationId xmlns:a16="http://schemas.microsoft.com/office/drawing/2014/main" id="{638E4468-448D-9E41-97D5-E37D26A7EE39}"/>
              </a:ext>
            </a:extLst>
          </p:cNvPr>
          <p:cNvSpPr>
            <a:spLocks noGrp="1"/>
          </p:cNvSpPr>
          <p:nvPr>
            <p:ph idx="4294967295"/>
          </p:nvPr>
        </p:nvSpPr>
        <p:spPr>
          <a:xfrm>
            <a:off x="941832" y="1709928"/>
            <a:ext cx="6171018" cy="4215318"/>
          </a:xfrm>
        </p:spPr>
        <p:txBody>
          <a:bodyPr>
            <a:normAutofit/>
          </a:bodyPr>
          <a:lstStyle/>
          <a:p>
            <a:pPr>
              <a:buFont typeface="Arial" panose="020B0604020202020204" pitchFamily="34" charset="0"/>
              <a:buChar char="•"/>
            </a:pPr>
            <a:r>
              <a:rPr lang="en-US" sz="2000" dirty="0"/>
              <a:t>The US Department of Health and Human Services added Pompe disease to its Recommended Uniform Screening Panel (RUSP) in 2015, making it the first neuromuscular disease to be recommended for newborn screening (NBS).</a:t>
            </a:r>
            <a:r>
              <a:rPr lang="en-US" sz="2000" baseline="30000" dirty="0"/>
              <a:t>1</a:t>
            </a:r>
            <a:r>
              <a:rPr lang="en-US" sz="2000" dirty="0"/>
              <a:t> </a:t>
            </a:r>
          </a:p>
          <a:p>
            <a:pPr>
              <a:buFont typeface="Arial" panose="020B0604020202020204" pitchFamily="34" charset="0"/>
              <a:buChar char="•"/>
            </a:pPr>
            <a:r>
              <a:rPr lang="en-US" sz="2000" dirty="0"/>
              <a:t>As of February 2021, 28 states include Pompe disease in their NBS programs.</a:t>
            </a:r>
            <a:r>
              <a:rPr lang="en-US" sz="2000" baseline="30000" dirty="0"/>
              <a:t>2</a:t>
            </a: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p:txBody>
      </p:sp>
      <p:pic>
        <p:nvPicPr>
          <p:cNvPr id="5" name="Picture 4">
            <a:extLst>
              <a:ext uri="{FF2B5EF4-FFF2-40B4-BE49-F238E27FC236}">
                <a16:creationId xmlns:a16="http://schemas.microsoft.com/office/drawing/2014/main" id="{4230CC12-0883-3746-8DBD-B32A4182DC7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048702" y="2381062"/>
            <a:ext cx="4439243" cy="3346450"/>
          </a:xfrm>
          <a:prstGeom prst="rect">
            <a:avLst/>
          </a:prstGeom>
        </p:spPr>
      </p:pic>
      <p:sp>
        <p:nvSpPr>
          <p:cNvPr id="7" name="Rectangle 6">
            <a:extLst>
              <a:ext uri="{FF2B5EF4-FFF2-40B4-BE49-F238E27FC236}">
                <a16:creationId xmlns:a16="http://schemas.microsoft.com/office/drawing/2014/main" id="{A97E327A-62D2-9848-ACD8-F2929E7D2377}"/>
              </a:ext>
            </a:extLst>
          </p:cNvPr>
          <p:cNvSpPr/>
          <p:nvPr/>
        </p:nvSpPr>
        <p:spPr>
          <a:xfrm>
            <a:off x="595542" y="6356350"/>
            <a:ext cx="8674781" cy="230832"/>
          </a:xfrm>
          <a:prstGeom prst="rect">
            <a:avLst/>
          </a:prstGeom>
        </p:spPr>
        <p:txBody>
          <a:bodyPr wrap="square" numCol="3" spcCol="0">
            <a:spAutoFit/>
          </a:bodyPr>
          <a:lstStyle/>
          <a:p>
            <a:pPr marL="115888" indent="-115888">
              <a:buClrTx/>
              <a:buFont typeface="+mj-lt"/>
              <a:buAutoNum type="arabicPeriod"/>
            </a:pPr>
            <a:r>
              <a:rPr lang="da-DK" sz="900" dirty="0" err="1"/>
              <a:t>Kishnani</a:t>
            </a:r>
            <a:r>
              <a:rPr lang="da-DK" sz="900" dirty="0"/>
              <a:t> PS, et al., 2006</a:t>
            </a:r>
          </a:p>
          <a:p>
            <a:pPr marL="115888" indent="-115888">
              <a:buClrTx/>
              <a:buFont typeface="+mj-lt"/>
              <a:buAutoNum type="arabicPeriod"/>
            </a:pPr>
            <a:r>
              <a:rPr lang="da-DK" sz="900" dirty="0" err="1"/>
              <a:t>NewSTEPS</a:t>
            </a:r>
            <a:r>
              <a:rPr lang="da-DK" sz="900" dirty="0"/>
              <a:t>, 2021</a:t>
            </a:r>
          </a:p>
        </p:txBody>
      </p:sp>
    </p:spTree>
    <p:extLst>
      <p:ext uri="{BB962C8B-B14F-4D97-AF65-F5344CB8AC3E}">
        <p14:creationId xmlns:p14="http://schemas.microsoft.com/office/powerpoint/2010/main" val="3356590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96886-6387-7446-A23B-9DD4EAA7272C}"/>
              </a:ext>
            </a:extLst>
          </p:cNvPr>
          <p:cNvSpPr>
            <a:spLocks noGrp="1"/>
          </p:cNvSpPr>
          <p:nvPr>
            <p:ph type="title"/>
          </p:nvPr>
        </p:nvSpPr>
        <p:spPr>
          <a:xfrm>
            <a:off x="497496" y="609600"/>
            <a:ext cx="11188246" cy="1114404"/>
          </a:xfrm>
        </p:spPr>
        <p:txBody>
          <a:bodyPr/>
          <a:lstStyle/>
          <a:p>
            <a:r>
              <a:rPr lang="en-US" dirty="0"/>
              <a:t>IOPD Differential Diagnosis</a:t>
            </a:r>
          </a:p>
        </p:txBody>
      </p:sp>
      <p:graphicFrame>
        <p:nvGraphicFramePr>
          <p:cNvPr id="5" name="Group 177">
            <a:extLst>
              <a:ext uri="{FF2B5EF4-FFF2-40B4-BE49-F238E27FC236}">
                <a16:creationId xmlns:a16="http://schemas.microsoft.com/office/drawing/2014/main" id="{88533EFF-C9F6-0A48-8607-084026DAC5AD}"/>
              </a:ext>
            </a:extLst>
          </p:cNvPr>
          <p:cNvGraphicFramePr>
            <a:graphicFrameLocks noGrp="1"/>
          </p:cNvGraphicFramePr>
          <p:nvPr>
            <p:extLst>
              <p:ext uri="{D42A27DB-BD31-4B8C-83A1-F6EECF244321}">
                <p14:modId xmlns:p14="http://schemas.microsoft.com/office/powerpoint/2010/main" val="185590713"/>
              </p:ext>
            </p:extLst>
          </p:nvPr>
        </p:nvGraphicFramePr>
        <p:xfrm>
          <a:off x="1795660" y="1788509"/>
          <a:ext cx="8616254" cy="3972735"/>
        </p:xfrm>
        <a:graphic>
          <a:graphicData uri="http://schemas.openxmlformats.org/drawingml/2006/table">
            <a:tbl>
              <a:tblPr>
                <a:tableStyleId>{BDBED569-4797-4DF1-A0F4-6AAB3CD982D8}</a:tableStyleId>
              </a:tblPr>
              <a:tblGrid>
                <a:gridCol w="3298678">
                  <a:extLst>
                    <a:ext uri="{9D8B030D-6E8A-4147-A177-3AD203B41FA5}">
                      <a16:colId xmlns:a16="http://schemas.microsoft.com/office/drawing/2014/main" val="2037502911"/>
                    </a:ext>
                  </a:extLst>
                </a:gridCol>
                <a:gridCol w="5317576">
                  <a:extLst>
                    <a:ext uri="{9D8B030D-6E8A-4147-A177-3AD203B41FA5}">
                      <a16:colId xmlns:a16="http://schemas.microsoft.com/office/drawing/2014/main" val="2142449573"/>
                    </a:ext>
                  </a:extLst>
                </a:gridCol>
              </a:tblGrid>
              <a:tr h="725651">
                <a:tc>
                  <a:txBody>
                    <a:bodyPr/>
                    <a:lstStyle>
                      <a:lvl1pPr algn="l">
                        <a:spcBef>
                          <a:spcPct val="20000"/>
                        </a:spcBef>
                        <a:buSzPct val="150000"/>
                        <a:defRPr sz="2000">
                          <a:solidFill>
                            <a:schemeClr val="bg1"/>
                          </a:solidFill>
                          <a:latin typeface="Trebuchet MS" panose="020B0703020202090204" pitchFamily="34" charset="0"/>
                        </a:defRPr>
                      </a:lvl1pPr>
                      <a:lvl2pPr algn="l">
                        <a:spcBef>
                          <a:spcPct val="30000"/>
                        </a:spcBef>
                        <a:buSzPct val="150000"/>
                        <a:defRPr sz="2000">
                          <a:solidFill>
                            <a:schemeClr val="bg1"/>
                          </a:solidFill>
                          <a:latin typeface="Trebuchet MS" panose="020B0703020202090204" pitchFamily="34" charset="0"/>
                        </a:defRPr>
                      </a:lvl2pPr>
                      <a:lvl3pPr algn="l">
                        <a:spcBef>
                          <a:spcPct val="20000"/>
                        </a:spcBef>
                        <a:buSzPct val="100000"/>
                        <a:defRPr sz="2000">
                          <a:solidFill>
                            <a:schemeClr val="tx1"/>
                          </a:solidFill>
                          <a:latin typeface="Arial" panose="020B0604020202020204" pitchFamily="34" charset="0"/>
                        </a:defRPr>
                      </a:lvl3pPr>
                      <a:lvl4pPr algn="l">
                        <a:spcBef>
                          <a:spcPct val="20000"/>
                        </a:spcBef>
                        <a:buSzPct val="100000"/>
                        <a:defRPr>
                          <a:solidFill>
                            <a:schemeClr val="tx1"/>
                          </a:solidFill>
                          <a:latin typeface="Arial" panose="020B0604020202020204" pitchFamily="34" charset="0"/>
                        </a:defRPr>
                      </a:lvl4pPr>
                      <a:lvl5pPr algn="l">
                        <a:spcBef>
                          <a:spcPct val="20000"/>
                        </a:spcBef>
                        <a:buSzPct val="100000"/>
                        <a:defRPr>
                          <a:solidFill>
                            <a:schemeClr val="tx1"/>
                          </a:solidFill>
                          <a:latin typeface="Arial" panose="020B0604020202020204" pitchFamily="34" charset="0"/>
                        </a:defRPr>
                      </a:lvl5pPr>
                      <a:lvl6pPr eaLnBrk="0" fontAlgn="base" hangingPunct="0">
                        <a:spcBef>
                          <a:spcPct val="20000"/>
                        </a:spcBef>
                        <a:spcAft>
                          <a:spcPct val="0"/>
                        </a:spcAft>
                        <a:buSzPct val="100000"/>
                        <a:defRPr>
                          <a:solidFill>
                            <a:schemeClr val="tx1"/>
                          </a:solidFill>
                          <a:latin typeface="Arial" panose="020B0604020202020204" pitchFamily="34" charset="0"/>
                        </a:defRPr>
                      </a:lvl6pPr>
                      <a:lvl7pPr eaLnBrk="0" fontAlgn="base" hangingPunct="0">
                        <a:spcBef>
                          <a:spcPct val="20000"/>
                        </a:spcBef>
                        <a:spcAft>
                          <a:spcPct val="0"/>
                        </a:spcAft>
                        <a:buSzPct val="100000"/>
                        <a:defRPr>
                          <a:solidFill>
                            <a:schemeClr val="tx1"/>
                          </a:solidFill>
                          <a:latin typeface="Arial" panose="020B0604020202020204" pitchFamily="34" charset="0"/>
                        </a:defRPr>
                      </a:lvl7pPr>
                      <a:lvl8pPr eaLnBrk="0" fontAlgn="base" hangingPunct="0">
                        <a:spcBef>
                          <a:spcPct val="20000"/>
                        </a:spcBef>
                        <a:spcAft>
                          <a:spcPct val="0"/>
                        </a:spcAft>
                        <a:buSzPct val="100000"/>
                        <a:defRPr>
                          <a:solidFill>
                            <a:schemeClr val="tx1"/>
                          </a:solidFill>
                          <a:latin typeface="Arial" panose="020B0604020202020204" pitchFamily="34" charset="0"/>
                        </a:defRPr>
                      </a:lvl8pPr>
                      <a:lvl9pPr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50000"/>
                        <a:buFontTx/>
                        <a:buNone/>
                        <a:tabLst/>
                      </a:pPr>
                      <a:r>
                        <a:rPr kumimoji="0" lang="en-US" altLang="en-US" sz="2000" b="1" u="none" strike="noStrike" cap="none" normalizeH="0" baseline="0" dirty="0">
                          <a:ln>
                            <a:noFill/>
                          </a:ln>
                          <a:solidFill>
                            <a:schemeClr val="bg1"/>
                          </a:solidFill>
                          <a:effectLst/>
                          <a:latin typeface="Arial" panose="020B0604020202020204" pitchFamily="34" charset="0"/>
                          <a:cs typeface="Arial" panose="020B0604020202020204" pitchFamily="34" charset="0"/>
                        </a:rPr>
                        <a:t>Other diagnoses</a:t>
                      </a:r>
                    </a:p>
                  </a:txBody>
                  <a:tcPr anchor="ctr" horzOverflow="overflow">
                    <a:solidFill>
                      <a:schemeClr val="accent1"/>
                    </a:solidFill>
                  </a:tcPr>
                </a:tc>
                <a:tc>
                  <a:txBody>
                    <a:bodyPr/>
                    <a:lstStyle>
                      <a:lvl1pPr algn="l">
                        <a:spcBef>
                          <a:spcPct val="20000"/>
                        </a:spcBef>
                        <a:buSzPct val="150000"/>
                        <a:defRPr sz="2000">
                          <a:solidFill>
                            <a:schemeClr val="bg1"/>
                          </a:solidFill>
                          <a:latin typeface="Trebuchet MS" panose="020B0703020202090204" pitchFamily="34" charset="0"/>
                        </a:defRPr>
                      </a:lvl1pPr>
                      <a:lvl2pPr algn="l">
                        <a:spcBef>
                          <a:spcPct val="30000"/>
                        </a:spcBef>
                        <a:buSzPct val="150000"/>
                        <a:defRPr sz="2000">
                          <a:solidFill>
                            <a:schemeClr val="bg1"/>
                          </a:solidFill>
                          <a:latin typeface="Trebuchet MS" panose="020B0703020202090204" pitchFamily="34" charset="0"/>
                        </a:defRPr>
                      </a:lvl2pPr>
                      <a:lvl3pPr algn="l">
                        <a:spcBef>
                          <a:spcPct val="20000"/>
                        </a:spcBef>
                        <a:buSzPct val="100000"/>
                        <a:defRPr sz="2000">
                          <a:solidFill>
                            <a:schemeClr val="tx1"/>
                          </a:solidFill>
                          <a:latin typeface="Arial" panose="020B0604020202020204" pitchFamily="34" charset="0"/>
                        </a:defRPr>
                      </a:lvl3pPr>
                      <a:lvl4pPr algn="l">
                        <a:spcBef>
                          <a:spcPct val="20000"/>
                        </a:spcBef>
                        <a:buSzPct val="100000"/>
                        <a:defRPr>
                          <a:solidFill>
                            <a:schemeClr val="tx1"/>
                          </a:solidFill>
                          <a:latin typeface="Arial" panose="020B0604020202020204" pitchFamily="34" charset="0"/>
                        </a:defRPr>
                      </a:lvl4pPr>
                      <a:lvl5pPr algn="l">
                        <a:spcBef>
                          <a:spcPct val="20000"/>
                        </a:spcBef>
                        <a:buSzPct val="100000"/>
                        <a:defRPr>
                          <a:solidFill>
                            <a:schemeClr val="tx1"/>
                          </a:solidFill>
                          <a:latin typeface="Arial" panose="020B0604020202020204" pitchFamily="34" charset="0"/>
                        </a:defRPr>
                      </a:lvl5pPr>
                      <a:lvl6pPr eaLnBrk="0" fontAlgn="base" hangingPunct="0">
                        <a:spcBef>
                          <a:spcPct val="20000"/>
                        </a:spcBef>
                        <a:spcAft>
                          <a:spcPct val="0"/>
                        </a:spcAft>
                        <a:buSzPct val="100000"/>
                        <a:defRPr>
                          <a:solidFill>
                            <a:schemeClr val="tx1"/>
                          </a:solidFill>
                          <a:latin typeface="Arial" panose="020B0604020202020204" pitchFamily="34" charset="0"/>
                        </a:defRPr>
                      </a:lvl6pPr>
                      <a:lvl7pPr eaLnBrk="0" fontAlgn="base" hangingPunct="0">
                        <a:spcBef>
                          <a:spcPct val="20000"/>
                        </a:spcBef>
                        <a:spcAft>
                          <a:spcPct val="0"/>
                        </a:spcAft>
                        <a:buSzPct val="100000"/>
                        <a:defRPr>
                          <a:solidFill>
                            <a:schemeClr val="tx1"/>
                          </a:solidFill>
                          <a:latin typeface="Arial" panose="020B0604020202020204" pitchFamily="34" charset="0"/>
                        </a:defRPr>
                      </a:lvl7pPr>
                      <a:lvl8pPr eaLnBrk="0" fontAlgn="base" hangingPunct="0">
                        <a:spcBef>
                          <a:spcPct val="20000"/>
                        </a:spcBef>
                        <a:spcAft>
                          <a:spcPct val="0"/>
                        </a:spcAft>
                        <a:buSzPct val="100000"/>
                        <a:defRPr>
                          <a:solidFill>
                            <a:schemeClr val="tx1"/>
                          </a:solidFill>
                          <a:latin typeface="Arial" panose="020B0604020202020204" pitchFamily="34" charset="0"/>
                        </a:defRPr>
                      </a:lvl8pPr>
                      <a:lvl9pPr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50000"/>
                        <a:buFontTx/>
                        <a:buNone/>
                        <a:tabLst/>
                      </a:pPr>
                      <a:r>
                        <a:rPr kumimoji="0" lang="en-US" altLang="en-US" sz="2000" b="1" u="none" strike="noStrike" cap="none" normalizeH="0" baseline="0" dirty="0">
                          <a:ln>
                            <a:noFill/>
                          </a:ln>
                          <a:solidFill>
                            <a:schemeClr val="bg1"/>
                          </a:solidFill>
                          <a:effectLst/>
                          <a:latin typeface="Arial" panose="020B0604020202020204" pitchFamily="34" charset="0"/>
                          <a:cs typeface="Arial" panose="020B0604020202020204" pitchFamily="34" charset="0"/>
                        </a:rPr>
                        <a:t>Shared signs and symptoms</a:t>
                      </a:r>
                      <a:endParaRPr kumimoji="0" lang="en-US" altLang="en-US" sz="20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anchor="ctr" horzOverflow="overflow">
                    <a:solidFill>
                      <a:schemeClr val="accent1"/>
                    </a:solidFill>
                  </a:tcPr>
                </a:tc>
                <a:extLst>
                  <a:ext uri="{0D108BD9-81ED-4DB2-BD59-A6C34878D82A}">
                    <a16:rowId xmlns:a16="http://schemas.microsoft.com/office/drawing/2014/main" val="1440146653"/>
                  </a:ext>
                </a:extLst>
              </a:tr>
              <a:tr h="1313522">
                <a:tc>
                  <a:txBody>
                    <a:bodyPr/>
                    <a:lstStyle>
                      <a:lvl1pPr algn="l">
                        <a:spcBef>
                          <a:spcPct val="20000"/>
                        </a:spcBef>
                        <a:buSzPct val="150000"/>
                        <a:defRPr sz="2000">
                          <a:solidFill>
                            <a:schemeClr val="bg1"/>
                          </a:solidFill>
                          <a:latin typeface="Trebuchet MS" panose="020B0703020202090204" pitchFamily="34" charset="0"/>
                        </a:defRPr>
                      </a:lvl1pPr>
                      <a:lvl2pPr algn="l">
                        <a:spcBef>
                          <a:spcPct val="30000"/>
                        </a:spcBef>
                        <a:buSzPct val="150000"/>
                        <a:defRPr sz="2000">
                          <a:solidFill>
                            <a:schemeClr val="bg1"/>
                          </a:solidFill>
                          <a:latin typeface="Trebuchet MS" panose="020B0703020202090204" pitchFamily="34" charset="0"/>
                        </a:defRPr>
                      </a:lvl2pPr>
                      <a:lvl3pPr algn="l">
                        <a:spcBef>
                          <a:spcPct val="20000"/>
                        </a:spcBef>
                        <a:buSzPct val="100000"/>
                        <a:defRPr sz="2000">
                          <a:solidFill>
                            <a:schemeClr val="tx1"/>
                          </a:solidFill>
                          <a:latin typeface="Arial" panose="020B0604020202020204" pitchFamily="34" charset="0"/>
                        </a:defRPr>
                      </a:lvl3pPr>
                      <a:lvl4pPr algn="l">
                        <a:spcBef>
                          <a:spcPct val="20000"/>
                        </a:spcBef>
                        <a:buSzPct val="100000"/>
                        <a:defRPr>
                          <a:solidFill>
                            <a:schemeClr val="tx1"/>
                          </a:solidFill>
                          <a:latin typeface="Arial" panose="020B0604020202020204" pitchFamily="34" charset="0"/>
                        </a:defRPr>
                      </a:lvl4pPr>
                      <a:lvl5pPr algn="l">
                        <a:spcBef>
                          <a:spcPct val="20000"/>
                        </a:spcBef>
                        <a:buSzPct val="100000"/>
                        <a:defRPr>
                          <a:solidFill>
                            <a:schemeClr val="tx1"/>
                          </a:solidFill>
                          <a:latin typeface="Arial" panose="020B0604020202020204" pitchFamily="34" charset="0"/>
                        </a:defRPr>
                      </a:lvl5pPr>
                      <a:lvl6pPr eaLnBrk="0" fontAlgn="base" hangingPunct="0">
                        <a:spcBef>
                          <a:spcPct val="20000"/>
                        </a:spcBef>
                        <a:spcAft>
                          <a:spcPct val="0"/>
                        </a:spcAft>
                        <a:buSzPct val="100000"/>
                        <a:defRPr>
                          <a:solidFill>
                            <a:schemeClr val="tx1"/>
                          </a:solidFill>
                          <a:latin typeface="Arial" panose="020B0604020202020204" pitchFamily="34" charset="0"/>
                        </a:defRPr>
                      </a:lvl6pPr>
                      <a:lvl7pPr eaLnBrk="0" fontAlgn="base" hangingPunct="0">
                        <a:spcBef>
                          <a:spcPct val="20000"/>
                        </a:spcBef>
                        <a:spcAft>
                          <a:spcPct val="0"/>
                        </a:spcAft>
                        <a:buSzPct val="100000"/>
                        <a:defRPr>
                          <a:solidFill>
                            <a:schemeClr val="tx1"/>
                          </a:solidFill>
                          <a:latin typeface="Arial" panose="020B0604020202020204" pitchFamily="34" charset="0"/>
                        </a:defRPr>
                      </a:lvl7pPr>
                      <a:lvl8pPr eaLnBrk="0" fontAlgn="base" hangingPunct="0">
                        <a:spcBef>
                          <a:spcPct val="20000"/>
                        </a:spcBef>
                        <a:spcAft>
                          <a:spcPct val="0"/>
                        </a:spcAft>
                        <a:buSzPct val="100000"/>
                        <a:defRPr>
                          <a:solidFill>
                            <a:schemeClr val="tx1"/>
                          </a:solidFill>
                          <a:latin typeface="Arial" panose="020B0604020202020204" pitchFamily="34" charset="0"/>
                        </a:defRPr>
                      </a:lvl8pPr>
                      <a:lvl9pPr eaLnBrk="0" fontAlgn="base" hangingPunct="0">
                        <a:spcBef>
                          <a:spcPct val="20000"/>
                        </a:spcBef>
                        <a:spcAft>
                          <a:spcPct val="0"/>
                        </a:spcAft>
                        <a:buSzPct val="100000"/>
                        <a:defRPr>
                          <a:solidFill>
                            <a:schemeClr val="tx1"/>
                          </a:solidFill>
                          <a:latin typeface="Arial" panose="020B0604020202020204" pitchFamily="34" charset="0"/>
                        </a:defRPr>
                      </a:lvl9pPr>
                    </a:lstStyle>
                    <a:p>
                      <a:pPr marL="111125" marR="0" lvl="0" indent="0" algn="l" defTabSz="914400" rtl="0" eaLnBrk="0" fontAlgn="base" latinLnBrk="0" hangingPunct="0">
                        <a:lnSpc>
                          <a:spcPct val="100000"/>
                        </a:lnSpc>
                        <a:spcBef>
                          <a:spcPct val="20000"/>
                        </a:spcBef>
                        <a:spcAft>
                          <a:spcPct val="0"/>
                        </a:spcAft>
                        <a:buClrTx/>
                        <a:buSzPct val="150000"/>
                        <a:buFontTx/>
                        <a:buNone/>
                        <a:tabLst/>
                      </a:pPr>
                      <a:r>
                        <a:rPr kumimoji="0" lang="en-US" altLang="en-US" sz="1800" b="1" u="none" strike="noStrike" cap="none" normalizeH="0" baseline="0" dirty="0">
                          <a:ln>
                            <a:noFill/>
                          </a:ln>
                          <a:solidFill>
                            <a:schemeClr val="accent1"/>
                          </a:solidFill>
                          <a:effectLst/>
                          <a:latin typeface="Arial"/>
                          <a:cs typeface="Arial"/>
                        </a:rPr>
                        <a:t>Werdnig-Hoffman disease (spinal muscular atrophy I)</a:t>
                      </a:r>
                      <a:endParaRPr kumimoji="0" lang="en-US" altLang="en-US" sz="1800" b="1" i="0" u="none" strike="noStrike" cap="none" normalizeH="0" baseline="0" dirty="0">
                        <a:ln>
                          <a:noFill/>
                        </a:ln>
                        <a:solidFill>
                          <a:schemeClr val="accent1"/>
                        </a:solidFill>
                        <a:effectLst/>
                        <a:latin typeface="Arial"/>
                        <a:ea typeface="Times" pitchFamily="2" charset="0"/>
                        <a:cs typeface="Arial"/>
                      </a:endParaRPr>
                    </a:p>
                  </a:txBody>
                  <a:tcPr anchor="ctr" horzOverflow="overflow"/>
                </a:tc>
                <a:tc>
                  <a:txBody>
                    <a:bodyPr/>
                    <a:lstStyle>
                      <a:lvl1pPr marL="342900" indent="-342900" algn="l">
                        <a:spcBef>
                          <a:spcPct val="20000"/>
                        </a:spcBef>
                        <a:buSzPct val="150000"/>
                        <a:defRPr sz="2000">
                          <a:solidFill>
                            <a:schemeClr val="bg1"/>
                          </a:solidFill>
                          <a:latin typeface="Trebuchet MS" panose="020B0703020202090204" pitchFamily="34" charset="0"/>
                        </a:defRPr>
                      </a:lvl1pPr>
                      <a:lvl2pPr algn="l">
                        <a:spcBef>
                          <a:spcPct val="30000"/>
                        </a:spcBef>
                        <a:buSzPct val="150000"/>
                        <a:defRPr sz="2000">
                          <a:solidFill>
                            <a:schemeClr val="bg1"/>
                          </a:solidFill>
                          <a:latin typeface="Trebuchet MS" panose="020B0703020202090204" pitchFamily="34" charset="0"/>
                        </a:defRPr>
                      </a:lvl2pPr>
                      <a:lvl3pPr algn="l">
                        <a:spcBef>
                          <a:spcPct val="20000"/>
                        </a:spcBef>
                        <a:buSzPct val="100000"/>
                        <a:defRPr sz="2000">
                          <a:solidFill>
                            <a:schemeClr val="tx1"/>
                          </a:solidFill>
                          <a:latin typeface="Arial" panose="020B0604020202020204" pitchFamily="34" charset="0"/>
                        </a:defRPr>
                      </a:lvl3pPr>
                      <a:lvl4pPr algn="l">
                        <a:spcBef>
                          <a:spcPct val="20000"/>
                        </a:spcBef>
                        <a:buSzPct val="100000"/>
                        <a:defRPr>
                          <a:solidFill>
                            <a:schemeClr val="tx1"/>
                          </a:solidFill>
                          <a:latin typeface="Arial" panose="020B0604020202020204" pitchFamily="34" charset="0"/>
                        </a:defRPr>
                      </a:lvl4pPr>
                      <a:lvl5pPr algn="l">
                        <a:spcBef>
                          <a:spcPct val="20000"/>
                        </a:spcBef>
                        <a:buSzPct val="100000"/>
                        <a:defRPr>
                          <a:solidFill>
                            <a:schemeClr val="tx1"/>
                          </a:solidFill>
                          <a:latin typeface="Arial" panose="020B0604020202020204" pitchFamily="34" charset="0"/>
                        </a:defRPr>
                      </a:lvl5pPr>
                      <a:lvl6pPr eaLnBrk="0" fontAlgn="base" hangingPunct="0">
                        <a:spcBef>
                          <a:spcPct val="20000"/>
                        </a:spcBef>
                        <a:spcAft>
                          <a:spcPct val="0"/>
                        </a:spcAft>
                        <a:buSzPct val="100000"/>
                        <a:defRPr>
                          <a:solidFill>
                            <a:schemeClr val="tx1"/>
                          </a:solidFill>
                          <a:latin typeface="Arial" panose="020B0604020202020204" pitchFamily="34" charset="0"/>
                        </a:defRPr>
                      </a:lvl6pPr>
                      <a:lvl7pPr eaLnBrk="0" fontAlgn="base" hangingPunct="0">
                        <a:spcBef>
                          <a:spcPct val="20000"/>
                        </a:spcBef>
                        <a:spcAft>
                          <a:spcPct val="0"/>
                        </a:spcAft>
                        <a:buSzPct val="100000"/>
                        <a:defRPr>
                          <a:solidFill>
                            <a:schemeClr val="tx1"/>
                          </a:solidFill>
                          <a:latin typeface="Arial" panose="020B0604020202020204" pitchFamily="34" charset="0"/>
                        </a:defRPr>
                      </a:lvl7pPr>
                      <a:lvl8pPr eaLnBrk="0" fontAlgn="base" hangingPunct="0">
                        <a:spcBef>
                          <a:spcPct val="20000"/>
                        </a:spcBef>
                        <a:spcAft>
                          <a:spcPct val="0"/>
                        </a:spcAft>
                        <a:buSzPct val="100000"/>
                        <a:defRPr>
                          <a:solidFill>
                            <a:schemeClr val="tx1"/>
                          </a:solidFill>
                          <a:latin typeface="Arial" panose="020B0604020202020204" pitchFamily="34" charset="0"/>
                        </a:defRPr>
                      </a:lvl8pPr>
                      <a:lvl9pPr eaLnBrk="0" fontAlgn="base" hangingPunct="0">
                        <a:spcBef>
                          <a:spcPct val="20000"/>
                        </a:spcBef>
                        <a:spcAft>
                          <a:spcPct val="0"/>
                        </a:spcAft>
                        <a:buSzPct val="100000"/>
                        <a:defRPr>
                          <a:solidFill>
                            <a:schemeClr val="tx1"/>
                          </a:solidFill>
                          <a:latin typeface="Arial" panose="020B0604020202020204" pitchFamily="34" charset="0"/>
                        </a:defRPr>
                      </a:lvl9pPr>
                    </a:lstStyle>
                    <a:p>
                      <a:pPr marL="342900" marR="0" lvl="0" indent="-231775" algn="l" defTabSz="914400" rtl="0" eaLnBrk="0" fontAlgn="base" latinLnBrk="0" hangingPunct="0">
                        <a:lnSpc>
                          <a:spcPct val="100000"/>
                        </a:lnSpc>
                        <a:spcBef>
                          <a:spcPct val="20000"/>
                        </a:spcBef>
                        <a:spcAft>
                          <a:spcPct val="0"/>
                        </a:spcAft>
                        <a:buClrTx/>
                        <a:buSzPct val="150000"/>
                        <a:buFontTx/>
                        <a:buChar char="•"/>
                        <a:tabLst/>
                      </a:pPr>
                      <a:r>
                        <a:rPr kumimoji="0" lang="en-US" altLang="en-US" sz="1800" b="0" u="none" strike="noStrike" cap="none" normalizeH="0" baseline="0" dirty="0">
                          <a:ln>
                            <a:noFill/>
                          </a:ln>
                          <a:solidFill>
                            <a:schemeClr val="accent1"/>
                          </a:solidFill>
                          <a:effectLst/>
                          <a:latin typeface="Arial"/>
                          <a:cs typeface="Arial"/>
                        </a:rPr>
                        <a:t>Hypotonia, progressive proximal muscle weakness, absent reflexes, feeding difficulties</a:t>
                      </a:r>
                      <a:endParaRPr kumimoji="0" lang="en-US" altLang="en-US" sz="1800" b="0" i="0" u="none" strike="noStrike" cap="none" normalizeH="0" baseline="0">
                        <a:ln>
                          <a:noFill/>
                        </a:ln>
                        <a:solidFill>
                          <a:schemeClr val="accent1"/>
                        </a:solidFill>
                        <a:effectLst/>
                        <a:latin typeface="Arial"/>
                        <a:ea typeface="Times" pitchFamily="2" charset="0"/>
                        <a:cs typeface="Arial"/>
                      </a:endParaRPr>
                    </a:p>
                  </a:txBody>
                  <a:tcPr anchor="ctr" horzOverflow="overflow"/>
                </a:tc>
                <a:extLst>
                  <a:ext uri="{0D108BD9-81ED-4DB2-BD59-A6C34878D82A}">
                    <a16:rowId xmlns:a16="http://schemas.microsoft.com/office/drawing/2014/main" val="3058419139"/>
                  </a:ext>
                </a:extLst>
              </a:tr>
              <a:tr h="1324748">
                <a:tc>
                  <a:txBody>
                    <a:bodyPr/>
                    <a:lstStyle>
                      <a:lvl1pPr algn="l">
                        <a:spcBef>
                          <a:spcPct val="20000"/>
                        </a:spcBef>
                        <a:buSzPct val="150000"/>
                        <a:defRPr sz="2000">
                          <a:solidFill>
                            <a:schemeClr val="bg1"/>
                          </a:solidFill>
                          <a:latin typeface="Trebuchet MS" panose="020B0703020202090204" pitchFamily="34" charset="0"/>
                        </a:defRPr>
                      </a:lvl1pPr>
                      <a:lvl2pPr algn="l">
                        <a:spcBef>
                          <a:spcPct val="30000"/>
                        </a:spcBef>
                        <a:buSzPct val="150000"/>
                        <a:defRPr sz="2000">
                          <a:solidFill>
                            <a:schemeClr val="bg1"/>
                          </a:solidFill>
                          <a:latin typeface="Trebuchet MS" panose="020B0703020202090204" pitchFamily="34" charset="0"/>
                        </a:defRPr>
                      </a:lvl2pPr>
                      <a:lvl3pPr algn="l">
                        <a:spcBef>
                          <a:spcPct val="20000"/>
                        </a:spcBef>
                        <a:buSzPct val="100000"/>
                        <a:defRPr sz="2000">
                          <a:solidFill>
                            <a:schemeClr val="tx1"/>
                          </a:solidFill>
                          <a:latin typeface="Arial" panose="020B0604020202020204" pitchFamily="34" charset="0"/>
                        </a:defRPr>
                      </a:lvl3pPr>
                      <a:lvl4pPr algn="l">
                        <a:spcBef>
                          <a:spcPct val="20000"/>
                        </a:spcBef>
                        <a:buSzPct val="100000"/>
                        <a:defRPr>
                          <a:solidFill>
                            <a:schemeClr val="tx1"/>
                          </a:solidFill>
                          <a:latin typeface="Arial" panose="020B0604020202020204" pitchFamily="34" charset="0"/>
                        </a:defRPr>
                      </a:lvl4pPr>
                      <a:lvl5pPr algn="l">
                        <a:spcBef>
                          <a:spcPct val="20000"/>
                        </a:spcBef>
                        <a:buSzPct val="100000"/>
                        <a:defRPr>
                          <a:solidFill>
                            <a:schemeClr val="tx1"/>
                          </a:solidFill>
                          <a:latin typeface="Arial" panose="020B0604020202020204" pitchFamily="34" charset="0"/>
                        </a:defRPr>
                      </a:lvl5pPr>
                      <a:lvl6pPr eaLnBrk="0" fontAlgn="base" hangingPunct="0">
                        <a:spcBef>
                          <a:spcPct val="20000"/>
                        </a:spcBef>
                        <a:spcAft>
                          <a:spcPct val="0"/>
                        </a:spcAft>
                        <a:buSzPct val="100000"/>
                        <a:defRPr>
                          <a:solidFill>
                            <a:schemeClr val="tx1"/>
                          </a:solidFill>
                          <a:latin typeface="Arial" panose="020B0604020202020204" pitchFamily="34" charset="0"/>
                        </a:defRPr>
                      </a:lvl6pPr>
                      <a:lvl7pPr eaLnBrk="0" fontAlgn="base" hangingPunct="0">
                        <a:spcBef>
                          <a:spcPct val="20000"/>
                        </a:spcBef>
                        <a:spcAft>
                          <a:spcPct val="0"/>
                        </a:spcAft>
                        <a:buSzPct val="100000"/>
                        <a:defRPr>
                          <a:solidFill>
                            <a:schemeClr val="tx1"/>
                          </a:solidFill>
                          <a:latin typeface="Arial" panose="020B0604020202020204" pitchFamily="34" charset="0"/>
                        </a:defRPr>
                      </a:lvl7pPr>
                      <a:lvl8pPr eaLnBrk="0" fontAlgn="base" hangingPunct="0">
                        <a:spcBef>
                          <a:spcPct val="20000"/>
                        </a:spcBef>
                        <a:spcAft>
                          <a:spcPct val="0"/>
                        </a:spcAft>
                        <a:buSzPct val="100000"/>
                        <a:defRPr>
                          <a:solidFill>
                            <a:schemeClr val="tx1"/>
                          </a:solidFill>
                          <a:latin typeface="Arial" panose="020B0604020202020204" pitchFamily="34" charset="0"/>
                        </a:defRPr>
                      </a:lvl8pPr>
                      <a:lvl9pPr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111125" algn="l" defTabSz="914400" rtl="0" eaLnBrk="0" fontAlgn="base" latinLnBrk="0" hangingPunct="0">
                        <a:lnSpc>
                          <a:spcPct val="100000"/>
                        </a:lnSpc>
                        <a:spcBef>
                          <a:spcPct val="20000"/>
                        </a:spcBef>
                        <a:spcAft>
                          <a:spcPct val="0"/>
                        </a:spcAft>
                        <a:buClrTx/>
                        <a:buSzPct val="150000"/>
                        <a:buFontTx/>
                        <a:buNone/>
                        <a:tabLst/>
                      </a:pPr>
                      <a:r>
                        <a:rPr kumimoji="0" lang="en-US" altLang="en-US" sz="1800" b="1" u="none" strike="noStrike" cap="none" normalizeH="0" baseline="0" err="1">
                          <a:ln>
                            <a:noFill/>
                          </a:ln>
                          <a:solidFill>
                            <a:schemeClr val="accent1"/>
                          </a:solidFill>
                          <a:effectLst/>
                          <a:latin typeface="Arial"/>
                          <a:cs typeface="Arial"/>
                        </a:rPr>
                        <a:t>Danon</a:t>
                      </a:r>
                      <a:r>
                        <a:rPr kumimoji="0" lang="en-US" altLang="en-US" sz="1800" b="1" u="none" strike="noStrike" cap="none" normalizeH="0" baseline="0" dirty="0">
                          <a:ln>
                            <a:noFill/>
                          </a:ln>
                          <a:solidFill>
                            <a:schemeClr val="accent1"/>
                          </a:solidFill>
                          <a:effectLst/>
                          <a:latin typeface="Arial"/>
                          <a:cs typeface="Arial"/>
                        </a:rPr>
                        <a:t> disease</a:t>
                      </a:r>
                      <a:endParaRPr kumimoji="0" lang="en-US" altLang="en-US" sz="1800" b="1" i="0" u="none" strike="noStrike" cap="none" normalizeH="0" baseline="0">
                        <a:ln>
                          <a:noFill/>
                        </a:ln>
                        <a:solidFill>
                          <a:schemeClr val="accent1"/>
                        </a:solidFill>
                        <a:effectLst/>
                        <a:latin typeface="Arial"/>
                        <a:ea typeface="Times" pitchFamily="2" charset="0"/>
                        <a:cs typeface="Arial"/>
                      </a:endParaRPr>
                    </a:p>
                  </a:txBody>
                  <a:tcPr anchor="ctr" horzOverflow="overflow"/>
                </a:tc>
                <a:tc>
                  <a:txBody>
                    <a:bodyPr/>
                    <a:lstStyle>
                      <a:lvl1pPr marL="342900" indent="-342900" algn="l">
                        <a:spcBef>
                          <a:spcPct val="20000"/>
                        </a:spcBef>
                        <a:buSzPct val="150000"/>
                        <a:defRPr sz="2000">
                          <a:solidFill>
                            <a:schemeClr val="bg1"/>
                          </a:solidFill>
                          <a:latin typeface="Trebuchet MS" panose="020B0703020202090204" pitchFamily="34" charset="0"/>
                        </a:defRPr>
                      </a:lvl1pPr>
                      <a:lvl2pPr algn="l">
                        <a:spcBef>
                          <a:spcPct val="30000"/>
                        </a:spcBef>
                        <a:buSzPct val="150000"/>
                        <a:defRPr sz="2000">
                          <a:solidFill>
                            <a:schemeClr val="bg1"/>
                          </a:solidFill>
                          <a:latin typeface="Trebuchet MS" panose="020B0703020202090204" pitchFamily="34" charset="0"/>
                        </a:defRPr>
                      </a:lvl2pPr>
                      <a:lvl3pPr algn="l">
                        <a:spcBef>
                          <a:spcPct val="20000"/>
                        </a:spcBef>
                        <a:buSzPct val="100000"/>
                        <a:defRPr sz="2000">
                          <a:solidFill>
                            <a:schemeClr val="tx1"/>
                          </a:solidFill>
                          <a:latin typeface="Arial" panose="020B0604020202020204" pitchFamily="34" charset="0"/>
                        </a:defRPr>
                      </a:lvl3pPr>
                      <a:lvl4pPr algn="l">
                        <a:spcBef>
                          <a:spcPct val="20000"/>
                        </a:spcBef>
                        <a:buSzPct val="100000"/>
                        <a:defRPr>
                          <a:solidFill>
                            <a:schemeClr val="tx1"/>
                          </a:solidFill>
                          <a:latin typeface="Arial" panose="020B0604020202020204" pitchFamily="34" charset="0"/>
                        </a:defRPr>
                      </a:lvl4pPr>
                      <a:lvl5pPr algn="l">
                        <a:spcBef>
                          <a:spcPct val="20000"/>
                        </a:spcBef>
                        <a:buSzPct val="100000"/>
                        <a:defRPr>
                          <a:solidFill>
                            <a:schemeClr val="tx1"/>
                          </a:solidFill>
                          <a:latin typeface="Arial" panose="020B0604020202020204" pitchFamily="34" charset="0"/>
                        </a:defRPr>
                      </a:lvl5pPr>
                      <a:lvl6pPr eaLnBrk="0" fontAlgn="base" hangingPunct="0">
                        <a:spcBef>
                          <a:spcPct val="20000"/>
                        </a:spcBef>
                        <a:spcAft>
                          <a:spcPct val="0"/>
                        </a:spcAft>
                        <a:buSzPct val="100000"/>
                        <a:defRPr>
                          <a:solidFill>
                            <a:schemeClr val="tx1"/>
                          </a:solidFill>
                          <a:latin typeface="Arial" panose="020B0604020202020204" pitchFamily="34" charset="0"/>
                        </a:defRPr>
                      </a:lvl6pPr>
                      <a:lvl7pPr eaLnBrk="0" fontAlgn="base" hangingPunct="0">
                        <a:spcBef>
                          <a:spcPct val="20000"/>
                        </a:spcBef>
                        <a:spcAft>
                          <a:spcPct val="0"/>
                        </a:spcAft>
                        <a:buSzPct val="100000"/>
                        <a:defRPr>
                          <a:solidFill>
                            <a:schemeClr val="tx1"/>
                          </a:solidFill>
                          <a:latin typeface="Arial" panose="020B0604020202020204" pitchFamily="34" charset="0"/>
                        </a:defRPr>
                      </a:lvl7pPr>
                      <a:lvl8pPr eaLnBrk="0" fontAlgn="base" hangingPunct="0">
                        <a:spcBef>
                          <a:spcPct val="20000"/>
                        </a:spcBef>
                        <a:spcAft>
                          <a:spcPct val="0"/>
                        </a:spcAft>
                        <a:buSzPct val="100000"/>
                        <a:defRPr>
                          <a:solidFill>
                            <a:schemeClr val="tx1"/>
                          </a:solidFill>
                          <a:latin typeface="Arial" panose="020B0604020202020204" pitchFamily="34" charset="0"/>
                        </a:defRPr>
                      </a:lvl8pPr>
                      <a:lvl9pPr eaLnBrk="0" fontAlgn="base" hangingPunct="0">
                        <a:spcBef>
                          <a:spcPct val="20000"/>
                        </a:spcBef>
                        <a:spcAft>
                          <a:spcPct val="0"/>
                        </a:spcAft>
                        <a:buSzPct val="100000"/>
                        <a:defRPr>
                          <a:solidFill>
                            <a:schemeClr val="tx1"/>
                          </a:solidFill>
                          <a:latin typeface="Arial" panose="020B0604020202020204" pitchFamily="34" charset="0"/>
                        </a:defRPr>
                      </a:lvl9pPr>
                    </a:lstStyle>
                    <a:p>
                      <a:pPr marL="342900" marR="0" lvl="0" indent="-231775" algn="l" defTabSz="914400" rtl="0" eaLnBrk="0" fontAlgn="base" latinLnBrk="0" hangingPunct="0">
                        <a:lnSpc>
                          <a:spcPct val="100000"/>
                        </a:lnSpc>
                        <a:spcBef>
                          <a:spcPct val="20000"/>
                        </a:spcBef>
                        <a:spcAft>
                          <a:spcPct val="0"/>
                        </a:spcAft>
                        <a:buClrTx/>
                        <a:buSzPct val="150000"/>
                        <a:buFontTx/>
                        <a:buChar char="•"/>
                        <a:tabLst/>
                      </a:pPr>
                      <a:r>
                        <a:rPr kumimoji="0" lang="en-US" altLang="en-US" sz="1800" b="0" u="none" strike="noStrike" cap="none" normalizeH="0" baseline="0" dirty="0">
                          <a:ln>
                            <a:noFill/>
                          </a:ln>
                          <a:solidFill>
                            <a:schemeClr val="accent1"/>
                          </a:solidFill>
                          <a:effectLst/>
                          <a:latin typeface="Arial"/>
                          <a:cs typeface="Arial"/>
                        </a:rPr>
                        <a:t>Hypertrophic cardiomyopathy, skeletal muscle myopathy, vacuolar glycogen storage</a:t>
                      </a:r>
                      <a:endParaRPr kumimoji="0" lang="en-US" altLang="en-US" sz="1800" b="0" i="0" u="none" strike="noStrike" cap="none" normalizeH="0" baseline="0">
                        <a:ln>
                          <a:noFill/>
                        </a:ln>
                        <a:solidFill>
                          <a:schemeClr val="accent1"/>
                        </a:solidFill>
                        <a:effectLst/>
                        <a:latin typeface="Arial"/>
                        <a:ea typeface="Times" pitchFamily="2" charset="0"/>
                        <a:cs typeface="Arial"/>
                      </a:endParaRPr>
                    </a:p>
                  </a:txBody>
                  <a:tcPr anchor="ctr" horzOverflow="overflow"/>
                </a:tc>
                <a:extLst>
                  <a:ext uri="{0D108BD9-81ED-4DB2-BD59-A6C34878D82A}">
                    <a16:rowId xmlns:a16="http://schemas.microsoft.com/office/drawing/2014/main" val="3681709038"/>
                  </a:ext>
                </a:extLst>
              </a:tr>
              <a:tr h="608814">
                <a:tc>
                  <a:txBody>
                    <a:bodyPr/>
                    <a:lstStyle>
                      <a:lvl1pPr algn="l">
                        <a:spcBef>
                          <a:spcPct val="20000"/>
                        </a:spcBef>
                        <a:buSzPct val="150000"/>
                        <a:defRPr sz="2000">
                          <a:solidFill>
                            <a:schemeClr val="bg1"/>
                          </a:solidFill>
                          <a:latin typeface="Trebuchet MS" panose="020B0703020202090204" pitchFamily="34" charset="0"/>
                        </a:defRPr>
                      </a:lvl1pPr>
                      <a:lvl2pPr algn="l">
                        <a:spcBef>
                          <a:spcPct val="30000"/>
                        </a:spcBef>
                        <a:buSzPct val="150000"/>
                        <a:defRPr sz="2000">
                          <a:solidFill>
                            <a:schemeClr val="bg1"/>
                          </a:solidFill>
                          <a:latin typeface="Trebuchet MS" panose="020B0703020202090204" pitchFamily="34" charset="0"/>
                        </a:defRPr>
                      </a:lvl2pPr>
                      <a:lvl3pPr algn="l">
                        <a:spcBef>
                          <a:spcPct val="20000"/>
                        </a:spcBef>
                        <a:buSzPct val="100000"/>
                        <a:defRPr sz="2000">
                          <a:solidFill>
                            <a:schemeClr val="tx1"/>
                          </a:solidFill>
                          <a:latin typeface="Arial" panose="020B0604020202020204" pitchFamily="34" charset="0"/>
                        </a:defRPr>
                      </a:lvl3pPr>
                      <a:lvl4pPr algn="l">
                        <a:spcBef>
                          <a:spcPct val="20000"/>
                        </a:spcBef>
                        <a:buSzPct val="100000"/>
                        <a:defRPr>
                          <a:solidFill>
                            <a:schemeClr val="tx1"/>
                          </a:solidFill>
                          <a:latin typeface="Arial" panose="020B0604020202020204" pitchFamily="34" charset="0"/>
                        </a:defRPr>
                      </a:lvl4pPr>
                      <a:lvl5pPr algn="l">
                        <a:spcBef>
                          <a:spcPct val="20000"/>
                        </a:spcBef>
                        <a:buSzPct val="100000"/>
                        <a:defRPr>
                          <a:solidFill>
                            <a:schemeClr val="tx1"/>
                          </a:solidFill>
                          <a:latin typeface="Arial" panose="020B0604020202020204" pitchFamily="34" charset="0"/>
                        </a:defRPr>
                      </a:lvl5pPr>
                      <a:lvl6pPr eaLnBrk="0" fontAlgn="base" hangingPunct="0">
                        <a:spcBef>
                          <a:spcPct val="20000"/>
                        </a:spcBef>
                        <a:spcAft>
                          <a:spcPct val="0"/>
                        </a:spcAft>
                        <a:buSzPct val="100000"/>
                        <a:defRPr>
                          <a:solidFill>
                            <a:schemeClr val="tx1"/>
                          </a:solidFill>
                          <a:latin typeface="Arial" panose="020B0604020202020204" pitchFamily="34" charset="0"/>
                        </a:defRPr>
                      </a:lvl6pPr>
                      <a:lvl7pPr eaLnBrk="0" fontAlgn="base" hangingPunct="0">
                        <a:spcBef>
                          <a:spcPct val="20000"/>
                        </a:spcBef>
                        <a:spcAft>
                          <a:spcPct val="0"/>
                        </a:spcAft>
                        <a:buSzPct val="100000"/>
                        <a:defRPr>
                          <a:solidFill>
                            <a:schemeClr val="tx1"/>
                          </a:solidFill>
                          <a:latin typeface="Arial" panose="020B0604020202020204" pitchFamily="34" charset="0"/>
                        </a:defRPr>
                      </a:lvl7pPr>
                      <a:lvl8pPr eaLnBrk="0" fontAlgn="base" hangingPunct="0">
                        <a:spcBef>
                          <a:spcPct val="20000"/>
                        </a:spcBef>
                        <a:spcAft>
                          <a:spcPct val="0"/>
                        </a:spcAft>
                        <a:buSzPct val="100000"/>
                        <a:defRPr>
                          <a:solidFill>
                            <a:schemeClr val="tx1"/>
                          </a:solidFill>
                          <a:latin typeface="Arial" panose="020B0604020202020204" pitchFamily="34" charset="0"/>
                        </a:defRPr>
                      </a:lvl8pPr>
                      <a:lvl9pPr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111125" algn="l" defTabSz="914400" rtl="0" eaLnBrk="0" fontAlgn="base" latinLnBrk="0" hangingPunct="0">
                        <a:lnSpc>
                          <a:spcPct val="100000"/>
                        </a:lnSpc>
                        <a:spcBef>
                          <a:spcPct val="20000"/>
                        </a:spcBef>
                        <a:spcAft>
                          <a:spcPct val="0"/>
                        </a:spcAft>
                        <a:buClrTx/>
                        <a:buSzPct val="150000"/>
                        <a:buFontTx/>
                        <a:buNone/>
                        <a:tabLst/>
                      </a:pPr>
                      <a:r>
                        <a:rPr kumimoji="0" lang="en-US" altLang="en-US" sz="1800" b="1" u="none" strike="noStrike" cap="none" normalizeH="0" baseline="0" dirty="0">
                          <a:ln>
                            <a:noFill/>
                          </a:ln>
                          <a:solidFill>
                            <a:schemeClr val="accent1"/>
                          </a:solidFill>
                          <a:effectLst/>
                          <a:latin typeface="Arial"/>
                          <a:cs typeface="Arial"/>
                        </a:rPr>
                        <a:t>Carnitine deficiency</a:t>
                      </a:r>
                      <a:endParaRPr kumimoji="0" lang="en-US" altLang="en-US" sz="1800" b="1" i="0" u="none" strike="noStrike" cap="none" normalizeH="0" baseline="0">
                        <a:ln>
                          <a:noFill/>
                        </a:ln>
                        <a:solidFill>
                          <a:schemeClr val="accent1"/>
                        </a:solidFill>
                        <a:effectLst/>
                        <a:latin typeface="Arial"/>
                        <a:ea typeface="Times" pitchFamily="2" charset="0"/>
                        <a:cs typeface="Arial"/>
                      </a:endParaRPr>
                    </a:p>
                  </a:txBody>
                  <a:tcPr anchor="ctr" horzOverflow="overflow"/>
                </a:tc>
                <a:tc>
                  <a:txBody>
                    <a:bodyPr/>
                    <a:lstStyle>
                      <a:lvl1pPr marL="342900" indent="-342900" algn="l">
                        <a:spcBef>
                          <a:spcPct val="20000"/>
                        </a:spcBef>
                        <a:buSzPct val="150000"/>
                        <a:defRPr sz="2000">
                          <a:solidFill>
                            <a:schemeClr val="bg1"/>
                          </a:solidFill>
                          <a:latin typeface="Trebuchet MS" panose="020B0703020202090204" pitchFamily="34" charset="0"/>
                        </a:defRPr>
                      </a:lvl1pPr>
                      <a:lvl2pPr algn="l">
                        <a:spcBef>
                          <a:spcPct val="30000"/>
                        </a:spcBef>
                        <a:buSzPct val="150000"/>
                        <a:defRPr sz="2000">
                          <a:solidFill>
                            <a:schemeClr val="bg1"/>
                          </a:solidFill>
                          <a:latin typeface="Trebuchet MS" panose="020B0703020202090204" pitchFamily="34" charset="0"/>
                        </a:defRPr>
                      </a:lvl2pPr>
                      <a:lvl3pPr algn="l">
                        <a:spcBef>
                          <a:spcPct val="20000"/>
                        </a:spcBef>
                        <a:buSzPct val="100000"/>
                        <a:defRPr sz="2000">
                          <a:solidFill>
                            <a:schemeClr val="tx1"/>
                          </a:solidFill>
                          <a:latin typeface="Arial" panose="020B0604020202020204" pitchFamily="34" charset="0"/>
                        </a:defRPr>
                      </a:lvl3pPr>
                      <a:lvl4pPr algn="l">
                        <a:spcBef>
                          <a:spcPct val="20000"/>
                        </a:spcBef>
                        <a:buSzPct val="100000"/>
                        <a:defRPr>
                          <a:solidFill>
                            <a:schemeClr val="tx1"/>
                          </a:solidFill>
                          <a:latin typeface="Arial" panose="020B0604020202020204" pitchFamily="34" charset="0"/>
                        </a:defRPr>
                      </a:lvl4pPr>
                      <a:lvl5pPr algn="l">
                        <a:spcBef>
                          <a:spcPct val="20000"/>
                        </a:spcBef>
                        <a:buSzPct val="100000"/>
                        <a:defRPr>
                          <a:solidFill>
                            <a:schemeClr val="tx1"/>
                          </a:solidFill>
                          <a:latin typeface="Arial" panose="020B0604020202020204" pitchFamily="34" charset="0"/>
                        </a:defRPr>
                      </a:lvl5pPr>
                      <a:lvl6pPr eaLnBrk="0" fontAlgn="base" hangingPunct="0">
                        <a:spcBef>
                          <a:spcPct val="20000"/>
                        </a:spcBef>
                        <a:spcAft>
                          <a:spcPct val="0"/>
                        </a:spcAft>
                        <a:buSzPct val="100000"/>
                        <a:defRPr>
                          <a:solidFill>
                            <a:schemeClr val="tx1"/>
                          </a:solidFill>
                          <a:latin typeface="Arial" panose="020B0604020202020204" pitchFamily="34" charset="0"/>
                        </a:defRPr>
                      </a:lvl6pPr>
                      <a:lvl7pPr eaLnBrk="0" fontAlgn="base" hangingPunct="0">
                        <a:spcBef>
                          <a:spcPct val="20000"/>
                        </a:spcBef>
                        <a:spcAft>
                          <a:spcPct val="0"/>
                        </a:spcAft>
                        <a:buSzPct val="100000"/>
                        <a:defRPr>
                          <a:solidFill>
                            <a:schemeClr val="tx1"/>
                          </a:solidFill>
                          <a:latin typeface="Arial" panose="020B0604020202020204" pitchFamily="34" charset="0"/>
                        </a:defRPr>
                      </a:lvl7pPr>
                      <a:lvl8pPr eaLnBrk="0" fontAlgn="base" hangingPunct="0">
                        <a:spcBef>
                          <a:spcPct val="20000"/>
                        </a:spcBef>
                        <a:spcAft>
                          <a:spcPct val="0"/>
                        </a:spcAft>
                        <a:buSzPct val="100000"/>
                        <a:defRPr>
                          <a:solidFill>
                            <a:schemeClr val="tx1"/>
                          </a:solidFill>
                          <a:latin typeface="Arial" panose="020B0604020202020204" pitchFamily="34" charset="0"/>
                        </a:defRPr>
                      </a:lvl8pPr>
                      <a:lvl9pPr eaLnBrk="0" fontAlgn="base" hangingPunct="0">
                        <a:spcBef>
                          <a:spcPct val="20000"/>
                        </a:spcBef>
                        <a:spcAft>
                          <a:spcPct val="0"/>
                        </a:spcAft>
                        <a:buSzPct val="100000"/>
                        <a:defRPr>
                          <a:solidFill>
                            <a:schemeClr val="tx1"/>
                          </a:solidFill>
                          <a:latin typeface="Arial" panose="020B0604020202020204" pitchFamily="34" charset="0"/>
                        </a:defRPr>
                      </a:lvl9pPr>
                    </a:lstStyle>
                    <a:p>
                      <a:pPr marL="342900" marR="0" lvl="0" indent="-231775" algn="l" defTabSz="914400" rtl="0" eaLnBrk="0" fontAlgn="base" latinLnBrk="0" hangingPunct="0">
                        <a:lnSpc>
                          <a:spcPct val="100000"/>
                        </a:lnSpc>
                        <a:spcBef>
                          <a:spcPct val="20000"/>
                        </a:spcBef>
                        <a:spcAft>
                          <a:spcPct val="0"/>
                        </a:spcAft>
                        <a:buClrTx/>
                        <a:buSzPct val="150000"/>
                        <a:buFontTx/>
                        <a:buChar char="•"/>
                        <a:tabLst/>
                      </a:pPr>
                      <a:r>
                        <a:rPr kumimoji="0" lang="en-US" altLang="en-US" sz="1800" b="0" u="none" strike="noStrike" cap="none" normalizeH="0" baseline="0" dirty="0">
                          <a:ln>
                            <a:noFill/>
                          </a:ln>
                          <a:solidFill>
                            <a:schemeClr val="accent1"/>
                          </a:solidFill>
                          <a:effectLst/>
                          <a:latin typeface="Arial"/>
                          <a:cs typeface="Arial"/>
                        </a:rPr>
                        <a:t>Cardiomyopathy, muscle weakness</a:t>
                      </a:r>
                      <a:endParaRPr kumimoji="0" lang="en-US" altLang="en-US" sz="1800" b="0" i="0" u="none" strike="noStrike" cap="none" normalizeH="0" baseline="0">
                        <a:ln>
                          <a:noFill/>
                        </a:ln>
                        <a:solidFill>
                          <a:schemeClr val="accent1"/>
                        </a:solidFill>
                        <a:effectLst/>
                        <a:latin typeface="Arial"/>
                        <a:ea typeface="Times" pitchFamily="2" charset="0"/>
                        <a:cs typeface="Arial"/>
                      </a:endParaRPr>
                    </a:p>
                  </a:txBody>
                  <a:tcPr anchor="ctr" horzOverflow="overflow"/>
                </a:tc>
                <a:extLst>
                  <a:ext uri="{0D108BD9-81ED-4DB2-BD59-A6C34878D82A}">
                    <a16:rowId xmlns:a16="http://schemas.microsoft.com/office/drawing/2014/main" val="3858712950"/>
                  </a:ext>
                </a:extLst>
              </a:tr>
            </a:tbl>
          </a:graphicData>
        </a:graphic>
      </p:graphicFrame>
      <p:sp>
        <p:nvSpPr>
          <p:cNvPr id="6" name="Rectangle 5">
            <a:extLst>
              <a:ext uri="{FF2B5EF4-FFF2-40B4-BE49-F238E27FC236}">
                <a16:creationId xmlns:a16="http://schemas.microsoft.com/office/drawing/2014/main" id="{F9614E22-A22D-B445-8CFA-A164DD1CC657}"/>
              </a:ext>
            </a:extLst>
          </p:cNvPr>
          <p:cNvSpPr/>
          <p:nvPr/>
        </p:nvSpPr>
        <p:spPr>
          <a:xfrm>
            <a:off x="593543" y="6356350"/>
            <a:ext cx="8674781" cy="369332"/>
          </a:xfrm>
          <a:prstGeom prst="rect">
            <a:avLst/>
          </a:prstGeom>
        </p:spPr>
        <p:txBody>
          <a:bodyPr wrap="square" numCol="3" spcCol="0">
            <a:spAutoFit/>
          </a:bodyPr>
          <a:lstStyle/>
          <a:p>
            <a:pPr marL="115888" indent="-115888">
              <a:buClrTx/>
              <a:buFont typeface="+mj-lt"/>
              <a:buAutoNum type="arabicPeriod"/>
            </a:pPr>
            <a:r>
              <a:rPr lang="da-DK" sz="900" dirty="0"/>
              <a:t>Hirschhorn R, </a:t>
            </a:r>
            <a:r>
              <a:rPr lang="da-DK" sz="900" dirty="0" err="1"/>
              <a:t>Reuser</a:t>
            </a:r>
            <a:r>
              <a:rPr lang="da-DK" sz="900" dirty="0"/>
              <a:t> AJJ, 2000</a:t>
            </a:r>
          </a:p>
          <a:p>
            <a:pPr marL="115888" indent="-115888">
              <a:buClrTx/>
              <a:buFont typeface="+mj-lt"/>
              <a:buAutoNum type="arabicPeriod"/>
            </a:pPr>
            <a:r>
              <a:rPr lang="da-DK" sz="900" dirty="0"/>
              <a:t>Johns DR, 2001</a:t>
            </a:r>
          </a:p>
          <a:p>
            <a:pPr marL="115888" indent="-115888">
              <a:buClrTx/>
              <a:buFont typeface="+mj-lt"/>
              <a:buAutoNum type="arabicPeriod"/>
            </a:pPr>
            <a:r>
              <a:rPr lang="da-DK" sz="900" dirty="0" err="1"/>
              <a:t>Healthdialog.com</a:t>
            </a:r>
            <a:r>
              <a:rPr lang="da-DK" sz="900" dirty="0"/>
              <a:t>, 2004</a:t>
            </a:r>
          </a:p>
          <a:p>
            <a:pPr marL="115888" indent="-115888">
              <a:buClrTx/>
              <a:buFont typeface="+mj-lt"/>
              <a:buAutoNum type="arabicPeriod"/>
            </a:pPr>
            <a:r>
              <a:rPr lang="da-DK" sz="900" dirty="0"/>
              <a:t>NCBI, 2004</a:t>
            </a:r>
          </a:p>
          <a:p>
            <a:pPr marL="115888" indent="-115888">
              <a:buClrTx/>
              <a:buFont typeface="+mj-lt"/>
              <a:buAutoNum type="arabicPeriod"/>
            </a:pPr>
            <a:r>
              <a:rPr lang="da-DK" sz="900" dirty="0"/>
              <a:t>Lotz BP, 2002</a:t>
            </a:r>
          </a:p>
        </p:txBody>
      </p:sp>
    </p:spTree>
    <p:extLst>
      <p:ext uri="{BB962C8B-B14F-4D97-AF65-F5344CB8AC3E}">
        <p14:creationId xmlns:p14="http://schemas.microsoft.com/office/powerpoint/2010/main" val="3919606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96886-6387-7446-A23B-9DD4EAA7272C}"/>
              </a:ext>
            </a:extLst>
          </p:cNvPr>
          <p:cNvSpPr>
            <a:spLocks noGrp="1"/>
          </p:cNvSpPr>
          <p:nvPr>
            <p:ph type="title"/>
          </p:nvPr>
        </p:nvSpPr>
        <p:spPr>
          <a:xfrm>
            <a:off x="518664" y="609600"/>
            <a:ext cx="11188245" cy="1121459"/>
          </a:xfrm>
        </p:spPr>
        <p:txBody>
          <a:bodyPr/>
          <a:lstStyle/>
          <a:p>
            <a:r>
              <a:rPr lang="en-US" dirty="0"/>
              <a:t>IOPD Differential Diagnosis (continued)</a:t>
            </a:r>
          </a:p>
        </p:txBody>
      </p:sp>
      <p:sp>
        <p:nvSpPr>
          <p:cNvPr id="4" name="Slide Number Placeholder 3">
            <a:extLst>
              <a:ext uri="{FF2B5EF4-FFF2-40B4-BE49-F238E27FC236}">
                <a16:creationId xmlns:a16="http://schemas.microsoft.com/office/drawing/2014/main" id="{8A00A743-D6F4-EA49-88DC-D41881001131}"/>
              </a:ext>
            </a:extLst>
          </p:cNvPr>
          <p:cNvSpPr>
            <a:spLocks noGrp="1"/>
          </p:cNvSpPr>
          <p:nvPr>
            <p:ph type="sldNum" sz="quarter" idx="4"/>
          </p:nvPr>
        </p:nvSpPr>
        <p:spPr/>
        <p:txBody>
          <a:bodyPr/>
          <a:lstStyle/>
          <a:p>
            <a:fld id="{103F912F-1C8C-4406-A72D-DDC68CC735EB}" type="slidenum">
              <a:rPr lang="en-US" smtClean="0"/>
              <a:pPr/>
              <a:t>16</a:t>
            </a:fld>
            <a:endParaRPr lang="en-US" dirty="0"/>
          </a:p>
        </p:txBody>
      </p:sp>
      <p:graphicFrame>
        <p:nvGraphicFramePr>
          <p:cNvPr id="6" name="Group 150">
            <a:extLst>
              <a:ext uri="{FF2B5EF4-FFF2-40B4-BE49-F238E27FC236}">
                <a16:creationId xmlns:a16="http://schemas.microsoft.com/office/drawing/2014/main" id="{76798947-9F95-314E-BE35-DADBD0F29430}"/>
              </a:ext>
            </a:extLst>
          </p:cNvPr>
          <p:cNvGraphicFramePr>
            <a:graphicFrameLocks noGrp="1"/>
          </p:cNvGraphicFramePr>
          <p:nvPr>
            <p:extLst>
              <p:ext uri="{D42A27DB-BD31-4B8C-83A1-F6EECF244321}">
                <p14:modId xmlns:p14="http://schemas.microsoft.com/office/powerpoint/2010/main" val="1119382416"/>
              </p:ext>
            </p:extLst>
          </p:nvPr>
        </p:nvGraphicFramePr>
        <p:xfrm>
          <a:off x="1960008" y="1721448"/>
          <a:ext cx="8430956" cy="4129165"/>
        </p:xfrm>
        <a:graphic>
          <a:graphicData uri="http://schemas.openxmlformats.org/drawingml/2006/table">
            <a:tbl>
              <a:tblPr>
                <a:tableStyleId>{BC89EF96-8CEA-46FF-86C4-4CE0E7609802}</a:tableStyleId>
              </a:tblPr>
              <a:tblGrid>
                <a:gridCol w="3501073">
                  <a:extLst>
                    <a:ext uri="{9D8B030D-6E8A-4147-A177-3AD203B41FA5}">
                      <a16:colId xmlns:a16="http://schemas.microsoft.com/office/drawing/2014/main" val="1311700389"/>
                    </a:ext>
                  </a:extLst>
                </a:gridCol>
                <a:gridCol w="4929883">
                  <a:extLst>
                    <a:ext uri="{9D8B030D-6E8A-4147-A177-3AD203B41FA5}">
                      <a16:colId xmlns:a16="http://schemas.microsoft.com/office/drawing/2014/main" val="1869861991"/>
                    </a:ext>
                  </a:extLst>
                </a:gridCol>
              </a:tblGrid>
              <a:tr h="573541">
                <a:tc>
                  <a:txBody>
                    <a:bodyPr/>
                    <a:lstStyle>
                      <a:lvl1pPr algn="l">
                        <a:spcBef>
                          <a:spcPct val="20000"/>
                        </a:spcBef>
                        <a:buSzPct val="150000"/>
                        <a:defRPr sz="2000">
                          <a:solidFill>
                            <a:schemeClr val="bg1"/>
                          </a:solidFill>
                          <a:latin typeface="Trebuchet MS" panose="020B0703020202090204" pitchFamily="34" charset="0"/>
                        </a:defRPr>
                      </a:lvl1pPr>
                      <a:lvl2pPr algn="l">
                        <a:spcBef>
                          <a:spcPct val="30000"/>
                        </a:spcBef>
                        <a:buSzPct val="150000"/>
                        <a:defRPr sz="2000">
                          <a:solidFill>
                            <a:schemeClr val="bg1"/>
                          </a:solidFill>
                          <a:latin typeface="Trebuchet MS" panose="020B0703020202090204" pitchFamily="34" charset="0"/>
                        </a:defRPr>
                      </a:lvl2pPr>
                      <a:lvl3pPr algn="l">
                        <a:spcBef>
                          <a:spcPct val="20000"/>
                        </a:spcBef>
                        <a:buSzPct val="100000"/>
                        <a:defRPr sz="2000">
                          <a:solidFill>
                            <a:schemeClr val="tx1"/>
                          </a:solidFill>
                          <a:latin typeface="Arial" panose="020B0604020202020204" pitchFamily="34" charset="0"/>
                        </a:defRPr>
                      </a:lvl3pPr>
                      <a:lvl4pPr algn="l">
                        <a:spcBef>
                          <a:spcPct val="20000"/>
                        </a:spcBef>
                        <a:buSzPct val="100000"/>
                        <a:defRPr>
                          <a:solidFill>
                            <a:schemeClr val="tx1"/>
                          </a:solidFill>
                          <a:latin typeface="Arial" panose="020B0604020202020204" pitchFamily="34" charset="0"/>
                        </a:defRPr>
                      </a:lvl4pPr>
                      <a:lvl5pPr algn="l">
                        <a:spcBef>
                          <a:spcPct val="20000"/>
                        </a:spcBef>
                        <a:buSzPct val="100000"/>
                        <a:defRPr>
                          <a:solidFill>
                            <a:schemeClr val="tx1"/>
                          </a:solidFill>
                          <a:latin typeface="Arial" panose="020B0604020202020204" pitchFamily="34" charset="0"/>
                        </a:defRPr>
                      </a:lvl5pPr>
                      <a:lvl6pPr eaLnBrk="0" fontAlgn="base" hangingPunct="0">
                        <a:spcBef>
                          <a:spcPct val="20000"/>
                        </a:spcBef>
                        <a:spcAft>
                          <a:spcPct val="0"/>
                        </a:spcAft>
                        <a:buSzPct val="100000"/>
                        <a:defRPr>
                          <a:solidFill>
                            <a:schemeClr val="tx1"/>
                          </a:solidFill>
                          <a:latin typeface="Arial" panose="020B0604020202020204" pitchFamily="34" charset="0"/>
                        </a:defRPr>
                      </a:lvl6pPr>
                      <a:lvl7pPr eaLnBrk="0" fontAlgn="base" hangingPunct="0">
                        <a:spcBef>
                          <a:spcPct val="20000"/>
                        </a:spcBef>
                        <a:spcAft>
                          <a:spcPct val="0"/>
                        </a:spcAft>
                        <a:buSzPct val="100000"/>
                        <a:defRPr>
                          <a:solidFill>
                            <a:schemeClr val="tx1"/>
                          </a:solidFill>
                          <a:latin typeface="Arial" panose="020B0604020202020204" pitchFamily="34" charset="0"/>
                        </a:defRPr>
                      </a:lvl7pPr>
                      <a:lvl8pPr eaLnBrk="0" fontAlgn="base" hangingPunct="0">
                        <a:spcBef>
                          <a:spcPct val="20000"/>
                        </a:spcBef>
                        <a:spcAft>
                          <a:spcPct val="0"/>
                        </a:spcAft>
                        <a:buSzPct val="100000"/>
                        <a:defRPr>
                          <a:solidFill>
                            <a:schemeClr val="tx1"/>
                          </a:solidFill>
                          <a:latin typeface="Arial" panose="020B0604020202020204" pitchFamily="34" charset="0"/>
                        </a:defRPr>
                      </a:lvl8pPr>
                      <a:lvl9pPr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50000"/>
                        <a:buFontTx/>
                        <a:buNone/>
                        <a:tabLst/>
                      </a:pPr>
                      <a:r>
                        <a:rPr kumimoji="0" lang="en-US" altLang="en-US" sz="1800" b="1" u="none" strike="noStrike" cap="none" normalizeH="0" baseline="0" dirty="0">
                          <a:ln>
                            <a:noFill/>
                          </a:ln>
                          <a:solidFill>
                            <a:schemeClr val="bg1"/>
                          </a:solidFill>
                          <a:effectLst/>
                          <a:latin typeface="Arial" panose="020B0604020202020204" pitchFamily="34" charset="0"/>
                          <a:cs typeface="Arial" panose="020B0604020202020204" pitchFamily="34" charset="0"/>
                        </a:rPr>
                        <a:t>Other diagnoses</a:t>
                      </a:r>
                      <a:endParaRPr kumimoji="0" lang="en-US" altLang="en-US" sz="1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anchor="ctr" horzOverflow="overflow">
                    <a:solidFill>
                      <a:schemeClr val="accent1"/>
                    </a:solidFill>
                  </a:tcPr>
                </a:tc>
                <a:tc>
                  <a:txBody>
                    <a:bodyPr/>
                    <a:lstStyle>
                      <a:lvl1pPr algn="l">
                        <a:spcBef>
                          <a:spcPct val="20000"/>
                        </a:spcBef>
                        <a:buSzPct val="150000"/>
                        <a:defRPr sz="2000">
                          <a:solidFill>
                            <a:schemeClr val="bg1"/>
                          </a:solidFill>
                          <a:latin typeface="Trebuchet MS" panose="020B0703020202090204" pitchFamily="34" charset="0"/>
                        </a:defRPr>
                      </a:lvl1pPr>
                      <a:lvl2pPr algn="l">
                        <a:spcBef>
                          <a:spcPct val="30000"/>
                        </a:spcBef>
                        <a:buSzPct val="150000"/>
                        <a:defRPr sz="2000">
                          <a:solidFill>
                            <a:schemeClr val="bg1"/>
                          </a:solidFill>
                          <a:latin typeface="Trebuchet MS" panose="020B0703020202090204" pitchFamily="34" charset="0"/>
                        </a:defRPr>
                      </a:lvl2pPr>
                      <a:lvl3pPr algn="l">
                        <a:spcBef>
                          <a:spcPct val="20000"/>
                        </a:spcBef>
                        <a:buSzPct val="100000"/>
                        <a:defRPr sz="2000">
                          <a:solidFill>
                            <a:schemeClr val="tx1"/>
                          </a:solidFill>
                          <a:latin typeface="Arial" panose="020B0604020202020204" pitchFamily="34" charset="0"/>
                        </a:defRPr>
                      </a:lvl3pPr>
                      <a:lvl4pPr algn="l">
                        <a:spcBef>
                          <a:spcPct val="20000"/>
                        </a:spcBef>
                        <a:buSzPct val="100000"/>
                        <a:defRPr>
                          <a:solidFill>
                            <a:schemeClr val="tx1"/>
                          </a:solidFill>
                          <a:latin typeface="Arial" panose="020B0604020202020204" pitchFamily="34" charset="0"/>
                        </a:defRPr>
                      </a:lvl4pPr>
                      <a:lvl5pPr algn="l">
                        <a:spcBef>
                          <a:spcPct val="20000"/>
                        </a:spcBef>
                        <a:buSzPct val="100000"/>
                        <a:defRPr>
                          <a:solidFill>
                            <a:schemeClr val="tx1"/>
                          </a:solidFill>
                          <a:latin typeface="Arial" panose="020B0604020202020204" pitchFamily="34" charset="0"/>
                        </a:defRPr>
                      </a:lvl5pPr>
                      <a:lvl6pPr eaLnBrk="0" fontAlgn="base" hangingPunct="0">
                        <a:spcBef>
                          <a:spcPct val="20000"/>
                        </a:spcBef>
                        <a:spcAft>
                          <a:spcPct val="0"/>
                        </a:spcAft>
                        <a:buSzPct val="100000"/>
                        <a:defRPr>
                          <a:solidFill>
                            <a:schemeClr val="tx1"/>
                          </a:solidFill>
                          <a:latin typeface="Arial" panose="020B0604020202020204" pitchFamily="34" charset="0"/>
                        </a:defRPr>
                      </a:lvl6pPr>
                      <a:lvl7pPr eaLnBrk="0" fontAlgn="base" hangingPunct="0">
                        <a:spcBef>
                          <a:spcPct val="20000"/>
                        </a:spcBef>
                        <a:spcAft>
                          <a:spcPct val="0"/>
                        </a:spcAft>
                        <a:buSzPct val="100000"/>
                        <a:defRPr>
                          <a:solidFill>
                            <a:schemeClr val="tx1"/>
                          </a:solidFill>
                          <a:latin typeface="Arial" panose="020B0604020202020204" pitchFamily="34" charset="0"/>
                        </a:defRPr>
                      </a:lvl7pPr>
                      <a:lvl8pPr eaLnBrk="0" fontAlgn="base" hangingPunct="0">
                        <a:spcBef>
                          <a:spcPct val="20000"/>
                        </a:spcBef>
                        <a:spcAft>
                          <a:spcPct val="0"/>
                        </a:spcAft>
                        <a:buSzPct val="100000"/>
                        <a:defRPr>
                          <a:solidFill>
                            <a:schemeClr val="tx1"/>
                          </a:solidFill>
                          <a:latin typeface="Arial" panose="020B0604020202020204" pitchFamily="34" charset="0"/>
                        </a:defRPr>
                      </a:lvl8pPr>
                      <a:lvl9pPr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50000"/>
                        <a:buFontTx/>
                        <a:buNone/>
                        <a:tabLst/>
                      </a:pPr>
                      <a:r>
                        <a:rPr kumimoji="0" lang="en-US" altLang="en-US" sz="1800" b="1" u="none" strike="noStrike" cap="none" normalizeH="0" baseline="0" dirty="0">
                          <a:ln>
                            <a:noFill/>
                          </a:ln>
                          <a:solidFill>
                            <a:schemeClr val="bg1"/>
                          </a:solidFill>
                          <a:effectLst/>
                          <a:latin typeface="Arial" panose="020B0604020202020204" pitchFamily="34" charset="0"/>
                          <a:cs typeface="Arial" panose="020B0604020202020204" pitchFamily="34" charset="0"/>
                        </a:rPr>
                        <a:t>Shared signs and symptoms</a:t>
                      </a:r>
                      <a:endParaRPr kumimoji="0" lang="en-US" altLang="en-US" sz="1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anchor="ctr" horzOverflow="overflow">
                    <a:solidFill>
                      <a:schemeClr val="accent1"/>
                    </a:solidFill>
                  </a:tcPr>
                </a:tc>
                <a:extLst>
                  <a:ext uri="{0D108BD9-81ED-4DB2-BD59-A6C34878D82A}">
                    <a16:rowId xmlns:a16="http://schemas.microsoft.com/office/drawing/2014/main" val="285549649"/>
                  </a:ext>
                </a:extLst>
              </a:tr>
              <a:tr h="1075525">
                <a:tc>
                  <a:txBody>
                    <a:bodyPr/>
                    <a:lstStyle>
                      <a:lvl1pPr algn="l">
                        <a:spcBef>
                          <a:spcPct val="20000"/>
                        </a:spcBef>
                        <a:buSzPct val="150000"/>
                        <a:defRPr sz="2000">
                          <a:solidFill>
                            <a:schemeClr val="bg1"/>
                          </a:solidFill>
                          <a:latin typeface="Trebuchet MS" panose="020B0703020202090204" pitchFamily="34" charset="0"/>
                        </a:defRPr>
                      </a:lvl1pPr>
                      <a:lvl2pPr algn="l">
                        <a:spcBef>
                          <a:spcPct val="30000"/>
                        </a:spcBef>
                        <a:buSzPct val="150000"/>
                        <a:defRPr sz="2000">
                          <a:solidFill>
                            <a:schemeClr val="bg1"/>
                          </a:solidFill>
                          <a:latin typeface="Trebuchet MS" panose="020B0703020202090204" pitchFamily="34" charset="0"/>
                        </a:defRPr>
                      </a:lvl2pPr>
                      <a:lvl3pPr algn="l">
                        <a:spcBef>
                          <a:spcPct val="20000"/>
                        </a:spcBef>
                        <a:buSzPct val="100000"/>
                        <a:defRPr sz="2000">
                          <a:solidFill>
                            <a:schemeClr val="tx1"/>
                          </a:solidFill>
                          <a:latin typeface="Arial" panose="020B0604020202020204" pitchFamily="34" charset="0"/>
                        </a:defRPr>
                      </a:lvl3pPr>
                      <a:lvl4pPr algn="l">
                        <a:spcBef>
                          <a:spcPct val="20000"/>
                        </a:spcBef>
                        <a:buSzPct val="100000"/>
                        <a:defRPr>
                          <a:solidFill>
                            <a:schemeClr val="tx1"/>
                          </a:solidFill>
                          <a:latin typeface="Arial" panose="020B0604020202020204" pitchFamily="34" charset="0"/>
                        </a:defRPr>
                      </a:lvl4pPr>
                      <a:lvl5pPr algn="l">
                        <a:spcBef>
                          <a:spcPct val="20000"/>
                        </a:spcBef>
                        <a:buSzPct val="100000"/>
                        <a:defRPr>
                          <a:solidFill>
                            <a:schemeClr val="tx1"/>
                          </a:solidFill>
                          <a:latin typeface="Arial" panose="020B0604020202020204" pitchFamily="34" charset="0"/>
                        </a:defRPr>
                      </a:lvl5pPr>
                      <a:lvl6pPr eaLnBrk="0" fontAlgn="base" hangingPunct="0">
                        <a:spcBef>
                          <a:spcPct val="20000"/>
                        </a:spcBef>
                        <a:spcAft>
                          <a:spcPct val="0"/>
                        </a:spcAft>
                        <a:buSzPct val="100000"/>
                        <a:defRPr>
                          <a:solidFill>
                            <a:schemeClr val="tx1"/>
                          </a:solidFill>
                          <a:latin typeface="Arial" panose="020B0604020202020204" pitchFamily="34" charset="0"/>
                        </a:defRPr>
                      </a:lvl6pPr>
                      <a:lvl7pPr eaLnBrk="0" fontAlgn="base" hangingPunct="0">
                        <a:spcBef>
                          <a:spcPct val="20000"/>
                        </a:spcBef>
                        <a:spcAft>
                          <a:spcPct val="0"/>
                        </a:spcAft>
                        <a:buSzPct val="100000"/>
                        <a:defRPr>
                          <a:solidFill>
                            <a:schemeClr val="tx1"/>
                          </a:solidFill>
                          <a:latin typeface="Arial" panose="020B0604020202020204" pitchFamily="34" charset="0"/>
                        </a:defRPr>
                      </a:lvl7pPr>
                      <a:lvl8pPr eaLnBrk="0" fontAlgn="base" hangingPunct="0">
                        <a:spcBef>
                          <a:spcPct val="20000"/>
                        </a:spcBef>
                        <a:spcAft>
                          <a:spcPct val="0"/>
                        </a:spcAft>
                        <a:buSzPct val="100000"/>
                        <a:defRPr>
                          <a:solidFill>
                            <a:schemeClr val="tx1"/>
                          </a:solidFill>
                          <a:latin typeface="Arial" panose="020B0604020202020204" pitchFamily="34" charset="0"/>
                        </a:defRPr>
                      </a:lvl8pPr>
                      <a:lvl9pPr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50000"/>
                        <a:buFontTx/>
                        <a:buNone/>
                        <a:tabLst/>
                      </a:pPr>
                      <a:endParaRPr kumimoji="0" lang="en-US" altLang="en-US" sz="1800" b="1" u="none" strike="noStrike" cap="none" normalizeH="0" baseline="0" dirty="0">
                        <a:ln>
                          <a:noFill/>
                        </a:ln>
                        <a:solidFill>
                          <a:schemeClr val="accent1"/>
                        </a:solidFill>
                        <a:effectLst/>
                        <a:latin typeface="Arial" panose="020B0604020202020204" pitchFamily="34" charset="0"/>
                        <a:cs typeface="Arial" panose="020B0604020202020204" pitchFamily="34" charset="0"/>
                      </a:endParaRPr>
                    </a:p>
                    <a:p>
                      <a:pPr marL="0" marR="0" lvl="0" indent="174625" algn="l" defTabSz="914400" rtl="0" eaLnBrk="0" fontAlgn="base" latinLnBrk="0" hangingPunct="0">
                        <a:lnSpc>
                          <a:spcPct val="100000"/>
                        </a:lnSpc>
                        <a:spcBef>
                          <a:spcPct val="20000"/>
                        </a:spcBef>
                        <a:spcAft>
                          <a:spcPct val="0"/>
                        </a:spcAft>
                        <a:buClrTx/>
                        <a:buSzPct val="150000"/>
                        <a:buFontTx/>
                        <a:buNone/>
                        <a:tabLst/>
                      </a:pPr>
                      <a:r>
                        <a:rPr kumimoji="0" lang="en-US" altLang="en-US" sz="1800" b="1" u="none" strike="noStrike" cap="none" normalizeH="0" baseline="0" dirty="0">
                          <a:ln>
                            <a:noFill/>
                          </a:ln>
                          <a:solidFill>
                            <a:schemeClr val="accent1"/>
                          </a:solidFill>
                          <a:effectLst/>
                          <a:latin typeface="Arial" panose="020B0604020202020204" pitchFamily="34" charset="0"/>
                          <a:cs typeface="Arial" panose="020B0604020202020204" pitchFamily="34" charset="0"/>
                        </a:rPr>
                        <a:t>GSD IIIa and IV</a:t>
                      </a:r>
                      <a:endParaRPr kumimoji="0" lang="en-US" altLang="en-US" sz="1800" b="1" i="0" u="none" strike="noStrike" cap="none" normalizeH="0" baseline="0" dirty="0">
                        <a:ln>
                          <a:noFill/>
                        </a:ln>
                        <a:solidFill>
                          <a:schemeClr val="accent1"/>
                        </a:solidFill>
                        <a:effectLst/>
                        <a:latin typeface="Arial" panose="020B0604020202020204" pitchFamily="34" charset="0"/>
                        <a:cs typeface="Arial" panose="020B0604020202020204" pitchFamily="34" charset="0"/>
                      </a:endParaRPr>
                    </a:p>
                  </a:txBody>
                  <a:tcPr anchor="ctr" horzOverflow="overflow"/>
                </a:tc>
                <a:tc>
                  <a:txBody>
                    <a:bodyPr/>
                    <a:lstStyle>
                      <a:lvl1pPr marL="228600" indent="-228600" algn="l">
                        <a:spcBef>
                          <a:spcPct val="20000"/>
                        </a:spcBef>
                        <a:buSzPct val="150000"/>
                        <a:defRPr sz="2000">
                          <a:solidFill>
                            <a:schemeClr val="bg1"/>
                          </a:solidFill>
                          <a:latin typeface="Trebuchet MS" panose="020B0703020202090204" pitchFamily="34" charset="0"/>
                        </a:defRPr>
                      </a:lvl1pPr>
                      <a:lvl2pPr algn="l">
                        <a:spcBef>
                          <a:spcPct val="30000"/>
                        </a:spcBef>
                        <a:buSzPct val="150000"/>
                        <a:defRPr sz="2000">
                          <a:solidFill>
                            <a:schemeClr val="bg1"/>
                          </a:solidFill>
                          <a:latin typeface="Trebuchet MS" panose="020B0703020202090204" pitchFamily="34" charset="0"/>
                        </a:defRPr>
                      </a:lvl2pPr>
                      <a:lvl3pPr algn="l">
                        <a:spcBef>
                          <a:spcPct val="20000"/>
                        </a:spcBef>
                        <a:buSzPct val="100000"/>
                        <a:defRPr sz="2000">
                          <a:solidFill>
                            <a:schemeClr val="tx1"/>
                          </a:solidFill>
                          <a:latin typeface="Arial" panose="020B0604020202020204" pitchFamily="34" charset="0"/>
                        </a:defRPr>
                      </a:lvl3pPr>
                      <a:lvl4pPr algn="l">
                        <a:spcBef>
                          <a:spcPct val="20000"/>
                        </a:spcBef>
                        <a:buSzPct val="100000"/>
                        <a:defRPr>
                          <a:solidFill>
                            <a:schemeClr val="tx1"/>
                          </a:solidFill>
                          <a:latin typeface="Arial" panose="020B0604020202020204" pitchFamily="34" charset="0"/>
                        </a:defRPr>
                      </a:lvl4pPr>
                      <a:lvl5pPr algn="l">
                        <a:spcBef>
                          <a:spcPct val="20000"/>
                        </a:spcBef>
                        <a:buSzPct val="100000"/>
                        <a:defRPr>
                          <a:solidFill>
                            <a:schemeClr val="tx1"/>
                          </a:solidFill>
                          <a:latin typeface="Arial" panose="020B0604020202020204" pitchFamily="34" charset="0"/>
                        </a:defRPr>
                      </a:lvl5pPr>
                      <a:lvl6pPr eaLnBrk="0" fontAlgn="base" hangingPunct="0">
                        <a:spcBef>
                          <a:spcPct val="20000"/>
                        </a:spcBef>
                        <a:spcAft>
                          <a:spcPct val="0"/>
                        </a:spcAft>
                        <a:buSzPct val="100000"/>
                        <a:defRPr>
                          <a:solidFill>
                            <a:schemeClr val="tx1"/>
                          </a:solidFill>
                          <a:latin typeface="Arial" panose="020B0604020202020204" pitchFamily="34" charset="0"/>
                        </a:defRPr>
                      </a:lvl6pPr>
                      <a:lvl7pPr eaLnBrk="0" fontAlgn="base" hangingPunct="0">
                        <a:spcBef>
                          <a:spcPct val="20000"/>
                        </a:spcBef>
                        <a:spcAft>
                          <a:spcPct val="0"/>
                        </a:spcAft>
                        <a:buSzPct val="100000"/>
                        <a:defRPr>
                          <a:solidFill>
                            <a:schemeClr val="tx1"/>
                          </a:solidFill>
                          <a:latin typeface="Arial" panose="020B0604020202020204" pitchFamily="34" charset="0"/>
                        </a:defRPr>
                      </a:lvl7pPr>
                      <a:lvl8pPr eaLnBrk="0" fontAlgn="base" hangingPunct="0">
                        <a:spcBef>
                          <a:spcPct val="20000"/>
                        </a:spcBef>
                        <a:spcAft>
                          <a:spcPct val="0"/>
                        </a:spcAft>
                        <a:buSzPct val="100000"/>
                        <a:defRPr>
                          <a:solidFill>
                            <a:schemeClr val="tx1"/>
                          </a:solidFill>
                          <a:latin typeface="Arial" panose="020B0604020202020204" pitchFamily="34" charset="0"/>
                        </a:defRPr>
                      </a:lvl8pPr>
                      <a:lvl9pPr eaLnBrk="0" fontAlgn="base" hangingPunct="0">
                        <a:spcBef>
                          <a:spcPct val="20000"/>
                        </a:spcBef>
                        <a:spcAft>
                          <a:spcPct val="0"/>
                        </a:spcAft>
                        <a:buSzPct val="100000"/>
                        <a:defRPr>
                          <a:solidFill>
                            <a:schemeClr val="tx1"/>
                          </a:solidFill>
                          <a:latin typeface="Arial" panose="020B0604020202020204" pitchFamily="34" charset="0"/>
                        </a:defRPr>
                      </a:lvl9pPr>
                    </a:lstStyle>
                    <a:p>
                      <a:pPr marL="228600" marR="0" lvl="0" indent="-228600" algn="l" defTabSz="914400" rtl="0" eaLnBrk="1" fontAlgn="base" latinLnBrk="0" hangingPunct="1">
                        <a:lnSpc>
                          <a:spcPct val="100000"/>
                        </a:lnSpc>
                        <a:spcBef>
                          <a:spcPct val="0"/>
                        </a:spcBef>
                        <a:spcAft>
                          <a:spcPct val="0"/>
                        </a:spcAft>
                        <a:buClrTx/>
                        <a:buSzPct val="150000"/>
                        <a:buFontTx/>
                        <a:buChar char="•"/>
                        <a:tabLst/>
                      </a:pPr>
                      <a:endParaRPr kumimoji="0" lang="en-US" altLang="en-US" sz="1800" b="0" u="none" strike="noStrike" cap="none" normalizeH="0" baseline="0" dirty="0">
                        <a:ln>
                          <a:noFill/>
                        </a:ln>
                        <a:solidFill>
                          <a:schemeClr val="accent1"/>
                        </a:solidFill>
                        <a:effectLst/>
                        <a:latin typeface="Arial" panose="020B0604020202020204" pitchFamily="34" charset="0"/>
                        <a:cs typeface="Arial" panose="020B0604020202020204" pitchFamily="34" charset="0"/>
                      </a:endParaRPr>
                    </a:p>
                    <a:p>
                      <a:pPr marL="228600" marR="0" lvl="0" indent="-228600" algn="l" defTabSz="914400" rtl="0" eaLnBrk="1" fontAlgn="base" latinLnBrk="0" hangingPunct="1">
                        <a:lnSpc>
                          <a:spcPct val="100000"/>
                        </a:lnSpc>
                        <a:spcBef>
                          <a:spcPct val="0"/>
                        </a:spcBef>
                        <a:spcAft>
                          <a:spcPct val="0"/>
                        </a:spcAft>
                        <a:buClrTx/>
                        <a:buSzPct val="150000"/>
                        <a:buFontTx/>
                        <a:buChar char="•"/>
                        <a:tabLst/>
                      </a:pPr>
                      <a:r>
                        <a:rPr kumimoji="0" lang="en-US" altLang="en-US" sz="1800" b="0" u="none" strike="noStrike" cap="none" normalizeH="0" baseline="0" dirty="0">
                          <a:ln>
                            <a:noFill/>
                          </a:ln>
                          <a:solidFill>
                            <a:schemeClr val="accent1"/>
                          </a:solidFill>
                          <a:effectLst/>
                          <a:latin typeface="Arial" panose="020B0604020202020204" pitchFamily="34" charset="0"/>
                          <a:cs typeface="Arial" panose="020B0604020202020204" pitchFamily="34" charset="0"/>
                        </a:rPr>
                        <a:t>Hepatomegaly, hypotonia, cardiomegaly, muscle weakness, elevated CK</a:t>
                      </a:r>
                      <a:endParaRPr kumimoji="0" lang="en-US" altLang="en-US" sz="1800" b="0" i="0" u="none" strike="noStrike" cap="none" normalizeH="0" baseline="0" dirty="0">
                        <a:ln>
                          <a:noFill/>
                        </a:ln>
                        <a:solidFill>
                          <a:schemeClr val="accent1"/>
                        </a:solidFill>
                        <a:effectLst/>
                        <a:latin typeface="Arial" panose="020B0604020202020204" pitchFamily="34" charset="0"/>
                        <a:cs typeface="Arial" panose="020B0604020202020204" pitchFamily="34" charset="0"/>
                      </a:endParaRPr>
                    </a:p>
                  </a:txBody>
                  <a:tcPr anchor="ctr" horzOverflow="overflow"/>
                </a:tc>
                <a:extLst>
                  <a:ext uri="{0D108BD9-81ED-4DB2-BD59-A6C34878D82A}">
                    <a16:rowId xmlns:a16="http://schemas.microsoft.com/office/drawing/2014/main" val="1420687283"/>
                  </a:ext>
                </a:extLst>
              </a:tr>
              <a:tr h="903249">
                <a:tc>
                  <a:txBody>
                    <a:bodyPr/>
                    <a:lstStyle>
                      <a:lvl1pPr algn="l">
                        <a:spcBef>
                          <a:spcPct val="20000"/>
                        </a:spcBef>
                        <a:buSzPct val="150000"/>
                        <a:defRPr sz="2000">
                          <a:solidFill>
                            <a:schemeClr val="bg1"/>
                          </a:solidFill>
                          <a:latin typeface="Trebuchet MS" panose="020B0703020202090204" pitchFamily="34" charset="0"/>
                        </a:defRPr>
                      </a:lvl1pPr>
                      <a:lvl2pPr algn="l">
                        <a:spcBef>
                          <a:spcPct val="30000"/>
                        </a:spcBef>
                        <a:buSzPct val="150000"/>
                        <a:defRPr sz="2000">
                          <a:solidFill>
                            <a:schemeClr val="bg1"/>
                          </a:solidFill>
                          <a:latin typeface="Trebuchet MS" panose="020B0703020202090204" pitchFamily="34" charset="0"/>
                        </a:defRPr>
                      </a:lvl2pPr>
                      <a:lvl3pPr algn="l">
                        <a:spcBef>
                          <a:spcPct val="20000"/>
                        </a:spcBef>
                        <a:buSzPct val="100000"/>
                        <a:defRPr sz="2000">
                          <a:solidFill>
                            <a:schemeClr val="tx1"/>
                          </a:solidFill>
                          <a:latin typeface="Arial" panose="020B0604020202020204" pitchFamily="34" charset="0"/>
                        </a:defRPr>
                      </a:lvl3pPr>
                      <a:lvl4pPr algn="l">
                        <a:spcBef>
                          <a:spcPct val="20000"/>
                        </a:spcBef>
                        <a:buSzPct val="100000"/>
                        <a:defRPr>
                          <a:solidFill>
                            <a:schemeClr val="tx1"/>
                          </a:solidFill>
                          <a:latin typeface="Arial" panose="020B0604020202020204" pitchFamily="34" charset="0"/>
                        </a:defRPr>
                      </a:lvl4pPr>
                      <a:lvl5pPr algn="l">
                        <a:spcBef>
                          <a:spcPct val="20000"/>
                        </a:spcBef>
                        <a:buSzPct val="100000"/>
                        <a:defRPr>
                          <a:solidFill>
                            <a:schemeClr val="tx1"/>
                          </a:solidFill>
                          <a:latin typeface="Arial" panose="020B0604020202020204" pitchFamily="34" charset="0"/>
                        </a:defRPr>
                      </a:lvl5pPr>
                      <a:lvl6pPr eaLnBrk="0" fontAlgn="base" hangingPunct="0">
                        <a:spcBef>
                          <a:spcPct val="20000"/>
                        </a:spcBef>
                        <a:spcAft>
                          <a:spcPct val="0"/>
                        </a:spcAft>
                        <a:buSzPct val="100000"/>
                        <a:defRPr>
                          <a:solidFill>
                            <a:schemeClr val="tx1"/>
                          </a:solidFill>
                          <a:latin typeface="Arial" panose="020B0604020202020204" pitchFamily="34" charset="0"/>
                        </a:defRPr>
                      </a:lvl6pPr>
                      <a:lvl7pPr eaLnBrk="0" fontAlgn="base" hangingPunct="0">
                        <a:spcBef>
                          <a:spcPct val="20000"/>
                        </a:spcBef>
                        <a:spcAft>
                          <a:spcPct val="0"/>
                        </a:spcAft>
                        <a:buSzPct val="100000"/>
                        <a:defRPr>
                          <a:solidFill>
                            <a:schemeClr val="tx1"/>
                          </a:solidFill>
                          <a:latin typeface="Arial" panose="020B0604020202020204" pitchFamily="34" charset="0"/>
                        </a:defRPr>
                      </a:lvl7pPr>
                      <a:lvl8pPr eaLnBrk="0" fontAlgn="base" hangingPunct="0">
                        <a:spcBef>
                          <a:spcPct val="20000"/>
                        </a:spcBef>
                        <a:spcAft>
                          <a:spcPct val="0"/>
                        </a:spcAft>
                        <a:buSzPct val="100000"/>
                        <a:defRPr>
                          <a:solidFill>
                            <a:schemeClr val="tx1"/>
                          </a:solidFill>
                          <a:latin typeface="Arial" panose="020B0604020202020204" pitchFamily="34" charset="0"/>
                        </a:defRPr>
                      </a:lvl8pPr>
                      <a:lvl9pPr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174625" algn="l"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solidFill>
                            <a:schemeClr val="accent1"/>
                          </a:solidFill>
                          <a:effectLst/>
                          <a:latin typeface="Arial" panose="020B0604020202020204" pitchFamily="34" charset="0"/>
                          <a:cs typeface="Arial" panose="020B0604020202020204" pitchFamily="34" charset="0"/>
                        </a:rPr>
                        <a:t>Hypertrophic cardiomyopathy</a:t>
                      </a:r>
                      <a:endParaRPr kumimoji="0" lang="en-US" altLang="en-US" sz="1800" b="1" i="0" u="none" strike="noStrike" cap="none" normalizeH="0" baseline="0" dirty="0">
                        <a:ln>
                          <a:noFill/>
                        </a:ln>
                        <a:solidFill>
                          <a:schemeClr val="accent1"/>
                        </a:solidFill>
                        <a:effectLst/>
                        <a:latin typeface="Arial" panose="020B0604020202020204" pitchFamily="34" charset="0"/>
                        <a:cs typeface="Arial" panose="020B0604020202020204" pitchFamily="34" charset="0"/>
                      </a:endParaRPr>
                    </a:p>
                  </a:txBody>
                  <a:tcPr anchor="ctr" horzOverflow="overflow"/>
                </a:tc>
                <a:tc>
                  <a:txBody>
                    <a:bodyPr/>
                    <a:lstStyle>
                      <a:lvl1pPr marL="228600" indent="-228600" algn="l">
                        <a:spcBef>
                          <a:spcPct val="20000"/>
                        </a:spcBef>
                        <a:buSzPct val="150000"/>
                        <a:defRPr sz="2000">
                          <a:solidFill>
                            <a:schemeClr val="bg1"/>
                          </a:solidFill>
                          <a:latin typeface="Trebuchet MS" panose="020B0703020202090204" pitchFamily="34" charset="0"/>
                        </a:defRPr>
                      </a:lvl1pPr>
                      <a:lvl2pPr algn="l">
                        <a:spcBef>
                          <a:spcPct val="30000"/>
                        </a:spcBef>
                        <a:buSzPct val="150000"/>
                        <a:defRPr sz="2000">
                          <a:solidFill>
                            <a:schemeClr val="bg1"/>
                          </a:solidFill>
                          <a:latin typeface="Trebuchet MS" panose="020B0703020202090204" pitchFamily="34" charset="0"/>
                        </a:defRPr>
                      </a:lvl2pPr>
                      <a:lvl3pPr algn="l">
                        <a:spcBef>
                          <a:spcPct val="20000"/>
                        </a:spcBef>
                        <a:buSzPct val="100000"/>
                        <a:defRPr sz="2000">
                          <a:solidFill>
                            <a:schemeClr val="tx1"/>
                          </a:solidFill>
                          <a:latin typeface="Arial" panose="020B0604020202020204" pitchFamily="34" charset="0"/>
                        </a:defRPr>
                      </a:lvl3pPr>
                      <a:lvl4pPr algn="l">
                        <a:spcBef>
                          <a:spcPct val="20000"/>
                        </a:spcBef>
                        <a:buSzPct val="100000"/>
                        <a:defRPr>
                          <a:solidFill>
                            <a:schemeClr val="tx1"/>
                          </a:solidFill>
                          <a:latin typeface="Arial" panose="020B0604020202020204" pitchFamily="34" charset="0"/>
                        </a:defRPr>
                      </a:lvl4pPr>
                      <a:lvl5pPr algn="l">
                        <a:spcBef>
                          <a:spcPct val="20000"/>
                        </a:spcBef>
                        <a:buSzPct val="100000"/>
                        <a:defRPr>
                          <a:solidFill>
                            <a:schemeClr val="tx1"/>
                          </a:solidFill>
                          <a:latin typeface="Arial" panose="020B0604020202020204" pitchFamily="34" charset="0"/>
                        </a:defRPr>
                      </a:lvl5pPr>
                      <a:lvl6pPr eaLnBrk="0" fontAlgn="base" hangingPunct="0">
                        <a:spcBef>
                          <a:spcPct val="20000"/>
                        </a:spcBef>
                        <a:spcAft>
                          <a:spcPct val="0"/>
                        </a:spcAft>
                        <a:buSzPct val="100000"/>
                        <a:defRPr>
                          <a:solidFill>
                            <a:schemeClr val="tx1"/>
                          </a:solidFill>
                          <a:latin typeface="Arial" panose="020B0604020202020204" pitchFamily="34" charset="0"/>
                        </a:defRPr>
                      </a:lvl6pPr>
                      <a:lvl7pPr eaLnBrk="0" fontAlgn="base" hangingPunct="0">
                        <a:spcBef>
                          <a:spcPct val="20000"/>
                        </a:spcBef>
                        <a:spcAft>
                          <a:spcPct val="0"/>
                        </a:spcAft>
                        <a:buSzPct val="100000"/>
                        <a:defRPr>
                          <a:solidFill>
                            <a:schemeClr val="tx1"/>
                          </a:solidFill>
                          <a:latin typeface="Arial" panose="020B0604020202020204" pitchFamily="34" charset="0"/>
                        </a:defRPr>
                      </a:lvl7pPr>
                      <a:lvl8pPr eaLnBrk="0" fontAlgn="base" hangingPunct="0">
                        <a:spcBef>
                          <a:spcPct val="20000"/>
                        </a:spcBef>
                        <a:spcAft>
                          <a:spcPct val="0"/>
                        </a:spcAft>
                        <a:buSzPct val="100000"/>
                        <a:defRPr>
                          <a:solidFill>
                            <a:schemeClr val="tx1"/>
                          </a:solidFill>
                          <a:latin typeface="Arial" panose="020B0604020202020204" pitchFamily="34" charset="0"/>
                        </a:defRPr>
                      </a:lvl8pPr>
                      <a:lvl9pPr eaLnBrk="0" fontAlgn="base" hangingPunct="0">
                        <a:spcBef>
                          <a:spcPct val="20000"/>
                        </a:spcBef>
                        <a:spcAft>
                          <a:spcPct val="0"/>
                        </a:spcAft>
                        <a:buSzPct val="100000"/>
                        <a:defRPr>
                          <a:solidFill>
                            <a:schemeClr val="tx1"/>
                          </a:solidFill>
                          <a:latin typeface="Arial" panose="020B0604020202020204" pitchFamily="34" charset="0"/>
                        </a:defRPr>
                      </a:lvl9pPr>
                    </a:lstStyle>
                    <a:p>
                      <a:pPr marL="228600" marR="0" lvl="0" indent="-228600" algn="l" defTabSz="914400" rtl="0" eaLnBrk="1" fontAlgn="base" latinLnBrk="0" hangingPunct="1">
                        <a:lnSpc>
                          <a:spcPct val="100000"/>
                        </a:lnSpc>
                        <a:spcBef>
                          <a:spcPct val="0"/>
                        </a:spcBef>
                        <a:spcAft>
                          <a:spcPct val="0"/>
                        </a:spcAft>
                        <a:buClrTx/>
                        <a:buSzPct val="150000"/>
                        <a:buFontTx/>
                        <a:buChar char="•"/>
                        <a:tabLst/>
                      </a:pPr>
                      <a:r>
                        <a:rPr kumimoji="0" lang="en-US" altLang="en-US" sz="1800" b="0" u="none" strike="noStrike" cap="none" normalizeH="0" baseline="0" dirty="0">
                          <a:ln>
                            <a:noFill/>
                          </a:ln>
                          <a:solidFill>
                            <a:schemeClr val="accent1"/>
                          </a:solidFill>
                          <a:effectLst/>
                          <a:latin typeface="Arial" panose="020B0604020202020204" pitchFamily="34" charset="0"/>
                          <a:cs typeface="Arial" panose="020B0604020202020204" pitchFamily="34" charset="0"/>
                        </a:rPr>
                        <a:t>Biventricular hypertrophy</a:t>
                      </a:r>
                    </a:p>
                    <a:p>
                      <a:pPr marL="228600" marR="0" lvl="0" indent="-228600" algn="l" defTabSz="914400" rtl="0" eaLnBrk="0" fontAlgn="base" latinLnBrk="0" hangingPunct="0">
                        <a:lnSpc>
                          <a:spcPct val="100000"/>
                        </a:lnSpc>
                        <a:spcBef>
                          <a:spcPct val="20000"/>
                        </a:spcBef>
                        <a:spcAft>
                          <a:spcPct val="0"/>
                        </a:spcAft>
                        <a:buClrTx/>
                        <a:buSzPct val="150000"/>
                        <a:buFontTx/>
                        <a:buChar char="•"/>
                        <a:tabLst/>
                      </a:pPr>
                      <a:endParaRPr kumimoji="0" lang="en-US" altLang="en-US" sz="1800" b="0" i="0" u="none" strike="noStrike" cap="none" normalizeH="0" baseline="0" dirty="0">
                        <a:ln>
                          <a:noFill/>
                        </a:ln>
                        <a:solidFill>
                          <a:schemeClr val="accent1"/>
                        </a:solidFill>
                        <a:effectLst/>
                        <a:latin typeface="Arial" panose="020B0604020202020204" pitchFamily="34" charset="0"/>
                        <a:cs typeface="Arial" panose="020B0604020202020204" pitchFamily="34" charset="0"/>
                      </a:endParaRPr>
                    </a:p>
                  </a:txBody>
                  <a:tcPr anchor="ctr" horzOverflow="overflow"/>
                </a:tc>
                <a:extLst>
                  <a:ext uri="{0D108BD9-81ED-4DB2-BD59-A6C34878D82A}">
                    <a16:rowId xmlns:a16="http://schemas.microsoft.com/office/drawing/2014/main" val="2940400194"/>
                  </a:ext>
                </a:extLst>
              </a:tr>
              <a:tr h="932742">
                <a:tc>
                  <a:txBody>
                    <a:bodyPr/>
                    <a:lstStyle>
                      <a:lvl1pPr algn="l">
                        <a:spcBef>
                          <a:spcPct val="20000"/>
                        </a:spcBef>
                        <a:buSzPct val="150000"/>
                        <a:defRPr sz="2000">
                          <a:solidFill>
                            <a:schemeClr val="bg1"/>
                          </a:solidFill>
                          <a:latin typeface="Trebuchet MS" panose="020B0703020202090204" pitchFamily="34" charset="0"/>
                        </a:defRPr>
                      </a:lvl1pPr>
                      <a:lvl2pPr algn="l">
                        <a:spcBef>
                          <a:spcPct val="30000"/>
                        </a:spcBef>
                        <a:buSzPct val="150000"/>
                        <a:defRPr sz="2000">
                          <a:solidFill>
                            <a:schemeClr val="bg1"/>
                          </a:solidFill>
                          <a:latin typeface="Trebuchet MS" panose="020B0703020202090204" pitchFamily="34" charset="0"/>
                        </a:defRPr>
                      </a:lvl2pPr>
                      <a:lvl3pPr algn="l">
                        <a:spcBef>
                          <a:spcPct val="20000"/>
                        </a:spcBef>
                        <a:buSzPct val="100000"/>
                        <a:defRPr sz="2000">
                          <a:solidFill>
                            <a:schemeClr val="tx1"/>
                          </a:solidFill>
                          <a:latin typeface="Arial" panose="020B0604020202020204" pitchFamily="34" charset="0"/>
                        </a:defRPr>
                      </a:lvl3pPr>
                      <a:lvl4pPr algn="l">
                        <a:spcBef>
                          <a:spcPct val="20000"/>
                        </a:spcBef>
                        <a:buSzPct val="100000"/>
                        <a:defRPr>
                          <a:solidFill>
                            <a:schemeClr val="tx1"/>
                          </a:solidFill>
                          <a:latin typeface="Arial" panose="020B0604020202020204" pitchFamily="34" charset="0"/>
                        </a:defRPr>
                      </a:lvl4pPr>
                      <a:lvl5pPr algn="l">
                        <a:spcBef>
                          <a:spcPct val="20000"/>
                        </a:spcBef>
                        <a:buSzPct val="100000"/>
                        <a:defRPr>
                          <a:solidFill>
                            <a:schemeClr val="tx1"/>
                          </a:solidFill>
                          <a:latin typeface="Arial" panose="020B0604020202020204" pitchFamily="34" charset="0"/>
                        </a:defRPr>
                      </a:lvl5pPr>
                      <a:lvl6pPr eaLnBrk="0" fontAlgn="base" hangingPunct="0">
                        <a:spcBef>
                          <a:spcPct val="20000"/>
                        </a:spcBef>
                        <a:spcAft>
                          <a:spcPct val="0"/>
                        </a:spcAft>
                        <a:buSzPct val="100000"/>
                        <a:defRPr>
                          <a:solidFill>
                            <a:schemeClr val="tx1"/>
                          </a:solidFill>
                          <a:latin typeface="Arial" panose="020B0604020202020204" pitchFamily="34" charset="0"/>
                        </a:defRPr>
                      </a:lvl6pPr>
                      <a:lvl7pPr eaLnBrk="0" fontAlgn="base" hangingPunct="0">
                        <a:spcBef>
                          <a:spcPct val="20000"/>
                        </a:spcBef>
                        <a:spcAft>
                          <a:spcPct val="0"/>
                        </a:spcAft>
                        <a:buSzPct val="100000"/>
                        <a:defRPr>
                          <a:solidFill>
                            <a:schemeClr val="tx1"/>
                          </a:solidFill>
                          <a:latin typeface="Arial" panose="020B0604020202020204" pitchFamily="34" charset="0"/>
                        </a:defRPr>
                      </a:lvl7pPr>
                      <a:lvl8pPr eaLnBrk="0" fontAlgn="base" hangingPunct="0">
                        <a:spcBef>
                          <a:spcPct val="20000"/>
                        </a:spcBef>
                        <a:spcAft>
                          <a:spcPct val="0"/>
                        </a:spcAft>
                        <a:buSzPct val="100000"/>
                        <a:defRPr>
                          <a:solidFill>
                            <a:schemeClr val="tx1"/>
                          </a:solidFill>
                          <a:latin typeface="Arial" panose="020B0604020202020204" pitchFamily="34" charset="0"/>
                        </a:defRPr>
                      </a:lvl8pPr>
                      <a:lvl9pPr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174625" algn="l"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solidFill>
                            <a:schemeClr val="accent1"/>
                          </a:solidFill>
                          <a:effectLst/>
                          <a:latin typeface="Arial" panose="020B0604020202020204" pitchFamily="34" charset="0"/>
                          <a:cs typeface="Arial" panose="020B0604020202020204" pitchFamily="34" charset="0"/>
                        </a:rPr>
                        <a:t>Myocarditis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accent1"/>
                        </a:solidFill>
                        <a:effectLst/>
                        <a:latin typeface="Arial" panose="020B0604020202020204" pitchFamily="34" charset="0"/>
                        <a:cs typeface="Arial" panose="020B0604020202020204" pitchFamily="34" charset="0"/>
                      </a:endParaRPr>
                    </a:p>
                  </a:txBody>
                  <a:tcPr anchor="ctr" horzOverflow="overflow"/>
                </a:tc>
                <a:tc>
                  <a:txBody>
                    <a:bodyPr/>
                    <a:lstStyle>
                      <a:lvl1pPr marL="228600" indent="-228600" algn="l">
                        <a:spcBef>
                          <a:spcPct val="20000"/>
                        </a:spcBef>
                        <a:buSzPct val="150000"/>
                        <a:defRPr sz="2000">
                          <a:solidFill>
                            <a:schemeClr val="bg1"/>
                          </a:solidFill>
                          <a:latin typeface="Trebuchet MS" panose="020B0703020202090204" pitchFamily="34" charset="0"/>
                        </a:defRPr>
                      </a:lvl1pPr>
                      <a:lvl2pPr algn="l">
                        <a:spcBef>
                          <a:spcPct val="30000"/>
                        </a:spcBef>
                        <a:buSzPct val="150000"/>
                        <a:defRPr sz="2000">
                          <a:solidFill>
                            <a:schemeClr val="bg1"/>
                          </a:solidFill>
                          <a:latin typeface="Trebuchet MS" panose="020B0703020202090204" pitchFamily="34" charset="0"/>
                        </a:defRPr>
                      </a:lvl2pPr>
                      <a:lvl3pPr algn="l">
                        <a:spcBef>
                          <a:spcPct val="20000"/>
                        </a:spcBef>
                        <a:buSzPct val="100000"/>
                        <a:defRPr sz="2000">
                          <a:solidFill>
                            <a:schemeClr val="tx1"/>
                          </a:solidFill>
                          <a:latin typeface="Arial" panose="020B0604020202020204" pitchFamily="34" charset="0"/>
                        </a:defRPr>
                      </a:lvl3pPr>
                      <a:lvl4pPr algn="l">
                        <a:spcBef>
                          <a:spcPct val="20000"/>
                        </a:spcBef>
                        <a:buSzPct val="100000"/>
                        <a:defRPr>
                          <a:solidFill>
                            <a:schemeClr val="tx1"/>
                          </a:solidFill>
                          <a:latin typeface="Arial" panose="020B0604020202020204" pitchFamily="34" charset="0"/>
                        </a:defRPr>
                      </a:lvl4pPr>
                      <a:lvl5pPr algn="l">
                        <a:spcBef>
                          <a:spcPct val="20000"/>
                        </a:spcBef>
                        <a:buSzPct val="100000"/>
                        <a:defRPr>
                          <a:solidFill>
                            <a:schemeClr val="tx1"/>
                          </a:solidFill>
                          <a:latin typeface="Arial" panose="020B0604020202020204" pitchFamily="34" charset="0"/>
                        </a:defRPr>
                      </a:lvl5pPr>
                      <a:lvl6pPr eaLnBrk="0" fontAlgn="base" hangingPunct="0">
                        <a:spcBef>
                          <a:spcPct val="20000"/>
                        </a:spcBef>
                        <a:spcAft>
                          <a:spcPct val="0"/>
                        </a:spcAft>
                        <a:buSzPct val="100000"/>
                        <a:defRPr>
                          <a:solidFill>
                            <a:schemeClr val="tx1"/>
                          </a:solidFill>
                          <a:latin typeface="Arial" panose="020B0604020202020204" pitchFamily="34" charset="0"/>
                        </a:defRPr>
                      </a:lvl6pPr>
                      <a:lvl7pPr eaLnBrk="0" fontAlgn="base" hangingPunct="0">
                        <a:spcBef>
                          <a:spcPct val="20000"/>
                        </a:spcBef>
                        <a:spcAft>
                          <a:spcPct val="0"/>
                        </a:spcAft>
                        <a:buSzPct val="100000"/>
                        <a:defRPr>
                          <a:solidFill>
                            <a:schemeClr val="tx1"/>
                          </a:solidFill>
                          <a:latin typeface="Arial" panose="020B0604020202020204" pitchFamily="34" charset="0"/>
                        </a:defRPr>
                      </a:lvl7pPr>
                      <a:lvl8pPr eaLnBrk="0" fontAlgn="base" hangingPunct="0">
                        <a:spcBef>
                          <a:spcPct val="20000"/>
                        </a:spcBef>
                        <a:spcAft>
                          <a:spcPct val="0"/>
                        </a:spcAft>
                        <a:buSzPct val="100000"/>
                        <a:defRPr>
                          <a:solidFill>
                            <a:schemeClr val="tx1"/>
                          </a:solidFill>
                          <a:latin typeface="Arial" panose="020B0604020202020204" pitchFamily="34" charset="0"/>
                        </a:defRPr>
                      </a:lvl8pPr>
                      <a:lvl9pPr eaLnBrk="0" fontAlgn="base" hangingPunct="0">
                        <a:spcBef>
                          <a:spcPct val="20000"/>
                        </a:spcBef>
                        <a:spcAft>
                          <a:spcPct val="0"/>
                        </a:spcAft>
                        <a:buSzPct val="100000"/>
                        <a:defRPr>
                          <a:solidFill>
                            <a:schemeClr val="tx1"/>
                          </a:solidFill>
                          <a:latin typeface="Arial" panose="020B0604020202020204" pitchFamily="34" charset="0"/>
                        </a:defRPr>
                      </a:lvl9pPr>
                    </a:lstStyle>
                    <a:p>
                      <a:pPr marL="228600" marR="0" lvl="0" indent="-228600" algn="l" defTabSz="914400" rtl="0" eaLnBrk="1" fontAlgn="base" latinLnBrk="0" hangingPunct="1">
                        <a:lnSpc>
                          <a:spcPct val="100000"/>
                        </a:lnSpc>
                        <a:spcBef>
                          <a:spcPct val="0"/>
                        </a:spcBef>
                        <a:spcAft>
                          <a:spcPct val="0"/>
                        </a:spcAft>
                        <a:buClrTx/>
                        <a:buSzPct val="150000"/>
                        <a:buFontTx/>
                        <a:buChar char="•"/>
                        <a:tabLst/>
                      </a:pPr>
                      <a:r>
                        <a:rPr kumimoji="0" lang="en-US" altLang="en-US" sz="1800" b="0" u="none" strike="noStrike" cap="none" normalizeH="0" baseline="0" dirty="0">
                          <a:ln>
                            <a:noFill/>
                          </a:ln>
                          <a:solidFill>
                            <a:schemeClr val="accent1"/>
                          </a:solidFill>
                          <a:effectLst/>
                          <a:latin typeface="Arial" panose="020B0604020202020204" pitchFamily="34" charset="0"/>
                          <a:cs typeface="Arial" panose="020B0604020202020204" pitchFamily="34" charset="0"/>
                        </a:rPr>
                        <a:t>Inflammation of myocardium contributing to cardiac enlargement</a:t>
                      </a:r>
                      <a:endParaRPr kumimoji="0" lang="en-US" altLang="en-US" sz="1800" b="0" i="0" u="none" strike="noStrike" cap="none" normalizeH="0" baseline="0" dirty="0">
                        <a:ln>
                          <a:noFill/>
                        </a:ln>
                        <a:solidFill>
                          <a:schemeClr val="accent1"/>
                        </a:solidFill>
                        <a:effectLst/>
                        <a:latin typeface="Arial" panose="020B0604020202020204" pitchFamily="34" charset="0"/>
                        <a:cs typeface="Arial" panose="020B0604020202020204" pitchFamily="34" charset="0"/>
                      </a:endParaRPr>
                    </a:p>
                  </a:txBody>
                  <a:tcPr anchor="ctr" horzOverflow="overflow"/>
                </a:tc>
                <a:extLst>
                  <a:ext uri="{0D108BD9-81ED-4DB2-BD59-A6C34878D82A}">
                    <a16:rowId xmlns:a16="http://schemas.microsoft.com/office/drawing/2014/main" val="3027970090"/>
                  </a:ext>
                </a:extLst>
              </a:tr>
              <a:tr h="644108">
                <a:tc>
                  <a:txBody>
                    <a:bodyPr/>
                    <a:lstStyle>
                      <a:lvl1pPr algn="l">
                        <a:spcBef>
                          <a:spcPct val="20000"/>
                        </a:spcBef>
                        <a:buSzPct val="150000"/>
                        <a:defRPr sz="2000">
                          <a:solidFill>
                            <a:schemeClr val="bg1"/>
                          </a:solidFill>
                          <a:latin typeface="Trebuchet MS" panose="020B0703020202090204" pitchFamily="34" charset="0"/>
                        </a:defRPr>
                      </a:lvl1pPr>
                      <a:lvl2pPr algn="l">
                        <a:spcBef>
                          <a:spcPct val="30000"/>
                        </a:spcBef>
                        <a:buSzPct val="150000"/>
                        <a:defRPr sz="2000">
                          <a:solidFill>
                            <a:schemeClr val="bg1"/>
                          </a:solidFill>
                          <a:latin typeface="Trebuchet MS" panose="020B0703020202090204" pitchFamily="34" charset="0"/>
                        </a:defRPr>
                      </a:lvl2pPr>
                      <a:lvl3pPr algn="l">
                        <a:spcBef>
                          <a:spcPct val="20000"/>
                        </a:spcBef>
                        <a:buSzPct val="100000"/>
                        <a:defRPr sz="2000">
                          <a:solidFill>
                            <a:schemeClr val="tx1"/>
                          </a:solidFill>
                          <a:latin typeface="Arial" panose="020B0604020202020204" pitchFamily="34" charset="0"/>
                        </a:defRPr>
                      </a:lvl3pPr>
                      <a:lvl4pPr algn="l">
                        <a:spcBef>
                          <a:spcPct val="20000"/>
                        </a:spcBef>
                        <a:buSzPct val="100000"/>
                        <a:defRPr>
                          <a:solidFill>
                            <a:schemeClr val="tx1"/>
                          </a:solidFill>
                          <a:latin typeface="Arial" panose="020B0604020202020204" pitchFamily="34" charset="0"/>
                        </a:defRPr>
                      </a:lvl4pPr>
                      <a:lvl5pPr algn="l">
                        <a:spcBef>
                          <a:spcPct val="20000"/>
                        </a:spcBef>
                        <a:buSzPct val="100000"/>
                        <a:defRPr>
                          <a:solidFill>
                            <a:schemeClr val="tx1"/>
                          </a:solidFill>
                          <a:latin typeface="Arial" panose="020B0604020202020204" pitchFamily="34" charset="0"/>
                        </a:defRPr>
                      </a:lvl5pPr>
                      <a:lvl6pPr eaLnBrk="0" fontAlgn="base" hangingPunct="0">
                        <a:spcBef>
                          <a:spcPct val="20000"/>
                        </a:spcBef>
                        <a:spcAft>
                          <a:spcPct val="0"/>
                        </a:spcAft>
                        <a:buSzPct val="100000"/>
                        <a:defRPr>
                          <a:solidFill>
                            <a:schemeClr val="tx1"/>
                          </a:solidFill>
                          <a:latin typeface="Arial" panose="020B0604020202020204" pitchFamily="34" charset="0"/>
                        </a:defRPr>
                      </a:lvl6pPr>
                      <a:lvl7pPr eaLnBrk="0" fontAlgn="base" hangingPunct="0">
                        <a:spcBef>
                          <a:spcPct val="20000"/>
                        </a:spcBef>
                        <a:spcAft>
                          <a:spcPct val="0"/>
                        </a:spcAft>
                        <a:buSzPct val="100000"/>
                        <a:defRPr>
                          <a:solidFill>
                            <a:schemeClr val="tx1"/>
                          </a:solidFill>
                          <a:latin typeface="Arial" panose="020B0604020202020204" pitchFamily="34" charset="0"/>
                        </a:defRPr>
                      </a:lvl7pPr>
                      <a:lvl8pPr eaLnBrk="0" fontAlgn="base" hangingPunct="0">
                        <a:spcBef>
                          <a:spcPct val="20000"/>
                        </a:spcBef>
                        <a:spcAft>
                          <a:spcPct val="0"/>
                        </a:spcAft>
                        <a:buSzPct val="100000"/>
                        <a:defRPr>
                          <a:solidFill>
                            <a:schemeClr val="tx1"/>
                          </a:solidFill>
                          <a:latin typeface="Arial" panose="020B0604020202020204" pitchFamily="34" charset="0"/>
                        </a:defRPr>
                      </a:lvl8pPr>
                      <a:lvl9pPr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174625" algn="l"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solidFill>
                            <a:schemeClr val="accent1"/>
                          </a:solidFill>
                          <a:effectLst/>
                          <a:latin typeface="Arial" panose="020B0604020202020204" pitchFamily="34" charset="0"/>
                          <a:cs typeface="Arial" panose="020B0604020202020204" pitchFamily="34" charset="0"/>
                        </a:rPr>
                        <a:t>Mitochondrial disorders</a:t>
                      </a:r>
                      <a:endParaRPr kumimoji="0" lang="en-US" altLang="en-US" sz="1800" b="1" i="0" u="none" strike="noStrike" cap="none" normalizeH="0" baseline="0" dirty="0">
                        <a:ln>
                          <a:noFill/>
                        </a:ln>
                        <a:solidFill>
                          <a:schemeClr val="accent1"/>
                        </a:solidFill>
                        <a:effectLst/>
                        <a:latin typeface="Arial" panose="020B0604020202020204" pitchFamily="34" charset="0"/>
                        <a:cs typeface="Arial" panose="020B0604020202020204" pitchFamily="34" charset="0"/>
                      </a:endParaRPr>
                    </a:p>
                  </a:txBody>
                  <a:tcPr anchor="ctr" horzOverflow="overflow"/>
                </a:tc>
                <a:tc>
                  <a:txBody>
                    <a:bodyPr/>
                    <a:lstStyle>
                      <a:lvl1pPr marL="228600" indent="-228600" algn="l">
                        <a:spcBef>
                          <a:spcPct val="20000"/>
                        </a:spcBef>
                        <a:buSzPct val="150000"/>
                        <a:defRPr sz="2000">
                          <a:solidFill>
                            <a:schemeClr val="bg1"/>
                          </a:solidFill>
                          <a:latin typeface="Trebuchet MS" panose="020B0703020202090204" pitchFamily="34" charset="0"/>
                        </a:defRPr>
                      </a:lvl1pPr>
                      <a:lvl2pPr algn="l">
                        <a:spcBef>
                          <a:spcPct val="30000"/>
                        </a:spcBef>
                        <a:buSzPct val="150000"/>
                        <a:defRPr sz="2000">
                          <a:solidFill>
                            <a:schemeClr val="bg1"/>
                          </a:solidFill>
                          <a:latin typeface="Trebuchet MS" panose="020B0703020202090204" pitchFamily="34" charset="0"/>
                        </a:defRPr>
                      </a:lvl2pPr>
                      <a:lvl3pPr algn="l">
                        <a:spcBef>
                          <a:spcPct val="20000"/>
                        </a:spcBef>
                        <a:buSzPct val="100000"/>
                        <a:defRPr sz="2000">
                          <a:solidFill>
                            <a:schemeClr val="tx1"/>
                          </a:solidFill>
                          <a:latin typeface="Arial" panose="020B0604020202020204" pitchFamily="34" charset="0"/>
                        </a:defRPr>
                      </a:lvl3pPr>
                      <a:lvl4pPr algn="l">
                        <a:spcBef>
                          <a:spcPct val="20000"/>
                        </a:spcBef>
                        <a:buSzPct val="100000"/>
                        <a:defRPr>
                          <a:solidFill>
                            <a:schemeClr val="tx1"/>
                          </a:solidFill>
                          <a:latin typeface="Arial" panose="020B0604020202020204" pitchFamily="34" charset="0"/>
                        </a:defRPr>
                      </a:lvl4pPr>
                      <a:lvl5pPr algn="l">
                        <a:spcBef>
                          <a:spcPct val="20000"/>
                        </a:spcBef>
                        <a:buSzPct val="100000"/>
                        <a:defRPr>
                          <a:solidFill>
                            <a:schemeClr val="tx1"/>
                          </a:solidFill>
                          <a:latin typeface="Arial" panose="020B0604020202020204" pitchFamily="34" charset="0"/>
                        </a:defRPr>
                      </a:lvl5pPr>
                      <a:lvl6pPr eaLnBrk="0" fontAlgn="base" hangingPunct="0">
                        <a:spcBef>
                          <a:spcPct val="20000"/>
                        </a:spcBef>
                        <a:spcAft>
                          <a:spcPct val="0"/>
                        </a:spcAft>
                        <a:buSzPct val="100000"/>
                        <a:defRPr>
                          <a:solidFill>
                            <a:schemeClr val="tx1"/>
                          </a:solidFill>
                          <a:latin typeface="Arial" panose="020B0604020202020204" pitchFamily="34" charset="0"/>
                        </a:defRPr>
                      </a:lvl6pPr>
                      <a:lvl7pPr eaLnBrk="0" fontAlgn="base" hangingPunct="0">
                        <a:spcBef>
                          <a:spcPct val="20000"/>
                        </a:spcBef>
                        <a:spcAft>
                          <a:spcPct val="0"/>
                        </a:spcAft>
                        <a:buSzPct val="100000"/>
                        <a:defRPr>
                          <a:solidFill>
                            <a:schemeClr val="tx1"/>
                          </a:solidFill>
                          <a:latin typeface="Arial" panose="020B0604020202020204" pitchFamily="34" charset="0"/>
                        </a:defRPr>
                      </a:lvl7pPr>
                      <a:lvl8pPr eaLnBrk="0" fontAlgn="base" hangingPunct="0">
                        <a:spcBef>
                          <a:spcPct val="20000"/>
                        </a:spcBef>
                        <a:spcAft>
                          <a:spcPct val="0"/>
                        </a:spcAft>
                        <a:buSzPct val="100000"/>
                        <a:defRPr>
                          <a:solidFill>
                            <a:schemeClr val="tx1"/>
                          </a:solidFill>
                          <a:latin typeface="Arial" panose="020B0604020202020204" pitchFamily="34" charset="0"/>
                        </a:defRPr>
                      </a:lvl8pPr>
                      <a:lvl9pPr eaLnBrk="0" fontAlgn="base" hangingPunct="0">
                        <a:spcBef>
                          <a:spcPct val="20000"/>
                        </a:spcBef>
                        <a:spcAft>
                          <a:spcPct val="0"/>
                        </a:spcAft>
                        <a:buSzPct val="100000"/>
                        <a:defRPr>
                          <a:solidFill>
                            <a:schemeClr val="tx1"/>
                          </a:solidFill>
                          <a:latin typeface="Arial" panose="020B0604020202020204" pitchFamily="34" charset="0"/>
                        </a:defRPr>
                      </a:lvl9pPr>
                    </a:lstStyle>
                    <a:p>
                      <a:pPr marL="228600" marR="0" lvl="0" indent="-228600" algn="l" defTabSz="914400" rtl="0" eaLnBrk="1" fontAlgn="base" latinLnBrk="0" hangingPunct="1">
                        <a:lnSpc>
                          <a:spcPct val="100000"/>
                        </a:lnSpc>
                        <a:spcBef>
                          <a:spcPct val="0"/>
                        </a:spcBef>
                        <a:spcAft>
                          <a:spcPct val="0"/>
                        </a:spcAft>
                        <a:buClrTx/>
                        <a:buSzPct val="150000"/>
                        <a:buFontTx/>
                        <a:buChar char="•"/>
                        <a:tabLst/>
                      </a:pPr>
                      <a:r>
                        <a:rPr kumimoji="0" lang="en-US" altLang="en-US" sz="1800" b="0" u="none" strike="noStrike" cap="none" normalizeH="0" baseline="0" dirty="0">
                          <a:ln>
                            <a:noFill/>
                          </a:ln>
                          <a:solidFill>
                            <a:schemeClr val="accent1"/>
                          </a:solidFill>
                          <a:effectLst/>
                          <a:latin typeface="Arial" panose="020B0604020202020204" pitchFamily="34" charset="0"/>
                          <a:cs typeface="Arial" panose="020B0604020202020204" pitchFamily="34" charset="0"/>
                        </a:rPr>
                        <a:t>Hepatomegaly, cardiomyopathy, myopathy</a:t>
                      </a:r>
                      <a:endParaRPr kumimoji="0" lang="en-US" altLang="en-US" sz="1800" b="0" i="0" u="none" strike="noStrike" cap="none" normalizeH="0" baseline="0" dirty="0">
                        <a:ln>
                          <a:noFill/>
                        </a:ln>
                        <a:solidFill>
                          <a:schemeClr val="accent1"/>
                        </a:solidFill>
                        <a:effectLst/>
                        <a:latin typeface="Arial" panose="020B0604020202020204" pitchFamily="34" charset="0"/>
                        <a:cs typeface="Arial" panose="020B0604020202020204" pitchFamily="34" charset="0"/>
                      </a:endParaRPr>
                    </a:p>
                  </a:txBody>
                  <a:tcPr anchor="ctr" horzOverflow="overflow"/>
                </a:tc>
                <a:extLst>
                  <a:ext uri="{0D108BD9-81ED-4DB2-BD59-A6C34878D82A}">
                    <a16:rowId xmlns:a16="http://schemas.microsoft.com/office/drawing/2014/main" val="1755767910"/>
                  </a:ext>
                </a:extLst>
              </a:tr>
            </a:tbl>
          </a:graphicData>
        </a:graphic>
      </p:graphicFrame>
      <p:sp>
        <p:nvSpPr>
          <p:cNvPr id="8" name="Rectangle 7">
            <a:extLst>
              <a:ext uri="{FF2B5EF4-FFF2-40B4-BE49-F238E27FC236}">
                <a16:creationId xmlns:a16="http://schemas.microsoft.com/office/drawing/2014/main" id="{7F751E90-6EC2-DC4A-B72B-B2AB44171C84}"/>
              </a:ext>
            </a:extLst>
          </p:cNvPr>
          <p:cNvSpPr/>
          <p:nvPr/>
        </p:nvSpPr>
        <p:spPr>
          <a:xfrm>
            <a:off x="593536" y="6356350"/>
            <a:ext cx="8674788" cy="230832"/>
          </a:xfrm>
          <a:prstGeom prst="rect">
            <a:avLst/>
          </a:prstGeom>
        </p:spPr>
        <p:txBody>
          <a:bodyPr wrap="square" numCol="3" spcCol="0">
            <a:spAutoFit/>
          </a:bodyPr>
          <a:lstStyle/>
          <a:p>
            <a:pPr marL="115888" indent="-115888">
              <a:buClrTx/>
              <a:buFont typeface="+mj-lt"/>
              <a:buAutoNum type="arabicPeriod"/>
            </a:pPr>
            <a:r>
              <a:rPr lang="da-DK" sz="900" dirty="0"/>
              <a:t>Chen Y-T, 2001</a:t>
            </a:r>
          </a:p>
          <a:p>
            <a:pPr marL="115888" indent="-115888">
              <a:buClrTx/>
              <a:buFont typeface="+mj-lt"/>
              <a:buAutoNum type="arabicPeriod"/>
            </a:pPr>
            <a:r>
              <a:rPr lang="da-DK" sz="900" dirty="0"/>
              <a:t>Johns DR, 2001</a:t>
            </a:r>
          </a:p>
        </p:txBody>
      </p:sp>
    </p:spTree>
    <p:extLst>
      <p:ext uri="{BB962C8B-B14F-4D97-AF65-F5344CB8AC3E}">
        <p14:creationId xmlns:p14="http://schemas.microsoft.com/office/powerpoint/2010/main" val="294108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28F6D0-E8B7-44D4-8173-16AC3FB33861}"/>
              </a:ext>
            </a:extLst>
          </p:cNvPr>
          <p:cNvSpPr txBox="1">
            <a:spLocks/>
          </p:cNvSpPr>
          <p:nvPr/>
        </p:nvSpPr>
        <p:spPr>
          <a:xfrm>
            <a:off x="2676991" y="2963579"/>
            <a:ext cx="6837712" cy="104644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100000"/>
              </a:lnSpc>
              <a:spcBef>
                <a:spcPts val="1980"/>
              </a:spcBef>
              <a:spcAft>
                <a:spcPts val="600"/>
              </a:spcAft>
              <a:buFont typeface="Arial" panose="020B0604020202020204" pitchFamily="34" charset="0"/>
              <a:buNone/>
              <a:defRPr lang="en-US" sz="3600" b="1" i="1" u="heavy" kern="1200" spc="300" dirty="0" smtClean="0">
                <a:solidFill>
                  <a:schemeClr val="tx1">
                    <a:lumMod val="85000"/>
                    <a:lumOff val="15000"/>
                  </a:schemeClr>
                </a:solidFill>
                <a:uFill>
                  <a:solidFill>
                    <a:srgbClr val="FDB237"/>
                  </a:solidFill>
                </a:uFill>
                <a:latin typeface="Freestyle Script" panose="030804020302050B0404" pitchFamily="66" charset="0"/>
                <a:ea typeface="+mn-ea"/>
                <a:cs typeface="Times New Roman"/>
              </a:defRPr>
            </a:lvl1pPr>
            <a:lvl2pPr marL="742950" indent="-285750" eaLnBrk="1" hangingPunct="1">
              <a:buFont typeface="Arial" panose="020B0604020202020204" pitchFamily="34" charset="0"/>
              <a:buChar char="–"/>
              <a:defRPr lang="en-US" sz="7500" b="0" i="1" u="heavy" kern="0" spc="300" dirty="0" smtClean="0">
                <a:solidFill>
                  <a:srgbClr val="231F20"/>
                </a:solidFill>
                <a:uFill>
                  <a:solidFill>
                    <a:srgbClr val="FDB237"/>
                  </a:solidFill>
                </a:uFill>
                <a:latin typeface="Mistral" panose="03090702030407020403" pitchFamily="66" charset="0"/>
                <a:ea typeface="Brush Script MT" panose="03060802040406070304" pitchFamily="66" charset="-122"/>
                <a:cs typeface="Brush Script MT" panose="03060802040406070304" pitchFamily="66" charset="-122"/>
              </a:defRPr>
            </a:lvl2pPr>
            <a:lvl3pPr marL="1200150" indent="-285750" eaLnBrk="1" hangingPunct="1">
              <a:buFont typeface="Arial" panose="020B0604020202020204" pitchFamily="34" charset="0"/>
              <a:buChar char="•"/>
              <a:defRPr>
                <a:solidFill>
                  <a:schemeClr val="tx1">
                    <a:lumMod val="85000"/>
                    <a:lumOff val="15000"/>
                  </a:schemeClr>
                </a:solidFill>
                <a:latin typeface="+mn-lt"/>
                <a:ea typeface="+mn-ea"/>
                <a:cs typeface="+mn-cs"/>
              </a:defRPr>
            </a:lvl3pPr>
            <a:lvl4pPr marL="1657350" indent="-285750" eaLnBrk="1" hangingPunct="1">
              <a:buFont typeface="Arial" panose="020B0604020202020204" pitchFamily="34" charset="0"/>
              <a:buChar char="•"/>
              <a:defRPr>
                <a:solidFill>
                  <a:schemeClr val="tx1">
                    <a:lumMod val="85000"/>
                    <a:lumOff val="15000"/>
                  </a:schemeClr>
                </a:solidFill>
                <a:latin typeface="+mn-lt"/>
                <a:ea typeface="+mn-ea"/>
                <a:cs typeface="+mn-cs"/>
              </a:defRPr>
            </a:lvl4pPr>
            <a:lvl5pPr marL="2114550" indent="-285750" eaLnBrk="1" hangingPunct="1">
              <a:buFont typeface="Arial" panose="020B0604020202020204" pitchFamily="34" charset="0"/>
              <a:buChar char="•"/>
              <a:defRPr>
                <a:solidFill>
                  <a:schemeClr val="tx1">
                    <a:lumMod val="85000"/>
                    <a:lumOff val="15000"/>
                  </a:schemeClr>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7200" dirty="0"/>
              <a:t>Late-onset Pompe disease</a:t>
            </a:r>
          </a:p>
        </p:txBody>
      </p:sp>
    </p:spTree>
    <p:extLst>
      <p:ext uri="{BB962C8B-B14F-4D97-AF65-F5344CB8AC3E}">
        <p14:creationId xmlns:p14="http://schemas.microsoft.com/office/powerpoint/2010/main" val="2700626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BD30BA-B6C2-FE4F-B81E-6A6332B3F5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4929" y="1590521"/>
            <a:ext cx="2515973" cy="4494180"/>
          </a:xfrm>
          <a:prstGeom prst="rect">
            <a:avLst/>
          </a:prstGeom>
        </p:spPr>
      </p:pic>
      <p:sp>
        <p:nvSpPr>
          <p:cNvPr id="5" name="Title 4">
            <a:extLst>
              <a:ext uri="{FF2B5EF4-FFF2-40B4-BE49-F238E27FC236}">
                <a16:creationId xmlns:a16="http://schemas.microsoft.com/office/drawing/2014/main" id="{2D823EF9-A675-1942-9D33-27B6215E1FD4}"/>
              </a:ext>
            </a:extLst>
          </p:cNvPr>
          <p:cNvSpPr>
            <a:spLocks noGrp="1"/>
          </p:cNvSpPr>
          <p:nvPr>
            <p:ph type="title"/>
          </p:nvPr>
        </p:nvSpPr>
        <p:spPr/>
        <p:txBody>
          <a:bodyPr/>
          <a:lstStyle/>
          <a:p>
            <a:r>
              <a:rPr lang="en-US" dirty="0"/>
              <a:t>Overview of Key Clinical Manifestations</a:t>
            </a:r>
          </a:p>
        </p:txBody>
      </p:sp>
      <p:sp>
        <p:nvSpPr>
          <p:cNvPr id="16" name="TextBox 15">
            <a:extLst>
              <a:ext uri="{FF2B5EF4-FFF2-40B4-BE49-F238E27FC236}">
                <a16:creationId xmlns:a16="http://schemas.microsoft.com/office/drawing/2014/main" id="{B78ADC88-37C0-674C-9B90-8B59DB0DB30B}"/>
              </a:ext>
            </a:extLst>
          </p:cNvPr>
          <p:cNvSpPr txBox="1"/>
          <p:nvPr/>
        </p:nvSpPr>
        <p:spPr>
          <a:xfrm>
            <a:off x="704652" y="3677469"/>
            <a:ext cx="4292606" cy="1736373"/>
          </a:xfrm>
          <a:prstGeom prst="rect">
            <a:avLst/>
          </a:prstGeom>
          <a:solidFill>
            <a:schemeClr val="accent1"/>
          </a:solidFill>
          <a:ln w="38100">
            <a:solidFill>
              <a:schemeClr val="accent1"/>
            </a:solidFill>
          </a:ln>
        </p:spPr>
        <p:txBody>
          <a:bodyPr vert="horz" wrap="square" lIns="0" tIns="12700" rIns="0" bIns="0" rtlCol="0">
            <a:spAutoFit/>
          </a:bodyPr>
          <a:lstStyle/>
          <a:p>
            <a:pPr marL="12700" indent="112713" algn="l"/>
            <a:r>
              <a:rPr lang="en-US" sz="1600" b="1" kern="0" dirty="0">
                <a:solidFill>
                  <a:schemeClr val="accent2"/>
                </a:solidFill>
              </a:rPr>
              <a:t>Musculoskeletal</a:t>
            </a:r>
          </a:p>
          <a:p>
            <a:pPr marL="285750" indent="-165100">
              <a:buFont typeface="Arial" panose="020B0604020202020204" pitchFamily="34" charset="0"/>
              <a:buChar char="•"/>
            </a:pPr>
            <a:r>
              <a:rPr lang="en-US" altLang="en-US" sz="1600" dirty="0">
                <a:solidFill>
                  <a:schemeClr val="bg1"/>
                </a:solidFill>
              </a:rPr>
              <a:t>Progressive proximal muscle weakness</a:t>
            </a:r>
          </a:p>
          <a:p>
            <a:pPr marL="285750" indent="-165100">
              <a:buFont typeface="Arial" panose="020B0604020202020204" pitchFamily="34" charset="0"/>
              <a:buChar char="•"/>
            </a:pPr>
            <a:r>
              <a:rPr lang="en-US" altLang="en-US" sz="1600" dirty="0">
                <a:solidFill>
                  <a:schemeClr val="bg1"/>
                </a:solidFill>
              </a:rPr>
              <a:t>Gait abnormalities</a:t>
            </a:r>
          </a:p>
          <a:p>
            <a:pPr marL="285750" indent="-165100">
              <a:buFont typeface="Arial" panose="020B0604020202020204" pitchFamily="34" charset="0"/>
              <a:buChar char="•"/>
            </a:pPr>
            <a:r>
              <a:rPr lang="en-US" altLang="en-US" sz="1600" dirty="0">
                <a:solidFill>
                  <a:schemeClr val="bg1"/>
                </a:solidFill>
              </a:rPr>
              <a:t>Exercise intolerance</a:t>
            </a:r>
          </a:p>
          <a:p>
            <a:pPr marL="285750" indent="-165100">
              <a:buFont typeface="Arial" panose="020B0604020202020204" pitchFamily="34" charset="0"/>
              <a:buChar char="•"/>
            </a:pPr>
            <a:r>
              <a:rPr lang="en-US" altLang="en-US" sz="1600" dirty="0">
                <a:solidFill>
                  <a:schemeClr val="bg1"/>
                </a:solidFill>
              </a:rPr>
              <a:t>Lordosis/scoliosis</a:t>
            </a:r>
          </a:p>
          <a:p>
            <a:pPr marL="285750" indent="-165100">
              <a:buFont typeface="Arial" panose="020B0604020202020204" pitchFamily="34" charset="0"/>
              <a:buChar char="•"/>
            </a:pPr>
            <a:r>
              <a:rPr lang="en-US" altLang="en-US" sz="1600" dirty="0">
                <a:solidFill>
                  <a:schemeClr val="bg1"/>
                </a:solidFill>
              </a:rPr>
              <a:t>Hypotonia</a:t>
            </a:r>
          </a:p>
          <a:p>
            <a:pPr marL="285750" indent="-165100">
              <a:buFont typeface="Arial" panose="020B0604020202020204" pitchFamily="34" charset="0"/>
              <a:buChar char="•"/>
            </a:pPr>
            <a:r>
              <a:rPr lang="en-US" altLang="en-US" sz="1600" dirty="0">
                <a:solidFill>
                  <a:schemeClr val="bg1"/>
                </a:solidFill>
              </a:rPr>
              <a:t>Lower back pain</a:t>
            </a:r>
          </a:p>
        </p:txBody>
      </p:sp>
      <p:sp>
        <p:nvSpPr>
          <p:cNvPr id="17" name="TextBox 16">
            <a:extLst>
              <a:ext uri="{FF2B5EF4-FFF2-40B4-BE49-F238E27FC236}">
                <a16:creationId xmlns:a16="http://schemas.microsoft.com/office/drawing/2014/main" id="{EEF87ED2-49F5-004D-AE5F-E25050AB2B72}"/>
              </a:ext>
            </a:extLst>
          </p:cNvPr>
          <p:cNvSpPr txBox="1"/>
          <p:nvPr/>
        </p:nvSpPr>
        <p:spPr>
          <a:xfrm>
            <a:off x="7068187" y="1761657"/>
            <a:ext cx="4292606" cy="1736373"/>
          </a:xfrm>
          <a:prstGeom prst="rect">
            <a:avLst/>
          </a:prstGeom>
          <a:solidFill>
            <a:schemeClr val="accent1"/>
          </a:solidFill>
          <a:ln w="38100">
            <a:solidFill>
              <a:schemeClr val="accent1"/>
            </a:solidFill>
          </a:ln>
        </p:spPr>
        <p:txBody>
          <a:bodyPr vert="horz" wrap="square" lIns="0" tIns="12700" rIns="0" bIns="0" rtlCol="0">
            <a:spAutoFit/>
          </a:bodyPr>
          <a:lstStyle/>
          <a:p>
            <a:pPr marL="12700" indent="112713" algn="l"/>
            <a:r>
              <a:rPr lang="en-US" sz="1600" b="1" kern="0" dirty="0">
                <a:solidFill>
                  <a:schemeClr val="accent2"/>
                </a:solidFill>
              </a:rPr>
              <a:t>Pulmonary</a:t>
            </a:r>
          </a:p>
          <a:p>
            <a:pPr marL="285750" indent="-165100">
              <a:buFont typeface="Arial" panose="020B0604020202020204" pitchFamily="34" charset="0"/>
              <a:buChar char="•"/>
            </a:pPr>
            <a:r>
              <a:rPr lang="en-US" altLang="en-US" sz="1600" dirty="0">
                <a:solidFill>
                  <a:schemeClr val="bg1"/>
                </a:solidFill>
              </a:rPr>
              <a:t>Frequent respiratory infections</a:t>
            </a:r>
          </a:p>
          <a:p>
            <a:pPr marL="285750" indent="-165100">
              <a:buFont typeface="Arial" panose="020B0604020202020204" pitchFamily="34" charset="0"/>
              <a:buChar char="•"/>
            </a:pPr>
            <a:r>
              <a:rPr lang="en-US" altLang="en-US" sz="1600" dirty="0">
                <a:solidFill>
                  <a:schemeClr val="bg1"/>
                </a:solidFill>
              </a:rPr>
              <a:t>Respiratory insufficiency</a:t>
            </a:r>
          </a:p>
          <a:p>
            <a:pPr marL="285750" indent="-165100">
              <a:buFont typeface="Arial" panose="020B0604020202020204" pitchFamily="34" charset="0"/>
              <a:buChar char="•"/>
            </a:pPr>
            <a:r>
              <a:rPr lang="en-US" altLang="en-US" sz="1600" dirty="0">
                <a:solidFill>
                  <a:schemeClr val="bg1"/>
                </a:solidFill>
              </a:rPr>
              <a:t>Orthopnea</a:t>
            </a:r>
          </a:p>
          <a:p>
            <a:pPr marL="285750" indent="-165100">
              <a:buFont typeface="Arial" panose="020B0604020202020204" pitchFamily="34" charset="0"/>
              <a:buChar char="•"/>
            </a:pPr>
            <a:r>
              <a:rPr lang="en-US" altLang="en-US" sz="1600" dirty="0">
                <a:solidFill>
                  <a:schemeClr val="bg1"/>
                </a:solidFill>
              </a:rPr>
              <a:t>Sleep apnea</a:t>
            </a:r>
          </a:p>
          <a:p>
            <a:pPr marL="285750" indent="-165100">
              <a:buFont typeface="Arial" panose="020B0604020202020204" pitchFamily="34" charset="0"/>
              <a:buChar char="•"/>
            </a:pPr>
            <a:r>
              <a:rPr lang="en-US" altLang="en-US" sz="1600" dirty="0">
                <a:solidFill>
                  <a:schemeClr val="bg1"/>
                </a:solidFill>
              </a:rPr>
              <a:t>Somnolence</a:t>
            </a:r>
          </a:p>
          <a:p>
            <a:pPr marL="285750" indent="-165100">
              <a:buFont typeface="Arial" panose="020B0604020202020204" pitchFamily="34" charset="0"/>
              <a:buChar char="•"/>
            </a:pPr>
            <a:r>
              <a:rPr lang="en-US" altLang="en-US" sz="1600" dirty="0">
                <a:solidFill>
                  <a:schemeClr val="bg1"/>
                </a:solidFill>
              </a:rPr>
              <a:t>Exertional dyspnea</a:t>
            </a:r>
          </a:p>
        </p:txBody>
      </p:sp>
      <p:sp>
        <p:nvSpPr>
          <p:cNvPr id="18" name="TextBox 17">
            <a:extLst>
              <a:ext uri="{FF2B5EF4-FFF2-40B4-BE49-F238E27FC236}">
                <a16:creationId xmlns:a16="http://schemas.microsoft.com/office/drawing/2014/main" id="{4A47D03A-7A2F-D24C-B679-946D89C9B255}"/>
              </a:ext>
            </a:extLst>
          </p:cNvPr>
          <p:cNvSpPr txBox="1"/>
          <p:nvPr/>
        </p:nvSpPr>
        <p:spPr>
          <a:xfrm>
            <a:off x="7274458" y="4149841"/>
            <a:ext cx="4292606" cy="751488"/>
          </a:xfrm>
          <a:prstGeom prst="rect">
            <a:avLst/>
          </a:prstGeom>
          <a:solidFill>
            <a:schemeClr val="accent1"/>
          </a:solidFill>
          <a:ln w="38100">
            <a:solidFill>
              <a:schemeClr val="accent1"/>
            </a:solidFill>
          </a:ln>
        </p:spPr>
        <p:txBody>
          <a:bodyPr vert="horz" wrap="square" lIns="0" tIns="12700" rIns="0" bIns="0" rtlCol="0">
            <a:spAutoFit/>
          </a:bodyPr>
          <a:lstStyle/>
          <a:p>
            <a:pPr marL="12700" indent="112713" algn="l"/>
            <a:r>
              <a:rPr lang="en-US" sz="1600" b="1" kern="0" dirty="0">
                <a:solidFill>
                  <a:schemeClr val="accent2"/>
                </a:solidFill>
              </a:rPr>
              <a:t>Gastrointestinal</a:t>
            </a:r>
          </a:p>
          <a:p>
            <a:pPr marL="285750" indent="-165100">
              <a:buFont typeface="Arial" panose="020B0604020202020204" pitchFamily="34" charset="0"/>
              <a:buChar char="•"/>
            </a:pPr>
            <a:r>
              <a:rPr lang="en-US" altLang="en-US" sz="1600" dirty="0">
                <a:solidFill>
                  <a:schemeClr val="bg1"/>
                </a:solidFill>
              </a:rPr>
              <a:t>Difficulty maintaining normal weight</a:t>
            </a:r>
          </a:p>
          <a:p>
            <a:pPr marL="285750" indent="-165100">
              <a:buFont typeface="Arial" panose="020B0604020202020204" pitchFamily="34" charset="0"/>
              <a:buChar char="•"/>
            </a:pPr>
            <a:r>
              <a:rPr lang="en-US" altLang="en-US" sz="1600" dirty="0">
                <a:solidFill>
                  <a:schemeClr val="bg1"/>
                </a:solidFill>
              </a:rPr>
              <a:t>Hepatomegaly</a:t>
            </a:r>
          </a:p>
        </p:txBody>
      </p:sp>
      <p:sp>
        <p:nvSpPr>
          <p:cNvPr id="19" name="TextBox 18">
            <a:extLst>
              <a:ext uri="{FF2B5EF4-FFF2-40B4-BE49-F238E27FC236}">
                <a16:creationId xmlns:a16="http://schemas.microsoft.com/office/drawing/2014/main" id="{59DCA3B2-2636-CF44-816E-71B79E3B67EE}"/>
              </a:ext>
            </a:extLst>
          </p:cNvPr>
          <p:cNvSpPr txBox="1"/>
          <p:nvPr/>
        </p:nvSpPr>
        <p:spPr>
          <a:xfrm>
            <a:off x="1031836" y="1828563"/>
            <a:ext cx="4292606" cy="505267"/>
          </a:xfrm>
          <a:prstGeom prst="rect">
            <a:avLst/>
          </a:prstGeom>
          <a:solidFill>
            <a:schemeClr val="accent1"/>
          </a:solidFill>
          <a:ln w="38100">
            <a:solidFill>
              <a:schemeClr val="accent1"/>
            </a:solidFill>
          </a:ln>
        </p:spPr>
        <p:txBody>
          <a:bodyPr vert="horz" wrap="square" lIns="0" tIns="12700" rIns="0" bIns="0" rtlCol="0">
            <a:spAutoFit/>
          </a:bodyPr>
          <a:lstStyle/>
          <a:p>
            <a:pPr marL="12700" indent="112713" algn="l"/>
            <a:r>
              <a:rPr lang="en-US" sz="1600" b="1" kern="0" dirty="0">
                <a:solidFill>
                  <a:schemeClr val="accent2"/>
                </a:solidFill>
              </a:rPr>
              <a:t>Cardiac</a:t>
            </a:r>
          </a:p>
          <a:p>
            <a:pPr marL="285750" indent="-165100">
              <a:buFont typeface="Arial" panose="020B0604020202020204" pitchFamily="34" charset="0"/>
              <a:buChar char="•"/>
            </a:pPr>
            <a:r>
              <a:rPr lang="en-US" altLang="en-US" sz="1600" dirty="0">
                <a:solidFill>
                  <a:schemeClr val="bg1"/>
                </a:solidFill>
              </a:rPr>
              <a:t>Infrequent cardiomegaly (juveniles)</a:t>
            </a:r>
          </a:p>
        </p:txBody>
      </p:sp>
      <p:cxnSp>
        <p:nvCxnSpPr>
          <p:cNvPr id="20" name="Straight Connector 19">
            <a:extLst>
              <a:ext uri="{FF2B5EF4-FFF2-40B4-BE49-F238E27FC236}">
                <a16:creationId xmlns:a16="http://schemas.microsoft.com/office/drawing/2014/main" id="{E7680714-3245-9F46-88D4-B748CA5736F4}"/>
              </a:ext>
            </a:extLst>
          </p:cNvPr>
          <p:cNvCxnSpPr>
            <a:cxnSpLocks/>
          </p:cNvCxnSpPr>
          <p:nvPr/>
        </p:nvCxnSpPr>
        <p:spPr>
          <a:xfrm flipH="1">
            <a:off x="3178139" y="2882926"/>
            <a:ext cx="286402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5427E10-B97F-0D4F-A220-3466A8615A35}"/>
              </a:ext>
            </a:extLst>
          </p:cNvPr>
          <p:cNvCxnSpPr>
            <a:cxnSpLocks/>
            <a:endCxn id="19" idx="2"/>
          </p:cNvCxnSpPr>
          <p:nvPr/>
        </p:nvCxnSpPr>
        <p:spPr>
          <a:xfrm flipV="1">
            <a:off x="3178139" y="2333830"/>
            <a:ext cx="0" cy="56024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6FDEC88-5847-6C4D-8624-263053F74DA3}"/>
              </a:ext>
            </a:extLst>
          </p:cNvPr>
          <p:cNvCxnSpPr/>
          <p:nvPr/>
        </p:nvCxnSpPr>
        <p:spPr>
          <a:xfrm>
            <a:off x="4997258" y="4422545"/>
            <a:ext cx="75061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0B345F8-63A0-E24E-990B-C2DE80CFF482}"/>
              </a:ext>
            </a:extLst>
          </p:cNvPr>
          <p:cNvCxnSpPr>
            <a:cxnSpLocks/>
          </p:cNvCxnSpPr>
          <p:nvPr/>
        </p:nvCxnSpPr>
        <p:spPr>
          <a:xfrm>
            <a:off x="6263524" y="3688352"/>
            <a:ext cx="316838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CB004D2-644C-7347-B13B-C2E67B257336}"/>
              </a:ext>
            </a:extLst>
          </p:cNvPr>
          <p:cNvCxnSpPr>
            <a:cxnSpLocks/>
          </p:cNvCxnSpPr>
          <p:nvPr/>
        </p:nvCxnSpPr>
        <p:spPr>
          <a:xfrm>
            <a:off x="9420761" y="3688352"/>
            <a:ext cx="0" cy="46148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42A2132-6559-8E45-93BE-A0BC0AD5273F}"/>
              </a:ext>
            </a:extLst>
          </p:cNvPr>
          <p:cNvCxnSpPr>
            <a:cxnSpLocks/>
          </p:cNvCxnSpPr>
          <p:nvPr/>
        </p:nvCxnSpPr>
        <p:spPr>
          <a:xfrm>
            <a:off x="6123819" y="2648603"/>
            <a:ext cx="96325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5B359B31-021C-364A-BAB8-EDD31A17DE3A}"/>
              </a:ext>
            </a:extLst>
          </p:cNvPr>
          <p:cNvSpPr/>
          <p:nvPr/>
        </p:nvSpPr>
        <p:spPr>
          <a:xfrm>
            <a:off x="539709" y="6344552"/>
            <a:ext cx="8674781" cy="369332"/>
          </a:xfrm>
          <a:prstGeom prst="rect">
            <a:avLst/>
          </a:prstGeom>
        </p:spPr>
        <p:txBody>
          <a:bodyPr wrap="square" numCol="3" spcCol="0">
            <a:spAutoFit/>
          </a:bodyPr>
          <a:lstStyle/>
          <a:p>
            <a:pPr marL="115888" indent="-115888">
              <a:buClrTx/>
              <a:buFont typeface="+mj-lt"/>
              <a:buAutoNum type="arabicPeriod"/>
            </a:pPr>
            <a:r>
              <a:rPr lang="da-DK" sz="900" dirty="0"/>
              <a:t>Hirschhorn R, </a:t>
            </a:r>
            <a:r>
              <a:rPr lang="da-DK" sz="900" dirty="0" err="1"/>
              <a:t>Reuser</a:t>
            </a:r>
            <a:r>
              <a:rPr lang="da-DK" sz="900" dirty="0"/>
              <a:t> AJJ, 2000</a:t>
            </a:r>
          </a:p>
          <a:p>
            <a:pPr marL="115888" indent="-115888">
              <a:buClrTx/>
              <a:buFont typeface="+mj-lt"/>
              <a:buAutoNum type="arabicPeriod"/>
            </a:pPr>
            <a:r>
              <a:rPr lang="da-DK" sz="900" dirty="0" err="1"/>
              <a:t>Kishnani</a:t>
            </a:r>
            <a:r>
              <a:rPr lang="da-DK" sz="900" dirty="0"/>
              <a:t> PS, et al., 2006</a:t>
            </a:r>
          </a:p>
          <a:p>
            <a:pPr marL="115888" indent="-115888">
              <a:buClrTx/>
              <a:buFont typeface="+mj-lt"/>
              <a:buAutoNum type="arabicPeriod"/>
            </a:pPr>
            <a:r>
              <a:rPr lang="da-DK" sz="900" dirty="0"/>
              <a:t>AANEM, 2009</a:t>
            </a:r>
          </a:p>
          <a:p>
            <a:pPr marL="115888" indent="-115888">
              <a:buClrTx/>
              <a:buFont typeface="+mj-lt"/>
              <a:buAutoNum type="arabicPeriod"/>
            </a:pPr>
            <a:r>
              <a:rPr lang="da-DK" sz="900" dirty="0"/>
              <a:t>van der </a:t>
            </a:r>
            <a:r>
              <a:rPr lang="da-DK" sz="900" dirty="0" err="1"/>
              <a:t>Ploeg</a:t>
            </a:r>
            <a:r>
              <a:rPr lang="da-DK" sz="900" dirty="0"/>
              <a:t> AT, </a:t>
            </a:r>
            <a:r>
              <a:rPr lang="da-DK" sz="900" dirty="0" err="1"/>
              <a:t>Reuser</a:t>
            </a:r>
            <a:r>
              <a:rPr lang="da-DK" sz="900" dirty="0"/>
              <a:t> AJ, 2008</a:t>
            </a:r>
          </a:p>
        </p:txBody>
      </p:sp>
    </p:spTree>
    <p:extLst>
      <p:ext uri="{BB962C8B-B14F-4D97-AF65-F5344CB8AC3E}">
        <p14:creationId xmlns:p14="http://schemas.microsoft.com/office/powerpoint/2010/main" val="741023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74C51-460C-F74D-B5BE-531E12C57451}"/>
              </a:ext>
            </a:extLst>
          </p:cNvPr>
          <p:cNvSpPr>
            <a:spLocks noGrp="1"/>
          </p:cNvSpPr>
          <p:nvPr>
            <p:ph type="title"/>
          </p:nvPr>
        </p:nvSpPr>
        <p:spPr>
          <a:xfrm>
            <a:off x="497497" y="609600"/>
            <a:ext cx="11209412" cy="698126"/>
          </a:xfrm>
        </p:spPr>
        <p:txBody>
          <a:bodyPr/>
          <a:lstStyle/>
          <a:p>
            <a:r>
              <a:rPr lang="en-US" dirty="0"/>
              <a:t>LOPD Differential Diagnosis</a:t>
            </a:r>
          </a:p>
        </p:txBody>
      </p:sp>
      <p:graphicFrame>
        <p:nvGraphicFramePr>
          <p:cNvPr id="5" name="Group 156">
            <a:extLst>
              <a:ext uri="{FF2B5EF4-FFF2-40B4-BE49-F238E27FC236}">
                <a16:creationId xmlns:a16="http://schemas.microsoft.com/office/drawing/2014/main" id="{7BF20B91-5620-324E-B6B5-EEB03838BC23}"/>
              </a:ext>
            </a:extLst>
          </p:cNvPr>
          <p:cNvGraphicFramePr>
            <a:graphicFrameLocks/>
          </p:cNvGraphicFramePr>
          <p:nvPr>
            <p:extLst>
              <p:ext uri="{D42A27DB-BD31-4B8C-83A1-F6EECF244321}">
                <p14:modId xmlns:p14="http://schemas.microsoft.com/office/powerpoint/2010/main" val="2411295624"/>
              </p:ext>
            </p:extLst>
          </p:nvPr>
        </p:nvGraphicFramePr>
        <p:xfrm>
          <a:off x="929779" y="1503027"/>
          <a:ext cx="10323770" cy="4469432"/>
        </p:xfrm>
        <a:graphic>
          <a:graphicData uri="http://schemas.openxmlformats.org/drawingml/2006/table">
            <a:tbl>
              <a:tblPr firstRow="1">
                <a:tableStyleId>{BC89EF96-8CEA-46FF-86C4-4CE0E7609802}</a:tableStyleId>
              </a:tblPr>
              <a:tblGrid>
                <a:gridCol w="3670114">
                  <a:extLst>
                    <a:ext uri="{9D8B030D-6E8A-4147-A177-3AD203B41FA5}">
                      <a16:colId xmlns:a16="http://schemas.microsoft.com/office/drawing/2014/main" val="4072292425"/>
                    </a:ext>
                  </a:extLst>
                </a:gridCol>
                <a:gridCol w="6653656">
                  <a:extLst>
                    <a:ext uri="{9D8B030D-6E8A-4147-A177-3AD203B41FA5}">
                      <a16:colId xmlns:a16="http://schemas.microsoft.com/office/drawing/2014/main" val="1276297444"/>
                    </a:ext>
                  </a:extLst>
                </a:gridCol>
              </a:tblGrid>
              <a:tr h="420070">
                <a:tc>
                  <a:txBody>
                    <a:bodyPr/>
                    <a:lstStyle>
                      <a:lvl1pPr algn="l">
                        <a:spcBef>
                          <a:spcPct val="20000"/>
                        </a:spcBef>
                        <a:buSzPct val="150000"/>
                        <a:defRPr sz="2000">
                          <a:solidFill>
                            <a:schemeClr val="bg1"/>
                          </a:solidFill>
                          <a:latin typeface="Trebuchet MS" panose="020B0703020202090204" pitchFamily="34" charset="0"/>
                        </a:defRPr>
                      </a:lvl1pPr>
                      <a:lvl2pPr algn="l">
                        <a:spcBef>
                          <a:spcPct val="30000"/>
                        </a:spcBef>
                        <a:buSzPct val="150000"/>
                        <a:defRPr sz="2000">
                          <a:solidFill>
                            <a:schemeClr val="bg1"/>
                          </a:solidFill>
                          <a:latin typeface="Trebuchet MS" panose="020B0703020202090204" pitchFamily="34" charset="0"/>
                        </a:defRPr>
                      </a:lvl2pPr>
                      <a:lvl3pPr algn="l">
                        <a:spcBef>
                          <a:spcPct val="20000"/>
                        </a:spcBef>
                        <a:buSzPct val="100000"/>
                        <a:defRPr sz="2000">
                          <a:solidFill>
                            <a:schemeClr val="tx1"/>
                          </a:solidFill>
                          <a:latin typeface="Arial" panose="020B0604020202020204" pitchFamily="34" charset="0"/>
                        </a:defRPr>
                      </a:lvl3pPr>
                      <a:lvl4pPr algn="l">
                        <a:spcBef>
                          <a:spcPct val="20000"/>
                        </a:spcBef>
                        <a:buSzPct val="100000"/>
                        <a:defRPr>
                          <a:solidFill>
                            <a:schemeClr val="tx1"/>
                          </a:solidFill>
                          <a:latin typeface="Arial" panose="020B0604020202020204" pitchFamily="34" charset="0"/>
                        </a:defRPr>
                      </a:lvl4pPr>
                      <a:lvl5pPr algn="l">
                        <a:spcBef>
                          <a:spcPct val="20000"/>
                        </a:spcBef>
                        <a:buSzPct val="100000"/>
                        <a:defRPr>
                          <a:solidFill>
                            <a:schemeClr val="tx1"/>
                          </a:solidFill>
                          <a:latin typeface="Arial" panose="020B0604020202020204" pitchFamily="34" charset="0"/>
                        </a:defRPr>
                      </a:lvl5pPr>
                      <a:lvl6pPr eaLnBrk="0" fontAlgn="base" hangingPunct="0">
                        <a:spcBef>
                          <a:spcPct val="20000"/>
                        </a:spcBef>
                        <a:spcAft>
                          <a:spcPct val="0"/>
                        </a:spcAft>
                        <a:buSzPct val="100000"/>
                        <a:defRPr>
                          <a:solidFill>
                            <a:schemeClr val="tx1"/>
                          </a:solidFill>
                          <a:latin typeface="Arial" panose="020B0604020202020204" pitchFamily="34" charset="0"/>
                        </a:defRPr>
                      </a:lvl6pPr>
                      <a:lvl7pPr eaLnBrk="0" fontAlgn="base" hangingPunct="0">
                        <a:spcBef>
                          <a:spcPct val="20000"/>
                        </a:spcBef>
                        <a:spcAft>
                          <a:spcPct val="0"/>
                        </a:spcAft>
                        <a:buSzPct val="100000"/>
                        <a:defRPr>
                          <a:solidFill>
                            <a:schemeClr val="tx1"/>
                          </a:solidFill>
                          <a:latin typeface="Arial" panose="020B0604020202020204" pitchFamily="34" charset="0"/>
                        </a:defRPr>
                      </a:lvl7pPr>
                      <a:lvl8pPr eaLnBrk="0" fontAlgn="base" hangingPunct="0">
                        <a:spcBef>
                          <a:spcPct val="20000"/>
                        </a:spcBef>
                        <a:spcAft>
                          <a:spcPct val="0"/>
                        </a:spcAft>
                        <a:buSzPct val="100000"/>
                        <a:defRPr>
                          <a:solidFill>
                            <a:schemeClr val="tx1"/>
                          </a:solidFill>
                          <a:latin typeface="Arial" panose="020B0604020202020204" pitchFamily="34" charset="0"/>
                        </a:defRPr>
                      </a:lvl8pPr>
                      <a:lvl9pPr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50000"/>
                        <a:buFontTx/>
                        <a:buNone/>
                        <a:tabLst/>
                      </a:pPr>
                      <a:r>
                        <a:rPr kumimoji="0" lang="en-US" altLang="en-US" sz="1800" u="none" strike="noStrike" cap="none" normalizeH="0" baseline="0" dirty="0">
                          <a:ln>
                            <a:noFill/>
                          </a:ln>
                          <a:effectLst/>
                        </a:rPr>
                        <a:t>Other diagnoses</a:t>
                      </a:r>
                    </a:p>
                  </a:txBody>
                  <a:tcPr anchor="ctr" horzOverflow="overflow">
                    <a:solidFill>
                      <a:schemeClr val="accent1"/>
                    </a:solidFill>
                  </a:tcPr>
                </a:tc>
                <a:tc>
                  <a:txBody>
                    <a:bodyPr/>
                    <a:lstStyle>
                      <a:lvl1pPr algn="l">
                        <a:spcBef>
                          <a:spcPct val="20000"/>
                        </a:spcBef>
                        <a:buSzPct val="150000"/>
                        <a:defRPr sz="2000">
                          <a:solidFill>
                            <a:schemeClr val="bg1"/>
                          </a:solidFill>
                          <a:latin typeface="Trebuchet MS" panose="020B0703020202090204" pitchFamily="34" charset="0"/>
                        </a:defRPr>
                      </a:lvl1pPr>
                      <a:lvl2pPr algn="l">
                        <a:spcBef>
                          <a:spcPct val="30000"/>
                        </a:spcBef>
                        <a:buSzPct val="150000"/>
                        <a:defRPr sz="2000">
                          <a:solidFill>
                            <a:schemeClr val="bg1"/>
                          </a:solidFill>
                          <a:latin typeface="Trebuchet MS" panose="020B0703020202090204" pitchFamily="34" charset="0"/>
                        </a:defRPr>
                      </a:lvl2pPr>
                      <a:lvl3pPr algn="l">
                        <a:spcBef>
                          <a:spcPct val="20000"/>
                        </a:spcBef>
                        <a:buSzPct val="100000"/>
                        <a:defRPr sz="2000">
                          <a:solidFill>
                            <a:schemeClr val="tx1"/>
                          </a:solidFill>
                          <a:latin typeface="Arial" panose="020B0604020202020204" pitchFamily="34" charset="0"/>
                        </a:defRPr>
                      </a:lvl3pPr>
                      <a:lvl4pPr algn="l">
                        <a:spcBef>
                          <a:spcPct val="20000"/>
                        </a:spcBef>
                        <a:buSzPct val="100000"/>
                        <a:defRPr>
                          <a:solidFill>
                            <a:schemeClr val="tx1"/>
                          </a:solidFill>
                          <a:latin typeface="Arial" panose="020B0604020202020204" pitchFamily="34" charset="0"/>
                        </a:defRPr>
                      </a:lvl4pPr>
                      <a:lvl5pPr algn="l">
                        <a:spcBef>
                          <a:spcPct val="20000"/>
                        </a:spcBef>
                        <a:buSzPct val="100000"/>
                        <a:defRPr>
                          <a:solidFill>
                            <a:schemeClr val="tx1"/>
                          </a:solidFill>
                          <a:latin typeface="Arial" panose="020B0604020202020204" pitchFamily="34" charset="0"/>
                        </a:defRPr>
                      </a:lvl5pPr>
                      <a:lvl6pPr eaLnBrk="0" fontAlgn="base" hangingPunct="0">
                        <a:spcBef>
                          <a:spcPct val="20000"/>
                        </a:spcBef>
                        <a:spcAft>
                          <a:spcPct val="0"/>
                        </a:spcAft>
                        <a:buSzPct val="100000"/>
                        <a:defRPr>
                          <a:solidFill>
                            <a:schemeClr val="tx1"/>
                          </a:solidFill>
                          <a:latin typeface="Arial" panose="020B0604020202020204" pitchFamily="34" charset="0"/>
                        </a:defRPr>
                      </a:lvl6pPr>
                      <a:lvl7pPr eaLnBrk="0" fontAlgn="base" hangingPunct="0">
                        <a:spcBef>
                          <a:spcPct val="20000"/>
                        </a:spcBef>
                        <a:spcAft>
                          <a:spcPct val="0"/>
                        </a:spcAft>
                        <a:buSzPct val="100000"/>
                        <a:defRPr>
                          <a:solidFill>
                            <a:schemeClr val="tx1"/>
                          </a:solidFill>
                          <a:latin typeface="Arial" panose="020B0604020202020204" pitchFamily="34" charset="0"/>
                        </a:defRPr>
                      </a:lvl7pPr>
                      <a:lvl8pPr eaLnBrk="0" fontAlgn="base" hangingPunct="0">
                        <a:spcBef>
                          <a:spcPct val="20000"/>
                        </a:spcBef>
                        <a:spcAft>
                          <a:spcPct val="0"/>
                        </a:spcAft>
                        <a:buSzPct val="100000"/>
                        <a:defRPr>
                          <a:solidFill>
                            <a:schemeClr val="tx1"/>
                          </a:solidFill>
                          <a:latin typeface="Arial" panose="020B0604020202020204" pitchFamily="34" charset="0"/>
                        </a:defRPr>
                      </a:lvl8pPr>
                      <a:lvl9pPr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Pct val="150000"/>
                        <a:buFontTx/>
                        <a:buNone/>
                        <a:tabLst/>
                      </a:pPr>
                      <a:r>
                        <a:rPr kumimoji="0" lang="en-US" altLang="en-US" sz="1800" u="none" strike="noStrike" cap="none" normalizeH="0" baseline="0" dirty="0">
                          <a:ln>
                            <a:noFill/>
                          </a:ln>
                          <a:effectLst/>
                        </a:rPr>
                        <a:t>Shared signs and symptoms</a:t>
                      </a:r>
                    </a:p>
                  </a:txBody>
                  <a:tcPr anchor="ctr" horzOverflow="overflow">
                    <a:solidFill>
                      <a:schemeClr val="accent1"/>
                    </a:solidFill>
                  </a:tcPr>
                </a:tc>
                <a:extLst>
                  <a:ext uri="{0D108BD9-81ED-4DB2-BD59-A6C34878D82A}">
                    <a16:rowId xmlns:a16="http://schemas.microsoft.com/office/drawing/2014/main" val="2029916948"/>
                  </a:ext>
                </a:extLst>
              </a:tr>
              <a:tr h="625141">
                <a:tc>
                  <a:txBody>
                    <a:bodyPr/>
                    <a:lstStyle>
                      <a:lvl1pPr algn="l">
                        <a:spcBef>
                          <a:spcPct val="20000"/>
                        </a:spcBef>
                        <a:buSzPct val="150000"/>
                        <a:defRPr sz="2000">
                          <a:solidFill>
                            <a:schemeClr val="bg1"/>
                          </a:solidFill>
                          <a:latin typeface="Trebuchet MS" panose="020B0703020202090204" pitchFamily="34" charset="0"/>
                        </a:defRPr>
                      </a:lvl1pPr>
                      <a:lvl2pPr algn="l">
                        <a:spcBef>
                          <a:spcPct val="30000"/>
                        </a:spcBef>
                        <a:buSzPct val="150000"/>
                        <a:defRPr sz="2000">
                          <a:solidFill>
                            <a:schemeClr val="bg1"/>
                          </a:solidFill>
                          <a:latin typeface="Trebuchet MS" panose="020B0703020202090204" pitchFamily="34" charset="0"/>
                        </a:defRPr>
                      </a:lvl2pPr>
                      <a:lvl3pPr algn="l">
                        <a:spcBef>
                          <a:spcPct val="20000"/>
                        </a:spcBef>
                        <a:buSzPct val="100000"/>
                        <a:defRPr sz="2000">
                          <a:solidFill>
                            <a:schemeClr val="tx1"/>
                          </a:solidFill>
                          <a:latin typeface="Arial" panose="020B0604020202020204" pitchFamily="34" charset="0"/>
                        </a:defRPr>
                      </a:lvl3pPr>
                      <a:lvl4pPr algn="l">
                        <a:spcBef>
                          <a:spcPct val="20000"/>
                        </a:spcBef>
                        <a:buSzPct val="100000"/>
                        <a:defRPr>
                          <a:solidFill>
                            <a:schemeClr val="tx1"/>
                          </a:solidFill>
                          <a:latin typeface="Arial" panose="020B0604020202020204" pitchFamily="34" charset="0"/>
                        </a:defRPr>
                      </a:lvl4pPr>
                      <a:lvl5pPr algn="l">
                        <a:spcBef>
                          <a:spcPct val="20000"/>
                        </a:spcBef>
                        <a:buSzPct val="100000"/>
                        <a:defRPr>
                          <a:solidFill>
                            <a:schemeClr val="tx1"/>
                          </a:solidFill>
                          <a:latin typeface="Arial" panose="020B0604020202020204" pitchFamily="34" charset="0"/>
                        </a:defRPr>
                      </a:lvl5pPr>
                      <a:lvl6pPr eaLnBrk="0" fontAlgn="base" hangingPunct="0">
                        <a:spcBef>
                          <a:spcPct val="20000"/>
                        </a:spcBef>
                        <a:spcAft>
                          <a:spcPct val="0"/>
                        </a:spcAft>
                        <a:buSzPct val="100000"/>
                        <a:defRPr>
                          <a:solidFill>
                            <a:schemeClr val="tx1"/>
                          </a:solidFill>
                          <a:latin typeface="Arial" panose="020B0604020202020204" pitchFamily="34" charset="0"/>
                        </a:defRPr>
                      </a:lvl6pPr>
                      <a:lvl7pPr eaLnBrk="0" fontAlgn="base" hangingPunct="0">
                        <a:spcBef>
                          <a:spcPct val="20000"/>
                        </a:spcBef>
                        <a:spcAft>
                          <a:spcPct val="0"/>
                        </a:spcAft>
                        <a:buSzPct val="100000"/>
                        <a:defRPr>
                          <a:solidFill>
                            <a:schemeClr val="tx1"/>
                          </a:solidFill>
                          <a:latin typeface="Arial" panose="020B0604020202020204" pitchFamily="34" charset="0"/>
                        </a:defRPr>
                      </a:lvl7pPr>
                      <a:lvl8pPr eaLnBrk="0" fontAlgn="base" hangingPunct="0">
                        <a:spcBef>
                          <a:spcPct val="20000"/>
                        </a:spcBef>
                        <a:spcAft>
                          <a:spcPct val="0"/>
                        </a:spcAft>
                        <a:buSzPct val="100000"/>
                        <a:defRPr>
                          <a:solidFill>
                            <a:schemeClr val="tx1"/>
                          </a:solidFill>
                          <a:latin typeface="Arial" panose="020B0604020202020204" pitchFamily="34" charset="0"/>
                        </a:defRPr>
                      </a:lvl8pPr>
                      <a:lvl9pPr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rtl="0" eaLnBrk="0" fontAlgn="base" latinLnBrk="0" hangingPunct="0">
                        <a:lnSpc>
                          <a:spcPct val="100000"/>
                        </a:lnSpc>
                        <a:spcBef>
                          <a:spcPct val="20000"/>
                        </a:spcBef>
                        <a:spcAft>
                          <a:spcPct val="0"/>
                        </a:spcAft>
                        <a:buClrTx/>
                        <a:buSzPct val="150000"/>
                        <a:buFontTx/>
                        <a:buNone/>
                      </a:pPr>
                      <a:r>
                        <a:rPr kumimoji="0" lang="en-US" altLang="en-US" sz="1800" u="none" strike="noStrike" cap="none" normalizeH="0" baseline="0" dirty="0">
                          <a:ln>
                            <a:noFill/>
                          </a:ln>
                          <a:solidFill>
                            <a:schemeClr val="accent1"/>
                          </a:solidFill>
                          <a:effectLst/>
                        </a:rPr>
                        <a:t>Limb girdle muscular dystrophy</a:t>
                      </a:r>
                      <a:r>
                        <a:rPr lang="en-US" altLang="en-US" sz="1800" u="none" strike="noStrike" cap="none" normalizeH="0" baseline="0" dirty="0">
                          <a:ln>
                            <a:noFill/>
                          </a:ln>
                          <a:solidFill>
                            <a:schemeClr val="accent1"/>
                          </a:solidFill>
                          <a:effectLst/>
                        </a:rPr>
                        <a:t> </a:t>
                      </a:r>
                      <a:endParaRPr kumimoji="0" lang="en-US" altLang="en-US" sz="1800" u="none" strike="noStrike" cap="none" normalizeH="0" baseline="0" dirty="0">
                        <a:ln>
                          <a:noFill/>
                        </a:ln>
                        <a:solidFill>
                          <a:schemeClr val="accent1"/>
                        </a:solidFill>
                        <a:effectLst/>
                      </a:endParaRPr>
                    </a:p>
                  </a:txBody>
                  <a:tcPr anchor="ctr" horzOverflow="overflow"/>
                </a:tc>
                <a:tc>
                  <a:txBody>
                    <a:bodyPr/>
                    <a:lstStyle>
                      <a:lvl1pPr marL="228600" indent="-228600" algn="l">
                        <a:spcBef>
                          <a:spcPct val="20000"/>
                        </a:spcBef>
                        <a:buSzPct val="150000"/>
                        <a:defRPr sz="2000">
                          <a:solidFill>
                            <a:schemeClr val="bg1"/>
                          </a:solidFill>
                          <a:latin typeface="Trebuchet MS" panose="020B0703020202090204" pitchFamily="34" charset="0"/>
                        </a:defRPr>
                      </a:lvl1pPr>
                      <a:lvl2pPr algn="l">
                        <a:spcBef>
                          <a:spcPct val="30000"/>
                        </a:spcBef>
                        <a:buSzPct val="150000"/>
                        <a:defRPr sz="2000">
                          <a:solidFill>
                            <a:schemeClr val="bg1"/>
                          </a:solidFill>
                          <a:latin typeface="Trebuchet MS" panose="020B0703020202090204" pitchFamily="34" charset="0"/>
                        </a:defRPr>
                      </a:lvl2pPr>
                      <a:lvl3pPr algn="l">
                        <a:spcBef>
                          <a:spcPct val="20000"/>
                        </a:spcBef>
                        <a:buSzPct val="100000"/>
                        <a:defRPr sz="2000">
                          <a:solidFill>
                            <a:schemeClr val="tx1"/>
                          </a:solidFill>
                          <a:latin typeface="Arial" panose="020B0604020202020204" pitchFamily="34" charset="0"/>
                        </a:defRPr>
                      </a:lvl3pPr>
                      <a:lvl4pPr algn="l">
                        <a:spcBef>
                          <a:spcPct val="20000"/>
                        </a:spcBef>
                        <a:buSzPct val="100000"/>
                        <a:defRPr>
                          <a:solidFill>
                            <a:schemeClr val="tx1"/>
                          </a:solidFill>
                          <a:latin typeface="Arial" panose="020B0604020202020204" pitchFamily="34" charset="0"/>
                        </a:defRPr>
                      </a:lvl4pPr>
                      <a:lvl5pPr algn="l">
                        <a:spcBef>
                          <a:spcPct val="20000"/>
                        </a:spcBef>
                        <a:buSzPct val="100000"/>
                        <a:defRPr>
                          <a:solidFill>
                            <a:schemeClr val="tx1"/>
                          </a:solidFill>
                          <a:latin typeface="Arial" panose="020B0604020202020204" pitchFamily="34" charset="0"/>
                        </a:defRPr>
                      </a:lvl5pPr>
                      <a:lvl6pPr eaLnBrk="0" fontAlgn="base" hangingPunct="0">
                        <a:spcBef>
                          <a:spcPct val="20000"/>
                        </a:spcBef>
                        <a:spcAft>
                          <a:spcPct val="0"/>
                        </a:spcAft>
                        <a:buSzPct val="100000"/>
                        <a:defRPr>
                          <a:solidFill>
                            <a:schemeClr val="tx1"/>
                          </a:solidFill>
                          <a:latin typeface="Arial" panose="020B0604020202020204" pitchFamily="34" charset="0"/>
                        </a:defRPr>
                      </a:lvl6pPr>
                      <a:lvl7pPr eaLnBrk="0" fontAlgn="base" hangingPunct="0">
                        <a:spcBef>
                          <a:spcPct val="20000"/>
                        </a:spcBef>
                        <a:spcAft>
                          <a:spcPct val="0"/>
                        </a:spcAft>
                        <a:buSzPct val="100000"/>
                        <a:defRPr>
                          <a:solidFill>
                            <a:schemeClr val="tx1"/>
                          </a:solidFill>
                          <a:latin typeface="Arial" panose="020B0604020202020204" pitchFamily="34" charset="0"/>
                        </a:defRPr>
                      </a:lvl7pPr>
                      <a:lvl8pPr eaLnBrk="0" fontAlgn="base" hangingPunct="0">
                        <a:spcBef>
                          <a:spcPct val="20000"/>
                        </a:spcBef>
                        <a:spcAft>
                          <a:spcPct val="0"/>
                        </a:spcAft>
                        <a:buSzPct val="100000"/>
                        <a:defRPr>
                          <a:solidFill>
                            <a:schemeClr val="tx1"/>
                          </a:solidFill>
                          <a:latin typeface="Arial" panose="020B0604020202020204" pitchFamily="34" charset="0"/>
                        </a:defRPr>
                      </a:lvl8pPr>
                      <a:lvl9pPr eaLnBrk="0" fontAlgn="base" hangingPunct="0">
                        <a:spcBef>
                          <a:spcPct val="20000"/>
                        </a:spcBef>
                        <a:spcAft>
                          <a:spcPct val="0"/>
                        </a:spcAft>
                        <a:buSzPct val="100000"/>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20000"/>
                        </a:spcBef>
                        <a:spcAft>
                          <a:spcPct val="0"/>
                        </a:spcAft>
                        <a:buClrTx/>
                        <a:buSzPct val="150000"/>
                        <a:buFont typeface="Arial" panose="020B0604020202020204" pitchFamily="34" charset="0"/>
                        <a:buChar char="•"/>
                        <a:tabLst/>
                      </a:pPr>
                      <a:r>
                        <a:rPr kumimoji="0" lang="en-US" altLang="en-US" sz="1800" u="none" strike="noStrike" cap="none" normalizeH="0" baseline="0" dirty="0">
                          <a:ln>
                            <a:noFill/>
                          </a:ln>
                          <a:solidFill>
                            <a:schemeClr val="accent1"/>
                          </a:solidFill>
                          <a:effectLst/>
                        </a:rPr>
                        <a:t>Progressive muscle weakness in pelvis, legs or shoulders</a:t>
                      </a:r>
                    </a:p>
                  </a:txBody>
                  <a:tcPr anchor="ctr" horzOverflow="overflow"/>
                </a:tc>
                <a:extLst>
                  <a:ext uri="{0D108BD9-81ED-4DB2-BD59-A6C34878D82A}">
                    <a16:rowId xmlns:a16="http://schemas.microsoft.com/office/drawing/2014/main" val="3710528770"/>
                  </a:ext>
                </a:extLst>
              </a:tr>
              <a:tr h="776461">
                <a:tc>
                  <a:txBody>
                    <a:bodyPr/>
                    <a:lstStyle>
                      <a:lvl1pPr algn="l">
                        <a:spcBef>
                          <a:spcPct val="20000"/>
                        </a:spcBef>
                        <a:buSzPct val="150000"/>
                        <a:defRPr sz="2000">
                          <a:solidFill>
                            <a:schemeClr val="bg1"/>
                          </a:solidFill>
                          <a:latin typeface="Trebuchet MS" panose="020B0703020202090204" pitchFamily="34" charset="0"/>
                        </a:defRPr>
                      </a:lvl1pPr>
                      <a:lvl2pPr algn="l">
                        <a:spcBef>
                          <a:spcPct val="30000"/>
                        </a:spcBef>
                        <a:buSzPct val="150000"/>
                        <a:defRPr sz="2000">
                          <a:solidFill>
                            <a:schemeClr val="bg1"/>
                          </a:solidFill>
                          <a:latin typeface="Trebuchet MS" panose="020B0703020202090204" pitchFamily="34" charset="0"/>
                        </a:defRPr>
                      </a:lvl2pPr>
                      <a:lvl3pPr algn="l">
                        <a:spcBef>
                          <a:spcPct val="20000"/>
                        </a:spcBef>
                        <a:buSzPct val="100000"/>
                        <a:defRPr sz="2000">
                          <a:solidFill>
                            <a:schemeClr val="tx1"/>
                          </a:solidFill>
                          <a:latin typeface="Arial" panose="020B0604020202020204" pitchFamily="34" charset="0"/>
                        </a:defRPr>
                      </a:lvl3pPr>
                      <a:lvl4pPr algn="l">
                        <a:spcBef>
                          <a:spcPct val="20000"/>
                        </a:spcBef>
                        <a:buSzPct val="100000"/>
                        <a:defRPr>
                          <a:solidFill>
                            <a:schemeClr val="tx1"/>
                          </a:solidFill>
                          <a:latin typeface="Arial" panose="020B0604020202020204" pitchFamily="34" charset="0"/>
                        </a:defRPr>
                      </a:lvl4pPr>
                      <a:lvl5pPr algn="l">
                        <a:spcBef>
                          <a:spcPct val="20000"/>
                        </a:spcBef>
                        <a:buSzPct val="100000"/>
                        <a:defRPr>
                          <a:solidFill>
                            <a:schemeClr val="tx1"/>
                          </a:solidFill>
                          <a:latin typeface="Arial" panose="020B0604020202020204" pitchFamily="34" charset="0"/>
                        </a:defRPr>
                      </a:lvl5pPr>
                      <a:lvl6pPr eaLnBrk="0" fontAlgn="base" hangingPunct="0">
                        <a:spcBef>
                          <a:spcPct val="20000"/>
                        </a:spcBef>
                        <a:spcAft>
                          <a:spcPct val="0"/>
                        </a:spcAft>
                        <a:buSzPct val="100000"/>
                        <a:defRPr>
                          <a:solidFill>
                            <a:schemeClr val="tx1"/>
                          </a:solidFill>
                          <a:latin typeface="Arial" panose="020B0604020202020204" pitchFamily="34" charset="0"/>
                        </a:defRPr>
                      </a:lvl6pPr>
                      <a:lvl7pPr eaLnBrk="0" fontAlgn="base" hangingPunct="0">
                        <a:spcBef>
                          <a:spcPct val="20000"/>
                        </a:spcBef>
                        <a:spcAft>
                          <a:spcPct val="0"/>
                        </a:spcAft>
                        <a:buSzPct val="100000"/>
                        <a:defRPr>
                          <a:solidFill>
                            <a:schemeClr val="tx1"/>
                          </a:solidFill>
                          <a:latin typeface="Arial" panose="020B0604020202020204" pitchFamily="34" charset="0"/>
                        </a:defRPr>
                      </a:lvl7pPr>
                      <a:lvl8pPr eaLnBrk="0" fontAlgn="base" hangingPunct="0">
                        <a:spcBef>
                          <a:spcPct val="20000"/>
                        </a:spcBef>
                        <a:spcAft>
                          <a:spcPct val="0"/>
                        </a:spcAft>
                        <a:buSzPct val="100000"/>
                        <a:defRPr>
                          <a:solidFill>
                            <a:schemeClr val="tx1"/>
                          </a:solidFill>
                          <a:latin typeface="Arial" panose="020B0604020202020204" pitchFamily="34" charset="0"/>
                        </a:defRPr>
                      </a:lvl8pPr>
                      <a:lvl9pPr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rtl="0" eaLnBrk="0" fontAlgn="base" latinLnBrk="0" hangingPunct="0">
                        <a:lnSpc>
                          <a:spcPct val="100000"/>
                        </a:lnSpc>
                        <a:spcBef>
                          <a:spcPct val="20000"/>
                        </a:spcBef>
                        <a:spcAft>
                          <a:spcPct val="0"/>
                        </a:spcAft>
                        <a:buClrTx/>
                        <a:buSzPct val="150000"/>
                        <a:buFontTx/>
                        <a:buNone/>
                      </a:pPr>
                      <a:r>
                        <a:rPr kumimoji="0" lang="en-US" altLang="en-US" sz="1800" u="none" strike="noStrike" cap="none" normalizeH="0" baseline="0" dirty="0">
                          <a:ln>
                            <a:noFill/>
                          </a:ln>
                          <a:solidFill>
                            <a:schemeClr val="accent1"/>
                          </a:solidFill>
                          <a:effectLst/>
                        </a:rPr>
                        <a:t>Becker/Duchenne muscular dystrophy</a:t>
                      </a:r>
                      <a:r>
                        <a:rPr lang="en-US" altLang="en-US" sz="1800" u="none" strike="noStrike" cap="none" normalizeH="0" baseline="0" dirty="0">
                          <a:ln>
                            <a:noFill/>
                          </a:ln>
                          <a:solidFill>
                            <a:schemeClr val="accent1"/>
                          </a:solidFill>
                          <a:effectLst/>
                        </a:rPr>
                        <a:t> </a:t>
                      </a:r>
                      <a:endParaRPr kumimoji="0" lang="en-US" altLang="en-US" sz="1800" u="none" strike="noStrike" cap="none" normalizeH="0" baseline="0" dirty="0">
                        <a:ln>
                          <a:noFill/>
                        </a:ln>
                        <a:solidFill>
                          <a:schemeClr val="accent1"/>
                        </a:solidFill>
                        <a:effectLst/>
                      </a:endParaRPr>
                    </a:p>
                  </a:txBody>
                  <a:tcPr anchor="ctr" horzOverflow="overflow"/>
                </a:tc>
                <a:tc>
                  <a:txBody>
                    <a:bodyPr/>
                    <a:lstStyle>
                      <a:lvl1pPr marL="228600" indent="-228600" algn="l">
                        <a:spcBef>
                          <a:spcPct val="20000"/>
                        </a:spcBef>
                        <a:buSzPct val="150000"/>
                        <a:defRPr sz="2000">
                          <a:solidFill>
                            <a:schemeClr val="bg1"/>
                          </a:solidFill>
                          <a:latin typeface="Trebuchet MS" panose="020B0703020202090204" pitchFamily="34" charset="0"/>
                        </a:defRPr>
                      </a:lvl1pPr>
                      <a:lvl2pPr algn="l">
                        <a:spcBef>
                          <a:spcPct val="30000"/>
                        </a:spcBef>
                        <a:buSzPct val="150000"/>
                        <a:defRPr sz="2000">
                          <a:solidFill>
                            <a:schemeClr val="bg1"/>
                          </a:solidFill>
                          <a:latin typeface="Trebuchet MS" panose="020B0703020202090204" pitchFamily="34" charset="0"/>
                        </a:defRPr>
                      </a:lvl2pPr>
                      <a:lvl3pPr algn="l">
                        <a:spcBef>
                          <a:spcPct val="20000"/>
                        </a:spcBef>
                        <a:buSzPct val="100000"/>
                        <a:defRPr sz="2000">
                          <a:solidFill>
                            <a:schemeClr val="tx1"/>
                          </a:solidFill>
                          <a:latin typeface="Arial" panose="020B0604020202020204" pitchFamily="34" charset="0"/>
                        </a:defRPr>
                      </a:lvl3pPr>
                      <a:lvl4pPr algn="l">
                        <a:spcBef>
                          <a:spcPct val="20000"/>
                        </a:spcBef>
                        <a:buSzPct val="100000"/>
                        <a:defRPr>
                          <a:solidFill>
                            <a:schemeClr val="tx1"/>
                          </a:solidFill>
                          <a:latin typeface="Arial" panose="020B0604020202020204" pitchFamily="34" charset="0"/>
                        </a:defRPr>
                      </a:lvl4pPr>
                      <a:lvl5pPr algn="l">
                        <a:spcBef>
                          <a:spcPct val="20000"/>
                        </a:spcBef>
                        <a:buSzPct val="100000"/>
                        <a:defRPr>
                          <a:solidFill>
                            <a:schemeClr val="tx1"/>
                          </a:solidFill>
                          <a:latin typeface="Arial" panose="020B0604020202020204" pitchFamily="34" charset="0"/>
                        </a:defRPr>
                      </a:lvl5pPr>
                      <a:lvl6pPr eaLnBrk="0" fontAlgn="base" hangingPunct="0">
                        <a:spcBef>
                          <a:spcPct val="20000"/>
                        </a:spcBef>
                        <a:spcAft>
                          <a:spcPct val="0"/>
                        </a:spcAft>
                        <a:buSzPct val="100000"/>
                        <a:defRPr>
                          <a:solidFill>
                            <a:schemeClr val="tx1"/>
                          </a:solidFill>
                          <a:latin typeface="Arial" panose="020B0604020202020204" pitchFamily="34" charset="0"/>
                        </a:defRPr>
                      </a:lvl6pPr>
                      <a:lvl7pPr eaLnBrk="0" fontAlgn="base" hangingPunct="0">
                        <a:spcBef>
                          <a:spcPct val="20000"/>
                        </a:spcBef>
                        <a:spcAft>
                          <a:spcPct val="0"/>
                        </a:spcAft>
                        <a:buSzPct val="100000"/>
                        <a:defRPr>
                          <a:solidFill>
                            <a:schemeClr val="tx1"/>
                          </a:solidFill>
                          <a:latin typeface="Arial" panose="020B0604020202020204" pitchFamily="34" charset="0"/>
                        </a:defRPr>
                      </a:lvl7pPr>
                      <a:lvl8pPr eaLnBrk="0" fontAlgn="base" hangingPunct="0">
                        <a:spcBef>
                          <a:spcPct val="20000"/>
                        </a:spcBef>
                        <a:spcAft>
                          <a:spcPct val="0"/>
                        </a:spcAft>
                        <a:buSzPct val="100000"/>
                        <a:defRPr>
                          <a:solidFill>
                            <a:schemeClr val="tx1"/>
                          </a:solidFill>
                          <a:latin typeface="Arial" panose="020B0604020202020204" pitchFamily="34" charset="0"/>
                        </a:defRPr>
                      </a:lvl8pPr>
                      <a:lvl9pPr eaLnBrk="0" fontAlgn="base" hangingPunct="0">
                        <a:spcBef>
                          <a:spcPct val="20000"/>
                        </a:spcBef>
                        <a:spcAft>
                          <a:spcPct val="0"/>
                        </a:spcAft>
                        <a:buSzPct val="100000"/>
                        <a:defRPr>
                          <a:solidFill>
                            <a:schemeClr val="tx1"/>
                          </a:solidFill>
                          <a:latin typeface="Arial" panose="020B0604020202020204" pitchFamily="34" charset="0"/>
                        </a:defRPr>
                      </a:lvl9pPr>
                    </a:lstStyle>
                    <a:p>
                      <a:pPr marL="228600" marR="0" lvl="0" indent="-228600" algn="l" rtl="0" eaLnBrk="0" fontAlgn="base" latinLnBrk="0" hangingPunct="0">
                        <a:lnSpc>
                          <a:spcPct val="100000"/>
                        </a:lnSpc>
                        <a:spcBef>
                          <a:spcPct val="20000"/>
                        </a:spcBef>
                        <a:spcAft>
                          <a:spcPct val="0"/>
                        </a:spcAft>
                        <a:buClrTx/>
                        <a:buSzPct val="150000"/>
                        <a:buFontTx/>
                        <a:buChar char="•"/>
                      </a:pPr>
                      <a:r>
                        <a:rPr kumimoji="0" lang="en-US" altLang="en-US" sz="1800" u="none" strike="noStrike" cap="none" normalizeH="0" baseline="0" dirty="0">
                          <a:ln>
                            <a:noFill/>
                          </a:ln>
                          <a:solidFill>
                            <a:schemeClr val="accent1"/>
                          </a:solidFill>
                          <a:effectLst/>
                        </a:rPr>
                        <a:t>Progressive proximal muscle</a:t>
                      </a:r>
                      <a:r>
                        <a:rPr lang="en-US" altLang="en-US" sz="1800" u="none" strike="noStrike" cap="none" normalizeH="0" baseline="0" dirty="0">
                          <a:ln>
                            <a:noFill/>
                          </a:ln>
                          <a:solidFill>
                            <a:schemeClr val="accent1"/>
                          </a:solidFill>
                          <a:effectLst/>
                        </a:rPr>
                        <a:t> </a:t>
                      </a:r>
                      <a:r>
                        <a:rPr kumimoji="0" lang="en-US" altLang="en-US" sz="1800" u="none" strike="noStrike" cap="none" normalizeH="0" baseline="0" dirty="0">
                          <a:ln>
                            <a:noFill/>
                          </a:ln>
                          <a:solidFill>
                            <a:schemeClr val="accent1"/>
                          </a:solidFill>
                          <a:effectLst/>
                        </a:rPr>
                        <a:t> weakness, respiratory impairment, difficulty walking</a:t>
                      </a:r>
                    </a:p>
                  </a:txBody>
                  <a:tcPr anchor="ctr" horzOverflow="overflow"/>
                </a:tc>
                <a:extLst>
                  <a:ext uri="{0D108BD9-81ED-4DB2-BD59-A6C34878D82A}">
                    <a16:rowId xmlns:a16="http://schemas.microsoft.com/office/drawing/2014/main" val="3842326370"/>
                  </a:ext>
                </a:extLst>
              </a:tr>
              <a:tr h="625142">
                <a:tc>
                  <a:txBody>
                    <a:bodyPr/>
                    <a:lstStyle>
                      <a:lvl1pPr algn="l">
                        <a:spcBef>
                          <a:spcPct val="20000"/>
                        </a:spcBef>
                        <a:buSzPct val="150000"/>
                        <a:defRPr sz="2000">
                          <a:solidFill>
                            <a:schemeClr val="bg1"/>
                          </a:solidFill>
                          <a:latin typeface="Trebuchet MS" panose="020B0703020202090204" pitchFamily="34" charset="0"/>
                        </a:defRPr>
                      </a:lvl1pPr>
                      <a:lvl2pPr algn="l">
                        <a:spcBef>
                          <a:spcPct val="30000"/>
                        </a:spcBef>
                        <a:buSzPct val="150000"/>
                        <a:defRPr sz="2000">
                          <a:solidFill>
                            <a:schemeClr val="bg1"/>
                          </a:solidFill>
                          <a:latin typeface="Trebuchet MS" panose="020B0703020202090204" pitchFamily="34" charset="0"/>
                        </a:defRPr>
                      </a:lvl2pPr>
                      <a:lvl3pPr algn="l">
                        <a:spcBef>
                          <a:spcPct val="20000"/>
                        </a:spcBef>
                        <a:buSzPct val="100000"/>
                        <a:defRPr sz="2000">
                          <a:solidFill>
                            <a:schemeClr val="tx1"/>
                          </a:solidFill>
                          <a:latin typeface="Arial" panose="020B0604020202020204" pitchFamily="34" charset="0"/>
                        </a:defRPr>
                      </a:lvl3pPr>
                      <a:lvl4pPr algn="l">
                        <a:spcBef>
                          <a:spcPct val="20000"/>
                        </a:spcBef>
                        <a:buSzPct val="100000"/>
                        <a:defRPr>
                          <a:solidFill>
                            <a:schemeClr val="tx1"/>
                          </a:solidFill>
                          <a:latin typeface="Arial" panose="020B0604020202020204" pitchFamily="34" charset="0"/>
                        </a:defRPr>
                      </a:lvl4pPr>
                      <a:lvl5pPr algn="l">
                        <a:spcBef>
                          <a:spcPct val="20000"/>
                        </a:spcBef>
                        <a:buSzPct val="100000"/>
                        <a:defRPr>
                          <a:solidFill>
                            <a:schemeClr val="tx1"/>
                          </a:solidFill>
                          <a:latin typeface="Arial" panose="020B0604020202020204" pitchFamily="34" charset="0"/>
                        </a:defRPr>
                      </a:lvl5pPr>
                      <a:lvl6pPr eaLnBrk="0" fontAlgn="base" hangingPunct="0">
                        <a:spcBef>
                          <a:spcPct val="20000"/>
                        </a:spcBef>
                        <a:spcAft>
                          <a:spcPct val="0"/>
                        </a:spcAft>
                        <a:buSzPct val="100000"/>
                        <a:defRPr>
                          <a:solidFill>
                            <a:schemeClr val="tx1"/>
                          </a:solidFill>
                          <a:latin typeface="Arial" panose="020B0604020202020204" pitchFamily="34" charset="0"/>
                        </a:defRPr>
                      </a:lvl6pPr>
                      <a:lvl7pPr eaLnBrk="0" fontAlgn="base" hangingPunct="0">
                        <a:spcBef>
                          <a:spcPct val="20000"/>
                        </a:spcBef>
                        <a:spcAft>
                          <a:spcPct val="0"/>
                        </a:spcAft>
                        <a:buSzPct val="100000"/>
                        <a:defRPr>
                          <a:solidFill>
                            <a:schemeClr val="tx1"/>
                          </a:solidFill>
                          <a:latin typeface="Arial" panose="020B0604020202020204" pitchFamily="34" charset="0"/>
                        </a:defRPr>
                      </a:lvl7pPr>
                      <a:lvl8pPr eaLnBrk="0" fontAlgn="base" hangingPunct="0">
                        <a:spcBef>
                          <a:spcPct val="20000"/>
                        </a:spcBef>
                        <a:spcAft>
                          <a:spcPct val="0"/>
                        </a:spcAft>
                        <a:buSzPct val="100000"/>
                        <a:defRPr>
                          <a:solidFill>
                            <a:schemeClr val="tx1"/>
                          </a:solidFill>
                          <a:latin typeface="Arial" panose="020B0604020202020204" pitchFamily="34" charset="0"/>
                        </a:defRPr>
                      </a:lvl8pPr>
                      <a:lvl9pPr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Pct val="150000"/>
                        <a:buFontTx/>
                        <a:buNone/>
                        <a:tabLst/>
                      </a:pPr>
                      <a:r>
                        <a:rPr kumimoji="0" lang="en-US" altLang="en-US" sz="1800" u="none" strike="noStrike" cap="none" normalizeH="0" baseline="0" dirty="0">
                          <a:ln>
                            <a:noFill/>
                          </a:ln>
                          <a:solidFill>
                            <a:schemeClr val="accent1"/>
                          </a:solidFill>
                          <a:effectLst/>
                        </a:rPr>
                        <a:t>Polymyositis</a:t>
                      </a:r>
                    </a:p>
                  </a:txBody>
                  <a:tcPr anchor="ctr" horzOverflow="overflow"/>
                </a:tc>
                <a:tc>
                  <a:txBody>
                    <a:bodyPr/>
                    <a:lstStyle>
                      <a:lvl1pPr marL="228600" indent="-228600" algn="l">
                        <a:spcBef>
                          <a:spcPct val="20000"/>
                        </a:spcBef>
                        <a:buSzPct val="150000"/>
                        <a:defRPr sz="2000">
                          <a:solidFill>
                            <a:schemeClr val="bg1"/>
                          </a:solidFill>
                          <a:latin typeface="Trebuchet MS" panose="020B0703020202090204" pitchFamily="34" charset="0"/>
                        </a:defRPr>
                      </a:lvl1pPr>
                      <a:lvl2pPr algn="l">
                        <a:spcBef>
                          <a:spcPct val="30000"/>
                        </a:spcBef>
                        <a:buSzPct val="150000"/>
                        <a:defRPr sz="2000">
                          <a:solidFill>
                            <a:schemeClr val="bg1"/>
                          </a:solidFill>
                          <a:latin typeface="Trebuchet MS" panose="020B0703020202090204" pitchFamily="34" charset="0"/>
                        </a:defRPr>
                      </a:lvl2pPr>
                      <a:lvl3pPr algn="l">
                        <a:spcBef>
                          <a:spcPct val="20000"/>
                        </a:spcBef>
                        <a:buSzPct val="100000"/>
                        <a:defRPr sz="2000">
                          <a:solidFill>
                            <a:schemeClr val="tx1"/>
                          </a:solidFill>
                          <a:latin typeface="Arial" panose="020B0604020202020204" pitchFamily="34" charset="0"/>
                        </a:defRPr>
                      </a:lvl3pPr>
                      <a:lvl4pPr algn="l">
                        <a:spcBef>
                          <a:spcPct val="20000"/>
                        </a:spcBef>
                        <a:buSzPct val="100000"/>
                        <a:defRPr>
                          <a:solidFill>
                            <a:schemeClr val="tx1"/>
                          </a:solidFill>
                          <a:latin typeface="Arial" panose="020B0604020202020204" pitchFamily="34" charset="0"/>
                        </a:defRPr>
                      </a:lvl4pPr>
                      <a:lvl5pPr algn="l">
                        <a:spcBef>
                          <a:spcPct val="20000"/>
                        </a:spcBef>
                        <a:buSzPct val="100000"/>
                        <a:defRPr>
                          <a:solidFill>
                            <a:schemeClr val="tx1"/>
                          </a:solidFill>
                          <a:latin typeface="Arial" panose="020B0604020202020204" pitchFamily="34" charset="0"/>
                        </a:defRPr>
                      </a:lvl5pPr>
                      <a:lvl6pPr eaLnBrk="0" fontAlgn="base" hangingPunct="0">
                        <a:spcBef>
                          <a:spcPct val="20000"/>
                        </a:spcBef>
                        <a:spcAft>
                          <a:spcPct val="0"/>
                        </a:spcAft>
                        <a:buSzPct val="100000"/>
                        <a:defRPr>
                          <a:solidFill>
                            <a:schemeClr val="tx1"/>
                          </a:solidFill>
                          <a:latin typeface="Arial" panose="020B0604020202020204" pitchFamily="34" charset="0"/>
                        </a:defRPr>
                      </a:lvl6pPr>
                      <a:lvl7pPr eaLnBrk="0" fontAlgn="base" hangingPunct="0">
                        <a:spcBef>
                          <a:spcPct val="20000"/>
                        </a:spcBef>
                        <a:spcAft>
                          <a:spcPct val="0"/>
                        </a:spcAft>
                        <a:buSzPct val="100000"/>
                        <a:defRPr>
                          <a:solidFill>
                            <a:schemeClr val="tx1"/>
                          </a:solidFill>
                          <a:latin typeface="Arial" panose="020B0604020202020204" pitchFamily="34" charset="0"/>
                        </a:defRPr>
                      </a:lvl7pPr>
                      <a:lvl8pPr eaLnBrk="0" fontAlgn="base" hangingPunct="0">
                        <a:spcBef>
                          <a:spcPct val="20000"/>
                        </a:spcBef>
                        <a:spcAft>
                          <a:spcPct val="0"/>
                        </a:spcAft>
                        <a:buSzPct val="100000"/>
                        <a:defRPr>
                          <a:solidFill>
                            <a:schemeClr val="tx1"/>
                          </a:solidFill>
                          <a:latin typeface="Arial" panose="020B0604020202020204" pitchFamily="34" charset="0"/>
                        </a:defRPr>
                      </a:lvl8pPr>
                      <a:lvl9pPr eaLnBrk="0" fontAlgn="base" hangingPunct="0">
                        <a:spcBef>
                          <a:spcPct val="20000"/>
                        </a:spcBef>
                        <a:spcAft>
                          <a:spcPct val="0"/>
                        </a:spcAft>
                        <a:buSzPct val="100000"/>
                        <a:defRPr>
                          <a:solidFill>
                            <a:schemeClr val="tx1"/>
                          </a:solidFill>
                          <a:latin typeface="Arial" panose="020B0604020202020204" pitchFamily="34" charset="0"/>
                        </a:defRPr>
                      </a:lvl9pPr>
                    </a:lstStyle>
                    <a:p>
                      <a:pPr marL="228600" marR="0" lvl="0" indent="-228600" algn="l" rtl="0" eaLnBrk="0" fontAlgn="base" latinLnBrk="0" hangingPunct="0">
                        <a:lnSpc>
                          <a:spcPct val="100000"/>
                        </a:lnSpc>
                        <a:spcBef>
                          <a:spcPct val="20000"/>
                        </a:spcBef>
                        <a:spcAft>
                          <a:spcPct val="0"/>
                        </a:spcAft>
                        <a:buClrTx/>
                        <a:buSzPct val="150000"/>
                        <a:buFontTx/>
                        <a:buChar char="•"/>
                      </a:pPr>
                      <a:r>
                        <a:rPr kumimoji="0" lang="en-US" altLang="en-US" sz="1800" u="none" strike="noStrike" cap="none" normalizeH="0" baseline="0">
                          <a:ln>
                            <a:noFill/>
                          </a:ln>
                          <a:solidFill>
                            <a:schemeClr val="accent1"/>
                          </a:solidFill>
                          <a:effectLst/>
                        </a:rPr>
                        <a:t>Progressive, often symmetrical,</a:t>
                      </a:r>
                      <a:r>
                        <a:rPr lang="en-US" altLang="en-US" sz="1800" u="none" strike="noStrike" cap="none" normalizeH="0" baseline="0" dirty="0">
                          <a:ln>
                            <a:noFill/>
                          </a:ln>
                          <a:solidFill>
                            <a:schemeClr val="accent1"/>
                          </a:solidFill>
                          <a:effectLst/>
                        </a:rPr>
                        <a:t> </a:t>
                      </a:r>
                      <a:r>
                        <a:rPr kumimoji="0" lang="en-US" altLang="en-US" sz="1800" u="none" strike="noStrike" cap="none" normalizeH="0" baseline="0">
                          <a:ln>
                            <a:noFill/>
                          </a:ln>
                          <a:solidFill>
                            <a:schemeClr val="accent1"/>
                          </a:solidFill>
                          <a:effectLst/>
                        </a:rPr>
                        <a:t> muscle weakness</a:t>
                      </a:r>
                      <a:endParaRPr kumimoji="0" lang="en-US" altLang="en-US" sz="1800" u="none" strike="noStrike" cap="none" normalizeH="0" baseline="0" dirty="0">
                        <a:ln>
                          <a:noFill/>
                        </a:ln>
                        <a:solidFill>
                          <a:schemeClr val="accent1"/>
                        </a:solidFill>
                        <a:effectLst/>
                      </a:endParaRPr>
                    </a:p>
                  </a:txBody>
                  <a:tcPr anchor="ctr" horzOverflow="overflow"/>
                </a:tc>
                <a:extLst>
                  <a:ext uri="{0D108BD9-81ED-4DB2-BD59-A6C34878D82A}">
                    <a16:rowId xmlns:a16="http://schemas.microsoft.com/office/drawing/2014/main" val="108814642"/>
                  </a:ext>
                </a:extLst>
              </a:tr>
              <a:tr h="625141">
                <a:tc>
                  <a:txBody>
                    <a:bodyPr/>
                    <a:lstStyle>
                      <a:lvl1pPr algn="l">
                        <a:spcBef>
                          <a:spcPct val="20000"/>
                        </a:spcBef>
                        <a:buSzPct val="150000"/>
                        <a:defRPr sz="2000">
                          <a:solidFill>
                            <a:schemeClr val="bg1"/>
                          </a:solidFill>
                          <a:latin typeface="Trebuchet MS" panose="020B0703020202090204" pitchFamily="34" charset="0"/>
                        </a:defRPr>
                      </a:lvl1pPr>
                      <a:lvl2pPr algn="l">
                        <a:spcBef>
                          <a:spcPct val="30000"/>
                        </a:spcBef>
                        <a:buSzPct val="150000"/>
                        <a:defRPr sz="2000">
                          <a:solidFill>
                            <a:schemeClr val="bg1"/>
                          </a:solidFill>
                          <a:latin typeface="Trebuchet MS" panose="020B0703020202090204" pitchFamily="34" charset="0"/>
                        </a:defRPr>
                      </a:lvl2pPr>
                      <a:lvl3pPr algn="l">
                        <a:spcBef>
                          <a:spcPct val="20000"/>
                        </a:spcBef>
                        <a:buSzPct val="100000"/>
                        <a:defRPr sz="2000">
                          <a:solidFill>
                            <a:schemeClr val="tx1"/>
                          </a:solidFill>
                          <a:latin typeface="Arial" panose="020B0604020202020204" pitchFamily="34" charset="0"/>
                        </a:defRPr>
                      </a:lvl3pPr>
                      <a:lvl4pPr algn="l">
                        <a:spcBef>
                          <a:spcPct val="20000"/>
                        </a:spcBef>
                        <a:buSzPct val="100000"/>
                        <a:defRPr>
                          <a:solidFill>
                            <a:schemeClr val="tx1"/>
                          </a:solidFill>
                          <a:latin typeface="Arial" panose="020B0604020202020204" pitchFamily="34" charset="0"/>
                        </a:defRPr>
                      </a:lvl4pPr>
                      <a:lvl5pPr algn="l">
                        <a:spcBef>
                          <a:spcPct val="20000"/>
                        </a:spcBef>
                        <a:buSzPct val="100000"/>
                        <a:defRPr>
                          <a:solidFill>
                            <a:schemeClr val="tx1"/>
                          </a:solidFill>
                          <a:latin typeface="Arial" panose="020B0604020202020204" pitchFamily="34" charset="0"/>
                        </a:defRPr>
                      </a:lvl5pPr>
                      <a:lvl6pPr eaLnBrk="0" fontAlgn="base" hangingPunct="0">
                        <a:spcBef>
                          <a:spcPct val="20000"/>
                        </a:spcBef>
                        <a:spcAft>
                          <a:spcPct val="0"/>
                        </a:spcAft>
                        <a:buSzPct val="100000"/>
                        <a:defRPr>
                          <a:solidFill>
                            <a:schemeClr val="tx1"/>
                          </a:solidFill>
                          <a:latin typeface="Arial" panose="020B0604020202020204" pitchFamily="34" charset="0"/>
                        </a:defRPr>
                      </a:lvl6pPr>
                      <a:lvl7pPr eaLnBrk="0" fontAlgn="base" hangingPunct="0">
                        <a:spcBef>
                          <a:spcPct val="20000"/>
                        </a:spcBef>
                        <a:spcAft>
                          <a:spcPct val="0"/>
                        </a:spcAft>
                        <a:buSzPct val="100000"/>
                        <a:defRPr>
                          <a:solidFill>
                            <a:schemeClr val="tx1"/>
                          </a:solidFill>
                          <a:latin typeface="Arial" panose="020B0604020202020204" pitchFamily="34" charset="0"/>
                        </a:defRPr>
                      </a:lvl7pPr>
                      <a:lvl8pPr eaLnBrk="0" fontAlgn="base" hangingPunct="0">
                        <a:spcBef>
                          <a:spcPct val="20000"/>
                        </a:spcBef>
                        <a:spcAft>
                          <a:spcPct val="0"/>
                        </a:spcAft>
                        <a:buSzPct val="100000"/>
                        <a:defRPr>
                          <a:solidFill>
                            <a:schemeClr val="tx1"/>
                          </a:solidFill>
                          <a:latin typeface="Arial" panose="020B0604020202020204" pitchFamily="34" charset="0"/>
                        </a:defRPr>
                      </a:lvl8pPr>
                      <a:lvl9pPr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rtl="0" eaLnBrk="0" fontAlgn="base" latinLnBrk="0" hangingPunct="0">
                        <a:lnSpc>
                          <a:spcPct val="100000"/>
                        </a:lnSpc>
                        <a:spcBef>
                          <a:spcPct val="20000"/>
                        </a:spcBef>
                        <a:spcAft>
                          <a:spcPct val="0"/>
                        </a:spcAft>
                        <a:buClrTx/>
                        <a:buSzPct val="150000"/>
                        <a:buFontTx/>
                        <a:buNone/>
                      </a:pPr>
                      <a:r>
                        <a:rPr kumimoji="0" lang="en-US" altLang="en-US" sz="1800" u="none" strike="noStrike" cap="none" normalizeH="0" baseline="0" dirty="0">
                          <a:ln>
                            <a:noFill/>
                          </a:ln>
                          <a:solidFill>
                            <a:schemeClr val="accent1"/>
                          </a:solidFill>
                          <a:effectLst/>
                        </a:rPr>
                        <a:t>Rheumatoid arthritis</a:t>
                      </a:r>
                      <a:r>
                        <a:rPr lang="en-US" altLang="en-US" sz="1800" u="none" strike="noStrike" cap="none" normalizeH="0" baseline="0" dirty="0">
                          <a:ln>
                            <a:noFill/>
                          </a:ln>
                          <a:solidFill>
                            <a:schemeClr val="accent1"/>
                          </a:solidFill>
                          <a:effectLst/>
                        </a:rPr>
                        <a:t> </a:t>
                      </a:r>
                      <a:endParaRPr kumimoji="0" lang="en-US" altLang="en-US" sz="1800" u="none" strike="noStrike" cap="none" normalizeH="0" baseline="0" dirty="0">
                        <a:ln>
                          <a:noFill/>
                        </a:ln>
                        <a:solidFill>
                          <a:schemeClr val="accent1"/>
                        </a:solidFill>
                        <a:effectLst/>
                      </a:endParaRPr>
                    </a:p>
                  </a:txBody>
                  <a:tcPr anchor="ctr" horzOverflow="overflow"/>
                </a:tc>
                <a:tc>
                  <a:txBody>
                    <a:bodyPr/>
                    <a:lstStyle>
                      <a:lvl1pPr marL="228600" indent="-228600" algn="l">
                        <a:spcBef>
                          <a:spcPct val="20000"/>
                        </a:spcBef>
                        <a:buSzPct val="150000"/>
                        <a:defRPr sz="2000">
                          <a:solidFill>
                            <a:schemeClr val="bg1"/>
                          </a:solidFill>
                          <a:latin typeface="Trebuchet MS" panose="020B0703020202090204" pitchFamily="34" charset="0"/>
                        </a:defRPr>
                      </a:lvl1pPr>
                      <a:lvl2pPr algn="l">
                        <a:spcBef>
                          <a:spcPct val="30000"/>
                        </a:spcBef>
                        <a:buSzPct val="150000"/>
                        <a:defRPr sz="2000">
                          <a:solidFill>
                            <a:schemeClr val="bg1"/>
                          </a:solidFill>
                          <a:latin typeface="Trebuchet MS" panose="020B0703020202090204" pitchFamily="34" charset="0"/>
                        </a:defRPr>
                      </a:lvl2pPr>
                      <a:lvl3pPr algn="l">
                        <a:spcBef>
                          <a:spcPct val="20000"/>
                        </a:spcBef>
                        <a:buSzPct val="100000"/>
                        <a:defRPr sz="2000">
                          <a:solidFill>
                            <a:schemeClr val="tx1"/>
                          </a:solidFill>
                          <a:latin typeface="Arial" panose="020B0604020202020204" pitchFamily="34" charset="0"/>
                        </a:defRPr>
                      </a:lvl3pPr>
                      <a:lvl4pPr algn="l">
                        <a:spcBef>
                          <a:spcPct val="20000"/>
                        </a:spcBef>
                        <a:buSzPct val="100000"/>
                        <a:defRPr>
                          <a:solidFill>
                            <a:schemeClr val="tx1"/>
                          </a:solidFill>
                          <a:latin typeface="Arial" panose="020B0604020202020204" pitchFamily="34" charset="0"/>
                        </a:defRPr>
                      </a:lvl4pPr>
                      <a:lvl5pPr algn="l">
                        <a:spcBef>
                          <a:spcPct val="20000"/>
                        </a:spcBef>
                        <a:buSzPct val="100000"/>
                        <a:defRPr>
                          <a:solidFill>
                            <a:schemeClr val="tx1"/>
                          </a:solidFill>
                          <a:latin typeface="Arial" panose="020B0604020202020204" pitchFamily="34" charset="0"/>
                        </a:defRPr>
                      </a:lvl5pPr>
                      <a:lvl6pPr eaLnBrk="0" fontAlgn="base" hangingPunct="0">
                        <a:spcBef>
                          <a:spcPct val="20000"/>
                        </a:spcBef>
                        <a:spcAft>
                          <a:spcPct val="0"/>
                        </a:spcAft>
                        <a:buSzPct val="100000"/>
                        <a:defRPr>
                          <a:solidFill>
                            <a:schemeClr val="tx1"/>
                          </a:solidFill>
                          <a:latin typeface="Arial" panose="020B0604020202020204" pitchFamily="34" charset="0"/>
                        </a:defRPr>
                      </a:lvl6pPr>
                      <a:lvl7pPr eaLnBrk="0" fontAlgn="base" hangingPunct="0">
                        <a:spcBef>
                          <a:spcPct val="20000"/>
                        </a:spcBef>
                        <a:spcAft>
                          <a:spcPct val="0"/>
                        </a:spcAft>
                        <a:buSzPct val="100000"/>
                        <a:defRPr>
                          <a:solidFill>
                            <a:schemeClr val="tx1"/>
                          </a:solidFill>
                          <a:latin typeface="Arial" panose="020B0604020202020204" pitchFamily="34" charset="0"/>
                        </a:defRPr>
                      </a:lvl7pPr>
                      <a:lvl8pPr eaLnBrk="0" fontAlgn="base" hangingPunct="0">
                        <a:spcBef>
                          <a:spcPct val="20000"/>
                        </a:spcBef>
                        <a:spcAft>
                          <a:spcPct val="0"/>
                        </a:spcAft>
                        <a:buSzPct val="100000"/>
                        <a:defRPr>
                          <a:solidFill>
                            <a:schemeClr val="tx1"/>
                          </a:solidFill>
                          <a:latin typeface="Arial" panose="020B0604020202020204" pitchFamily="34" charset="0"/>
                        </a:defRPr>
                      </a:lvl8pPr>
                      <a:lvl9pPr eaLnBrk="0" fontAlgn="base" hangingPunct="0">
                        <a:spcBef>
                          <a:spcPct val="20000"/>
                        </a:spcBef>
                        <a:spcAft>
                          <a:spcPct val="0"/>
                        </a:spcAft>
                        <a:buSzPct val="100000"/>
                        <a:defRPr>
                          <a:solidFill>
                            <a:schemeClr val="tx1"/>
                          </a:solidFill>
                          <a:latin typeface="Arial" panose="020B0604020202020204" pitchFamily="34" charset="0"/>
                        </a:defRPr>
                      </a:lvl9pPr>
                    </a:lstStyle>
                    <a:p>
                      <a:pPr marL="228600" marR="0" lvl="0" indent="-228600" algn="l" defTabSz="914400" rtl="0" eaLnBrk="0" fontAlgn="base" latinLnBrk="0" hangingPunct="0">
                        <a:lnSpc>
                          <a:spcPct val="100000"/>
                        </a:lnSpc>
                        <a:spcBef>
                          <a:spcPct val="20000"/>
                        </a:spcBef>
                        <a:spcAft>
                          <a:spcPct val="0"/>
                        </a:spcAft>
                        <a:buClrTx/>
                        <a:buSzPct val="150000"/>
                        <a:buFontTx/>
                        <a:buChar char="•"/>
                        <a:tabLst/>
                      </a:pPr>
                      <a:r>
                        <a:rPr kumimoji="0" lang="en-US" altLang="en-US" sz="1800" u="none" strike="noStrike" cap="none" normalizeH="0" baseline="0" dirty="0">
                          <a:ln>
                            <a:noFill/>
                          </a:ln>
                          <a:solidFill>
                            <a:schemeClr val="accent1"/>
                          </a:solidFill>
                          <a:effectLst/>
                        </a:rPr>
                        <a:t>Generalized weakness, fatigue, and musculoskeletal symptoms</a:t>
                      </a:r>
                    </a:p>
                  </a:txBody>
                  <a:tcPr anchor="ctr" horzOverflow="overflow"/>
                </a:tc>
                <a:extLst>
                  <a:ext uri="{0D108BD9-81ED-4DB2-BD59-A6C34878D82A}">
                    <a16:rowId xmlns:a16="http://schemas.microsoft.com/office/drawing/2014/main" val="2016292351"/>
                  </a:ext>
                </a:extLst>
              </a:tr>
              <a:tr h="839015">
                <a:tc>
                  <a:txBody>
                    <a:bodyPr/>
                    <a:lstStyle>
                      <a:lvl1pPr algn="l">
                        <a:spcBef>
                          <a:spcPct val="20000"/>
                        </a:spcBef>
                        <a:buSzPct val="150000"/>
                        <a:defRPr sz="2000">
                          <a:solidFill>
                            <a:schemeClr val="bg1"/>
                          </a:solidFill>
                          <a:latin typeface="Trebuchet MS" panose="020B0703020202090204" pitchFamily="34" charset="0"/>
                        </a:defRPr>
                      </a:lvl1pPr>
                      <a:lvl2pPr algn="l">
                        <a:spcBef>
                          <a:spcPct val="30000"/>
                        </a:spcBef>
                        <a:buSzPct val="150000"/>
                        <a:defRPr sz="2000">
                          <a:solidFill>
                            <a:schemeClr val="bg1"/>
                          </a:solidFill>
                          <a:latin typeface="Trebuchet MS" panose="020B0703020202090204" pitchFamily="34" charset="0"/>
                        </a:defRPr>
                      </a:lvl2pPr>
                      <a:lvl3pPr algn="l">
                        <a:spcBef>
                          <a:spcPct val="20000"/>
                        </a:spcBef>
                        <a:buSzPct val="100000"/>
                        <a:defRPr sz="2000">
                          <a:solidFill>
                            <a:schemeClr val="tx1"/>
                          </a:solidFill>
                          <a:latin typeface="Arial" panose="020B0604020202020204" pitchFamily="34" charset="0"/>
                        </a:defRPr>
                      </a:lvl3pPr>
                      <a:lvl4pPr algn="l">
                        <a:spcBef>
                          <a:spcPct val="20000"/>
                        </a:spcBef>
                        <a:buSzPct val="100000"/>
                        <a:defRPr>
                          <a:solidFill>
                            <a:schemeClr val="tx1"/>
                          </a:solidFill>
                          <a:latin typeface="Arial" panose="020B0604020202020204" pitchFamily="34" charset="0"/>
                        </a:defRPr>
                      </a:lvl4pPr>
                      <a:lvl5pPr algn="l">
                        <a:spcBef>
                          <a:spcPct val="20000"/>
                        </a:spcBef>
                        <a:buSzPct val="100000"/>
                        <a:defRPr>
                          <a:solidFill>
                            <a:schemeClr val="tx1"/>
                          </a:solidFill>
                          <a:latin typeface="Arial" panose="020B0604020202020204" pitchFamily="34" charset="0"/>
                        </a:defRPr>
                      </a:lvl5pPr>
                      <a:lvl6pPr eaLnBrk="0" fontAlgn="base" hangingPunct="0">
                        <a:spcBef>
                          <a:spcPct val="20000"/>
                        </a:spcBef>
                        <a:spcAft>
                          <a:spcPct val="0"/>
                        </a:spcAft>
                        <a:buSzPct val="100000"/>
                        <a:defRPr>
                          <a:solidFill>
                            <a:schemeClr val="tx1"/>
                          </a:solidFill>
                          <a:latin typeface="Arial" panose="020B0604020202020204" pitchFamily="34" charset="0"/>
                        </a:defRPr>
                      </a:lvl6pPr>
                      <a:lvl7pPr eaLnBrk="0" fontAlgn="base" hangingPunct="0">
                        <a:spcBef>
                          <a:spcPct val="20000"/>
                        </a:spcBef>
                        <a:spcAft>
                          <a:spcPct val="0"/>
                        </a:spcAft>
                        <a:buSzPct val="100000"/>
                        <a:defRPr>
                          <a:solidFill>
                            <a:schemeClr val="tx1"/>
                          </a:solidFill>
                          <a:latin typeface="Arial" panose="020B0604020202020204" pitchFamily="34" charset="0"/>
                        </a:defRPr>
                      </a:lvl7pPr>
                      <a:lvl8pPr eaLnBrk="0" fontAlgn="base" hangingPunct="0">
                        <a:spcBef>
                          <a:spcPct val="20000"/>
                        </a:spcBef>
                        <a:spcAft>
                          <a:spcPct val="0"/>
                        </a:spcAft>
                        <a:buSzPct val="100000"/>
                        <a:defRPr>
                          <a:solidFill>
                            <a:schemeClr val="tx1"/>
                          </a:solidFill>
                          <a:latin typeface="Arial" panose="020B0604020202020204" pitchFamily="34" charset="0"/>
                        </a:defRPr>
                      </a:lvl8pPr>
                      <a:lvl9pPr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rtl="0" eaLnBrk="0" fontAlgn="base" latinLnBrk="0" hangingPunct="0">
                        <a:lnSpc>
                          <a:spcPct val="100000"/>
                        </a:lnSpc>
                        <a:spcBef>
                          <a:spcPct val="20000"/>
                        </a:spcBef>
                        <a:spcAft>
                          <a:spcPct val="0"/>
                        </a:spcAft>
                        <a:buClrTx/>
                        <a:buSzPct val="150000"/>
                        <a:buFontTx/>
                        <a:buNone/>
                      </a:pPr>
                      <a:r>
                        <a:rPr kumimoji="0" lang="en-US" altLang="en-US" sz="1800" u="none" strike="noStrike" cap="none" normalizeH="0" baseline="0" dirty="0">
                          <a:ln>
                            <a:noFill/>
                          </a:ln>
                          <a:solidFill>
                            <a:schemeClr val="accent1"/>
                          </a:solidFill>
                          <a:effectLst/>
                        </a:rPr>
                        <a:t>GSD IIIa and VI</a:t>
                      </a:r>
                      <a:r>
                        <a:rPr lang="en-US" altLang="en-US" sz="1800" u="none" strike="noStrike" cap="none" normalizeH="0" baseline="0" dirty="0">
                          <a:ln>
                            <a:noFill/>
                          </a:ln>
                          <a:solidFill>
                            <a:schemeClr val="accent1"/>
                          </a:solidFill>
                          <a:effectLst/>
                        </a:rPr>
                        <a:t> </a:t>
                      </a:r>
                      <a:endParaRPr kumimoji="0" lang="en-US" altLang="en-US" sz="1800" u="none" strike="noStrike" cap="none" normalizeH="0" baseline="0" dirty="0">
                        <a:ln>
                          <a:noFill/>
                        </a:ln>
                        <a:solidFill>
                          <a:schemeClr val="accent1"/>
                        </a:solidFill>
                        <a:effectLst/>
                      </a:endParaRPr>
                    </a:p>
                  </a:txBody>
                  <a:tcPr anchor="ctr" horzOverflow="overflow"/>
                </a:tc>
                <a:tc>
                  <a:txBody>
                    <a:bodyPr/>
                    <a:lstStyle>
                      <a:lvl1pPr marL="228600" indent="-228600" algn="l">
                        <a:spcBef>
                          <a:spcPct val="20000"/>
                        </a:spcBef>
                        <a:buSzPct val="150000"/>
                        <a:defRPr sz="2000">
                          <a:solidFill>
                            <a:schemeClr val="bg1"/>
                          </a:solidFill>
                          <a:latin typeface="Trebuchet MS" panose="020B0703020202090204" pitchFamily="34" charset="0"/>
                        </a:defRPr>
                      </a:lvl1pPr>
                      <a:lvl2pPr algn="l">
                        <a:spcBef>
                          <a:spcPct val="30000"/>
                        </a:spcBef>
                        <a:buSzPct val="150000"/>
                        <a:defRPr sz="2000">
                          <a:solidFill>
                            <a:schemeClr val="bg1"/>
                          </a:solidFill>
                          <a:latin typeface="Trebuchet MS" panose="020B0703020202090204" pitchFamily="34" charset="0"/>
                        </a:defRPr>
                      </a:lvl2pPr>
                      <a:lvl3pPr algn="l">
                        <a:spcBef>
                          <a:spcPct val="20000"/>
                        </a:spcBef>
                        <a:buSzPct val="100000"/>
                        <a:defRPr sz="2000">
                          <a:solidFill>
                            <a:schemeClr val="tx1"/>
                          </a:solidFill>
                          <a:latin typeface="Arial" panose="020B0604020202020204" pitchFamily="34" charset="0"/>
                        </a:defRPr>
                      </a:lvl3pPr>
                      <a:lvl4pPr algn="l">
                        <a:spcBef>
                          <a:spcPct val="20000"/>
                        </a:spcBef>
                        <a:buSzPct val="100000"/>
                        <a:defRPr>
                          <a:solidFill>
                            <a:schemeClr val="tx1"/>
                          </a:solidFill>
                          <a:latin typeface="Arial" panose="020B0604020202020204" pitchFamily="34" charset="0"/>
                        </a:defRPr>
                      </a:lvl4pPr>
                      <a:lvl5pPr algn="l">
                        <a:spcBef>
                          <a:spcPct val="20000"/>
                        </a:spcBef>
                        <a:buSzPct val="100000"/>
                        <a:defRPr>
                          <a:solidFill>
                            <a:schemeClr val="tx1"/>
                          </a:solidFill>
                          <a:latin typeface="Arial" panose="020B0604020202020204" pitchFamily="34" charset="0"/>
                        </a:defRPr>
                      </a:lvl5pPr>
                      <a:lvl6pPr eaLnBrk="0" fontAlgn="base" hangingPunct="0">
                        <a:spcBef>
                          <a:spcPct val="20000"/>
                        </a:spcBef>
                        <a:spcAft>
                          <a:spcPct val="0"/>
                        </a:spcAft>
                        <a:buSzPct val="100000"/>
                        <a:defRPr>
                          <a:solidFill>
                            <a:schemeClr val="tx1"/>
                          </a:solidFill>
                          <a:latin typeface="Arial" panose="020B0604020202020204" pitchFamily="34" charset="0"/>
                        </a:defRPr>
                      </a:lvl6pPr>
                      <a:lvl7pPr eaLnBrk="0" fontAlgn="base" hangingPunct="0">
                        <a:spcBef>
                          <a:spcPct val="20000"/>
                        </a:spcBef>
                        <a:spcAft>
                          <a:spcPct val="0"/>
                        </a:spcAft>
                        <a:buSzPct val="100000"/>
                        <a:defRPr>
                          <a:solidFill>
                            <a:schemeClr val="tx1"/>
                          </a:solidFill>
                          <a:latin typeface="Arial" panose="020B0604020202020204" pitchFamily="34" charset="0"/>
                        </a:defRPr>
                      </a:lvl7pPr>
                      <a:lvl8pPr eaLnBrk="0" fontAlgn="base" hangingPunct="0">
                        <a:spcBef>
                          <a:spcPct val="20000"/>
                        </a:spcBef>
                        <a:spcAft>
                          <a:spcPct val="0"/>
                        </a:spcAft>
                        <a:buSzPct val="100000"/>
                        <a:defRPr>
                          <a:solidFill>
                            <a:schemeClr val="tx1"/>
                          </a:solidFill>
                          <a:latin typeface="Arial" panose="020B0604020202020204" pitchFamily="34" charset="0"/>
                        </a:defRPr>
                      </a:lvl8pPr>
                      <a:lvl9pPr eaLnBrk="0" fontAlgn="base" hangingPunct="0">
                        <a:spcBef>
                          <a:spcPct val="20000"/>
                        </a:spcBef>
                        <a:spcAft>
                          <a:spcPct val="0"/>
                        </a:spcAft>
                        <a:buSzPct val="100000"/>
                        <a:defRPr>
                          <a:solidFill>
                            <a:schemeClr val="tx1"/>
                          </a:solidFill>
                          <a:latin typeface="Arial" panose="020B0604020202020204" pitchFamily="34" charset="0"/>
                        </a:defRPr>
                      </a:lvl9pPr>
                    </a:lstStyle>
                    <a:p>
                      <a:pPr marL="228600" marR="0" lvl="0" indent="-228600" algn="l" defTabSz="914400" rtl="0" eaLnBrk="0" fontAlgn="base" latinLnBrk="0" hangingPunct="0">
                        <a:lnSpc>
                          <a:spcPct val="100000"/>
                        </a:lnSpc>
                        <a:spcBef>
                          <a:spcPct val="20000"/>
                        </a:spcBef>
                        <a:spcAft>
                          <a:spcPct val="0"/>
                        </a:spcAft>
                        <a:buClrTx/>
                        <a:buSzPct val="150000"/>
                        <a:buFontTx/>
                        <a:buChar char="•"/>
                        <a:tabLst/>
                      </a:pPr>
                      <a:r>
                        <a:rPr kumimoji="0" lang="en-US" altLang="en-US" sz="1800" u="none" strike="noStrike" cap="none" normalizeH="0" baseline="0" dirty="0">
                          <a:ln>
                            <a:noFill/>
                          </a:ln>
                          <a:solidFill>
                            <a:schemeClr val="accent1"/>
                          </a:solidFill>
                          <a:effectLst/>
                        </a:rPr>
                        <a:t>Hypotonia, hepatomegaly, muscle weakness, elevated creatinine kinase (CK)</a:t>
                      </a:r>
                    </a:p>
                  </a:txBody>
                  <a:tcPr anchor="ctr" horzOverflow="overflow"/>
                </a:tc>
                <a:extLst>
                  <a:ext uri="{0D108BD9-81ED-4DB2-BD59-A6C34878D82A}">
                    <a16:rowId xmlns:a16="http://schemas.microsoft.com/office/drawing/2014/main" val="3739167770"/>
                  </a:ext>
                </a:extLst>
              </a:tr>
              <a:tr h="543523">
                <a:tc>
                  <a:txBody>
                    <a:bodyPr/>
                    <a:lstStyle>
                      <a:lvl1pPr algn="l">
                        <a:spcBef>
                          <a:spcPct val="20000"/>
                        </a:spcBef>
                        <a:buSzPct val="150000"/>
                        <a:defRPr sz="2000">
                          <a:solidFill>
                            <a:schemeClr val="bg1"/>
                          </a:solidFill>
                          <a:latin typeface="Trebuchet MS" panose="020B0703020202090204" pitchFamily="34" charset="0"/>
                        </a:defRPr>
                      </a:lvl1pPr>
                      <a:lvl2pPr algn="l">
                        <a:spcBef>
                          <a:spcPct val="30000"/>
                        </a:spcBef>
                        <a:buSzPct val="150000"/>
                        <a:defRPr sz="2000">
                          <a:solidFill>
                            <a:schemeClr val="bg1"/>
                          </a:solidFill>
                          <a:latin typeface="Trebuchet MS" panose="020B0703020202090204" pitchFamily="34" charset="0"/>
                        </a:defRPr>
                      </a:lvl2pPr>
                      <a:lvl3pPr algn="l">
                        <a:spcBef>
                          <a:spcPct val="20000"/>
                        </a:spcBef>
                        <a:buSzPct val="100000"/>
                        <a:defRPr sz="2000">
                          <a:solidFill>
                            <a:schemeClr val="tx1"/>
                          </a:solidFill>
                          <a:latin typeface="Arial" panose="020B0604020202020204" pitchFamily="34" charset="0"/>
                        </a:defRPr>
                      </a:lvl3pPr>
                      <a:lvl4pPr algn="l">
                        <a:spcBef>
                          <a:spcPct val="20000"/>
                        </a:spcBef>
                        <a:buSzPct val="100000"/>
                        <a:defRPr>
                          <a:solidFill>
                            <a:schemeClr val="tx1"/>
                          </a:solidFill>
                          <a:latin typeface="Arial" panose="020B0604020202020204" pitchFamily="34" charset="0"/>
                        </a:defRPr>
                      </a:lvl4pPr>
                      <a:lvl5pPr algn="l">
                        <a:spcBef>
                          <a:spcPct val="20000"/>
                        </a:spcBef>
                        <a:buSzPct val="100000"/>
                        <a:defRPr>
                          <a:solidFill>
                            <a:schemeClr val="tx1"/>
                          </a:solidFill>
                          <a:latin typeface="Arial" panose="020B0604020202020204" pitchFamily="34" charset="0"/>
                        </a:defRPr>
                      </a:lvl5pPr>
                      <a:lvl6pPr eaLnBrk="0" fontAlgn="base" hangingPunct="0">
                        <a:spcBef>
                          <a:spcPct val="20000"/>
                        </a:spcBef>
                        <a:spcAft>
                          <a:spcPct val="0"/>
                        </a:spcAft>
                        <a:buSzPct val="100000"/>
                        <a:defRPr>
                          <a:solidFill>
                            <a:schemeClr val="tx1"/>
                          </a:solidFill>
                          <a:latin typeface="Arial" panose="020B0604020202020204" pitchFamily="34" charset="0"/>
                        </a:defRPr>
                      </a:lvl6pPr>
                      <a:lvl7pPr eaLnBrk="0" fontAlgn="base" hangingPunct="0">
                        <a:spcBef>
                          <a:spcPct val="20000"/>
                        </a:spcBef>
                        <a:spcAft>
                          <a:spcPct val="0"/>
                        </a:spcAft>
                        <a:buSzPct val="100000"/>
                        <a:defRPr>
                          <a:solidFill>
                            <a:schemeClr val="tx1"/>
                          </a:solidFill>
                          <a:latin typeface="Arial" panose="020B0604020202020204" pitchFamily="34" charset="0"/>
                        </a:defRPr>
                      </a:lvl7pPr>
                      <a:lvl8pPr eaLnBrk="0" fontAlgn="base" hangingPunct="0">
                        <a:spcBef>
                          <a:spcPct val="20000"/>
                        </a:spcBef>
                        <a:spcAft>
                          <a:spcPct val="0"/>
                        </a:spcAft>
                        <a:buSzPct val="100000"/>
                        <a:defRPr>
                          <a:solidFill>
                            <a:schemeClr val="tx1"/>
                          </a:solidFill>
                          <a:latin typeface="Arial" panose="020B0604020202020204" pitchFamily="34" charset="0"/>
                        </a:defRPr>
                      </a:lvl8pPr>
                      <a:lvl9pPr eaLnBrk="0" fontAlgn="base" hangingPunct="0">
                        <a:spcBef>
                          <a:spcPct val="20000"/>
                        </a:spcBef>
                        <a:spcAft>
                          <a:spcPct val="0"/>
                        </a:spcAft>
                        <a:buSzPct val="100000"/>
                        <a:defRPr>
                          <a:solidFill>
                            <a:schemeClr val="tx1"/>
                          </a:solidFill>
                          <a:latin typeface="Arial" panose="020B0604020202020204" pitchFamily="34" charset="0"/>
                        </a:defRPr>
                      </a:lvl9pPr>
                    </a:lstStyle>
                    <a:p>
                      <a:pPr marL="0" marR="0" lvl="0" indent="0" algn="l" rtl="0" eaLnBrk="0" fontAlgn="base" latinLnBrk="0" hangingPunct="0">
                        <a:lnSpc>
                          <a:spcPct val="100000"/>
                        </a:lnSpc>
                        <a:spcBef>
                          <a:spcPct val="20000"/>
                        </a:spcBef>
                        <a:spcAft>
                          <a:spcPct val="0"/>
                        </a:spcAft>
                        <a:buClrTx/>
                        <a:buSzPct val="150000"/>
                        <a:buFontTx/>
                        <a:buNone/>
                      </a:pPr>
                      <a:r>
                        <a:rPr kumimoji="0" lang="en-US" altLang="en-US" sz="1800" u="none" strike="noStrike" cap="none" normalizeH="0" baseline="0" dirty="0">
                          <a:ln>
                            <a:noFill/>
                          </a:ln>
                          <a:solidFill>
                            <a:schemeClr val="accent1"/>
                          </a:solidFill>
                          <a:effectLst/>
                        </a:rPr>
                        <a:t>GSD V</a:t>
                      </a:r>
                      <a:r>
                        <a:rPr lang="en-US" altLang="en-US" sz="1800" u="none" strike="noStrike" cap="none" normalizeH="0" baseline="0" dirty="0">
                          <a:ln>
                            <a:noFill/>
                          </a:ln>
                          <a:solidFill>
                            <a:schemeClr val="accent1"/>
                          </a:solidFill>
                          <a:effectLst/>
                        </a:rPr>
                        <a:t> </a:t>
                      </a:r>
                      <a:endParaRPr kumimoji="0" lang="en-US" altLang="en-US" sz="1800" u="none" strike="noStrike" cap="none" normalizeH="0" baseline="0" dirty="0">
                        <a:ln>
                          <a:noFill/>
                        </a:ln>
                        <a:solidFill>
                          <a:schemeClr val="accent1"/>
                        </a:solidFill>
                        <a:effectLst/>
                      </a:endParaRPr>
                    </a:p>
                  </a:txBody>
                  <a:tcPr anchor="ctr" horzOverflow="overflow"/>
                </a:tc>
                <a:tc>
                  <a:txBody>
                    <a:bodyPr/>
                    <a:lstStyle>
                      <a:lvl1pPr marL="228600" indent="-228600" algn="l">
                        <a:spcBef>
                          <a:spcPct val="20000"/>
                        </a:spcBef>
                        <a:buSzPct val="150000"/>
                        <a:defRPr sz="2000">
                          <a:solidFill>
                            <a:schemeClr val="bg1"/>
                          </a:solidFill>
                          <a:latin typeface="Trebuchet MS" panose="020B0703020202090204" pitchFamily="34" charset="0"/>
                        </a:defRPr>
                      </a:lvl1pPr>
                      <a:lvl2pPr algn="l">
                        <a:spcBef>
                          <a:spcPct val="30000"/>
                        </a:spcBef>
                        <a:buSzPct val="150000"/>
                        <a:defRPr sz="2000">
                          <a:solidFill>
                            <a:schemeClr val="bg1"/>
                          </a:solidFill>
                          <a:latin typeface="Trebuchet MS" panose="020B0703020202090204" pitchFamily="34" charset="0"/>
                        </a:defRPr>
                      </a:lvl2pPr>
                      <a:lvl3pPr algn="l">
                        <a:spcBef>
                          <a:spcPct val="20000"/>
                        </a:spcBef>
                        <a:buSzPct val="100000"/>
                        <a:defRPr sz="2000">
                          <a:solidFill>
                            <a:schemeClr val="tx1"/>
                          </a:solidFill>
                          <a:latin typeface="Arial" panose="020B0604020202020204" pitchFamily="34" charset="0"/>
                        </a:defRPr>
                      </a:lvl3pPr>
                      <a:lvl4pPr algn="l">
                        <a:spcBef>
                          <a:spcPct val="20000"/>
                        </a:spcBef>
                        <a:buSzPct val="100000"/>
                        <a:defRPr>
                          <a:solidFill>
                            <a:schemeClr val="tx1"/>
                          </a:solidFill>
                          <a:latin typeface="Arial" panose="020B0604020202020204" pitchFamily="34" charset="0"/>
                        </a:defRPr>
                      </a:lvl4pPr>
                      <a:lvl5pPr algn="l">
                        <a:spcBef>
                          <a:spcPct val="20000"/>
                        </a:spcBef>
                        <a:buSzPct val="100000"/>
                        <a:defRPr>
                          <a:solidFill>
                            <a:schemeClr val="tx1"/>
                          </a:solidFill>
                          <a:latin typeface="Arial" panose="020B0604020202020204" pitchFamily="34" charset="0"/>
                        </a:defRPr>
                      </a:lvl5pPr>
                      <a:lvl6pPr eaLnBrk="0" fontAlgn="base" hangingPunct="0">
                        <a:spcBef>
                          <a:spcPct val="20000"/>
                        </a:spcBef>
                        <a:spcAft>
                          <a:spcPct val="0"/>
                        </a:spcAft>
                        <a:buSzPct val="100000"/>
                        <a:defRPr>
                          <a:solidFill>
                            <a:schemeClr val="tx1"/>
                          </a:solidFill>
                          <a:latin typeface="Arial" panose="020B0604020202020204" pitchFamily="34" charset="0"/>
                        </a:defRPr>
                      </a:lvl6pPr>
                      <a:lvl7pPr eaLnBrk="0" fontAlgn="base" hangingPunct="0">
                        <a:spcBef>
                          <a:spcPct val="20000"/>
                        </a:spcBef>
                        <a:spcAft>
                          <a:spcPct val="0"/>
                        </a:spcAft>
                        <a:buSzPct val="100000"/>
                        <a:defRPr>
                          <a:solidFill>
                            <a:schemeClr val="tx1"/>
                          </a:solidFill>
                          <a:latin typeface="Arial" panose="020B0604020202020204" pitchFamily="34" charset="0"/>
                        </a:defRPr>
                      </a:lvl7pPr>
                      <a:lvl8pPr eaLnBrk="0" fontAlgn="base" hangingPunct="0">
                        <a:spcBef>
                          <a:spcPct val="20000"/>
                        </a:spcBef>
                        <a:spcAft>
                          <a:spcPct val="0"/>
                        </a:spcAft>
                        <a:buSzPct val="100000"/>
                        <a:defRPr>
                          <a:solidFill>
                            <a:schemeClr val="tx1"/>
                          </a:solidFill>
                          <a:latin typeface="Arial" panose="020B0604020202020204" pitchFamily="34" charset="0"/>
                        </a:defRPr>
                      </a:lvl8pPr>
                      <a:lvl9pPr eaLnBrk="0" fontAlgn="base" hangingPunct="0">
                        <a:spcBef>
                          <a:spcPct val="20000"/>
                        </a:spcBef>
                        <a:spcAft>
                          <a:spcPct val="0"/>
                        </a:spcAft>
                        <a:buSzPct val="100000"/>
                        <a:defRPr>
                          <a:solidFill>
                            <a:schemeClr val="tx1"/>
                          </a:solidFill>
                          <a:latin typeface="Arial" panose="020B0604020202020204" pitchFamily="34" charset="0"/>
                        </a:defRPr>
                      </a:lvl9pPr>
                    </a:lstStyle>
                    <a:p>
                      <a:pPr marL="228600" marR="0" lvl="0" indent="-228600" algn="l" defTabSz="914400" rtl="0" eaLnBrk="0" fontAlgn="base" latinLnBrk="0" hangingPunct="0">
                        <a:lnSpc>
                          <a:spcPct val="100000"/>
                        </a:lnSpc>
                        <a:spcBef>
                          <a:spcPct val="20000"/>
                        </a:spcBef>
                        <a:spcAft>
                          <a:spcPct val="0"/>
                        </a:spcAft>
                        <a:buClrTx/>
                        <a:buSzPct val="150000"/>
                        <a:buFontTx/>
                        <a:buChar char="•"/>
                        <a:tabLst/>
                      </a:pPr>
                      <a:r>
                        <a:rPr kumimoji="0" lang="en-US" altLang="en-US" sz="1800" u="none" strike="noStrike" cap="none" normalizeH="0" baseline="0" dirty="0">
                          <a:ln>
                            <a:noFill/>
                          </a:ln>
                          <a:solidFill>
                            <a:schemeClr val="accent1"/>
                          </a:solidFill>
                          <a:effectLst/>
                        </a:rPr>
                        <a:t>Elevated CK, muscle cramps during exercise</a:t>
                      </a:r>
                    </a:p>
                  </a:txBody>
                  <a:tcPr anchor="ctr" horzOverflow="overflow"/>
                </a:tc>
                <a:extLst>
                  <a:ext uri="{0D108BD9-81ED-4DB2-BD59-A6C34878D82A}">
                    <a16:rowId xmlns:a16="http://schemas.microsoft.com/office/drawing/2014/main" val="1608349549"/>
                  </a:ext>
                </a:extLst>
              </a:tr>
            </a:tbl>
          </a:graphicData>
        </a:graphic>
      </p:graphicFrame>
      <p:sp>
        <p:nvSpPr>
          <p:cNvPr id="7" name="Rectangle 6">
            <a:extLst>
              <a:ext uri="{FF2B5EF4-FFF2-40B4-BE49-F238E27FC236}">
                <a16:creationId xmlns:a16="http://schemas.microsoft.com/office/drawing/2014/main" id="{6741A93A-C20E-7B4B-8420-1E5BEEFE29DB}"/>
              </a:ext>
            </a:extLst>
          </p:cNvPr>
          <p:cNvSpPr/>
          <p:nvPr/>
        </p:nvSpPr>
        <p:spPr>
          <a:xfrm>
            <a:off x="434650" y="6341951"/>
            <a:ext cx="8674781" cy="369332"/>
          </a:xfrm>
          <a:prstGeom prst="rect">
            <a:avLst/>
          </a:prstGeom>
        </p:spPr>
        <p:txBody>
          <a:bodyPr wrap="square" numCol="3" spcCol="0">
            <a:spAutoFit/>
          </a:bodyPr>
          <a:lstStyle/>
          <a:p>
            <a:pPr marL="115888" indent="-115888">
              <a:buClrTx/>
              <a:buFont typeface="+mj-lt"/>
              <a:buAutoNum type="arabicPeriod"/>
            </a:pPr>
            <a:r>
              <a:rPr lang="da-DK" sz="900" dirty="0"/>
              <a:t>Brown RH, </a:t>
            </a:r>
            <a:r>
              <a:rPr lang="da-DK" sz="900" dirty="0" err="1"/>
              <a:t>Mendell</a:t>
            </a:r>
            <a:r>
              <a:rPr lang="da-DK" sz="900" dirty="0"/>
              <a:t> JR, 2001</a:t>
            </a:r>
          </a:p>
          <a:p>
            <a:pPr marL="115888" indent="-115888">
              <a:buClrTx/>
              <a:buFont typeface="+mj-lt"/>
              <a:buAutoNum type="arabicPeriod"/>
            </a:pPr>
            <a:r>
              <a:rPr lang="da-DK" sz="900" dirty="0" err="1"/>
              <a:t>Dalakas</a:t>
            </a:r>
            <a:r>
              <a:rPr lang="da-DK" sz="900" dirty="0"/>
              <a:t> MC, 2001</a:t>
            </a:r>
          </a:p>
          <a:p>
            <a:pPr marL="115888" indent="-115888">
              <a:buClrTx/>
              <a:buFont typeface="+mj-lt"/>
              <a:buAutoNum type="arabicPeriod"/>
            </a:pPr>
            <a:r>
              <a:rPr lang="da-DK" sz="900" dirty="0" err="1"/>
              <a:t>Rosenkranz</a:t>
            </a:r>
            <a:r>
              <a:rPr lang="da-DK" sz="900" dirty="0"/>
              <a:t> H, 2002</a:t>
            </a:r>
          </a:p>
          <a:p>
            <a:pPr marL="115888" indent="-115888">
              <a:buClrTx/>
              <a:buFont typeface="+mj-lt"/>
              <a:buAutoNum type="arabicPeriod"/>
            </a:pPr>
            <a:r>
              <a:rPr lang="da-DK" sz="900" dirty="0"/>
              <a:t>Chen Y-T, 2001</a:t>
            </a:r>
          </a:p>
        </p:txBody>
      </p:sp>
    </p:spTree>
    <p:extLst>
      <p:ext uri="{BB962C8B-B14F-4D97-AF65-F5344CB8AC3E}">
        <p14:creationId xmlns:p14="http://schemas.microsoft.com/office/powerpoint/2010/main" val="420199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a:extLst>
              <a:ext uri="{FF2B5EF4-FFF2-40B4-BE49-F238E27FC236}">
                <a16:creationId xmlns:a16="http://schemas.microsoft.com/office/drawing/2014/main" id="{97C2C914-825E-674C-A426-DC32EC20ACAE}"/>
              </a:ext>
            </a:extLst>
          </p:cNvPr>
          <p:cNvSpPr/>
          <p:nvPr/>
        </p:nvSpPr>
        <p:spPr>
          <a:xfrm>
            <a:off x="1014762" y="2599979"/>
            <a:ext cx="10247970" cy="797312"/>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a:ln/>
              <a:solidFill>
                <a:schemeClr val="accent4"/>
              </a:solidFill>
            </a:endParaRPr>
          </a:p>
        </p:txBody>
      </p:sp>
      <p:sp>
        <p:nvSpPr>
          <p:cNvPr id="5" name="Title 4">
            <a:extLst>
              <a:ext uri="{FF2B5EF4-FFF2-40B4-BE49-F238E27FC236}">
                <a16:creationId xmlns:a16="http://schemas.microsoft.com/office/drawing/2014/main" id="{5FEF0A47-7475-A041-9A08-8C1699D97F41}"/>
              </a:ext>
            </a:extLst>
          </p:cNvPr>
          <p:cNvSpPr>
            <a:spLocks noGrp="1"/>
          </p:cNvSpPr>
          <p:nvPr>
            <p:ph type="title"/>
          </p:nvPr>
        </p:nvSpPr>
        <p:spPr/>
        <p:txBody>
          <a:bodyPr/>
          <a:lstStyle/>
          <a:p>
            <a:r>
              <a:rPr lang="en-US" dirty="0"/>
              <a:t>Introduction to Pompe Disease</a:t>
            </a:r>
          </a:p>
        </p:txBody>
      </p:sp>
      <p:sp>
        <p:nvSpPr>
          <p:cNvPr id="6" name="Content Placeholder 5">
            <a:extLst>
              <a:ext uri="{FF2B5EF4-FFF2-40B4-BE49-F238E27FC236}">
                <a16:creationId xmlns:a16="http://schemas.microsoft.com/office/drawing/2014/main" id="{F362E5B9-447D-CA46-8E7A-ABF1C9F63067}"/>
              </a:ext>
            </a:extLst>
          </p:cNvPr>
          <p:cNvSpPr>
            <a:spLocks noGrp="1"/>
          </p:cNvSpPr>
          <p:nvPr>
            <p:ph idx="4294967295"/>
          </p:nvPr>
        </p:nvSpPr>
        <p:spPr>
          <a:xfrm>
            <a:off x="941832" y="1709928"/>
            <a:ext cx="10460338" cy="4297680"/>
          </a:xfrm>
        </p:spPr>
        <p:txBody>
          <a:bodyPr>
            <a:normAutofit fontScale="92500"/>
          </a:bodyPr>
          <a:lstStyle/>
          <a:p>
            <a:pPr>
              <a:lnSpc>
                <a:spcPct val="114000"/>
              </a:lnSpc>
              <a:buFont typeface="Arial" panose="020B0604020202020204" pitchFamily="34" charset="0"/>
              <a:buChar char="•"/>
            </a:pPr>
            <a:r>
              <a:rPr lang="en-US" sz="1800" dirty="0"/>
              <a:t>Pompe disease (also called </a:t>
            </a:r>
            <a:r>
              <a:rPr lang="en-US" sz="1800" i="1" dirty="0"/>
              <a:t>acid maltase deficiency</a:t>
            </a:r>
            <a:r>
              <a:rPr lang="en-US" sz="1800" dirty="0"/>
              <a:t>) is a rare, metabolic muscle disorder.</a:t>
            </a:r>
            <a:r>
              <a:rPr lang="en-US" sz="1800" baseline="30000" dirty="0"/>
              <a:t>1,2</a:t>
            </a:r>
            <a:r>
              <a:rPr lang="en-US" sz="1800" dirty="0"/>
              <a:t> </a:t>
            </a:r>
          </a:p>
          <a:p>
            <a:pPr lvl="1">
              <a:lnSpc>
                <a:spcPct val="114000"/>
              </a:lnSpc>
              <a:spcAft>
                <a:spcPts val="600"/>
              </a:spcAft>
              <a:buFont typeface="Arial" panose="020B0604020202020204" pitchFamily="34" charset="0"/>
              <a:buChar char="•"/>
            </a:pPr>
            <a:r>
              <a:rPr lang="en-US" sz="1800" b="1" dirty="0"/>
              <a:t>Caused by </a:t>
            </a:r>
            <a:r>
              <a:rPr lang="en-US" sz="1800" dirty="0">
                <a:solidFill>
                  <a:schemeClr val="tx1"/>
                </a:solidFill>
              </a:rPr>
              <a:t>deficiency of acid α-glucosidase (GAA) enzyme that breaks down glycogen in the body</a:t>
            </a:r>
          </a:p>
          <a:p>
            <a:pPr lvl="1">
              <a:lnSpc>
                <a:spcPct val="114000"/>
              </a:lnSpc>
              <a:spcAft>
                <a:spcPts val="600"/>
              </a:spcAft>
              <a:buFont typeface="Arial" panose="020B0604020202020204" pitchFamily="34" charset="0"/>
              <a:buChar char="•"/>
            </a:pPr>
            <a:endParaRPr lang="en-US" sz="1800" dirty="0">
              <a:solidFill>
                <a:schemeClr val="tx1"/>
              </a:solidFill>
            </a:endParaRPr>
          </a:p>
          <a:p>
            <a:pPr lvl="1">
              <a:lnSpc>
                <a:spcPct val="114000"/>
              </a:lnSpc>
              <a:spcAft>
                <a:spcPts val="600"/>
              </a:spcAft>
              <a:buFont typeface="Arial" panose="020B0604020202020204" pitchFamily="34" charset="0"/>
              <a:buChar char="•"/>
            </a:pPr>
            <a:r>
              <a:rPr lang="en-US" sz="1800" dirty="0">
                <a:solidFill>
                  <a:schemeClr val="bg1"/>
                </a:solidFill>
              </a:rPr>
              <a:t>GAA deficiency </a:t>
            </a:r>
            <a:r>
              <a:rPr lang="en-US" sz="1800" dirty="0">
                <a:solidFill>
                  <a:schemeClr val="bg1"/>
                </a:solidFill>
                <a:sym typeface="Wingdings" pitchFamily="2" charset="2"/>
              </a:rPr>
              <a:t> </a:t>
            </a:r>
            <a:r>
              <a:rPr lang="en-US" sz="1800" dirty="0">
                <a:solidFill>
                  <a:schemeClr val="bg1"/>
                </a:solidFill>
              </a:rPr>
              <a:t>Accumulation of glycogen in lysosomes </a:t>
            </a:r>
            <a:r>
              <a:rPr lang="en-US" sz="1800" dirty="0">
                <a:solidFill>
                  <a:schemeClr val="bg1"/>
                </a:solidFill>
                <a:sym typeface="Wingdings" pitchFamily="2" charset="2"/>
              </a:rPr>
              <a:t> </a:t>
            </a:r>
            <a:r>
              <a:rPr lang="en-US" sz="1800" b="1" dirty="0">
                <a:solidFill>
                  <a:schemeClr val="accent2"/>
                </a:solidFill>
              </a:rPr>
              <a:t>Impairment of muscle function</a:t>
            </a:r>
          </a:p>
          <a:p>
            <a:pPr lvl="1">
              <a:lnSpc>
                <a:spcPct val="114000"/>
              </a:lnSpc>
              <a:spcAft>
                <a:spcPts val="600"/>
              </a:spcAft>
              <a:buFont typeface="Arial" panose="020B0604020202020204" pitchFamily="34" charset="0"/>
              <a:buChar char="•"/>
            </a:pPr>
            <a:endParaRPr lang="en-US" sz="1800" dirty="0">
              <a:solidFill>
                <a:schemeClr val="tx1"/>
              </a:solidFill>
            </a:endParaRPr>
          </a:p>
          <a:p>
            <a:pPr lvl="1">
              <a:lnSpc>
                <a:spcPct val="114000"/>
              </a:lnSpc>
              <a:spcAft>
                <a:spcPts val="600"/>
              </a:spcAft>
              <a:buFont typeface="Arial" panose="020B0604020202020204" pitchFamily="34" charset="0"/>
              <a:buChar char="•"/>
            </a:pPr>
            <a:r>
              <a:rPr lang="en-US" sz="1800" b="1" dirty="0"/>
              <a:t>Characterized by</a:t>
            </a:r>
            <a:r>
              <a:rPr lang="en-US" sz="1800" dirty="0"/>
              <a:t> slow, progressive weakness, especially of the respiratory muscles and those of the hips, upper legs, shoulders and upper arms</a:t>
            </a:r>
          </a:p>
          <a:p>
            <a:pPr lvl="1">
              <a:lnSpc>
                <a:spcPct val="114000"/>
              </a:lnSpc>
              <a:spcAft>
                <a:spcPts val="600"/>
              </a:spcAft>
              <a:buFont typeface="Arial" panose="020B0604020202020204" pitchFamily="34" charset="0"/>
              <a:buChar char="•"/>
            </a:pPr>
            <a:r>
              <a:rPr lang="en-US" sz="1800" b="1" dirty="0"/>
              <a:t>Classified into </a:t>
            </a:r>
            <a:r>
              <a:rPr lang="en-US" sz="1800" dirty="0"/>
              <a:t>2 main subtype (infantile-onset and late-onset), but presents as a disease continuum</a:t>
            </a:r>
          </a:p>
          <a:p>
            <a:pPr>
              <a:lnSpc>
                <a:spcPct val="114000"/>
              </a:lnSpc>
              <a:buFont typeface="Arial" panose="020B0604020202020204" pitchFamily="34" charset="0"/>
              <a:buChar char="•"/>
            </a:pPr>
            <a:r>
              <a:rPr lang="en-US" sz="1800" dirty="0"/>
              <a:t>Incidence: </a:t>
            </a:r>
          </a:p>
          <a:p>
            <a:pPr lvl="1">
              <a:lnSpc>
                <a:spcPct val="114000"/>
              </a:lnSpc>
              <a:spcAft>
                <a:spcPts val="600"/>
              </a:spcAft>
              <a:buFont typeface="Arial" panose="020B0604020202020204" pitchFamily="34" charset="0"/>
              <a:buChar char="•"/>
            </a:pPr>
            <a:r>
              <a:rPr lang="en-US" sz="1800" dirty="0"/>
              <a:t>1 in ~22,000 infants in the United States</a:t>
            </a:r>
            <a:r>
              <a:rPr lang="en-US" sz="1800" baseline="30000" dirty="0"/>
              <a:t>1 </a:t>
            </a:r>
          </a:p>
          <a:p>
            <a:pPr lvl="1">
              <a:lnSpc>
                <a:spcPct val="114000"/>
              </a:lnSpc>
              <a:spcAft>
                <a:spcPts val="600"/>
              </a:spcAft>
              <a:buFont typeface="Arial" panose="020B0604020202020204" pitchFamily="34" charset="0"/>
              <a:buChar char="•"/>
            </a:pPr>
            <a:r>
              <a:rPr lang="en-US" sz="1800" dirty="0"/>
              <a:t>Most cases are late-onset</a:t>
            </a:r>
            <a:endParaRPr lang="en-US" sz="1800" baseline="30000" dirty="0"/>
          </a:p>
        </p:txBody>
      </p:sp>
      <p:sp>
        <p:nvSpPr>
          <p:cNvPr id="8" name="Rectangle 7">
            <a:extLst>
              <a:ext uri="{FF2B5EF4-FFF2-40B4-BE49-F238E27FC236}">
                <a16:creationId xmlns:a16="http://schemas.microsoft.com/office/drawing/2014/main" id="{D583D3CB-7253-604E-B5B8-1A2B3A6DECB5}"/>
              </a:ext>
            </a:extLst>
          </p:cNvPr>
          <p:cNvSpPr/>
          <p:nvPr/>
        </p:nvSpPr>
        <p:spPr>
          <a:xfrm>
            <a:off x="479236" y="6278880"/>
            <a:ext cx="8674788" cy="230832"/>
          </a:xfrm>
          <a:prstGeom prst="rect">
            <a:avLst/>
          </a:prstGeom>
        </p:spPr>
        <p:txBody>
          <a:bodyPr wrap="square" numCol="3" spcCol="0">
            <a:spAutoFit/>
          </a:bodyPr>
          <a:lstStyle/>
          <a:p>
            <a:pPr marL="115888" indent="-115888">
              <a:buClrTx/>
              <a:buFont typeface="+mj-lt"/>
              <a:buAutoNum type="arabicPeriod"/>
            </a:pPr>
            <a:r>
              <a:rPr lang="da-DK" sz="900" dirty="0"/>
              <a:t>van der </a:t>
            </a:r>
            <a:r>
              <a:rPr lang="da-DK" sz="900" dirty="0" err="1"/>
              <a:t>Ploeg</a:t>
            </a:r>
            <a:r>
              <a:rPr lang="da-DK" sz="900" dirty="0"/>
              <a:t> AT, </a:t>
            </a:r>
            <a:r>
              <a:rPr lang="da-DK" sz="900" dirty="0" err="1"/>
              <a:t>Reuser</a:t>
            </a:r>
            <a:r>
              <a:rPr lang="da-DK" sz="900" dirty="0"/>
              <a:t> AJ, 2008</a:t>
            </a:r>
          </a:p>
          <a:p>
            <a:pPr marL="115888" indent="-115888">
              <a:buClrTx/>
              <a:buFont typeface="+mj-lt"/>
              <a:buAutoNum type="arabicPeriod"/>
            </a:pPr>
            <a:r>
              <a:rPr lang="da-DK" sz="900" dirty="0"/>
              <a:t>Leslie N, Bailey L, 2017</a:t>
            </a:r>
          </a:p>
          <a:p>
            <a:pPr marL="115888" indent="-115888">
              <a:buClrTx/>
              <a:buFont typeface="+mj-lt"/>
              <a:buAutoNum type="arabicPeriod"/>
            </a:pPr>
            <a:r>
              <a:rPr lang="da-DK" sz="900" dirty="0"/>
              <a:t>Burton BK, et al., 2017</a:t>
            </a:r>
          </a:p>
        </p:txBody>
      </p:sp>
      <p:sp>
        <p:nvSpPr>
          <p:cNvPr id="12" name="TextBox 11">
            <a:extLst>
              <a:ext uri="{FF2B5EF4-FFF2-40B4-BE49-F238E27FC236}">
                <a16:creationId xmlns:a16="http://schemas.microsoft.com/office/drawing/2014/main" id="{BF27C155-09AF-3C49-ACD5-D6F17E1291A9}"/>
              </a:ext>
            </a:extLst>
          </p:cNvPr>
          <p:cNvSpPr txBox="1"/>
          <p:nvPr/>
        </p:nvSpPr>
        <p:spPr>
          <a:xfrm>
            <a:off x="312234" y="-167268"/>
            <a:ext cx="12824" cy="484556"/>
          </a:xfrm>
          <a:prstGeom prst="rect">
            <a:avLst/>
          </a:prstGeom>
        </p:spPr>
        <p:txBody>
          <a:bodyPr vert="horz" wrap="none" lIns="0" tIns="12700" rIns="0" bIns="0" rtlCol="0">
            <a:spAutoFit/>
          </a:bodyPr>
          <a:lstStyle/>
          <a:p>
            <a:pPr marL="12700" algn="l">
              <a:lnSpc>
                <a:spcPts val="3604"/>
              </a:lnSpc>
              <a:spcBef>
                <a:spcPts val="100"/>
              </a:spcBef>
            </a:pPr>
            <a:endParaRPr lang="en-US" sz="4300" kern="0" dirty="0"/>
          </a:p>
        </p:txBody>
      </p:sp>
    </p:spTree>
    <p:extLst>
      <p:ext uri="{BB962C8B-B14F-4D97-AF65-F5344CB8AC3E}">
        <p14:creationId xmlns:p14="http://schemas.microsoft.com/office/powerpoint/2010/main" val="221048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FA85B-9244-774C-832D-B521A4E06D12}"/>
              </a:ext>
            </a:extLst>
          </p:cNvPr>
          <p:cNvSpPr>
            <a:spLocks noGrp="1"/>
          </p:cNvSpPr>
          <p:nvPr>
            <p:ph type="title"/>
          </p:nvPr>
        </p:nvSpPr>
        <p:spPr/>
        <p:txBody>
          <a:bodyPr/>
          <a:lstStyle/>
          <a:p>
            <a:r>
              <a:rPr lang="en-US" dirty="0"/>
              <a:t>Common Assessment Tools</a:t>
            </a:r>
          </a:p>
        </p:txBody>
      </p:sp>
      <p:sp>
        <p:nvSpPr>
          <p:cNvPr id="4" name="Text Placeholder 3">
            <a:extLst>
              <a:ext uri="{FF2B5EF4-FFF2-40B4-BE49-F238E27FC236}">
                <a16:creationId xmlns:a16="http://schemas.microsoft.com/office/drawing/2014/main" id="{FB13DDDE-9ABC-914D-8E15-9F708D3F9AE6}"/>
              </a:ext>
            </a:extLst>
          </p:cNvPr>
          <p:cNvSpPr>
            <a:spLocks noGrp="1"/>
          </p:cNvSpPr>
          <p:nvPr>
            <p:ph type="body" sz="quarter" idx="4294967295"/>
          </p:nvPr>
        </p:nvSpPr>
        <p:spPr>
          <a:xfrm>
            <a:off x="941832" y="1709928"/>
            <a:ext cx="7539213" cy="4733115"/>
          </a:xfrm>
        </p:spPr>
        <p:txBody>
          <a:bodyPr>
            <a:normAutofit/>
          </a:bodyPr>
          <a:lstStyle/>
          <a:p>
            <a:pPr>
              <a:buFont typeface="Arial" panose="020B0604020202020204" pitchFamily="34" charset="0"/>
              <a:buChar char="•"/>
              <a:tabLst>
                <a:tab pos="5545138" algn="l"/>
              </a:tabLst>
            </a:pPr>
            <a:r>
              <a:rPr lang="en-US" altLang="en-US" sz="2000" dirty="0"/>
              <a:t>Muscle</a:t>
            </a:r>
          </a:p>
          <a:p>
            <a:pPr lvl="1">
              <a:buFont typeface="Arial" panose="020B0604020202020204" pitchFamily="34" charset="0"/>
              <a:buChar char="•"/>
              <a:tabLst>
                <a:tab pos="5545138" algn="l"/>
              </a:tabLst>
            </a:pPr>
            <a:r>
              <a:rPr lang="en-US" altLang="en-US" sz="2000" dirty="0"/>
              <a:t>6 minute walk test (6MWT)</a:t>
            </a:r>
          </a:p>
          <a:p>
            <a:pPr lvl="1">
              <a:buFont typeface="Arial" panose="020B0604020202020204" pitchFamily="34" charset="0"/>
              <a:buChar char="•"/>
              <a:tabLst>
                <a:tab pos="5545138" algn="l"/>
              </a:tabLst>
            </a:pPr>
            <a:r>
              <a:rPr lang="en-US" altLang="en-US" sz="2000" dirty="0"/>
              <a:t>Quantitative muscle testing (QMT)</a:t>
            </a:r>
          </a:p>
          <a:p>
            <a:pPr lvl="1">
              <a:buFont typeface="Arial" panose="020B0604020202020204" pitchFamily="34" charset="0"/>
              <a:buChar char="•"/>
              <a:tabLst>
                <a:tab pos="5545138" algn="l"/>
              </a:tabLst>
            </a:pPr>
            <a:r>
              <a:rPr lang="en-US" altLang="en-US" sz="2000" dirty="0"/>
              <a:t>Manual muscle testing (MMT)</a:t>
            </a:r>
          </a:p>
          <a:p>
            <a:pPr lvl="1">
              <a:buFont typeface="Arial" panose="020B0604020202020204" pitchFamily="34" charset="0"/>
              <a:buChar char="•"/>
              <a:tabLst>
                <a:tab pos="5545138" algn="l"/>
              </a:tabLst>
            </a:pPr>
            <a:r>
              <a:rPr lang="en-US" altLang="en-US" sz="2000" dirty="0"/>
              <a:t>Electromyography (EMG)</a:t>
            </a:r>
          </a:p>
          <a:p>
            <a:pPr lvl="1">
              <a:buFont typeface="Arial" panose="020B0604020202020204" pitchFamily="34" charset="0"/>
              <a:buChar char="•"/>
              <a:tabLst>
                <a:tab pos="5545138" algn="l"/>
              </a:tabLst>
            </a:pPr>
            <a:r>
              <a:rPr lang="en-US" altLang="en-US" sz="2000" dirty="0"/>
              <a:t>Histopathology</a:t>
            </a:r>
          </a:p>
          <a:p>
            <a:pPr lvl="1">
              <a:buFont typeface="Arial" panose="020B0604020202020204" pitchFamily="34" charset="0"/>
              <a:buChar char="•"/>
              <a:tabLst>
                <a:tab pos="5545138" algn="l"/>
              </a:tabLst>
            </a:pPr>
            <a:endParaRPr lang="en-US" altLang="en-US" sz="2000" dirty="0"/>
          </a:p>
          <a:p>
            <a:pPr>
              <a:buFont typeface="Arial" panose="020B0604020202020204" pitchFamily="34" charset="0"/>
              <a:buChar char="•"/>
              <a:tabLst>
                <a:tab pos="5545138" algn="l"/>
              </a:tabLst>
            </a:pPr>
            <a:r>
              <a:rPr lang="en-US" altLang="en-US" sz="2000" dirty="0"/>
              <a:t>Motor function</a:t>
            </a:r>
          </a:p>
          <a:p>
            <a:pPr lvl="1">
              <a:buFont typeface="Arial" panose="020B0604020202020204" pitchFamily="34" charset="0"/>
              <a:buChar char="•"/>
              <a:tabLst>
                <a:tab pos="5545138" algn="l"/>
              </a:tabLst>
            </a:pPr>
            <a:r>
              <a:rPr lang="en-US" altLang="en-US" sz="2000" dirty="0"/>
              <a:t>Pompe-Specific Pediatric Evaluation of Disability Inventory (Pompe PEDI)</a:t>
            </a:r>
          </a:p>
          <a:p>
            <a:pPr lvl="1">
              <a:buFont typeface="Arial" panose="020B0604020202020204" pitchFamily="34" charset="0"/>
              <a:buChar char="•"/>
              <a:tabLst>
                <a:tab pos="5545138" algn="l"/>
              </a:tabLst>
            </a:pPr>
            <a:r>
              <a:rPr lang="en-US" altLang="en-US" sz="2000" dirty="0"/>
              <a:t>Achievement of motor milestones</a:t>
            </a:r>
          </a:p>
          <a:p>
            <a:pPr lvl="1">
              <a:buFont typeface="Arial" panose="020B0604020202020204" pitchFamily="34" charset="0"/>
              <a:buChar char="•"/>
              <a:tabLst>
                <a:tab pos="5545138" algn="l"/>
              </a:tabLst>
            </a:pPr>
            <a:r>
              <a:rPr lang="en-US" altLang="en-US" sz="2000" dirty="0"/>
              <a:t>Functional motor testing (timed tests, arm and leg functional testing)</a:t>
            </a:r>
          </a:p>
        </p:txBody>
      </p:sp>
      <p:pic>
        <p:nvPicPr>
          <p:cNvPr id="3074" name="Picture 2">
            <a:extLst>
              <a:ext uri="{FF2B5EF4-FFF2-40B4-BE49-F238E27FC236}">
                <a16:creationId xmlns:a16="http://schemas.microsoft.com/office/drawing/2014/main" id="{1BE6225F-710A-6E47-9738-55AFB46FDD7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8544354" y="3954482"/>
            <a:ext cx="2799115" cy="18660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5224F64C-B577-554E-A598-7E1B4DAC66B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8541832" y="1921164"/>
            <a:ext cx="2804160" cy="18694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DFD6E73-1CD9-CA44-B6F4-18ABA710EA09}"/>
              </a:ext>
            </a:extLst>
          </p:cNvPr>
          <p:cNvSpPr/>
          <p:nvPr/>
        </p:nvSpPr>
        <p:spPr>
          <a:xfrm>
            <a:off x="645663" y="6319019"/>
            <a:ext cx="8674781" cy="230832"/>
          </a:xfrm>
          <a:prstGeom prst="rect">
            <a:avLst/>
          </a:prstGeom>
        </p:spPr>
        <p:txBody>
          <a:bodyPr wrap="square" numCol="3" spcCol="0">
            <a:spAutoFit/>
          </a:bodyPr>
          <a:lstStyle/>
          <a:p>
            <a:pPr marL="115888" indent="-115888">
              <a:buClrTx/>
              <a:buFont typeface="+mj-lt"/>
              <a:buAutoNum type="arabicPeriod"/>
            </a:pPr>
            <a:r>
              <a:rPr lang="da-DK" sz="900" dirty="0" err="1"/>
              <a:t>Kishnani</a:t>
            </a:r>
            <a:r>
              <a:rPr lang="da-DK" sz="900" dirty="0"/>
              <a:t> PS, et al., 2006</a:t>
            </a:r>
          </a:p>
          <a:p>
            <a:pPr marL="115888" indent="-115888">
              <a:buClrTx/>
              <a:buFont typeface="+mj-lt"/>
              <a:buAutoNum type="arabicPeriod"/>
            </a:pPr>
            <a:r>
              <a:rPr lang="da-DK" sz="900" dirty="0" err="1"/>
              <a:t>Cupler</a:t>
            </a:r>
            <a:r>
              <a:rPr lang="da-DK" sz="900" dirty="0"/>
              <a:t> EJ, et al., 2012</a:t>
            </a:r>
          </a:p>
        </p:txBody>
      </p:sp>
    </p:spTree>
    <p:extLst>
      <p:ext uri="{BB962C8B-B14F-4D97-AF65-F5344CB8AC3E}">
        <p14:creationId xmlns:p14="http://schemas.microsoft.com/office/powerpoint/2010/main" val="1160582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DA15F-989F-5541-8752-F30378A4457B}"/>
              </a:ext>
            </a:extLst>
          </p:cNvPr>
          <p:cNvSpPr>
            <a:spLocks noGrp="1"/>
          </p:cNvSpPr>
          <p:nvPr>
            <p:ph type="title"/>
          </p:nvPr>
        </p:nvSpPr>
        <p:spPr/>
        <p:txBody>
          <a:bodyPr/>
          <a:lstStyle/>
          <a:p>
            <a:r>
              <a:rPr lang="en-US" dirty="0"/>
              <a:t>Common Assessment Tools (continued)</a:t>
            </a:r>
          </a:p>
        </p:txBody>
      </p:sp>
      <p:sp>
        <p:nvSpPr>
          <p:cNvPr id="4" name="Text Placeholder 3">
            <a:extLst>
              <a:ext uri="{FF2B5EF4-FFF2-40B4-BE49-F238E27FC236}">
                <a16:creationId xmlns:a16="http://schemas.microsoft.com/office/drawing/2014/main" id="{D21EB7B2-0B25-F44B-9FA6-142A25ADAF23}"/>
              </a:ext>
            </a:extLst>
          </p:cNvPr>
          <p:cNvSpPr>
            <a:spLocks noGrp="1"/>
          </p:cNvSpPr>
          <p:nvPr>
            <p:ph type="body" sz="quarter" idx="4294967295"/>
          </p:nvPr>
        </p:nvSpPr>
        <p:spPr>
          <a:xfrm>
            <a:off x="941833" y="1709928"/>
            <a:ext cx="6866348" cy="4733115"/>
          </a:xfrm>
        </p:spPr>
        <p:txBody>
          <a:bodyPr>
            <a:normAutofit/>
          </a:bodyPr>
          <a:lstStyle/>
          <a:p>
            <a:pPr>
              <a:buFont typeface="Arial" panose="020B0604020202020204" pitchFamily="34" charset="0"/>
              <a:buChar char="•"/>
              <a:tabLst>
                <a:tab pos="5545138" algn="l"/>
              </a:tabLst>
            </a:pPr>
            <a:r>
              <a:rPr lang="en-US" altLang="en-US" sz="2000" dirty="0"/>
              <a:t>Cardiac</a:t>
            </a:r>
          </a:p>
          <a:p>
            <a:pPr lvl="1">
              <a:buFont typeface="Arial" panose="020B0604020202020204" pitchFamily="34" charset="0"/>
              <a:buChar char="•"/>
              <a:tabLst>
                <a:tab pos="5545138" algn="l"/>
              </a:tabLst>
            </a:pPr>
            <a:r>
              <a:rPr lang="en-US" altLang="en-US" sz="2000" dirty="0"/>
              <a:t>Echocardiography</a:t>
            </a:r>
          </a:p>
          <a:p>
            <a:pPr lvl="1">
              <a:buFont typeface="Arial" panose="020B0604020202020204" pitchFamily="34" charset="0"/>
              <a:buChar char="•"/>
              <a:tabLst>
                <a:tab pos="5545138" algn="l"/>
              </a:tabLst>
            </a:pPr>
            <a:r>
              <a:rPr lang="en-US" altLang="en-US" sz="2000" dirty="0"/>
              <a:t>Electrocardiography</a:t>
            </a:r>
          </a:p>
          <a:p>
            <a:pPr lvl="1">
              <a:buFont typeface="Arial" panose="020B0604020202020204" pitchFamily="34" charset="0"/>
              <a:buChar char="•"/>
              <a:tabLst>
                <a:tab pos="5545138" algn="l"/>
              </a:tabLst>
            </a:pPr>
            <a:r>
              <a:rPr lang="en-US" altLang="en-US" sz="2000" dirty="0"/>
              <a:t>Chest x-ray</a:t>
            </a:r>
          </a:p>
          <a:p>
            <a:pPr lvl="1">
              <a:buFont typeface="Arial" panose="020B0604020202020204" pitchFamily="34" charset="0"/>
              <a:buChar char="•"/>
              <a:tabLst>
                <a:tab pos="5545138" algn="l"/>
              </a:tabLst>
            </a:pPr>
            <a:r>
              <a:rPr lang="en-US" altLang="en-US" sz="2000" dirty="0"/>
              <a:t>MRI </a:t>
            </a:r>
          </a:p>
          <a:p>
            <a:pPr>
              <a:buFont typeface="Arial" panose="020B0604020202020204" pitchFamily="34" charset="0"/>
              <a:buChar char="•"/>
              <a:tabLst>
                <a:tab pos="5545138" algn="l"/>
              </a:tabLst>
            </a:pPr>
            <a:r>
              <a:rPr lang="en-US" altLang="en-US" sz="2000" dirty="0"/>
              <a:t>Pulmonary</a:t>
            </a:r>
          </a:p>
          <a:p>
            <a:pPr lvl="1">
              <a:buFont typeface="Arial" panose="020B0604020202020204" pitchFamily="34" charset="0"/>
              <a:buChar char="•"/>
              <a:tabLst>
                <a:tab pos="5545138" algn="l"/>
              </a:tabLst>
            </a:pPr>
            <a:r>
              <a:rPr lang="en-US" altLang="en-US" sz="2000" dirty="0"/>
              <a:t>Pulmonary function tests</a:t>
            </a:r>
          </a:p>
          <a:p>
            <a:pPr lvl="1">
              <a:buFont typeface="Arial" panose="020B0604020202020204" pitchFamily="34" charset="0"/>
              <a:buChar char="•"/>
              <a:tabLst>
                <a:tab pos="5545138" algn="l"/>
              </a:tabLst>
            </a:pPr>
            <a:r>
              <a:rPr lang="en-US" altLang="en-US" sz="2000" dirty="0"/>
              <a:t>Sleep studies</a:t>
            </a:r>
          </a:p>
          <a:p>
            <a:pPr>
              <a:buFont typeface="Arial" panose="020B0604020202020204" pitchFamily="34" charset="0"/>
              <a:buChar char="•"/>
              <a:tabLst>
                <a:tab pos="5545138" algn="l"/>
              </a:tabLst>
            </a:pPr>
            <a:r>
              <a:rPr lang="en-US" altLang="en-US" sz="2000" dirty="0"/>
              <a:t>Labs</a:t>
            </a:r>
          </a:p>
          <a:p>
            <a:pPr lvl="1">
              <a:buFont typeface="Arial" panose="020B0604020202020204" pitchFamily="34" charset="0"/>
              <a:buChar char="•"/>
              <a:tabLst>
                <a:tab pos="5545138" algn="l"/>
              </a:tabLst>
            </a:pPr>
            <a:r>
              <a:rPr lang="en-US" altLang="en-US" sz="2000" dirty="0"/>
              <a:t>Creatine kinase (CK)</a:t>
            </a:r>
          </a:p>
          <a:p>
            <a:pPr lvl="1">
              <a:buFont typeface="Arial" panose="020B0604020202020204" pitchFamily="34" charset="0"/>
              <a:buChar char="•"/>
              <a:tabLst>
                <a:tab pos="5545138" algn="l"/>
              </a:tabLst>
            </a:pPr>
            <a:r>
              <a:rPr lang="en-US" altLang="en-US" sz="2000" dirty="0"/>
              <a:t>Alanine and aspartate aminotransferase (ALT/AST)</a:t>
            </a:r>
          </a:p>
          <a:p>
            <a:pPr lvl="1">
              <a:buFont typeface="Arial" panose="020B0604020202020204" pitchFamily="34" charset="0"/>
              <a:buChar char="•"/>
              <a:tabLst>
                <a:tab pos="5545138" algn="l"/>
              </a:tabLst>
            </a:pPr>
            <a:r>
              <a:rPr lang="en-US" altLang="en-US" sz="2000" dirty="0"/>
              <a:t>Urinary excretion of the </a:t>
            </a:r>
            <a:r>
              <a:rPr lang="en-US" altLang="en-US" sz="2000" dirty="0" err="1"/>
              <a:t>tetrasaccharide</a:t>
            </a:r>
            <a:r>
              <a:rPr lang="en-US" altLang="en-US" sz="2000" dirty="0"/>
              <a:t> 6-</a:t>
            </a:r>
            <a:r>
              <a:rPr lang="en-US" altLang="en-US" sz="2000" dirty="0">
                <a:latin typeface="Symbol" pitchFamily="2" charset="2"/>
              </a:rPr>
              <a:t>a</a:t>
            </a:r>
            <a:r>
              <a:rPr lang="en-US" altLang="en-US" sz="2000" dirty="0"/>
              <a:t>-D-glucopyranosyl-maltotriose (Glc4 or Hex4)</a:t>
            </a:r>
          </a:p>
        </p:txBody>
      </p:sp>
      <p:pic>
        <p:nvPicPr>
          <p:cNvPr id="4098" name="Picture 2">
            <a:extLst>
              <a:ext uri="{FF2B5EF4-FFF2-40B4-BE49-F238E27FC236}">
                <a16:creationId xmlns:a16="http://schemas.microsoft.com/office/drawing/2014/main" id="{B5053645-20D5-5744-92DB-859956FB740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8630148" y="3756695"/>
            <a:ext cx="2973290" cy="167239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2CE19FB0-1352-0240-8100-16D5F477F0A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6117183" y="1723665"/>
            <a:ext cx="2877055" cy="192012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FAF83E52-5EB9-D343-A308-59028A6EE32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9023692" y="1716321"/>
            <a:ext cx="2579746" cy="19348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B4CF783-3BC7-2245-8CF8-5BEAE5187273}"/>
              </a:ext>
            </a:extLst>
          </p:cNvPr>
          <p:cNvSpPr/>
          <p:nvPr/>
        </p:nvSpPr>
        <p:spPr>
          <a:xfrm>
            <a:off x="545421" y="6341364"/>
            <a:ext cx="8674781" cy="230832"/>
          </a:xfrm>
          <a:prstGeom prst="rect">
            <a:avLst/>
          </a:prstGeom>
        </p:spPr>
        <p:txBody>
          <a:bodyPr wrap="square" numCol="3" spcCol="0">
            <a:spAutoFit/>
          </a:bodyPr>
          <a:lstStyle/>
          <a:p>
            <a:pPr marL="115888" indent="-115888">
              <a:buClrTx/>
              <a:buFont typeface="+mj-lt"/>
              <a:buAutoNum type="arabicPeriod"/>
            </a:pPr>
            <a:r>
              <a:rPr lang="da-DK" sz="900" dirty="0" err="1"/>
              <a:t>Kishnani</a:t>
            </a:r>
            <a:r>
              <a:rPr lang="da-DK" sz="900" dirty="0"/>
              <a:t> PS, et al., 2006</a:t>
            </a:r>
          </a:p>
          <a:p>
            <a:pPr marL="115888" indent="-115888">
              <a:buClrTx/>
              <a:buFont typeface="+mj-lt"/>
              <a:buAutoNum type="arabicPeriod"/>
            </a:pPr>
            <a:r>
              <a:rPr lang="da-DK" sz="900" dirty="0" err="1"/>
              <a:t>Cupler</a:t>
            </a:r>
            <a:r>
              <a:rPr lang="da-DK" sz="900" dirty="0"/>
              <a:t> EJ, et al., 2012</a:t>
            </a:r>
          </a:p>
        </p:txBody>
      </p:sp>
    </p:spTree>
    <p:extLst>
      <p:ext uri="{BB962C8B-B14F-4D97-AF65-F5344CB8AC3E}">
        <p14:creationId xmlns:p14="http://schemas.microsoft.com/office/powerpoint/2010/main" val="1059014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28F6D0-E8B7-44D4-8173-16AC3FB33861}"/>
              </a:ext>
            </a:extLst>
          </p:cNvPr>
          <p:cNvSpPr txBox="1">
            <a:spLocks/>
          </p:cNvSpPr>
          <p:nvPr/>
        </p:nvSpPr>
        <p:spPr>
          <a:xfrm>
            <a:off x="2676991" y="2963579"/>
            <a:ext cx="6837712" cy="104644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100000"/>
              </a:lnSpc>
              <a:spcBef>
                <a:spcPts val="1980"/>
              </a:spcBef>
              <a:spcAft>
                <a:spcPts val="600"/>
              </a:spcAft>
              <a:buFont typeface="Arial" panose="020B0604020202020204" pitchFamily="34" charset="0"/>
              <a:buNone/>
              <a:defRPr lang="en-US" sz="3600" b="1" i="1" u="heavy" kern="1200" spc="300" dirty="0" smtClean="0">
                <a:solidFill>
                  <a:schemeClr val="tx1">
                    <a:lumMod val="85000"/>
                    <a:lumOff val="15000"/>
                  </a:schemeClr>
                </a:solidFill>
                <a:uFill>
                  <a:solidFill>
                    <a:srgbClr val="FDB237"/>
                  </a:solidFill>
                </a:uFill>
                <a:latin typeface="Freestyle Script" panose="030804020302050B0404" pitchFamily="66" charset="0"/>
                <a:ea typeface="+mn-ea"/>
                <a:cs typeface="Times New Roman"/>
              </a:defRPr>
            </a:lvl1pPr>
            <a:lvl2pPr marL="742950" indent="-285750" eaLnBrk="1" hangingPunct="1">
              <a:buFont typeface="Arial" panose="020B0604020202020204" pitchFamily="34" charset="0"/>
              <a:buChar char="–"/>
              <a:defRPr lang="en-US" sz="7500" b="0" i="1" u="heavy" kern="0" spc="300" dirty="0" smtClean="0">
                <a:solidFill>
                  <a:srgbClr val="231F20"/>
                </a:solidFill>
                <a:uFill>
                  <a:solidFill>
                    <a:srgbClr val="FDB237"/>
                  </a:solidFill>
                </a:uFill>
                <a:latin typeface="Mistral" panose="03090702030407020403" pitchFamily="66" charset="0"/>
                <a:ea typeface="Brush Script MT" panose="03060802040406070304" pitchFamily="66" charset="-122"/>
                <a:cs typeface="Brush Script MT" panose="03060802040406070304" pitchFamily="66" charset="-122"/>
              </a:defRPr>
            </a:lvl2pPr>
            <a:lvl3pPr marL="1200150" indent="-285750" eaLnBrk="1" hangingPunct="1">
              <a:buFont typeface="Arial" panose="020B0604020202020204" pitchFamily="34" charset="0"/>
              <a:buChar char="•"/>
              <a:defRPr>
                <a:solidFill>
                  <a:schemeClr val="tx1">
                    <a:lumMod val="85000"/>
                    <a:lumOff val="15000"/>
                  </a:schemeClr>
                </a:solidFill>
                <a:latin typeface="+mn-lt"/>
                <a:ea typeface="+mn-ea"/>
                <a:cs typeface="+mn-cs"/>
              </a:defRPr>
            </a:lvl3pPr>
            <a:lvl4pPr marL="1657350" indent="-285750" eaLnBrk="1" hangingPunct="1">
              <a:buFont typeface="Arial" panose="020B0604020202020204" pitchFamily="34" charset="0"/>
              <a:buChar char="•"/>
              <a:defRPr>
                <a:solidFill>
                  <a:schemeClr val="tx1">
                    <a:lumMod val="85000"/>
                    <a:lumOff val="15000"/>
                  </a:schemeClr>
                </a:solidFill>
                <a:latin typeface="+mn-lt"/>
                <a:ea typeface="+mn-ea"/>
                <a:cs typeface="+mn-cs"/>
              </a:defRPr>
            </a:lvl4pPr>
            <a:lvl5pPr marL="2114550" indent="-285750" eaLnBrk="1" hangingPunct="1">
              <a:buFont typeface="Arial" panose="020B0604020202020204" pitchFamily="34" charset="0"/>
              <a:buChar char="•"/>
              <a:defRPr>
                <a:solidFill>
                  <a:schemeClr val="tx1">
                    <a:lumMod val="85000"/>
                    <a:lumOff val="15000"/>
                  </a:schemeClr>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7200" dirty="0"/>
              <a:t>Disease management</a:t>
            </a:r>
          </a:p>
        </p:txBody>
      </p:sp>
    </p:spTree>
    <p:extLst>
      <p:ext uri="{BB962C8B-B14F-4D97-AF65-F5344CB8AC3E}">
        <p14:creationId xmlns:p14="http://schemas.microsoft.com/office/powerpoint/2010/main" val="2850928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EE9BD-D99B-684A-99FE-C052F155C954}"/>
              </a:ext>
            </a:extLst>
          </p:cNvPr>
          <p:cNvSpPr>
            <a:spLocks noGrp="1"/>
          </p:cNvSpPr>
          <p:nvPr>
            <p:ph type="title"/>
          </p:nvPr>
        </p:nvSpPr>
        <p:spPr/>
        <p:txBody>
          <a:bodyPr/>
          <a:lstStyle/>
          <a:p>
            <a:r>
              <a:rPr lang="en-US" dirty="0"/>
              <a:t>Multidisciplinary Care</a:t>
            </a:r>
          </a:p>
        </p:txBody>
      </p:sp>
      <p:sp>
        <p:nvSpPr>
          <p:cNvPr id="22" name="Rectangle 21">
            <a:extLst>
              <a:ext uri="{FF2B5EF4-FFF2-40B4-BE49-F238E27FC236}">
                <a16:creationId xmlns:a16="http://schemas.microsoft.com/office/drawing/2014/main" id="{A49763B9-5236-504A-9915-72A76136F88A}"/>
              </a:ext>
            </a:extLst>
          </p:cNvPr>
          <p:cNvSpPr/>
          <p:nvPr/>
        </p:nvSpPr>
        <p:spPr>
          <a:xfrm>
            <a:off x="514578" y="6284492"/>
            <a:ext cx="8674781" cy="230832"/>
          </a:xfrm>
          <a:prstGeom prst="rect">
            <a:avLst/>
          </a:prstGeom>
        </p:spPr>
        <p:txBody>
          <a:bodyPr wrap="square" numCol="3" spcCol="0">
            <a:spAutoFit/>
          </a:bodyPr>
          <a:lstStyle/>
          <a:p>
            <a:pPr marL="115888" indent="-115888">
              <a:buClrTx/>
              <a:buFont typeface="+mj-lt"/>
              <a:buAutoNum type="arabicPeriod"/>
            </a:pPr>
            <a:r>
              <a:rPr lang="da-DK" sz="900" dirty="0" err="1"/>
              <a:t>Kishnani</a:t>
            </a:r>
            <a:r>
              <a:rPr lang="da-DK" sz="900" dirty="0"/>
              <a:t> PS, et al., 2006</a:t>
            </a:r>
          </a:p>
          <a:p>
            <a:pPr marL="115888" indent="-115888">
              <a:buClrTx/>
              <a:buFont typeface="+mj-lt"/>
              <a:buAutoNum type="arabicPeriod"/>
            </a:pPr>
            <a:r>
              <a:rPr lang="da-DK" sz="900" dirty="0" err="1"/>
              <a:t>Cupler</a:t>
            </a:r>
            <a:r>
              <a:rPr lang="da-DK" sz="900" dirty="0"/>
              <a:t> EJ, et al., 2012</a:t>
            </a:r>
          </a:p>
        </p:txBody>
      </p:sp>
      <p:grpSp>
        <p:nvGrpSpPr>
          <p:cNvPr id="28" name="Group 27">
            <a:extLst>
              <a:ext uri="{FF2B5EF4-FFF2-40B4-BE49-F238E27FC236}">
                <a16:creationId xmlns:a16="http://schemas.microsoft.com/office/drawing/2014/main" id="{7968038D-CB46-4CE8-BB95-DC0FA494F691}"/>
              </a:ext>
            </a:extLst>
          </p:cNvPr>
          <p:cNvGrpSpPr/>
          <p:nvPr/>
        </p:nvGrpSpPr>
        <p:grpSpPr>
          <a:xfrm>
            <a:off x="2155884" y="1544201"/>
            <a:ext cx="7880232" cy="4481798"/>
            <a:chOff x="2397525" y="1544201"/>
            <a:chExt cx="7880232" cy="4481798"/>
          </a:xfrm>
        </p:grpSpPr>
        <p:sp>
          <p:nvSpPr>
            <p:cNvPr id="7" name="Text Box 9">
              <a:extLst>
                <a:ext uri="{FF2B5EF4-FFF2-40B4-BE49-F238E27FC236}">
                  <a16:creationId xmlns:a16="http://schemas.microsoft.com/office/drawing/2014/main" id="{66E0F643-AD55-FB47-AC94-3196E16C043A}"/>
                </a:ext>
              </a:extLst>
            </p:cNvPr>
            <p:cNvSpPr txBox="1">
              <a:spLocks noChangeArrowheads="1"/>
            </p:cNvSpPr>
            <p:nvPr/>
          </p:nvSpPr>
          <p:spPr bwMode="auto">
            <a:xfrm>
              <a:off x="4859286" y="1544201"/>
              <a:ext cx="2366353" cy="400110"/>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solidFill>
                    <a:schemeClr val="accent5"/>
                  </a:solidFill>
                </a:rPr>
                <a:t>Genetic counseling</a:t>
              </a:r>
            </a:p>
          </p:txBody>
        </p:sp>
        <p:sp>
          <p:nvSpPr>
            <p:cNvPr id="8" name="Text Box 10">
              <a:extLst>
                <a:ext uri="{FF2B5EF4-FFF2-40B4-BE49-F238E27FC236}">
                  <a16:creationId xmlns:a16="http://schemas.microsoft.com/office/drawing/2014/main" id="{21B9464D-A749-084D-BAE6-DC7361DB10D6}"/>
                </a:ext>
              </a:extLst>
            </p:cNvPr>
            <p:cNvSpPr txBox="1">
              <a:spLocks noChangeArrowheads="1"/>
            </p:cNvSpPr>
            <p:nvPr/>
          </p:nvSpPr>
          <p:spPr bwMode="auto">
            <a:xfrm>
              <a:off x="7847295" y="2452832"/>
              <a:ext cx="2430462" cy="396875"/>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solidFill>
                    <a:schemeClr val="accent5"/>
                  </a:solidFill>
                </a:rPr>
                <a:t>Respiratory therapy</a:t>
              </a:r>
            </a:p>
          </p:txBody>
        </p:sp>
        <p:sp>
          <p:nvSpPr>
            <p:cNvPr id="9" name="Text Box 11">
              <a:extLst>
                <a:ext uri="{FF2B5EF4-FFF2-40B4-BE49-F238E27FC236}">
                  <a16:creationId xmlns:a16="http://schemas.microsoft.com/office/drawing/2014/main" id="{46912339-9531-B344-A276-5801D23F434E}"/>
                </a:ext>
              </a:extLst>
            </p:cNvPr>
            <p:cNvSpPr txBox="1">
              <a:spLocks noChangeArrowheads="1"/>
            </p:cNvSpPr>
            <p:nvPr/>
          </p:nvSpPr>
          <p:spPr bwMode="auto">
            <a:xfrm>
              <a:off x="2463361" y="2452832"/>
              <a:ext cx="1980029" cy="400110"/>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solidFill>
                    <a:schemeClr val="accent5"/>
                  </a:solidFill>
                </a:rPr>
                <a:t>Speech therapy</a:t>
              </a:r>
            </a:p>
          </p:txBody>
        </p:sp>
        <p:sp>
          <p:nvSpPr>
            <p:cNvPr id="10" name="Text Box 12">
              <a:extLst>
                <a:ext uri="{FF2B5EF4-FFF2-40B4-BE49-F238E27FC236}">
                  <a16:creationId xmlns:a16="http://schemas.microsoft.com/office/drawing/2014/main" id="{100E82BE-ACD5-DE4B-8E21-6511B36D3FEF}"/>
                </a:ext>
              </a:extLst>
            </p:cNvPr>
            <p:cNvSpPr txBox="1">
              <a:spLocks noChangeArrowheads="1"/>
            </p:cNvSpPr>
            <p:nvPr/>
          </p:nvSpPr>
          <p:spPr bwMode="auto">
            <a:xfrm>
              <a:off x="2397525" y="3728617"/>
              <a:ext cx="1751012" cy="701675"/>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solidFill>
                    <a:schemeClr val="accent5"/>
                  </a:solidFill>
                </a:rPr>
                <a:t>Occupational </a:t>
              </a:r>
            </a:p>
            <a:p>
              <a:r>
                <a:rPr lang="en-US" altLang="en-US" sz="2000" dirty="0">
                  <a:solidFill>
                    <a:schemeClr val="accent5"/>
                  </a:solidFill>
                </a:rPr>
                <a:t>therapy</a:t>
              </a:r>
            </a:p>
          </p:txBody>
        </p:sp>
        <p:sp>
          <p:nvSpPr>
            <p:cNvPr id="11" name="Text Box 13">
              <a:extLst>
                <a:ext uri="{FF2B5EF4-FFF2-40B4-BE49-F238E27FC236}">
                  <a16:creationId xmlns:a16="http://schemas.microsoft.com/office/drawing/2014/main" id="{3F3057A4-29B1-DE4C-A729-1633A05FB6D6}"/>
                </a:ext>
              </a:extLst>
            </p:cNvPr>
            <p:cNvSpPr txBox="1">
              <a:spLocks noChangeArrowheads="1"/>
            </p:cNvSpPr>
            <p:nvPr/>
          </p:nvSpPr>
          <p:spPr bwMode="auto">
            <a:xfrm>
              <a:off x="3306800" y="5304719"/>
              <a:ext cx="1683474" cy="707886"/>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solidFill>
                    <a:schemeClr val="accent5"/>
                  </a:solidFill>
                </a:rPr>
                <a:t>Psychosocial</a:t>
              </a:r>
            </a:p>
            <a:p>
              <a:r>
                <a:rPr lang="en-US" altLang="en-US" sz="2000" dirty="0">
                  <a:solidFill>
                    <a:schemeClr val="accent5"/>
                  </a:solidFill>
                </a:rPr>
                <a:t>therapy</a:t>
              </a:r>
            </a:p>
          </p:txBody>
        </p:sp>
        <p:sp>
          <p:nvSpPr>
            <p:cNvPr id="12" name="Text Box 14">
              <a:extLst>
                <a:ext uri="{FF2B5EF4-FFF2-40B4-BE49-F238E27FC236}">
                  <a16:creationId xmlns:a16="http://schemas.microsoft.com/office/drawing/2014/main" id="{A6FBBC9A-4AD2-8348-9738-834B7870C91F}"/>
                </a:ext>
              </a:extLst>
            </p:cNvPr>
            <p:cNvSpPr txBox="1">
              <a:spLocks noChangeArrowheads="1"/>
            </p:cNvSpPr>
            <p:nvPr/>
          </p:nvSpPr>
          <p:spPr bwMode="auto">
            <a:xfrm>
              <a:off x="7097201" y="5324324"/>
              <a:ext cx="2020888" cy="701675"/>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solidFill>
                    <a:schemeClr val="accent5"/>
                  </a:solidFill>
                </a:rPr>
                <a:t>Nutritional and</a:t>
              </a:r>
            </a:p>
            <a:p>
              <a:r>
                <a:rPr lang="en-US" altLang="en-US" sz="2000" dirty="0">
                  <a:solidFill>
                    <a:schemeClr val="accent5"/>
                  </a:solidFill>
                </a:rPr>
                <a:t> dietary therapy</a:t>
              </a:r>
            </a:p>
          </p:txBody>
        </p:sp>
        <p:sp>
          <p:nvSpPr>
            <p:cNvPr id="13" name="Text Box 15">
              <a:extLst>
                <a:ext uri="{FF2B5EF4-FFF2-40B4-BE49-F238E27FC236}">
                  <a16:creationId xmlns:a16="http://schemas.microsoft.com/office/drawing/2014/main" id="{3405B409-30F4-564F-AFFF-059839988F6F}"/>
                </a:ext>
              </a:extLst>
            </p:cNvPr>
            <p:cNvSpPr txBox="1">
              <a:spLocks noChangeArrowheads="1"/>
            </p:cNvSpPr>
            <p:nvPr/>
          </p:nvSpPr>
          <p:spPr bwMode="auto">
            <a:xfrm>
              <a:off x="8128669" y="4013916"/>
              <a:ext cx="2049462" cy="396875"/>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solidFill>
                    <a:schemeClr val="accent5"/>
                  </a:solidFill>
                </a:rPr>
                <a:t>Physical therapy</a:t>
              </a:r>
            </a:p>
          </p:txBody>
        </p:sp>
        <p:sp>
          <p:nvSpPr>
            <p:cNvPr id="14" name="Line 16">
              <a:extLst>
                <a:ext uri="{FF2B5EF4-FFF2-40B4-BE49-F238E27FC236}">
                  <a16:creationId xmlns:a16="http://schemas.microsoft.com/office/drawing/2014/main" id="{BE6107F7-24C1-CB47-990E-5465557EF98C}"/>
                </a:ext>
              </a:extLst>
            </p:cNvPr>
            <p:cNvSpPr>
              <a:spLocks noChangeShapeType="1"/>
            </p:cNvSpPr>
            <p:nvPr/>
          </p:nvSpPr>
          <p:spPr bwMode="auto">
            <a:xfrm>
              <a:off x="6063628" y="1944311"/>
              <a:ext cx="0" cy="477838"/>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0">
              <a:schemeClr val="accent1"/>
            </a:fillRef>
            <a:effectRef idx="1">
              <a:schemeClr val="accent1"/>
            </a:effectRef>
            <a:fontRef idx="minor">
              <a:schemeClr val="tx1"/>
            </a:fontRef>
          </p:style>
          <p:txBody>
            <a:bodyPr wrap="none" anchor="ctr"/>
            <a:lstStyle/>
            <a:p>
              <a:endParaRPr lang="en-US"/>
            </a:p>
          </p:txBody>
        </p:sp>
        <p:sp>
          <p:nvSpPr>
            <p:cNvPr id="15" name="Line 17">
              <a:extLst>
                <a:ext uri="{FF2B5EF4-FFF2-40B4-BE49-F238E27FC236}">
                  <a16:creationId xmlns:a16="http://schemas.microsoft.com/office/drawing/2014/main" id="{6BA8245E-2B33-7F48-8267-139C4434E480}"/>
                </a:ext>
              </a:extLst>
            </p:cNvPr>
            <p:cNvSpPr>
              <a:spLocks noChangeShapeType="1"/>
            </p:cNvSpPr>
            <p:nvPr/>
          </p:nvSpPr>
          <p:spPr bwMode="auto">
            <a:xfrm flipH="1">
              <a:off x="7342872" y="2670975"/>
              <a:ext cx="455613" cy="249238"/>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0">
              <a:schemeClr val="accent1"/>
            </a:fillRef>
            <a:effectRef idx="1">
              <a:schemeClr val="accent1"/>
            </a:effectRef>
            <a:fontRef idx="minor">
              <a:schemeClr val="tx1"/>
            </a:fontRef>
          </p:style>
          <p:txBody>
            <a:bodyPr wrap="none" anchor="ctr"/>
            <a:lstStyle/>
            <a:p>
              <a:endParaRPr lang="en-US"/>
            </a:p>
          </p:txBody>
        </p:sp>
        <p:sp>
          <p:nvSpPr>
            <p:cNvPr id="16" name="Line 18">
              <a:extLst>
                <a:ext uri="{FF2B5EF4-FFF2-40B4-BE49-F238E27FC236}">
                  <a16:creationId xmlns:a16="http://schemas.microsoft.com/office/drawing/2014/main" id="{4C260BD5-0C4D-0D41-A514-7DBE4D30B9FA}"/>
                </a:ext>
              </a:extLst>
            </p:cNvPr>
            <p:cNvSpPr>
              <a:spLocks noChangeShapeType="1"/>
            </p:cNvSpPr>
            <p:nvPr/>
          </p:nvSpPr>
          <p:spPr bwMode="auto">
            <a:xfrm>
              <a:off x="4525844" y="2714546"/>
              <a:ext cx="347662" cy="217487"/>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0">
              <a:schemeClr val="accent1"/>
            </a:fillRef>
            <a:effectRef idx="1">
              <a:schemeClr val="accent1"/>
            </a:effectRef>
            <a:fontRef idx="minor">
              <a:schemeClr val="tx1"/>
            </a:fontRef>
          </p:style>
          <p:txBody>
            <a:bodyPr wrap="none" anchor="ctr"/>
            <a:lstStyle/>
            <a:p>
              <a:endParaRPr lang="en-US"/>
            </a:p>
          </p:txBody>
        </p:sp>
        <p:sp>
          <p:nvSpPr>
            <p:cNvPr id="17" name="Line 19">
              <a:extLst>
                <a:ext uri="{FF2B5EF4-FFF2-40B4-BE49-F238E27FC236}">
                  <a16:creationId xmlns:a16="http://schemas.microsoft.com/office/drawing/2014/main" id="{636395DF-C4E5-6F40-889E-706EC88A640D}"/>
                </a:ext>
              </a:extLst>
            </p:cNvPr>
            <p:cNvSpPr>
              <a:spLocks noChangeShapeType="1"/>
            </p:cNvSpPr>
            <p:nvPr/>
          </p:nvSpPr>
          <p:spPr bwMode="auto">
            <a:xfrm flipV="1">
              <a:off x="4162850" y="3999235"/>
              <a:ext cx="684213" cy="139700"/>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0">
              <a:schemeClr val="accent1"/>
            </a:fillRef>
            <a:effectRef idx="1">
              <a:schemeClr val="accent1"/>
            </a:effectRef>
            <a:fontRef idx="minor">
              <a:schemeClr val="tx1"/>
            </a:fontRef>
          </p:style>
          <p:txBody>
            <a:bodyPr wrap="none" anchor="ctr"/>
            <a:lstStyle/>
            <a:p>
              <a:endParaRPr lang="en-US"/>
            </a:p>
          </p:txBody>
        </p:sp>
        <p:sp>
          <p:nvSpPr>
            <p:cNvPr id="18" name="Line 20">
              <a:extLst>
                <a:ext uri="{FF2B5EF4-FFF2-40B4-BE49-F238E27FC236}">
                  <a16:creationId xmlns:a16="http://schemas.microsoft.com/office/drawing/2014/main" id="{B9DADADA-1A9C-024A-977F-395C92A23670}"/>
                </a:ext>
              </a:extLst>
            </p:cNvPr>
            <p:cNvSpPr>
              <a:spLocks noChangeShapeType="1"/>
            </p:cNvSpPr>
            <p:nvPr/>
          </p:nvSpPr>
          <p:spPr bwMode="auto">
            <a:xfrm flipV="1">
              <a:off x="4912486" y="4778881"/>
              <a:ext cx="347663" cy="487363"/>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0">
              <a:schemeClr val="accent1"/>
            </a:fillRef>
            <a:effectRef idx="1">
              <a:schemeClr val="accent1"/>
            </a:effectRef>
            <a:fontRef idx="minor">
              <a:schemeClr val="tx1"/>
            </a:fontRef>
          </p:style>
          <p:txBody>
            <a:bodyPr wrap="none" anchor="ctr"/>
            <a:lstStyle/>
            <a:p>
              <a:endParaRPr lang="en-US"/>
            </a:p>
          </p:txBody>
        </p:sp>
        <p:sp>
          <p:nvSpPr>
            <p:cNvPr id="19" name="Line 21">
              <a:extLst>
                <a:ext uri="{FF2B5EF4-FFF2-40B4-BE49-F238E27FC236}">
                  <a16:creationId xmlns:a16="http://schemas.microsoft.com/office/drawing/2014/main" id="{07A939B6-7B01-0044-8DD1-33720D795FC9}"/>
                </a:ext>
              </a:extLst>
            </p:cNvPr>
            <p:cNvSpPr>
              <a:spLocks noChangeShapeType="1"/>
            </p:cNvSpPr>
            <p:nvPr/>
          </p:nvSpPr>
          <p:spPr bwMode="auto">
            <a:xfrm flipH="1" flipV="1">
              <a:off x="6975304" y="4712357"/>
              <a:ext cx="369887" cy="466725"/>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0">
              <a:schemeClr val="accent1"/>
            </a:fillRef>
            <a:effectRef idx="1">
              <a:schemeClr val="accent1"/>
            </a:effectRef>
            <a:fontRef idx="minor">
              <a:schemeClr val="tx1"/>
            </a:fontRef>
          </p:style>
          <p:txBody>
            <a:bodyPr wrap="none" anchor="ctr"/>
            <a:lstStyle/>
            <a:p>
              <a:endParaRPr lang="en-US"/>
            </a:p>
          </p:txBody>
        </p:sp>
        <p:sp>
          <p:nvSpPr>
            <p:cNvPr id="20" name="Line 22">
              <a:extLst>
                <a:ext uri="{FF2B5EF4-FFF2-40B4-BE49-F238E27FC236}">
                  <a16:creationId xmlns:a16="http://schemas.microsoft.com/office/drawing/2014/main" id="{D915B0A3-14B6-1B41-B5E3-E8FA3748C68F}"/>
                </a:ext>
              </a:extLst>
            </p:cNvPr>
            <p:cNvSpPr>
              <a:spLocks noChangeShapeType="1"/>
            </p:cNvSpPr>
            <p:nvPr/>
          </p:nvSpPr>
          <p:spPr bwMode="auto">
            <a:xfrm flipH="1" flipV="1">
              <a:off x="7531018" y="3993643"/>
              <a:ext cx="520700" cy="152400"/>
            </a:xfrm>
            <a:prstGeom prst="line">
              <a:avLst/>
            </a:prstGeom>
            <a:ln>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0">
              <a:schemeClr val="accent1"/>
            </a:fillRef>
            <a:effectRef idx="1">
              <a:schemeClr val="accent1"/>
            </a:effectRef>
            <a:fontRef idx="minor">
              <a:schemeClr val="tx1"/>
            </a:fontRef>
          </p:style>
          <p:txBody>
            <a:bodyPr wrap="none" anchor="ctr"/>
            <a:lstStyle/>
            <a:p>
              <a:endParaRPr lang="en-US"/>
            </a:p>
          </p:txBody>
        </p:sp>
        <p:grpSp>
          <p:nvGrpSpPr>
            <p:cNvPr id="27" name="Group 26">
              <a:extLst>
                <a:ext uri="{FF2B5EF4-FFF2-40B4-BE49-F238E27FC236}">
                  <a16:creationId xmlns:a16="http://schemas.microsoft.com/office/drawing/2014/main" id="{851C00E3-A599-4F92-9CCA-A08308985E6A}"/>
                </a:ext>
              </a:extLst>
            </p:cNvPr>
            <p:cNvGrpSpPr/>
            <p:nvPr/>
          </p:nvGrpSpPr>
          <p:grpSpPr>
            <a:xfrm>
              <a:off x="4609409" y="2284788"/>
              <a:ext cx="2973182" cy="2765496"/>
              <a:chOff x="4609409" y="2284788"/>
              <a:chExt cx="2973182" cy="2765496"/>
            </a:xfrm>
          </p:grpSpPr>
          <p:sp>
            <p:nvSpPr>
              <p:cNvPr id="5" name="Oval 2">
                <a:extLst>
                  <a:ext uri="{FF2B5EF4-FFF2-40B4-BE49-F238E27FC236}">
                    <a16:creationId xmlns:a16="http://schemas.microsoft.com/office/drawing/2014/main" id="{C6A665F0-44AD-7341-99B8-F46FCE5790EB}"/>
                  </a:ext>
                </a:extLst>
              </p:cNvPr>
              <p:cNvSpPr>
                <a:spLocks noChangeArrowheads="1"/>
              </p:cNvSpPr>
              <p:nvPr/>
            </p:nvSpPr>
            <p:spPr bwMode="auto">
              <a:xfrm>
                <a:off x="4609409" y="2284788"/>
                <a:ext cx="2973182" cy="2765496"/>
              </a:xfrm>
              <a:prstGeom prst="ellipse">
                <a:avLst/>
              </a:prstGeom>
              <a:solidFill>
                <a:schemeClr val="accent1"/>
              </a:solidFill>
              <a:ln w="19050">
                <a:noFill/>
                <a:round/>
                <a:headEnd/>
                <a:tailEnd/>
              </a:ln>
              <a:effectLst>
                <a:outerShdw blurRad="50800" dist="38100" dir="2700000" algn="tl" rotWithShape="0">
                  <a:prstClr val="black">
                    <a:alpha val="40000"/>
                  </a:prstClr>
                </a:outerShdw>
              </a:effectLst>
            </p:spPr>
            <p:txBody>
              <a:bodyPr wrap="none" anchor="ctr"/>
              <a:lstStyle/>
              <a:p>
                <a:endParaRPr lang="en-US" b="1" dirty="0">
                  <a:solidFill>
                    <a:schemeClr val="bg1"/>
                  </a:solidFill>
                </a:endParaRPr>
              </a:p>
            </p:txBody>
          </p:sp>
          <p:sp>
            <p:nvSpPr>
              <p:cNvPr id="26" name="TextBox 25">
                <a:extLst>
                  <a:ext uri="{FF2B5EF4-FFF2-40B4-BE49-F238E27FC236}">
                    <a16:creationId xmlns:a16="http://schemas.microsoft.com/office/drawing/2014/main" id="{2123BA9E-8794-49EC-A0B6-6588ECE5FD52}"/>
                  </a:ext>
                </a:extLst>
              </p:cNvPr>
              <p:cNvSpPr txBox="1"/>
              <p:nvPr/>
            </p:nvSpPr>
            <p:spPr>
              <a:xfrm>
                <a:off x="5070282" y="3104437"/>
                <a:ext cx="2051437" cy="902491"/>
              </a:xfrm>
              <a:prstGeom prst="rect">
                <a:avLst/>
              </a:prstGeom>
              <a:ln>
                <a:noFill/>
              </a:ln>
            </p:spPr>
            <p:txBody>
              <a:bodyPr vert="horz" wrap="square" lIns="0" tIns="12700" rIns="0" bIns="0" rtlCol="0">
                <a:spAutoFit/>
              </a:bodyPr>
              <a:lstStyle/>
              <a:p>
                <a:pPr marL="12700" algn="ctr">
                  <a:lnSpc>
                    <a:spcPts val="3604"/>
                  </a:lnSpc>
                  <a:spcBef>
                    <a:spcPts val="100"/>
                  </a:spcBef>
                </a:pPr>
                <a:r>
                  <a:rPr lang="en-US" sz="2000" b="1" kern="0" dirty="0">
                    <a:solidFill>
                      <a:schemeClr val="bg1"/>
                    </a:solidFill>
                  </a:rPr>
                  <a:t>Care Coordinator</a:t>
                </a:r>
              </a:p>
            </p:txBody>
          </p:sp>
        </p:grpSp>
      </p:grpSp>
    </p:spTree>
    <p:extLst>
      <p:ext uri="{BB962C8B-B14F-4D97-AF65-F5344CB8AC3E}">
        <p14:creationId xmlns:p14="http://schemas.microsoft.com/office/powerpoint/2010/main" val="2495304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4936-55E3-C849-B014-AD992433BAE0}"/>
              </a:ext>
            </a:extLst>
          </p:cNvPr>
          <p:cNvSpPr>
            <a:spLocks noGrp="1"/>
          </p:cNvSpPr>
          <p:nvPr>
            <p:ph type="title"/>
          </p:nvPr>
        </p:nvSpPr>
        <p:spPr/>
        <p:txBody>
          <a:bodyPr/>
          <a:lstStyle/>
          <a:p>
            <a:r>
              <a:rPr lang="en-US" dirty="0"/>
              <a:t>Symptom Management</a:t>
            </a:r>
          </a:p>
        </p:txBody>
      </p:sp>
      <p:sp>
        <p:nvSpPr>
          <p:cNvPr id="3" name="Content Placeholder 2">
            <a:extLst>
              <a:ext uri="{FF2B5EF4-FFF2-40B4-BE49-F238E27FC236}">
                <a16:creationId xmlns:a16="http://schemas.microsoft.com/office/drawing/2014/main" id="{69E8B510-B99A-2647-BEBB-2F0BC0F1AC34}"/>
              </a:ext>
            </a:extLst>
          </p:cNvPr>
          <p:cNvSpPr>
            <a:spLocks noGrp="1"/>
          </p:cNvSpPr>
          <p:nvPr>
            <p:ph idx="4294967295"/>
          </p:nvPr>
        </p:nvSpPr>
        <p:spPr>
          <a:xfrm>
            <a:off x="941832" y="1709928"/>
            <a:ext cx="10634472" cy="4297680"/>
          </a:xfrm>
        </p:spPr>
        <p:txBody>
          <a:bodyPr>
            <a:normAutofit/>
          </a:bodyPr>
          <a:lstStyle/>
          <a:p>
            <a:pPr marL="0" indent="0">
              <a:buNone/>
            </a:pPr>
            <a:r>
              <a:rPr lang="en-US" sz="2400" dirty="0"/>
              <a:t>Guidelines for the management of IOPD have been published by an expert panel from the American College of Medical Genetics.</a:t>
            </a:r>
            <a:r>
              <a:rPr lang="en-US" sz="2400" baseline="30000" dirty="0"/>
              <a:t>1</a:t>
            </a:r>
            <a:endParaRPr lang="en-US" sz="2400" dirty="0"/>
          </a:p>
          <a:p>
            <a:pPr marL="0" indent="0">
              <a:buNone/>
            </a:pPr>
            <a:r>
              <a:rPr lang="en-US" sz="2400" dirty="0"/>
              <a:t>Recommended treatments for disease manifestations include: </a:t>
            </a:r>
          </a:p>
          <a:p>
            <a:pPr lvl="0">
              <a:buFont typeface="Arial" panose="020B0604020202020204" pitchFamily="34" charset="0"/>
              <a:buChar char="•"/>
            </a:pPr>
            <a:r>
              <a:rPr lang="en-US" sz="2400" dirty="0"/>
              <a:t>An individualized plan for care of cardiomyopathy </a:t>
            </a:r>
          </a:p>
          <a:p>
            <a:pPr lvl="0">
              <a:buFont typeface="Arial" panose="020B0604020202020204" pitchFamily="34" charset="0"/>
              <a:buChar char="•"/>
            </a:pPr>
            <a:r>
              <a:rPr lang="en-US" sz="2400" dirty="0"/>
              <a:t>Physical therapy for muscle weakness to maintain range of motion and improve ambulation </a:t>
            </a:r>
          </a:p>
          <a:p>
            <a:pPr lvl="0">
              <a:buFont typeface="Arial" panose="020B0604020202020204" pitchFamily="34" charset="0"/>
              <a:buChar char="•"/>
            </a:pPr>
            <a:r>
              <a:rPr lang="en-US" sz="2400" dirty="0"/>
              <a:t>Surgery for contractures, as needed </a:t>
            </a:r>
          </a:p>
          <a:p>
            <a:pPr lvl="0">
              <a:buFont typeface="Arial" panose="020B0604020202020204" pitchFamily="34" charset="0"/>
              <a:buChar char="•"/>
            </a:pPr>
            <a:r>
              <a:rPr lang="en-US" sz="2400" dirty="0"/>
              <a:t>Nutrition/feeding support </a:t>
            </a:r>
          </a:p>
          <a:p>
            <a:pPr lvl="0">
              <a:buFont typeface="Arial" panose="020B0604020202020204" pitchFamily="34" charset="0"/>
              <a:buChar char="•"/>
            </a:pPr>
            <a:r>
              <a:rPr lang="en-US" sz="2400" dirty="0"/>
              <a:t>Respiratory support, including inspiratory/expiratory training in affected adults, CPAP, BiPAP, and/or tracheostomy</a:t>
            </a:r>
          </a:p>
        </p:txBody>
      </p:sp>
      <p:sp>
        <p:nvSpPr>
          <p:cNvPr id="5" name="Rectangle 4">
            <a:extLst>
              <a:ext uri="{FF2B5EF4-FFF2-40B4-BE49-F238E27FC236}">
                <a16:creationId xmlns:a16="http://schemas.microsoft.com/office/drawing/2014/main" id="{86C9828E-F41B-A744-95EF-126675C069D4}"/>
              </a:ext>
            </a:extLst>
          </p:cNvPr>
          <p:cNvSpPr/>
          <p:nvPr/>
        </p:nvSpPr>
        <p:spPr>
          <a:xfrm>
            <a:off x="595542" y="6339936"/>
            <a:ext cx="8674781" cy="230832"/>
          </a:xfrm>
          <a:prstGeom prst="rect">
            <a:avLst/>
          </a:prstGeom>
        </p:spPr>
        <p:txBody>
          <a:bodyPr wrap="square" numCol="3" spcCol="0">
            <a:spAutoFit/>
          </a:bodyPr>
          <a:lstStyle/>
          <a:p>
            <a:pPr marL="115888" indent="-115888">
              <a:buClrTx/>
              <a:buFont typeface="+mj-lt"/>
              <a:buAutoNum type="arabicPeriod"/>
            </a:pPr>
            <a:r>
              <a:rPr lang="da-DK" sz="900" dirty="0" err="1"/>
              <a:t>Kishnani</a:t>
            </a:r>
            <a:r>
              <a:rPr lang="da-DK" sz="900" dirty="0"/>
              <a:t> PS, et al., 2006</a:t>
            </a:r>
          </a:p>
        </p:txBody>
      </p:sp>
    </p:spTree>
    <p:extLst>
      <p:ext uri="{BB962C8B-B14F-4D97-AF65-F5344CB8AC3E}">
        <p14:creationId xmlns:p14="http://schemas.microsoft.com/office/powerpoint/2010/main" val="3099122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4BA1-D4AC-6C47-ADBD-D535DD6BAC07}"/>
              </a:ext>
            </a:extLst>
          </p:cNvPr>
          <p:cNvSpPr>
            <a:spLocks noGrp="1"/>
          </p:cNvSpPr>
          <p:nvPr>
            <p:ph type="title"/>
          </p:nvPr>
        </p:nvSpPr>
        <p:spPr/>
        <p:txBody>
          <a:bodyPr/>
          <a:lstStyle/>
          <a:p>
            <a:r>
              <a:rPr lang="en-US" dirty="0"/>
              <a:t>Supportive Treatments</a:t>
            </a:r>
          </a:p>
        </p:txBody>
      </p:sp>
      <p:sp>
        <p:nvSpPr>
          <p:cNvPr id="3" name="Content Placeholder 2">
            <a:extLst>
              <a:ext uri="{FF2B5EF4-FFF2-40B4-BE49-F238E27FC236}">
                <a16:creationId xmlns:a16="http://schemas.microsoft.com/office/drawing/2014/main" id="{2F052488-AA4A-E045-A82C-4999BA0DDBFA}"/>
              </a:ext>
            </a:extLst>
          </p:cNvPr>
          <p:cNvSpPr>
            <a:spLocks noGrp="1"/>
          </p:cNvSpPr>
          <p:nvPr>
            <p:ph idx="4294967295"/>
          </p:nvPr>
        </p:nvSpPr>
        <p:spPr>
          <a:xfrm>
            <a:off x="941832" y="1709928"/>
            <a:ext cx="10428010" cy="4297680"/>
          </a:xfrm>
        </p:spPr>
        <p:txBody>
          <a:bodyPr>
            <a:normAutofit lnSpcReduction="10000"/>
          </a:bodyPr>
          <a:lstStyle/>
          <a:p>
            <a:pPr>
              <a:buFont typeface="Arial" panose="020B0604020202020204" pitchFamily="34" charset="0"/>
              <a:buChar char="•"/>
            </a:pPr>
            <a:r>
              <a:rPr lang="en-US" altLang="en-US" sz="2000" dirty="0"/>
              <a:t>Ventilation</a:t>
            </a:r>
          </a:p>
          <a:p>
            <a:pPr lvl="1">
              <a:buFont typeface="Arial" panose="020B0604020202020204" pitchFamily="34" charset="0"/>
              <a:buChar char="•"/>
            </a:pPr>
            <a:r>
              <a:rPr lang="en-US" altLang="en-US" sz="2000" dirty="0"/>
              <a:t>The diaphragm muscle is involved early in Pompe disease, resulting in decreased gas exchange</a:t>
            </a:r>
          </a:p>
          <a:p>
            <a:pPr lvl="1">
              <a:buFont typeface="Arial" panose="020B0604020202020204" pitchFamily="34" charset="0"/>
              <a:buChar char="•"/>
            </a:pPr>
            <a:r>
              <a:rPr lang="en-US" altLang="en-US" sz="2000" dirty="0"/>
              <a:t>CO</a:t>
            </a:r>
            <a:r>
              <a:rPr lang="en-US" altLang="en-US" sz="2000" baseline="-25000" dirty="0"/>
              <a:t>2 </a:t>
            </a:r>
            <a:r>
              <a:rPr lang="en-US" altLang="en-US" sz="2000" dirty="0"/>
              <a:t>accumulates especially at night when the patient cannot use voluntary muscles</a:t>
            </a:r>
          </a:p>
          <a:p>
            <a:pPr lvl="1">
              <a:buFont typeface="Arial" panose="020B0604020202020204" pitchFamily="34" charset="0"/>
              <a:buChar char="•"/>
            </a:pPr>
            <a:r>
              <a:rPr lang="en-US" altLang="en-US" sz="2000" dirty="0" err="1"/>
              <a:t>BiPap</a:t>
            </a:r>
            <a:r>
              <a:rPr lang="en-US" altLang="en-US" sz="2000" dirty="0"/>
              <a:t> keeps the lungs expanded even during expiration and facilitates gas exchange </a:t>
            </a:r>
            <a:r>
              <a:rPr lang="en-US" altLang="en-US" sz="2000" dirty="0">
                <a:sym typeface="Wingdings" pitchFamily="2" charset="2"/>
              </a:rPr>
              <a:t></a:t>
            </a:r>
            <a:r>
              <a:rPr lang="en-US" altLang="en-US" sz="2000" dirty="0"/>
              <a:t> Can be given nasally</a:t>
            </a:r>
          </a:p>
          <a:p>
            <a:pPr lvl="1">
              <a:buFont typeface="Arial" panose="020B0604020202020204" pitchFamily="34" charset="0"/>
              <a:buChar char="•"/>
            </a:pPr>
            <a:r>
              <a:rPr lang="en-US" altLang="en-US" sz="2000" dirty="0"/>
              <a:t>Cough assist can help when patients cannot use muscles effectively</a:t>
            </a:r>
          </a:p>
          <a:p>
            <a:pPr lvl="1">
              <a:buFont typeface="Arial" panose="020B0604020202020204" pitchFamily="34" charset="0"/>
              <a:buChar char="•"/>
            </a:pPr>
            <a:r>
              <a:rPr lang="en-US" altLang="en-US" sz="2000" dirty="0"/>
              <a:t>Oxygen decreases the drive to breath and can aggravate hypercapnia</a:t>
            </a:r>
          </a:p>
          <a:p>
            <a:pPr>
              <a:buFont typeface="Arial" panose="020B0604020202020204" pitchFamily="34" charset="0"/>
              <a:buChar char="•"/>
            </a:pPr>
            <a:r>
              <a:rPr lang="en-US" altLang="en-US" sz="2000" dirty="0"/>
              <a:t>Nutrition</a:t>
            </a:r>
          </a:p>
          <a:p>
            <a:pPr lvl="1">
              <a:buFont typeface="Arial" panose="020B0604020202020204" pitchFamily="34" charset="0"/>
              <a:buChar char="•"/>
            </a:pPr>
            <a:r>
              <a:rPr lang="en-US" altLang="en-US" sz="2000" dirty="0"/>
              <a:t>Continuous feeds by NG or NJ tube (G-tube if surgery is done for other reasons) until child reaches appropriate weight and is able to eat</a:t>
            </a:r>
          </a:p>
          <a:p>
            <a:pPr lvl="1">
              <a:buFont typeface="Arial" panose="020B0604020202020204" pitchFamily="34" charset="0"/>
              <a:buChar char="•"/>
            </a:pPr>
            <a:r>
              <a:rPr lang="en-US" altLang="en-US" sz="2000" dirty="0"/>
              <a:t>Anti-reflux medications can be useful</a:t>
            </a:r>
          </a:p>
          <a:p>
            <a:pPr lvl="1">
              <a:buFont typeface="Arial" panose="020B0604020202020204" pitchFamily="34" charset="0"/>
              <a:buChar char="•"/>
            </a:pPr>
            <a:r>
              <a:rPr lang="en-US" altLang="en-US" sz="2000" dirty="0"/>
              <a:t>High protein diet (20-30% of total calories)</a:t>
            </a:r>
          </a:p>
          <a:p>
            <a:pPr lvl="1">
              <a:buFont typeface="Arial" panose="020B0604020202020204" pitchFamily="34" charset="0"/>
              <a:buChar char="•"/>
            </a:pPr>
            <a:r>
              <a:rPr lang="en-US" altLang="en-US" sz="2000" dirty="0"/>
              <a:t>Constipation can be improved by </a:t>
            </a:r>
            <a:r>
              <a:rPr lang="en-US" altLang="en-US" sz="2000" dirty="0" err="1"/>
              <a:t>Miralax</a:t>
            </a:r>
            <a:endParaRPr lang="en-US" altLang="en-US" sz="2000" dirty="0"/>
          </a:p>
          <a:p>
            <a:pPr>
              <a:buFont typeface="Arial" panose="020B0604020202020204" pitchFamily="34" charset="0"/>
              <a:buChar char="•"/>
            </a:pPr>
            <a:endParaRPr lang="en-US" sz="3200" dirty="0"/>
          </a:p>
        </p:txBody>
      </p:sp>
      <p:sp>
        <p:nvSpPr>
          <p:cNvPr id="5" name="Rectangle 4">
            <a:extLst>
              <a:ext uri="{FF2B5EF4-FFF2-40B4-BE49-F238E27FC236}">
                <a16:creationId xmlns:a16="http://schemas.microsoft.com/office/drawing/2014/main" id="{3D835283-91D9-1440-8B30-B46031EB181C}"/>
              </a:ext>
            </a:extLst>
          </p:cNvPr>
          <p:cNvSpPr/>
          <p:nvPr/>
        </p:nvSpPr>
        <p:spPr>
          <a:xfrm>
            <a:off x="595542" y="6308080"/>
            <a:ext cx="8674781" cy="230832"/>
          </a:xfrm>
          <a:prstGeom prst="rect">
            <a:avLst/>
          </a:prstGeom>
        </p:spPr>
        <p:txBody>
          <a:bodyPr wrap="square" numCol="3" spcCol="0">
            <a:spAutoFit/>
          </a:bodyPr>
          <a:lstStyle/>
          <a:p>
            <a:pPr marL="115888" indent="-115888">
              <a:buClrTx/>
              <a:buFont typeface="+mj-lt"/>
              <a:buAutoNum type="arabicPeriod"/>
            </a:pPr>
            <a:r>
              <a:rPr lang="da-DK" sz="900" dirty="0" err="1"/>
              <a:t>Kishnani</a:t>
            </a:r>
            <a:r>
              <a:rPr lang="da-DK" sz="900" dirty="0"/>
              <a:t> PS, et al., 2006</a:t>
            </a:r>
          </a:p>
          <a:p>
            <a:pPr marL="115888" indent="-115888">
              <a:buClrTx/>
              <a:buFont typeface="+mj-lt"/>
              <a:buAutoNum type="arabicPeriod"/>
            </a:pPr>
            <a:r>
              <a:rPr lang="da-DK" sz="900" dirty="0" err="1"/>
              <a:t>Cupler</a:t>
            </a:r>
            <a:r>
              <a:rPr lang="da-DK" sz="900" dirty="0"/>
              <a:t> EJ, et al., 2012</a:t>
            </a:r>
          </a:p>
        </p:txBody>
      </p:sp>
    </p:spTree>
    <p:extLst>
      <p:ext uri="{BB962C8B-B14F-4D97-AF65-F5344CB8AC3E}">
        <p14:creationId xmlns:p14="http://schemas.microsoft.com/office/powerpoint/2010/main" val="3152271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38C7B-3B83-C443-BCE3-2B64713779A7}"/>
              </a:ext>
            </a:extLst>
          </p:cNvPr>
          <p:cNvSpPr>
            <a:spLocks noGrp="1"/>
          </p:cNvSpPr>
          <p:nvPr>
            <p:ph type="title"/>
          </p:nvPr>
        </p:nvSpPr>
        <p:spPr/>
        <p:txBody>
          <a:bodyPr/>
          <a:lstStyle/>
          <a:p>
            <a:r>
              <a:rPr lang="en-US" dirty="0"/>
              <a:t>Enzyme Replacement Therapy (ERT)</a:t>
            </a:r>
          </a:p>
        </p:txBody>
      </p:sp>
      <p:sp>
        <p:nvSpPr>
          <p:cNvPr id="3" name="Content Placeholder 2">
            <a:extLst>
              <a:ext uri="{FF2B5EF4-FFF2-40B4-BE49-F238E27FC236}">
                <a16:creationId xmlns:a16="http://schemas.microsoft.com/office/drawing/2014/main" id="{9A0E1C82-FD8B-D642-957D-9CACA425C51C}"/>
              </a:ext>
            </a:extLst>
          </p:cNvPr>
          <p:cNvSpPr>
            <a:spLocks noGrp="1"/>
          </p:cNvSpPr>
          <p:nvPr>
            <p:ph idx="4294967295"/>
          </p:nvPr>
        </p:nvSpPr>
        <p:spPr>
          <a:xfrm>
            <a:off x="941832" y="1709928"/>
            <a:ext cx="10634472" cy="4297680"/>
          </a:xfrm>
        </p:spPr>
        <p:txBody>
          <a:bodyPr>
            <a:normAutofit/>
          </a:bodyPr>
          <a:lstStyle/>
          <a:p>
            <a:pPr marL="0" indent="0" algn="l">
              <a:spcAft>
                <a:spcPts val="0"/>
              </a:spcAft>
              <a:buNone/>
            </a:pPr>
            <a:r>
              <a:rPr lang="en-US" sz="1700" b="1" dirty="0"/>
              <a:t>Treatment: Replace </a:t>
            </a:r>
            <a:r>
              <a:rPr lang="en-US" sz="1700" b="1" dirty="0" err="1"/>
              <a:t>alglucosidase</a:t>
            </a:r>
            <a:r>
              <a:rPr lang="en-US" sz="1700" b="1" dirty="0"/>
              <a:t> alfa to address GAA deficiency</a:t>
            </a:r>
          </a:p>
          <a:p>
            <a:pPr marL="0" indent="0" algn="l">
              <a:spcAft>
                <a:spcPts val="0"/>
              </a:spcAft>
              <a:buNone/>
            </a:pPr>
            <a:endParaRPr lang="en-US" sz="1700" dirty="0"/>
          </a:p>
          <a:p>
            <a:pPr marL="0" indent="0" algn="l">
              <a:spcAft>
                <a:spcPts val="0"/>
              </a:spcAft>
              <a:buNone/>
            </a:pPr>
            <a:endParaRPr lang="en-US" sz="1700" dirty="0"/>
          </a:p>
          <a:p>
            <a:pPr marL="0" indent="0" algn="l">
              <a:spcAft>
                <a:spcPts val="0"/>
              </a:spcAft>
              <a:buNone/>
            </a:pPr>
            <a:endParaRPr lang="en-US" sz="1700" dirty="0"/>
          </a:p>
          <a:p>
            <a:pPr marL="0" indent="0" algn="l">
              <a:spcAft>
                <a:spcPts val="0"/>
              </a:spcAft>
              <a:buNone/>
            </a:pPr>
            <a:endParaRPr lang="en-US" sz="1700" dirty="0"/>
          </a:p>
          <a:p>
            <a:pPr marL="0" indent="0" algn="l">
              <a:spcAft>
                <a:spcPts val="0"/>
              </a:spcAft>
              <a:buNone/>
            </a:pPr>
            <a:endParaRPr lang="en-US" sz="1700" dirty="0"/>
          </a:p>
          <a:p>
            <a:pPr marL="0" indent="0" algn="l">
              <a:spcAft>
                <a:spcPts val="0"/>
              </a:spcAft>
              <a:buNone/>
            </a:pPr>
            <a:endParaRPr lang="en-US" sz="1700" dirty="0"/>
          </a:p>
          <a:p>
            <a:pPr marL="0" indent="0" algn="l">
              <a:spcAft>
                <a:spcPts val="0"/>
              </a:spcAft>
              <a:buNone/>
            </a:pPr>
            <a:endParaRPr lang="en-US" sz="1700" dirty="0"/>
          </a:p>
          <a:p>
            <a:pPr algn="ctr">
              <a:spcAft>
                <a:spcPts val="0"/>
              </a:spcAft>
            </a:pPr>
            <a:endParaRPr lang="en-US" sz="1700" dirty="0"/>
          </a:p>
          <a:p>
            <a:pPr marL="0" indent="0" algn="ctr">
              <a:spcAft>
                <a:spcPts val="0"/>
              </a:spcAft>
              <a:buNone/>
            </a:pPr>
            <a:endParaRPr lang="en-US" sz="1700" dirty="0"/>
          </a:p>
          <a:p>
            <a:pPr marL="461963" indent="-287338" algn="l">
              <a:lnSpc>
                <a:spcPct val="120000"/>
              </a:lnSpc>
              <a:spcAft>
                <a:spcPts val="0"/>
              </a:spcAft>
              <a:buFont typeface="Arial" panose="020B0604020202020204" pitchFamily="34" charset="0"/>
              <a:buChar char="•"/>
            </a:pPr>
            <a:r>
              <a:rPr lang="en-US" sz="1700" dirty="0"/>
              <a:t>Not curative</a:t>
            </a:r>
          </a:p>
          <a:p>
            <a:pPr marL="461963" indent="-287338" algn="l">
              <a:spcBef>
                <a:spcPts val="600"/>
              </a:spcBef>
              <a:spcAft>
                <a:spcPts val="0"/>
              </a:spcAft>
              <a:buFont typeface="Arial" panose="020B0604020202020204" pitchFamily="34" charset="0"/>
              <a:buChar char="•"/>
            </a:pPr>
            <a:r>
              <a:rPr lang="en-US" sz="1700" dirty="0"/>
              <a:t>Infusion typically every 2 weeks with central line</a:t>
            </a:r>
          </a:p>
          <a:p>
            <a:pPr marL="461963" indent="-287338" algn="l">
              <a:spcBef>
                <a:spcPts val="600"/>
              </a:spcBef>
              <a:spcAft>
                <a:spcPts val="0"/>
              </a:spcAft>
              <a:buFont typeface="Arial" panose="020B0604020202020204" pitchFamily="34" charset="0"/>
              <a:buChar char="•"/>
            </a:pPr>
            <a:r>
              <a:rPr lang="en-US" sz="1700" dirty="0"/>
              <a:t>Typical dose is 20-40 mg/kg infused over 2 hours</a:t>
            </a:r>
          </a:p>
          <a:p>
            <a:pPr marL="461963" indent="-287338" algn="l">
              <a:spcBef>
                <a:spcPts val="600"/>
              </a:spcBef>
              <a:spcAft>
                <a:spcPts val="0"/>
              </a:spcAft>
              <a:buFont typeface="Arial" panose="020B0604020202020204" pitchFamily="34" charset="0"/>
              <a:buChar char="•"/>
            </a:pPr>
            <a:r>
              <a:rPr lang="en-US" sz="1700" dirty="0"/>
              <a:t>Adverse effects: Infusion associated reactions, antibody formation</a:t>
            </a:r>
          </a:p>
          <a:p>
            <a:endParaRPr lang="en-US" dirty="0"/>
          </a:p>
        </p:txBody>
      </p:sp>
      <p:sp>
        <p:nvSpPr>
          <p:cNvPr id="5" name="Content Placeholder 2">
            <a:extLst>
              <a:ext uri="{FF2B5EF4-FFF2-40B4-BE49-F238E27FC236}">
                <a16:creationId xmlns:a16="http://schemas.microsoft.com/office/drawing/2014/main" id="{6B964EBC-2D3B-434D-98DC-793A325F7247}"/>
              </a:ext>
            </a:extLst>
          </p:cNvPr>
          <p:cNvSpPr txBox="1">
            <a:spLocks/>
          </p:cNvSpPr>
          <p:nvPr/>
        </p:nvSpPr>
        <p:spPr>
          <a:xfrm>
            <a:off x="2110154" y="4572000"/>
            <a:ext cx="7772400" cy="1752600"/>
          </a:xfrm>
          <a:prstGeom prst="rect">
            <a:avLst/>
          </a:prstGeom>
        </p:spPr>
        <p:txBody>
          <a:bodyPr vert="horz" lIns="91440" tIns="45720" rIns="91440" bIns="45720" rtlCol="0">
            <a:normAutofit/>
          </a:bodyPr>
          <a:lstStyle>
            <a:lvl1pPr marL="231775" indent="-231775" eaLnBrk="1" hangingPunct="1">
              <a:spcAft>
                <a:spcPts val="600"/>
              </a:spcAft>
              <a:buFont typeface="Arial" panose="020B0604020202020204" pitchFamily="34" charset="0"/>
              <a:buChar char="»"/>
              <a:defRPr sz="2800">
                <a:solidFill>
                  <a:schemeClr val="tx1">
                    <a:lumMod val="85000"/>
                    <a:lumOff val="15000"/>
                  </a:schemeClr>
                </a:solidFill>
                <a:latin typeface="+mn-lt"/>
                <a:ea typeface="+mn-ea"/>
                <a:cs typeface="+mn-cs"/>
              </a:defRPr>
            </a:lvl1pPr>
            <a:lvl2pPr marL="742950" indent="-285750" eaLnBrk="1" hangingPunct="1">
              <a:buFont typeface="Arial" panose="020B0604020202020204" pitchFamily="34" charset="0"/>
              <a:buChar char="–"/>
              <a:defRPr sz="2400">
                <a:solidFill>
                  <a:schemeClr val="tx1">
                    <a:lumMod val="85000"/>
                    <a:lumOff val="15000"/>
                  </a:schemeClr>
                </a:solidFill>
                <a:latin typeface="+mn-lt"/>
                <a:ea typeface="+mn-ea"/>
                <a:cs typeface="+mn-cs"/>
              </a:defRPr>
            </a:lvl2pPr>
            <a:lvl3pPr marL="1200150" indent="-285750" eaLnBrk="1" hangingPunct="1">
              <a:buFont typeface="Arial" panose="020B0604020202020204" pitchFamily="34" charset="0"/>
              <a:buChar char="•"/>
              <a:defRPr>
                <a:solidFill>
                  <a:schemeClr val="tx1">
                    <a:lumMod val="85000"/>
                    <a:lumOff val="15000"/>
                  </a:schemeClr>
                </a:solidFill>
                <a:latin typeface="+mn-lt"/>
                <a:ea typeface="+mn-ea"/>
                <a:cs typeface="+mn-cs"/>
              </a:defRPr>
            </a:lvl3pPr>
            <a:lvl4pPr marL="1657350" indent="-285750" eaLnBrk="1" hangingPunct="1">
              <a:buFont typeface="Arial" panose="020B0604020202020204" pitchFamily="34" charset="0"/>
              <a:buChar char="•"/>
              <a:defRPr>
                <a:solidFill>
                  <a:schemeClr val="tx1">
                    <a:lumMod val="85000"/>
                    <a:lumOff val="15000"/>
                  </a:schemeClr>
                </a:solidFill>
                <a:latin typeface="+mn-lt"/>
                <a:ea typeface="+mn-ea"/>
                <a:cs typeface="+mn-cs"/>
              </a:defRPr>
            </a:lvl4pPr>
            <a:lvl5pPr marL="2114550" indent="-285750" eaLnBrk="1" hangingPunct="1">
              <a:buFont typeface="Arial" panose="020B0604020202020204" pitchFamily="34" charset="0"/>
              <a:buChar char="•"/>
              <a:defRPr>
                <a:solidFill>
                  <a:schemeClr val="tx1">
                    <a:lumMod val="85000"/>
                    <a:lumOff val="15000"/>
                  </a:schemeClr>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1828800" lvl="1" indent="-457200">
              <a:lnSpc>
                <a:spcPct val="120000"/>
              </a:lnSpc>
            </a:pPr>
            <a:endParaRPr lang="en-US" sz="2000" kern="0" dirty="0"/>
          </a:p>
        </p:txBody>
      </p:sp>
      <p:graphicFrame>
        <p:nvGraphicFramePr>
          <p:cNvPr id="6" name="Table 5">
            <a:extLst>
              <a:ext uri="{FF2B5EF4-FFF2-40B4-BE49-F238E27FC236}">
                <a16:creationId xmlns:a16="http://schemas.microsoft.com/office/drawing/2014/main" id="{A7A84C3F-250A-B04A-9BA5-C8F17DC4CE2D}"/>
              </a:ext>
            </a:extLst>
          </p:cNvPr>
          <p:cNvGraphicFramePr>
            <a:graphicFrameLocks noGrp="1"/>
          </p:cNvGraphicFramePr>
          <p:nvPr>
            <p:extLst>
              <p:ext uri="{D42A27DB-BD31-4B8C-83A1-F6EECF244321}">
                <p14:modId xmlns:p14="http://schemas.microsoft.com/office/powerpoint/2010/main" val="1972620689"/>
              </p:ext>
            </p:extLst>
          </p:nvPr>
        </p:nvGraphicFramePr>
        <p:xfrm>
          <a:off x="2701291" y="2212246"/>
          <a:ext cx="6964345" cy="2004061"/>
        </p:xfrm>
        <a:graphic>
          <a:graphicData uri="http://schemas.openxmlformats.org/drawingml/2006/table">
            <a:tbl>
              <a:tblPr firstRow="1" bandRow="1">
                <a:tableStyleId>{FABFCF23-3B69-468F-B69F-88F6DE6A72F2}</a:tableStyleId>
              </a:tblPr>
              <a:tblGrid>
                <a:gridCol w="1109943">
                  <a:extLst>
                    <a:ext uri="{9D8B030D-6E8A-4147-A177-3AD203B41FA5}">
                      <a16:colId xmlns:a16="http://schemas.microsoft.com/office/drawing/2014/main" val="20000"/>
                    </a:ext>
                  </a:extLst>
                </a:gridCol>
                <a:gridCol w="2301165">
                  <a:extLst>
                    <a:ext uri="{9D8B030D-6E8A-4147-A177-3AD203B41FA5}">
                      <a16:colId xmlns:a16="http://schemas.microsoft.com/office/drawing/2014/main" val="20001"/>
                    </a:ext>
                  </a:extLst>
                </a:gridCol>
                <a:gridCol w="1279165">
                  <a:extLst>
                    <a:ext uri="{9D8B030D-6E8A-4147-A177-3AD203B41FA5}">
                      <a16:colId xmlns:a16="http://schemas.microsoft.com/office/drawing/2014/main" val="20002"/>
                    </a:ext>
                  </a:extLst>
                </a:gridCol>
                <a:gridCol w="2274072">
                  <a:extLst>
                    <a:ext uri="{9D8B030D-6E8A-4147-A177-3AD203B41FA5}">
                      <a16:colId xmlns:a16="http://schemas.microsoft.com/office/drawing/2014/main" val="20003"/>
                    </a:ext>
                  </a:extLst>
                </a:gridCol>
              </a:tblGrid>
              <a:tr h="804847">
                <a:tc>
                  <a:txBody>
                    <a:bodyPr/>
                    <a:lstStyle/>
                    <a:p>
                      <a:pPr algn="ctr"/>
                      <a:r>
                        <a:rPr lang="en-US" sz="1200" dirty="0">
                          <a:solidFill>
                            <a:schemeClr val="bg1"/>
                          </a:solidFill>
                        </a:rPr>
                        <a:t>FDA Approval</a:t>
                      </a:r>
                    </a:p>
                  </a:txBody>
                  <a:tcPr anchor="ctr"/>
                </a:tc>
                <a:tc>
                  <a:txBody>
                    <a:bodyPr/>
                    <a:lstStyle/>
                    <a:p>
                      <a:pPr algn="ctr"/>
                      <a:r>
                        <a:rPr lang="en-US" sz="1200" dirty="0">
                          <a:solidFill>
                            <a:schemeClr val="bg1"/>
                          </a:solidFill>
                        </a:rPr>
                        <a:t>Pompe Disease Form</a:t>
                      </a:r>
                    </a:p>
                    <a:p>
                      <a:pPr algn="ctr"/>
                      <a:r>
                        <a:rPr lang="en-US" sz="1200" dirty="0">
                          <a:solidFill>
                            <a:schemeClr val="bg1"/>
                          </a:solidFill>
                        </a:rPr>
                        <a:t>(Indication)</a:t>
                      </a:r>
                    </a:p>
                  </a:txBody>
                  <a:tcPr anchor="ctr"/>
                </a:tc>
                <a:tc>
                  <a:txBody>
                    <a:bodyPr/>
                    <a:lstStyle/>
                    <a:p>
                      <a:pPr algn="ctr"/>
                      <a:r>
                        <a:rPr lang="en-US" sz="1200" dirty="0">
                          <a:solidFill>
                            <a:schemeClr val="bg1"/>
                          </a:solidFill>
                        </a:rPr>
                        <a:t>Drug</a:t>
                      </a:r>
                    </a:p>
                  </a:txBody>
                  <a:tcPr anchor="ctr"/>
                </a:tc>
                <a:tc>
                  <a:txBody>
                    <a:bodyPr/>
                    <a:lstStyle/>
                    <a:p>
                      <a:pPr algn="ctr"/>
                      <a:r>
                        <a:rPr lang="en-US" sz="1200" dirty="0">
                          <a:solidFill>
                            <a:schemeClr val="bg1"/>
                          </a:solidFill>
                        </a:rPr>
                        <a:t>Wholesale Acquisition Cost</a:t>
                      </a:r>
                      <a:endParaRPr lang="en-US" sz="1200" baseline="0" dirty="0">
                        <a:solidFill>
                          <a:schemeClr val="bg1"/>
                        </a:solidFill>
                      </a:endParaRPr>
                    </a:p>
                    <a:p>
                      <a:pPr algn="ctr"/>
                      <a:r>
                        <a:rPr lang="en-US" sz="1200" baseline="0" dirty="0">
                          <a:solidFill>
                            <a:schemeClr val="bg1"/>
                          </a:solidFill>
                        </a:rPr>
                        <a:t>per 50mg vial</a:t>
                      </a:r>
                      <a:endParaRPr lang="en-US" sz="1200" dirty="0">
                        <a:solidFill>
                          <a:schemeClr val="bg1"/>
                        </a:solidFill>
                      </a:endParaRPr>
                    </a:p>
                  </a:txBody>
                  <a:tcPr anchor="ctr"/>
                </a:tc>
                <a:extLst>
                  <a:ext uri="{0D108BD9-81ED-4DB2-BD59-A6C34878D82A}">
                    <a16:rowId xmlns:a16="http://schemas.microsoft.com/office/drawing/2014/main" val="10000"/>
                  </a:ext>
                </a:extLst>
              </a:tr>
              <a:tr h="635821">
                <a:tc>
                  <a:txBody>
                    <a:bodyPr/>
                    <a:lstStyle/>
                    <a:p>
                      <a:pPr algn="ctr"/>
                      <a:r>
                        <a:rPr lang="en-US" sz="1200" b="1" dirty="0">
                          <a:solidFill>
                            <a:schemeClr val="accent5"/>
                          </a:solidFill>
                        </a:rPr>
                        <a:t>2006</a:t>
                      </a:r>
                    </a:p>
                  </a:txBody>
                  <a:tcPr anchor="ctr">
                    <a:noFill/>
                  </a:tcPr>
                </a:tc>
                <a:tc>
                  <a:txBody>
                    <a:bodyPr/>
                    <a:lstStyle/>
                    <a:p>
                      <a:pPr algn="ctr"/>
                      <a:r>
                        <a:rPr lang="en-US" sz="1200" dirty="0">
                          <a:solidFill>
                            <a:schemeClr val="accent5"/>
                          </a:solidFill>
                        </a:rPr>
                        <a:t>Infantile-onset</a:t>
                      </a:r>
                    </a:p>
                  </a:txBody>
                  <a:tcPr anchor="ctr">
                    <a:noFill/>
                  </a:tcPr>
                </a:tc>
                <a:tc>
                  <a:txBody>
                    <a:bodyPr/>
                    <a:lstStyle/>
                    <a:p>
                      <a:pPr algn="ctr"/>
                      <a:r>
                        <a:rPr lang="en-US" sz="1200" err="1">
                          <a:solidFill>
                            <a:schemeClr val="accent5"/>
                          </a:solidFill>
                        </a:rPr>
                        <a:t>Myozyme</a:t>
                      </a:r>
                      <a:endParaRPr lang="en-US" sz="1200">
                        <a:solidFill>
                          <a:schemeClr val="accent5"/>
                        </a:solidFill>
                      </a:endParaRPr>
                    </a:p>
                  </a:txBody>
                  <a:tcPr anchor="ctr">
                    <a:noFill/>
                  </a:tcPr>
                </a:tc>
                <a:tc>
                  <a:txBody>
                    <a:bodyPr/>
                    <a:lstStyle/>
                    <a:p>
                      <a:pPr algn="ctr"/>
                      <a:r>
                        <a:rPr lang="en-US" sz="1200" dirty="0">
                          <a:solidFill>
                            <a:schemeClr val="accent5"/>
                          </a:solidFill>
                        </a:rPr>
                        <a:t>~$1,026</a:t>
                      </a:r>
                    </a:p>
                  </a:txBody>
                  <a:tcPr anchor="ctr">
                    <a:noFill/>
                  </a:tcPr>
                </a:tc>
                <a:extLst>
                  <a:ext uri="{0D108BD9-81ED-4DB2-BD59-A6C34878D82A}">
                    <a16:rowId xmlns:a16="http://schemas.microsoft.com/office/drawing/2014/main" val="10001"/>
                  </a:ext>
                </a:extLst>
              </a:tr>
              <a:tr h="563393">
                <a:tc>
                  <a:txBody>
                    <a:bodyPr/>
                    <a:lstStyle/>
                    <a:p>
                      <a:pPr algn="ctr"/>
                      <a:r>
                        <a:rPr lang="en-US" sz="1200" b="1" dirty="0">
                          <a:solidFill>
                            <a:schemeClr val="accent5"/>
                          </a:solidFill>
                        </a:rPr>
                        <a:t>2010</a:t>
                      </a:r>
                    </a:p>
                  </a:txBody>
                  <a:tcPr anchor="ctr"/>
                </a:tc>
                <a:tc>
                  <a:txBody>
                    <a:bodyPr/>
                    <a:lstStyle/>
                    <a:p>
                      <a:pPr algn="ctr"/>
                      <a:r>
                        <a:rPr lang="en-US" sz="1200" dirty="0">
                          <a:solidFill>
                            <a:schemeClr val="accent5"/>
                          </a:solidFill>
                        </a:rPr>
                        <a:t>Late-onset</a:t>
                      </a:r>
                    </a:p>
                  </a:txBody>
                  <a:tcPr anchor="ctr"/>
                </a:tc>
                <a:tc>
                  <a:txBody>
                    <a:bodyPr/>
                    <a:lstStyle/>
                    <a:p>
                      <a:pPr algn="ctr"/>
                      <a:r>
                        <a:rPr lang="en-US" sz="1200" err="1">
                          <a:solidFill>
                            <a:schemeClr val="accent5"/>
                          </a:solidFill>
                        </a:rPr>
                        <a:t>Lumizyme</a:t>
                      </a:r>
                      <a:endParaRPr lang="en-US" sz="1200">
                        <a:solidFill>
                          <a:schemeClr val="accent5"/>
                        </a:solidFill>
                      </a:endParaRPr>
                    </a:p>
                  </a:txBody>
                  <a:tcPr anchor="ctr"/>
                </a:tc>
                <a:tc>
                  <a:txBody>
                    <a:bodyPr/>
                    <a:lstStyle/>
                    <a:p>
                      <a:pPr algn="ctr"/>
                      <a:r>
                        <a:rPr lang="en-US" sz="1200" dirty="0">
                          <a:solidFill>
                            <a:schemeClr val="accent5"/>
                          </a:solidFill>
                        </a:rPr>
                        <a:t>~$905</a:t>
                      </a:r>
                    </a:p>
                  </a:txBody>
                  <a:tcPr anchor="ctr"/>
                </a:tc>
                <a:extLst>
                  <a:ext uri="{0D108BD9-81ED-4DB2-BD59-A6C34878D82A}">
                    <a16:rowId xmlns:a16="http://schemas.microsoft.com/office/drawing/2014/main" val="10002"/>
                  </a:ext>
                </a:extLst>
              </a:tr>
            </a:tbl>
          </a:graphicData>
        </a:graphic>
      </p:graphicFrame>
      <p:sp>
        <p:nvSpPr>
          <p:cNvPr id="7" name="Rectangle 6">
            <a:extLst>
              <a:ext uri="{FF2B5EF4-FFF2-40B4-BE49-F238E27FC236}">
                <a16:creationId xmlns:a16="http://schemas.microsoft.com/office/drawing/2014/main" id="{76C5E92B-1B03-634C-96E1-573FF2E12A9D}"/>
              </a:ext>
            </a:extLst>
          </p:cNvPr>
          <p:cNvSpPr/>
          <p:nvPr/>
        </p:nvSpPr>
        <p:spPr>
          <a:xfrm>
            <a:off x="645663" y="6363301"/>
            <a:ext cx="8674781" cy="230832"/>
          </a:xfrm>
          <a:prstGeom prst="rect">
            <a:avLst/>
          </a:prstGeom>
        </p:spPr>
        <p:txBody>
          <a:bodyPr wrap="square" numCol="3" spcCol="0">
            <a:spAutoFit/>
          </a:bodyPr>
          <a:lstStyle/>
          <a:p>
            <a:pPr marL="115888" indent="-115888">
              <a:buClrTx/>
              <a:buFont typeface="+mj-lt"/>
              <a:buAutoNum type="arabicPeriod"/>
            </a:pPr>
            <a:r>
              <a:rPr lang="da-DK" sz="900" dirty="0" err="1"/>
              <a:t>Myozyme</a:t>
            </a:r>
            <a:r>
              <a:rPr lang="da-DK" sz="900" dirty="0"/>
              <a:t> [</a:t>
            </a:r>
            <a:r>
              <a:rPr lang="da-DK" sz="900" dirty="0" err="1"/>
              <a:t>prescribing</a:t>
            </a:r>
            <a:r>
              <a:rPr lang="da-DK" sz="900" dirty="0"/>
              <a:t> information], 2020</a:t>
            </a:r>
          </a:p>
          <a:p>
            <a:pPr marL="115888" indent="-115888">
              <a:buClrTx/>
              <a:buFont typeface="+mj-lt"/>
              <a:buAutoNum type="arabicPeriod"/>
            </a:pPr>
            <a:r>
              <a:rPr lang="da-DK" sz="900" dirty="0" err="1"/>
              <a:t>Lumizyme</a:t>
            </a:r>
            <a:r>
              <a:rPr lang="da-DK" sz="900" dirty="0"/>
              <a:t> [</a:t>
            </a:r>
            <a:r>
              <a:rPr lang="da-DK" sz="900" dirty="0" err="1"/>
              <a:t>prescribing</a:t>
            </a:r>
            <a:r>
              <a:rPr lang="da-DK" sz="900" dirty="0"/>
              <a:t> information], 2020</a:t>
            </a:r>
          </a:p>
        </p:txBody>
      </p:sp>
    </p:spTree>
    <p:extLst>
      <p:ext uri="{BB962C8B-B14F-4D97-AF65-F5344CB8AC3E}">
        <p14:creationId xmlns:p14="http://schemas.microsoft.com/office/powerpoint/2010/main" val="402732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70A8D-4848-004D-8E28-80E0FF2F04AB}"/>
              </a:ext>
            </a:extLst>
          </p:cNvPr>
          <p:cNvSpPr>
            <a:spLocks noGrp="1"/>
          </p:cNvSpPr>
          <p:nvPr>
            <p:ph type="title"/>
          </p:nvPr>
        </p:nvSpPr>
        <p:spPr/>
        <p:txBody>
          <a:bodyPr/>
          <a:lstStyle/>
          <a:p>
            <a:r>
              <a:rPr lang="en-US" dirty="0"/>
              <a:t>FDA Approval of New ERT Drug</a:t>
            </a:r>
          </a:p>
        </p:txBody>
      </p:sp>
      <p:sp>
        <p:nvSpPr>
          <p:cNvPr id="3" name="Content Placeholder 2">
            <a:extLst>
              <a:ext uri="{FF2B5EF4-FFF2-40B4-BE49-F238E27FC236}">
                <a16:creationId xmlns:a16="http://schemas.microsoft.com/office/drawing/2014/main" id="{3CA53F35-01CB-0A48-95D7-0E5CB07466ED}"/>
              </a:ext>
            </a:extLst>
          </p:cNvPr>
          <p:cNvSpPr>
            <a:spLocks noGrp="1"/>
          </p:cNvSpPr>
          <p:nvPr>
            <p:ph idx="4294967295"/>
          </p:nvPr>
        </p:nvSpPr>
        <p:spPr>
          <a:xfrm>
            <a:off x="941832" y="1709928"/>
            <a:ext cx="5291991" cy="4297680"/>
          </a:xfrm>
        </p:spPr>
        <p:txBody>
          <a:bodyPr>
            <a:normAutofit/>
          </a:bodyPr>
          <a:lstStyle/>
          <a:p>
            <a:pPr marL="0" indent="0">
              <a:buNone/>
            </a:pPr>
            <a:r>
              <a:rPr lang="en-US" sz="2000" dirty="0"/>
              <a:t>In August 2021, another therapeutic option became available to people with late-onset Pompe disease. </a:t>
            </a:r>
          </a:p>
          <a:p>
            <a:pPr>
              <a:buFont typeface="Arial" panose="020B0604020202020204" pitchFamily="34" charset="0"/>
              <a:buChar char="•"/>
            </a:pPr>
            <a:r>
              <a:rPr lang="en-US" sz="2000" dirty="0"/>
              <a:t>The FDA granted accelerated marketing approval to Genzyme for a second-generation enzyme replacement therapy, </a:t>
            </a:r>
            <a:r>
              <a:rPr lang="en-US" sz="2000" dirty="0" err="1"/>
              <a:t>Nexviazyme</a:t>
            </a:r>
            <a:r>
              <a:rPr lang="en-US" sz="2000" dirty="0"/>
              <a:t> (</a:t>
            </a:r>
            <a:r>
              <a:rPr lang="en-US" sz="2000" dirty="0" err="1"/>
              <a:t>avalglucosidase</a:t>
            </a:r>
            <a:r>
              <a:rPr lang="en-US" sz="2000" dirty="0"/>
              <a:t> alfa), that is able to enter target cells more efficiently. </a:t>
            </a:r>
          </a:p>
          <a:p>
            <a:pPr>
              <a:buFont typeface="Arial" panose="020B0604020202020204" pitchFamily="34" charset="0"/>
              <a:buChar char="•"/>
            </a:pPr>
            <a:r>
              <a:rPr lang="en-US" sz="2000" dirty="0"/>
              <a:t>In clinical trials, </a:t>
            </a:r>
            <a:r>
              <a:rPr lang="en-US" sz="2000" dirty="0" err="1"/>
              <a:t>Nexviazyme</a:t>
            </a:r>
            <a:r>
              <a:rPr lang="en-US" sz="2000" dirty="0"/>
              <a:t> treatment showed comparable safety profile and efficacy to treatment with </a:t>
            </a:r>
            <a:r>
              <a:rPr lang="en-US" sz="2000" dirty="0" err="1"/>
              <a:t>Lumizyme</a:t>
            </a:r>
            <a:r>
              <a:rPr lang="en-US" sz="2000" dirty="0"/>
              <a:t>. </a:t>
            </a:r>
          </a:p>
        </p:txBody>
      </p:sp>
      <p:pic>
        <p:nvPicPr>
          <p:cNvPr id="6" name="Picture 5">
            <a:extLst>
              <a:ext uri="{FF2B5EF4-FFF2-40B4-BE49-F238E27FC236}">
                <a16:creationId xmlns:a16="http://schemas.microsoft.com/office/drawing/2014/main" id="{08C5B161-8C21-0D4E-A23B-EA6A609EFD1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645453" y="1701768"/>
            <a:ext cx="4759868" cy="2607310"/>
          </a:xfrm>
          <a:prstGeom prst="rect">
            <a:avLst/>
          </a:prstGeom>
        </p:spPr>
      </p:pic>
      <p:sp>
        <p:nvSpPr>
          <p:cNvPr id="7" name="Rectangle 6">
            <a:extLst>
              <a:ext uri="{FF2B5EF4-FFF2-40B4-BE49-F238E27FC236}">
                <a16:creationId xmlns:a16="http://schemas.microsoft.com/office/drawing/2014/main" id="{84FA3CB7-9331-2849-AE99-3FCB08F7457B}"/>
              </a:ext>
            </a:extLst>
          </p:cNvPr>
          <p:cNvSpPr/>
          <p:nvPr/>
        </p:nvSpPr>
        <p:spPr>
          <a:xfrm>
            <a:off x="593543" y="6356350"/>
            <a:ext cx="8674781" cy="230832"/>
          </a:xfrm>
          <a:prstGeom prst="rect">
            <a:avLst/>
          </a:prstGeom>
        </p:spPr>
        <p:txBody>
          <a:bodyPr wrap="square" numCol="3" spcCol="0">
            <a:spAutoFit/>
          </a:bodyPr>
          <a:lstStyle/>
          <a:p>
            <a:pPr marL="115888" indent="-115888">
              <a:buClrTx/>
              <a:buFont typeface="+mj-lt"/>
              <a:buAutoNum type="arabicPeriod"/>
            </a:pPr>
            <a:r>
              <a:rPr lang="da-DK" sz="900" dirty="0" err="1"/>
              <a:t>Sanofi</a:t>
            </a:r>
            <a:r>
              <a:rPr lang="da-DK" sz="900" dirty="0"/>
              <a:t> [</a:t>
            </a:r>
            <a:r>
              <a:rPr lang="da-DK" sz="900" dirty="0" err="1"/>
              <a:t>press</a:t>
            </a:r>
            <a:r>
              <a:rPr lang="da-DK" sz="900" dirty="0"/>
              <a:t> </a:t>
            </a:r>
            <a:r>
              <a:rPr lang="da-DK" sz="900" dirty="0" err="1"/>
              <a:t>release</a:t>
            </a:r>
            <a:r>
              <a:rPr lang="da-DK" sz="900" dirty="0"/>
              <a:t>], 2021</a:t>
            </a:r>
          </a:p>
        </p:txBody>
      </p:sp>
    </p:spTree>
    <p:extLst>
      <p:ext uri="{BB962C8B-B14F-4D97-AF65-F5344CB8AC3E}">
        <p14:creationId xmlns:p14="http://schemas.microsoft.com/office/powerpoint/2010/main" val="1496656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BC458-A944-E844-803E-166E256F30BB}"/>
              </a:ext>
            </a:extLst>
          </p:cNvPr>
          <p:cNvSpPr>
            <a:spLocks noGrp="1"/>
          </p:cNvSpPr>
          <p:nvPr>
            <p:ph type="title"/>
          </p:nvPr>
        </p:nvSpPr>
        <p:spPr/>
        <p:txBody>
          <a:bodyPr/>
          <a:lstStyle/>
          <a:p>
            <a:r>
              <a:rPr lang="en-US" dirty="0"/>
              <a:t>Complications of ERT</a:t>
            </a:r>
          </a:p>
        </p:txBody>
      </p:sp>
      <p:sp>
        <p:nvSpPr>
          <p:cNvPr id="3" name="Content Placeholder 2">
            <a:extLst>
              <a:ext uri="{FF2B5EF4-FFF2-40B4-BE49-F238E27FC236}">
                <a16:creationId xmlns:a16="http://schemas.microsoft.com/office/drawing/2014/main" id="{63B2F2F6-D03B-3F4D-8F85-333E4FF29108}"/>
              </a:ext>
            </a:extLst>
          </p:cNvPr>
          <p:cNvSpPr>
            <a:spLocks noGrp="1"/>
          </p:cNvSpPr>
          <p:nvPr>
            <p:ph idx="4294967295"/>
          </p:nvPr>
        </p:nvSpPr>
        <p:spPr>
          <a:xfrm>
            <a:off x="941832" y="1709928"/>
            <a:ext cx="7144645" cy="4119902"/>
          </a:xfrm>
        </p:spPr>
        <p:txBody>
          <a:bodyPr>
            <a:normAutofit/>
          </a:bodyPr>
          <a:lstStyle/>
          <a:p>
            <a:pPr marL="0" indent="0">
              <a:spcBef>
                <a:spcPts val="600"/>
              </a:spcBef>
              <a:buNone/>
            </a:pPr>
            <a:r>
              <a:rPr lang="en-US" sz="2000" b="1" i="1" u="sng" dirty="0"/>
              <a:t>Infusion-associated reactions</a:t>
            </a:r>
            <a:endParaRPr lang="en-US" sz="2000" dirty="0"/>
          </a:p>
          <a:p>
            <a:pPr>
              <a:spcBef>
                <a:spcPts val="600"/>
              </a:spcBef>
              <a:buFont typeface="Arial" panose="020B0604020202020204" pitchFamily="34" charset="0"/>
              <a:buChar char="•"/>
            </a:pPr>
            <a:r>
              <a:rPr lang="en-US" sz="1800" dirty="0"/>
              <a:t>In clinical studies, infusion-associated reactions were observed in half of those treated with </a:t>
            </a:r>
            <a:r>
              <a:rPr lang="en-US" sz="1800" dirty="0" err="1"/>
              <a:t>Myozyme</a:t>
            </a:r>
            <a:r>
              <a:rPr lang="en-US" sz="1800" dirty="0"/>
              <a:t>®</a:t>
            </a:r>
          </a:p>
          <a:p>
            <a:pPr lvl="1">
              <a:spcBef>
                <a:spcPts val="600"/>
              </a:spcBef>
              <a:buFont typeface="Arial" panose="020B0604020202020204" pitchFamily="34" charset="0"/>
              <a:buChar char="•"/>
            </a:pPr>
            <a:r>
              <a:rPr lang="en-US" sz="1800" dirty="0"/>
              <a:t>Some patients developed </a:t>
            </a:r>
            <a:r>
              <a:rPr lang="en-US" sz="1800" dirty="0" err="1"/>
              <a:t>IgE</a:t>
            </a:r>
            <a:r>
              <a:rPr lang="en-US" sz="1800" dirty="0"/>
              <a:t> antibodies associated with anaphylaxis and required life support measures</a:t>
            </a:r>
          </a:p>
          <a:p>
            <a:pPr lvl="1">
              <a:spcBef>
                <a:spcPts val="600"/>
              </a:spcBef>
              <a:buFont typeface="Arial" panose="020B0604020202020204" pitchFamily="34" charset="0"/>
              <a:buChar char="•"/>
            </a:pPr>
            <a:r>
              <a:rPr lang="en-US" sz="1800" dirty="0"/>
              <a:t>Many patients developed IgG antibodies to </a:t>
            </a:r>
            <a:r>
              <a:rPr lang="en-US" sz="1800" dirty="0" err="1"/>
              <a:t>Myozyme</a:t>
            </a:r>
            <a:r>
              <a:rPr lang="en-US" sz="1800" dirty="0"/>
              <a:t>® within the first three months of treatment </a:t>
            </a:r>
          </a:p>
          <a:p>
            <a:pPr lvl="1">
              <a:spcBef>
                <a:spcPts val="600"/>
              </a:spcBef>
              <a:buFont typeface="Arial" panose="020B0604020202020204" pitchFamily="34" charset="0"/>
              <a:buChar char="•"/>
            </a:pPr>
            <a:r>
              <a:rPr lang="en-US" sz="1800" dirty="0"/>
              <a:t>Some affected individuals with high sustained IgG titers have a poor clinical response to ERT </a:t>
            </a:r>
          </a:p>
          <a:p>
            <a:pPr>
              <a:spcBef>
                <a:spcPts val="600"/>
              </a:spcBef>
              <a:buFont typeface="Arial" panose="020B0604020202020204" pitchFamily="34" charset="0"/>
              <a:buChar char="•"/>
            </a:pPr>
            <a:r>
              <a:rPr lang="en-US" sz="1800" dirty="0"/>
              <a:t>Most infusion-associated reactions can be managed by slowing the rate of infusion or administration of antipyretics, antihistamines, and glucocorticoids</a:t>
            </a:r>
            <a:endParaRPr lang="en-US" sz="2000" dirty="0"/>
          </a:p>
          <a:p>
            <a:pPr>
              <a:spcBef>
                <a:spcPts val="600"/>
              </a:spcBef>
              <a:buFont typeface="Arial" panose="020B0604020202020204" pitchFamily="34" charset="0"/>
              <a:buChar char="•"/>
            </a:pPr>
            <a:endParaRPr lang="en-US" sz="2000" dirty="0"/>
          </a:p>
          <a:p>
            <a:pPr marL="0" indent="0">
              <a:spcBef>
                <a:spcPts val="600"/>
              </a:spcBef>
              <a:buNone/>
            </a:pPr>
            <a:endParaRPr lang="en-US" sz="2000" baseline="30000" dirty="0"/>
          </a:p>
          <a:p>
            <a:pPr marL="0" indent="0">
              <a:spcBef>
                <a:spcPts val="600"/>
              </a:spcBef>
              <a:buNone/>
            </a:pPr>
            <a:endParaRPr lang="en-US" sz="2000" dirty="0"/>
          </a:p>
          <a:p>
            <a:pPr>
              <a:spcBef>
                <a:spcPts val="600"/>
              </a:spcBef>
            </a:pPr>
            <a:endParaRPr lang="en-US" dirty="0"/>
          </a:p>
        </p:txBody>
      </p:sp>
      <p:pic>
        <p:nvPicPr>
          <p:cNvPr id="5" name="Picture 4">
            <a:extLst>
              <a:ext uri="{FF2B5EF4-FFF2-40B4-BE49-F238E27FC236}">
                <a16:creationId xmlns:a16="http://schemas.microsoft.com/office/drawing/2014/main" id="{439DD7DC-AC7B-1043-B683-502B82988FB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441230" y="3956436"/>
            <a:ext cx="2888864" cy="2054099"/>
          </a:xfrm>
          <a:prstGeom prst="rect">
            <a:avLst/>
          </a:prstGeom>
        </p:spPr>
      </p:pic>
      <p:pic>
        <p:nvPicPr>
          <p:cNvPr id="6" name="Picture 5">
            <a:extLst>
              <a:ext uri="{FF2B5EF4-FFF2-40B4-BE49-F238E27FC236}">
                <a16:creationId xmlns:a16="http://schemas.microsoft.com/office/drawing/2014/main" id="{1E2C3325-F60C-304F-A4BC-A736D366224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437380" y="1782440"/>
            <a:ext cx="2889448" cy="1926298"/>
          </a:xfrm>
          <a:prstGeom prst="rect">
            <a:avLst/>
          </a:prstGeom>
        </p:spPr>
      </p:pic>
      <p:sp>
        <p:nvSpPr>
          <p:cNvPr id="8" name="Rectangle 7">
            <a:extLst>
              <a:ext uri="{FF2B5EF4-FFF2-40B4-BE49-F238E27FC236}">
                <a16:creationId xmlns:a16="http://schemas.microsoft.com/office/drawing/2014/main" id="{BA708096-EFCD-0144-8EBC-08C600CD6165}"/>
              </a:ext>
            </a:extLst>
          </p:cNvPr>
          <p:cNvSpPr/>
          <p:nvPr/>
        </p:nvSpPr>
        <p:spPr>
          <a:xfrm>
            <a:off x="593543" y="6309245"/>
            <a:ext cx="8674781" cy="230832"/>
          </a:xfrm>
          <a:prstGeom prst="rect">
            <a:avLst/>
          </a:prstGeom>
        </p:spPr>
        <p:txBody>
          <a:bodyPr wrap="square" numCol="3" spcCol="0">
            <a:spAutoFit/>
          </a:bodyPr>
          <a:lstStyle/>
          <a:p>
            <a:pPr marL="115888" indent="-115888">
              <a:buClrTx/>
              <a:buFont typeface="+mj-lt"/>
              <a:buAutoNum type="arabicPeriod"/>
            </a:pPr>
            <a:r>
              <a:rPr lang="da-DK" sz="900" dirty="0" err="1"/>
              <a:t>Kishnani</a:t>
            </a:r>
            <a:r>
              <a:rPr lang="da-DK" sz="900" dirty="0"/>
              <a:t> PS, et al., 2010</a:t>
            </a:r>
          </a:p>
          <a:p>
            <a:pPr marL="115888" indent="-115888">
              <a:buClrTx/>
              <a:buFont typeface="+mj-lt"/>
              <a:buAutoNum type="arabicPeriod"/>
            </a:pPr>
            <a:r>
              <a:rPr lang="da-DK" sz="900" dirty="0" err="1"/>
              <a:t>Messinger</a:t>
            </a:r>
            <a:r>
              <a:rPr lang="da-DK" sz="900" dirty="0"/>
              <a:t> YH, et al., 2012</a:t>
            </a:r>
          </a:p>
          <a:p>
            <a:pPr marL="115888" indent="-115888">
              <a:buClrTx/>
              <a:buFont typeface="+mj-lt"/>
              <a:buAutoNum type="arabicPeriod"/>
            </a:pPr>
            <a:r>
              <a:rPr lang="da-DK" sz="900" dirty="0" err="1"/>
              <a:t>Elder</a:t>
            </a:r>
            <a:r>
              <a:rPr lang="da-DK" sz="900" dirty="0"/>
              <a:t> ME, et al., 2013</a:t>
            </a:r>
          </a:p>
        </p:txBody>
      </p:sp>
    </p:spTree>
    <p:extLst>
      <p:ext uri="{BB962C8B-B14F-4D97-AF65-F5344CB8AC3E}">
        <p14:creationId xmlns:p14="http://schemas.microsoft.com/office/powerpoint/2010/main" val="821827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457C5-67A2-BA42-8AA1-D30B6A3952B4}"/>
              </a:ext>
            </a:extLst>
          </p:cNvPr>
          <p:cNvSpPr>
            <a:spLocks noGrp="1"/>
          </p:cNvSpPr>
          <p:nvPr>
            <p:ph type="title"/>
          </p:nvPr>
        </p:nvSpPr>
        <p:spPr/>
        <p:txBody>
          <a:bodyPr/>
          <a:lstStyle/>
          <a:p>
            <a:r>
              <a:rPr lang="en-US" dirty="0"/>
              <a:t>Factors That Affect Treatment Response</a:t>
            </a:r>
          </a:p>
        </p:txBody>
      </p:sp>
      <p:sp>
        <p:nvSpPr>
          <p:cNvPr id="3" name="Content Placeholder 2">
            <a:extLst>
              <a:ext uri="{FF2B5EF4-FFF2-40B4-BE49-F238E27FC236}">
                <a16:creationId xmlns:a16="http://schemas.microsoft.com/office/drawing/2014/main" id="{4FEA6AA6-8B08-954A-AF44-91AEF7B5EFFF}"/>
              </a:ext>
            </a:extLst>
          </p:cNvPr>
          <p:cNvSpPr>
            <a:spLocks noGrp="1"/>
          </p:cNvSpPr>
          <p:nvPr>
            <p:ph idx="4294967295"/>
          </p:nvPr>
        </p:nvSpPr>
        <p:spPr>
          <a:xfrm>
            <a:off x="941832" y="1709928"/>
            <a:ext cx="6893829" cy="4651439"/>
          </a:xfrm>
        </p:spPr>
        <p:txBody>
          <a:bodyPr>
            <a:normAutofit fontScale="92500"/>
          </a:bodyPr>
          <a:lstStyle/>
          <a:p>
            <a:pPr marL="0" indent="0">
              <a:lnSpc>
                <a:spcPct val="120000"/>
              </a:lnSpc>
              <a:spcBef>
                <a:spcPts val="600"/>
              </a:spcBef>
              <a:buNone/>
            </a:pPr>
            <a:r>
              <a:rPr lang="en-US" sz="1800" b="1" i="1" u="sng" dirty="0"/>
              <a:t>Cross-reacting immunologic material (CRIM) status</a:t>
            </a:r>
          </a:p>
          <a:p>
            <a:pPr>
              <a:lnSpc>
                <a:spcPct val="120000"/>
              </a:lnSpc>
              <a:spcBef>
                <a:spcPts val="600"/>
              </a:spcBef>
              <a:buFont typeface="Arial" panose="020B0604020202020204" pitchFamily="34" charset="0"/>
              <a:buChar char="•"/>
            </a:pPr>
            <a:r>
              <a:rPr lang="en-US" sz="1800" dirty="0"/>
              <a:t>Individuals with Pompe disease who make some endogenous GAA enzyme, which may or may not be functional, are known as </a:t>
            </a:r>
            <a:r>
              <a:rPr lang="en-US" sz="1800" b="1" dirty="0"/>
              <a:t>CRIM-positive (CRIM+).</a:t>
            </a:r>
          </a:p>
          <a:p>
            <a:pPr>
              <a:lnSpc>
                <a:spcPct val="120000"/>
              </a:lnSpc>
              <a:spcBef>
                <a:spcPts val="600"/>
              </a:spcBef>
              <a:buFont typeface="Arial" panose="020B0604020202020204" pitchFamily="34" charset="0"/>
              <a:buChar char="•"/>
            </a:pPr>
            <a:r>
              <a:rPr lang="en-US" sz="1800" b="1" dirty="0"/>
              <a:t>CRIM-negative (CRIM-)</a:t>
            </a:r>
            <a:r>
              <a:rPr lang="en-US" sz="1800" dirty="0"/>
              <a:t> individuals lack endogenous GAA enzyme and can develop high titers of antibodies to GAA. These antibodies can neutralize ERT, leading to poor outcomes.</a:t>
            </a:r>
          </a:p>
          <a:p>
            <a:pPr>
              <a:lnSpc>
                <a:spcPct val="120000"/>
              </a:lnSpc>
              <a:spcBef>
                <a:spcPts val="600"/>
              </a:spcBef>
              <a:buFont typeface="Arial" panose="020B0604020202020204" pitchFamily="34" charset="0"/>
              <a:buChar char="•"/>
            </a:pPr>
            <a:r>
              <a:rPr lang="en-US" sz="1800" dirty="0"/>
              <a:t>Standard CRIM status detection: Western blot, however mutation analysis is usually helpful</a:t>
            </a:r>
          </a:p>
          <a:p>
            <a:pPr>
              <a:lnSpc>
                <a:spcPct val="120000"/>
              </a:lnSpc>
              <a:spcBef>
                <a:spcPts val="600"/>
              </a:spcBef>
              <a:buFont typeface="Arial" panose="020B0604020202020204" pitchFamily="34" charset="0"/>
              <a:buChar char="•"/>
            </a:pPr>
            <a:r>
              <a:rPr lang="en-US" sz="1800" dirty="0"/>
              <a:t>~25% of CRIM+ individuals can also develop antibodies to ERT, but usually not as significant as antibody development among those who are CRIM</a:t>
            </a:r>
          </a:p>
          <a:p>
            <a:pPr algn="l" rtl="0">
              <a:spcBef>
                <a:spcPts val="600"/>
              </a:spcBef>
              <a:spcAft>
                <a:spcPts val="0"/>
              </a:spcAft>
              <a:buFont typeface="Arial" panose="020B0604020202020204" pitchFamily="34" charset="0"/>
              <a:buChar char="•"/>
              <a:defRPr/>
            </a:pPr>
            <a:endParaRPr lang="en-US" sz="1800" dirty="0"/>
          </a:p>
          <a:p>
            <a:pPr>
              <a:spcBef>
                <a:spcPts val="600"/>
              </a:spcBef>
            </a:pPr>
            <a:endParaRPr lang="en-US" sz="1800" dirty="0"/>
          </a:p>
          <a:p>
            <a:pPr marL="0" indent="0">
              <a:spcBef>
                <a:spcPts val="600"/>
              </a:spcBef>
              <a:spcAft>
                <a:spcPts val="0"/>
              </a:spcAft>
              <a:buNone/>
            </a:pPr>
            <a:endParaRPr lang="en-US" sz="1800" dirty="0"/>
          </a:p>
          <a:p>
            <a:pPr>
              <a:spcBef>
                <a:spcPts val="600"/>
              </a:spcBef>
            </a:pPr>
            <a:endParaRPr lang="en-US" dirty="0"/>
          </a:p>
        </p:txBody>
      </p:sp>
      <p:pic>
        <p:nvPicPr>
          <p:cNvPr id="5" name="Picture 4">
            <a:extLst>
              <a:ext uri="{FF2B5EF4-FFF2-40B4-BE49-F238E27FC236}">
                <a16:creationId xmlns:a16="http://schemas.microsoft.com/office/drawing/2014/main" id="{0701EB45-7E0A-F143-8EF0-D9681511875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824112" y="2668945"/>
            <a:ext cx="3772346" cy="2169886"/>
          </a:xfrm>
          <a:prstGeom prst="rect">
            <a:avLst/>
          </a:prstGeom>
        </p:spPr>
      </p:pic>
      <p:sp>
        <p:nvSpPr>
          <p:cNvPr id="6" name="Rectangle 5">
            <a:extLst>
              <a:ext uri="{FF2B5EF4-FFF2-40B4-BE49-F238E27FC236}">
                <a16:creationId xmlns:a16="http://schemas.microsoft.com/office/drawing/2014/main" id="{2E042B4A-1E5D-FF40-B439-E6D5E1B6D339}"/>
              </a:ext>
            </a:extLst>
          </p:cNvPr>
          <p:cNvSpPr/>
          <p:nvPr/>
        </p:nvSpPr>
        <p:spPr>
          <a:xfrm>
            <a:off x="593543" y="6308080"/>
            <a:ext cx="8674781" cy="230832"/>
          </a:xfrm>
          <a:prstGeom prst="rect">
            <a:avLst/>
          </a:prstGeom>
        </p:spPr>
        <p:txBody>
          <a:bodyPr wrap="square" numCol="3" spcCol="0">
            <a:spAutoFit/>
          </a:bodyPr>
          <a:lstStyle/>
          <a:p>
            <a:pPr marL="115888" indent="-115888">
              <a:buClrTx/>
              <a:buFont typeface="+mj-lt"/>
              <a:buAutoNum type="arabicPeriod"/>
            </a:pPr>
            <a:r>
              <a:rPr lang="da-DK" sz="900" dirty="0" err="1"/>
              <a:t>Kishnani</a:t>
            </a:r>
            <a:r>
              <a:rPr lang="da-DK" sz="900" dirty="0"/>
              <a:t> PS, et al., 2010</a:t>
            </a:r>
          </a:p>
          <a:p>
            <a:pPr marL="115888" indent="-115888">
              <a:buClrTx/>
              <a:buFont typeface="+mj-lt"/>
              <a:buAutoNum type="arabicPeriod"/>
            </a:pPr>
            <a:r>
              <a:rPr lang="da-DK" sz="900" dirty="0" err="1"/>
              <a:t>Messinger</a:t>
            </a:r>
            <a:r>
              <a:rPr lang="da-DK" sz="900" dirty="0"/>
              <a:t> YH, et al., 2012</a:t>
            </a:r>
          </a:p>
        </p:txBody>
      </p:sp>
    </p:spTree>
    <p:extLst>
      <p:ext uri="{BB962C8B-B14F-4D97-AF65-F5344CB8AC3E}">
        <p14:creationId xmlns:p14="http://schemas.microsoft.com/office/powerpoint/2010/main" val="3694649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DDC25-5432-9744-A5B9-BF7871CA58E0}"/>
              </a:ext>
            </a:extLst>
          </p:cNvPr>
          <p:cNvSpPr>
            <a:spLocks noGrp="1"/>
          </p:cNvSpPr>
          <p:nvPr>
            <p:ph type="title"/>
          </p:nvPr>
        </p:nvSpPr>
        <p:spPr/>
        <p:txBody>
          <a:bodyPr/>
          <a:lstStyle/>
          <a:p>
            <a:r>
              <a:rPr lang="en-US" dirty="0"/>
              <a:t>Nomenclature</a:t>
            </a:r>
          </a:p>
        </p:txBody>
      </p:sp>
      <p:sp>
        <p:nvSpPr>
          <p:cNvPr id="3" name="Content Placeholder 2">
            <a:extLst>
              <a:ext uri="{FF2B5EF4-FFF2-40B4-BE49-F238E27FC236}">
                <a16:creationId xmlns:a16="http://schemas.microsoft.com/office/drawing/2014/main" id="{2B589D2F-4630-BF40-98A2-E53780DC03D3}"/>
              </a:ext>
            </a:extLst>
          </p:cNvPr>
          <p:cNvSpPr>
            <a:spLocks noGrp="1"/>
          </p:cNvSpPr>
          <p:nvPr>
            <p:ph idx="4294967295"/>
          </p:nvPr>
        </p:nvSpPr>
        <p:spPr>
          <a:xfrm>
            <a:off x="941832" y="1709928"/>
            <a:ext cx="10634472" cy="4297680"/>
          </a:xfrm>
        </p:spPr>
        <p:txBody>
          <a:bodyPr>
            <a:normAutofit/>
          </a:bodyPr>
          <a:lstStyle/>
          <a:p>
            <a:pPr>
              <a:buFont typeface="Arial" panose="020B0604020202020204" pitchFamily="34" charset="0"/>
              <a:buChar char="•"/>
            </a:pPr>
            <a:r>
              <a:rPr lang="en-US" altLang="en-US" sz="2400" dirty="0"/>
              <a:t>Synonyms</a:t>
            </a:r>
          </a:p>
          <a:p>
            <a:pPr lvl="1">
              <a:buFont typeface="Arial" panose="020B0604020202020204" pitchFamily="34" charset="0"/>
              <a:buChar char="•"/>
            </a:pPr>
            <a:r>
              <a:rPr lang="en-US" altLang="en-US" dirty="0"/>
              <a:t>Glycogen storage disease, type II </a:t>
            </a:r>
            <a:br>
              <a:rPr lang="en-US" altLang="en-US" dirty="0"/>
            </a:br>
            <a:r>
              <a:rPr lang="en-US" altLang="en-US" dirty="0"/>
              <a:t>(GSD-II)</a:t>
            </a:r>
          </a:p>
          <a:p>
            <a:pPr lvl="1">
              <a:buFont typeface="Arial" panose="020B0604020202020204" pitchFamily="34" charset="0"/>
              <a:buChar char="•"/>
            </a:pPr>
            <a:r>
              <a:rPr lang="en-US" altLang="en-US" dirty="0"/>
              <a:t>Glycogenosis, type II</a:t>
            </a:r>
          </a:p>
          <a:p>
            <a:pPr lvl="1">
              <a:buFont typeface="Arial" panose="020B0604020202020204" pitchFamily="34" charset="0"/>
              <a:buChar char="•"/>
            </a:pPr>
            <a:r>
              <a:rPr lang="en-US" altLang="en-US" dirty="0"/>
              <a:t>Acid maltase deficiency (AMD)</a:t>
            </a:r>
          </a:p>
          <a:p>
            <a:pPr lvl="1">
              <a:buFont typeface="Arial" panose="020B0604020202020204" pitchFamily="34" charset="0"/>
              <a:buChar char="•"/>
            </a:pPr>
            <a:endParaRPr lang="en-US" altLang="en-US" dirty="0"/>
          </a:p>
          <a:p>
            <a:pPr>
              <a:buFont typeface="Arial" panose="020B0604020202020204" pitchFamily="34" charset="0"/>
              <a:buChar char="•"/>
            </a:pPr>
            <a:r>
              <a:rPr lang="en-US" altLang="en-US" sz="2400" dirty="0"/>
              <a:t>Disease Families</a:t>
            </a:r>
          </a:p>
          <a:p>
            <a:pPr lvl="1">
              <a:buFont typeface="Arial" panose="020B0604020202020204" pitchFamily="34" charset="0"/>
              <a:buChar char="•"/>
            </a:pPr>
            <a:r>
              <a:rPr lang="en-US" altLang="en-US" dirty="0"/>
              <a:t>Lysosomal storage disease</a:t>
            </a:r>
          </a:p>
          <a:p>
            <a:pPr lvl="1">
              <a:buFont typeface="Arial" panose="020B0604020202020204" pitchFamily="34" charset="0"/>
              <a:buChar char="•"/>
            </a:pPr>
            <a:r>
              <a:rPr lang="en-US" altLang="en-US" dirty="0"/>
              <a:t>Glycogen storage disease</a:t>
            </a:r>
          </a:p>
          <a:p>
            <a:pPr lvl="1">
              <a:buFont typeface="Arial" panose="020B0604020202020204" pitchFamily="34" charset="0"/>
              <a:buChar char="•"/>
            </a:pPr>
            <a:r>
              <a:rPr lang="en-US" altLang="en-US" dirty="0"/>
              <a:t>Neuromuscular disease/metabolic muscle disease</a:t>
            </a:r>
          </a:p>
          <a:p>
            <a:pPr>
              <a:buFont typeface="Arial" panose="020B0604020202020204" pitchFamily="34" charset="0"/>
              <a:buChar char="•"/>
            </a:pPr>
            <a:endParaRPr lang="en-US" sz="3600" dirty="0"/>
          </a:p>
        </p:txBody>
      </p:sp>
      <p:sp>
        <p:nvSpPr>
          <p:cNvPr id="5" name="Rectangle 4">
            <a:extLst>
              <a:ext uri="{FF2B5EF4-FFF2-40B4-BE49-F238E27FC236}">
                <a16:creationId xmlns:a16="http://schemas.microsoft.com/office/drawing/2014/main" id="{4367718F-EA1A-E94D-937F-CBFBE712BE42}"/>
              </a:ext>
            </a:extLst>
          </p:cNvPr>
          <p:cNvSpPr/>
          <p:nvPr/>
        </p:nvSpPr>
        <p:spPr>
          <a:xfrm>
            <a:off x="593536" y="6356350"/>
            <a:ext cx="8674788" cy="230832"/>
          </a:xfrm>
          <a:prstGeom prst="rect">
            <a:avLst/>
          </a:prstGeom>
        </p:spPr>
        <p:txBody>
          <a:bodyPr wrap="square" numCol="3" spcCol="0">
            <a:spAutoFit/>
          </a:bodyPr>
          <a:lstStyle/>
          <a:p>
            <a:pPr marL="115888" indent="-115888">
              <a:buClrTx/>
              <a:buFont typeface="+mj-lt"/>
              <a:buAutoNum type="arabicPeriod"/>
            </a:pPr>
            <a:r>
              <a:rPr lang="da-DK" sz="900" dirty="0"/>
              <a:t>Hirschhorn R, </a:t>
            </a:r>
            <a:r>
              <a:rPr lang="da-DK" sz="900" dirty="0" err="1"/>
              <a:t>Reuser</a:t>
            </a:r>
            <a:r>
              <a:rPr lang="da-DK" sz="900" dirty="0"/>
              <a:t> AJJ, 2000</a:t>
            </a:r>
          </a:p>
          <a:p>
            <a:pPr marL="115888" indent="-115888">
              <a:buClrTx/>
              <a:buFont typeface="+mj-lt"/>
              <a:buAutoNum type="arabicPeriod"/>
            </a:pPr>
            <a:r>
              <a:rPr lang="da-DK" sz="900" dirty="0" err="1"/>
              <a:t>Reuser</a:t>
            </a:r>
            <a:r>
              <a:rPr lang="da-DK" sz="900" dirty="0"/>
              <a:t> AJJ, et al., 1995</a:t>
            </a:r>
          </a:p>
        </p:txBody>
      </p:sp>
      <p:pic>
        <p:nvPicPr>
          <p:cNvPr id="7" name="Picture 6">
            <a:extLst>
              <a:ext uri="{FF2B5EF4-FFF2-40B4-BE49-F238E27FC236}">
                <a16:creationId xmlns:a16="http://schemas.microsoft.com/office/drawing/2014/main" id="{3707F2C3-8D39-624A-9F18-EE805734084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506662" y="1862254"/>
            <a:ext cx="3869788" cy="2579859"/>
          </a:xfrm>
          <a:prstGeom prst="rect">
            <a:avLst/>
          </a:prstGeom>
        </p:spPr>
      </p:pic>
    </p:spTree>
    <p:extLst>
      <p:ext uri="{BB962C8B-B14F-4D97-AF65-F5344CB8AC3E}">
        <p14:creationId xmlns:p14="http://schemas.microsoft.com/office/powerpoint/2010/main" val="444844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C0014-8790-7541-A321-D4751DE4DAA1}"/>
              </a:ext>
            </a:extLst>
          </p:cNvPr>
          <p:cNvSpPr>
            <a:spLocks noGrp="1"/>
          </p:cNvSpPr>
          <p:nvPr>
            <p:ph type="title"/>
          </p:nvPr>
        </p:nvSpPr>
        <p:spPr>
          <a:xfrm>
            <a:off x="645663" y="546683"/>
            <a:ext cx="10637913" cy="688222"/>
          </a:xfrm>
        </p:spPr>
        <p:txBody>
          <a:bodyPr/>
          <a:lstStyle/>
          <a:p>
            <a:r>
              <a:rPr lang="en-US" dirty="0"/>
              <a:t>Immunomodulatory Protocols</a:t>
            </a:r>
          </a:p>
        </p:txBody>
      </p:sp>
      <p:sp>
        <p:nvSpPr>
          <p:cNvPr id="3" name="Content Placeholder 2">
            <a:extLst>
              <a:ext uri="{FF2B5EF4-FFF2-40B4-BE49-F238E27FC236}">
                <a16:creationId xmlns:a16="http://schemas.microsoft.com/office/drawing/2014/main" id="{84B51C23-D82E-7F4D-B8CF-28E4BBA43DC0}"/>
              </a:ext>
            </a:extLst>
          </p:cNvPr>
          <p:cNvSpPr>
            <a:spLocks noGrp="1"/>
          </p:cNvSpPr>
          <p:nvPr>
            <p:ph idx="4294967295"/>
          </p:nvPr>
        </p:nvSpPr>
        <p:spPr>
          <a:xfrm>
            <a:off x="941832" y="1290479"/>
            <a:ext cx="10341744" cy="4791255"/>
          </a:xfrm>
        </p:spPr>
        <p:txBody>
          <a:bodyPr vert="horz" lIns="91440" tIns="45720" rIns="91440" bIns="45720" rtlCol="0" anchor="t">
            <a:noAutofit/>
          </a:bodyPr>
          <a:lstStyle/>
          <a:p>
            <a:pPr algn="l" rtl="0">
              <a:buFont typeface="Arial" panose="020B0604020202020204" pitchFamily="34" charset="0"/>
              <a:buChar char="•"/>
            </a:pPr>
            <a:r>
              <a:rPr lang="en-US" sz="1800" dirty="0"/>
              <a:t>As of February 2020, the FDA recommends the determination of CRIM status prior to initiating ERT, as individuals who are CRIM- generally require the use of immunomodulatory protocols.</a:t>
            </a:r>
          </a:p>
          <a:p>
            <a:pPr>
              <a:buFont typeface="Arial" panose="020B0604020202020204" pitchFamily="34" charset="0"/>
              <a:buChar char="•"/>
            </a:pPr>
            <a:r>
              <a:rPr lang="en-US" sz="1800" dirty="0"/>
              <a:t>Immunomodulatory protocols are effective in reducing adverse events and improving drug efficacy.</a:t>
            </a:r>
          </a:p>
          <a:p>
            <a:pPr>
              <a:buFont typeface="Arial" panose="020B0604020202020204" pitchFamily="34" charset="0"/>
              <a:buChar char="•"/>
            </a:pPr>
            <a:r>
              <a:rPr lang="en-US" sz="1800" dirty="0"/>
              <a:t>Various agents have been used in combination with varying degrees of success. </a:t>
            </a:r>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a:buFont typeface="Arial" panose="020B0604020202020204" pitchFamily="34" charset="0"/>
              <a:buChar char="•"/>
            </a:pPr>
            <a:r>
              <a:rPr lang="en-US" sz="1800" dirty="0"/>
              <a:t>Immunomodulation strategies have been more successful in people naïve to ERT (prophylactic approach) than in people who have already developed antibodies to ERT (therapeutic approach).</a:t>
            </a:r>
          </a:p>
        </p:txBody>
      </p:sp>
      <p:graphicFrame>
        <p:nvGraphicFramePr>
          <p:cNvPr id="5" name="Table 5">
            <a:extLst>
              <a:ext uri="{FF2B5EF4-FFF2-40B4-BE49-F238E27FC236}">
                <a16:creationId xmlns:a16="http://schemas.microsoft.com/office/drawing/2014/main" id="{23770A9B-259F-C94F-8D67-65A3732C95DE}"/>
              </a:ext>
            </a:extLst>
          </p:cNvPr>
          <p:cNvGraphicFramePr>
            <a:graphicFrameLocks noGrp="1"/>
          </p:cNvGraphicFramePr>
          <p:nvPr>
            <p:extLst>
              <p:ext uri="{D42A27DB-BD31-4B8C-83A1-F6EECF244321}">
                <p14:modId xmlns:p14="http://schemas.microsoft.com/office/powerpoint/2010/main" val="148569104"/>
              </p:ext>
            </p:extLst>
          </p:nvPr>
        </p:nvGraphicFramePr>
        <p:xfrm>
          <a:off x="2153173" y="3187816"/>
          <a:ext cx="7888855" cy="1973583"/>
        </p:xfrm>
        <a:graphic>
          <a:graphicData uri="http://schemas.openxmlformats.org/drawingml/2006/table">
            <a:tbl>
              <a:tblPr firstRow="1" bandRow="1">
                <a:tableStyleId>{BC89EF96-8CEA-46FF-86C4-4CE0E7609802}</a:tableStyleId>
              </a:tblPr>
              <a:tblGrid>
                <a:gridCol w="3940970">
                  <a:extLst>
                    <a:ext uri="{9D8B030D-6E8A-4147-A177-3AD203B41FA5}">
                      <a16:colId xmlns:a16="http://schemas.microsoft.com/office/drawing/2014/main" val="1470543490"/>
                    </a:ext>
                  </a:extLst>
                </a:gridCol>
                <a:gridCol w="3947885">
                  <a:extLst>
                    <a:ext uri="{9D8B030D-6E8A-4147-A177-3AD203B41FA5}">
                      <a16:colId xmlns:a16="http://schemas.microsoft.com/office/drawing/2014/main" val="2986571127"/>
                    </a:ext>
                  </a:extLst>
                </a:gridCol>
              </a:tblGrid>
              <a:tr h="38862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dirty="0">
                          <a:solidFill>
                            <a:schemeClr val="bg1"/>
                          </a:solidFill>
                        </a:rPr>
                        <a:t>Prophylactic immunomodulatory agents</a:t>
                      </a:r>
                    </a:p>
                  </a:txBody>
                  <a:tcPr>
                    <a:solidFill>
                      <a:schemeClr val="accent1"/>
                    </a:solidFill>
                  </a:tcPr>
                </a:tc>
                <a:tc>
                  <a:txBody>
                    <a:bodyPr/>
                    <a:lstStyle/>
                    <a:p>
                      <a:pPr algn="ctr"/>
                      <a:r>
                        <a:rPr lang="en-US" sz="1400" dirty="0">
                          <a:solidFill>
                            <a:schemeClr val="bg1"/>
                          </a:solidFill>
                        </a:rPr>
                        <a:t>Therapeutic immunomodulatory agents</a:t>
                      </a:r>
                    </a:p>
                  </a:txBody>
                  <a:tcPr>
                    <a:solidFill>
                      <a:schemeClr val="accent1"/>
                    </a:solidFill>
                  </a:tcPr>
                </a:tc>
                <a:extLst>
                  <a:ext uri="{0D108BD9-81ED-4DB2-BD59-A6C34878D82A}">
                    <a16:rowId xmlns:a16="http://schemas.microsoft.com/office/drawing/2014/main" val="412032467"/>
                  </a:ext>
                </a:extLst>
              </a:tr>
              <a:tr h="1584386">
                <a:tc>
                  <a:txBody>
                    <a:bodyPr/>
                    <a:lstStyle/>
                    <a:p>
                      <a:pPr marL="285750" lvl="0" indent="-285750">
                        <a:buFont typeface="Arial" panose="020B0604020202020204" pitchFamily="34" charset="0"/>
                        <a:buChar char="•"/>
                      </a:pPr>
                      <a:r>
                        <a:rPr lang="en-US" sz="1400" dirty="0"/>
                        <a:t>Rituximab </a:t>
                      </a:r>
                    </a:p>
                    <a:p>
                      <a:pPr marL="285750" lvl="0" indent="-285750">
                        <a:buFont typeface="Arial" panose="020B0604020202020204" pitchFamily="34" charset="0"/>
                        <a:buChar char="•"/>
                      </a:pPr>
                      <a:r>
                        <a:rPr lang="en-US" sz="1400" dirty="0"/>
                        <a:t>Methotrexate </a:t>
                      </a:r>
                    </a:p>
                    <a:p>
                      <a:pPr marL="285750" lvl="0" indent="-285750">
                        <a:buFont typeface="Arial" panose="020B0604020202020204" pitchFamily="34" charset="0"/>
                        <a:buChar char="•"/>
                      </a:pPr>
                      <a:r>
                        <a:rPr lang="en-US" sz="1400" dirty="0"/>
                        <a:t>Rapamycin </a:t>
                      </a:r>
                    </a:p>
                    <a:p>
                      <a:pPr marL="285750" lvl="0" indent="-285750">
                        <a:buFont typeface="Arial" panose="020B0604020202020204" pitchFamily="34" charset="0"/>
                        <a:buChar char="•"/>
                      </a:pPr>
                      <a:r>
                        <a:rPr lang="en-US" sz="1400" dirty="0"/>
                        <a:t>Sirolimus </a:t>
                      </a:r>
                    </a:p>
                    <a:p>
                      <a:pPr marL="285750" lvl="0" indent="-285750">
                        <a:buFont typeface="Arial" panose="020B0604020202020204" pitchFamily="34" charset="0"/>
                        <a:buChar char="•"/>
                      </a:pPr>
                      <a:r>
                        <a:rPr lang="en-US" sz="1400" dirty="0"/>
                        <a:t>Mycophenolate</a:t>
                      </a:r>
                    </a:p>
                    <a:p>
                      <a:pPr marL="285750" lvl="0" indent="-285750">
                        <a:buFont typeface="Arial" panose="020B0604020202020204" pitchFamily="34" charset="0"/>
                        <a:buChar char="•"/>
                      </a:pPr>
                      <a:r>
                        <a:rPr lang="en-US" sz="1400" dirty="0"/>
                        <a:t>Intravenous immunoglobulins (IVIGs) in various combinations</a:t>
                      </a:r>
                    </a:p>
                  </a:txBody>
                  <a:tcPr>
                    <a:solidFill>
                      <a:schemeClr val="bg1"/>
                    </a:solidFill>
                  </a:tcPr>
                </a:tc>
                <a:tc>
                  <a:txBody>
                    <a:bodyPr/>
                    <a:lstStyle/>
                    <a:p>
                      <a:pPr marL="285750" lvl="0" indent="-285750">
                        <a:buFont typeface="Arial" panose="020B0604020202020204" pitchFamily="34" charset="0"/>
                        <a:buChar char="•"/>
                      </a:pPr>
                      <a:r>
                        <a:rPr lang="en-US" sz="1400" dirty="0"/>
                        <a:t>Rituximab </a:t>
                      </a:r>
                    </a:p>
                    <a:p>
                      <a:pPr marL="285750" lvl="0" indent="-285750">
                        <a:buFont typeface="Arial" panose="020B0604020202020204" pitchFamily="34" charset="0"/>
                        <a:buChar char="•"/>
                      </a:pPr>
                      <a:r>
                        <a:rPr lang="en-US" sz="1400" dirty="0"/>
                        <a:t>Methotrexate </a:t>
                      </a:r>
                    </a:p>
                    <a:p>
                      <a:pPr marL="285750" lvl="0" indent="-285750">
                        <a:buFont typeface="Arial" panose="020B0604020202020204" pitchFamily="34" charset="0"/>
                        <a:buChar char="•"/>
                      </a:pPr>
                      <a:r>
                        <a:rPr lang="en-US" sz="1400" dirty="0"/>
                        <a:t>High dose IVIG </a:t>
                      </a:r>
                    </a:p>
                    <a:p>
                      <a:pPr marL="285750" lvl="0" indent="-285750">
                        <a:buFont typeface="Arial" panose="020B0604020202020204" pitchFamily="34" charset="0"/>
                        <a:buChar char="•"/>
                      </a:pPr>
                      <a:r>
                        <a:rPr lang="en-US" sz="1400" dirty="0"/>
                        <a:t>Plasma exchange </a:t>
                      </a:r>
                    </a:p>
                    <a:p>
                      <a:pPr marL="285750" lvl="0" indent="-285750">
                        <a:buFont typeface="Arial" panose="020B0604020202020204" pitchFamily="34" charset="0"/>
                        <a:buChar char="•"/>
                      </a:pPr>
                      <a:r>
                        <a:rPr lang="en-US" sz="1400" dirty="0"/>
                        <a:t>Omalizumab</a:t>
                      </a:r>
                    </a:p>
                    <a:p>
                      <a:pPr marL="285750" lvl="0" indent="-285750">
                        <a:buFont typeface="Arial" panose="020B0604020202020204" pitchFamily="34" charset="0"/>
                        <a:buChar char="•"/>
                      </a:pPr>
                      <a:r>
                        <a:rPr lang="en-US" sz="1400" dirty="0"/>
                        <a:t>Bortezomib </a:t>
                      </a:r>
                    </a:p>
                  </a:txBody>
                  <a:tcPr>
                    <a:solidFill>
                      <a:schemeClr val="bg1"/>
                    </a:solidFill>
                  </a:tcPr>
                </a:tc>
                <a:extLst>
                  <a:ext uri="{0D108BD9-81ED-4DB2-BD59-A6C34878D82A}">
                    <a16:rowId xmlns:a16="http://schemas.microsoft.com/office/drawing/2014/main" val="1359176546"/>
                  </a:ext>
                </a:extLst>
              </a:tr>
            </a:tbl>
          </a:graphicData>
        </a:graphic>
      </p:graphicFrame>
      <p:sp>
        <p:nvSpPr>
          <p:cNvPr id="7" name="Rectangle 6">
            <a:extLst>
              <a:ext uri="{FF2B5EF4-FFF2-40B4-BE49-F238E27FC236}">
                <a16:creationId xmlns:a16="http://schemas.microsoft.com/office/drawing/2014/main" id="{CE5F4A06-553D-3247-854B-5BCBB9D50A7B}"/>
              </a:ext>
            </a:extLst>
          </p:cNvPr>
          <p:cNvSpPr/>
          <p:nvPr/>
        </p:nvSpPr>
        <p:spPr>
          <a:xfrm>
            <a:off x="593543" y="6356350"/>
            <a:ext cx="8674781" cy="230832"/>
          </a:xfrm>
          <a:prstGeom prst="rect">
            <a:avLst/>
          </a:prstGeom>
        </p:spPr>
        <p:txBody>
          <a:bodyPr wrap="square" numCol="3" spcCol="0">
            <a:spAutoFit/>
          </a:bodyPr>
          <a:lstStyle/>
          <a:p>
            <a:pPr marL="115888" indent="-115888">
              <a:buClrTx/>
              <a:buFont typeface="+mj-lt"/>
              <a:buAutoNum type="arabicPeriod"/>
            </a:pPr>
            <a:r>
              <a:rPr lang="da-DK" sz="900" dirty="0" err="1"/>
              <a:t>Desai</a:t>
            </a:r>
            <a:r>
              <a:rPr lang="da-DK" sz="900" dirty="0"/>
              <a:t> AK, et al., 2017</a:t>
            </a:r>
          </a:p>
        </p:txBody>
      </p:sp>
    </p:spTree>
    <p:extLst>
      <p:ext uri="{BB962C8B-B14F-4D97-AF65-F5344CB8AC3E}">
        <p14:creationId xmlns:p14="http://schemas.microsoft.com/office/powerpoint/2010/main" val="2073176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36AF0-F207-0E40-80D2-0896FAC88F8C}"/>
              </a:ext>
            </a:extLst>
          </p:cNvPr>
          <p:cNvSpPr>
            <a:spLocks noGrp="1"/>
          </p:cNvSpPr>
          <p:nvPr>
            <p:ph type="title"/>
          </p:nvPr>
        </p:nvSpPr>
        <p:spPr/>
        <p:txBody>
          <a:bodyPr/>
          <a:lstStyle/>
          <a:p>
            <a:r>
              <a:rPr lang="en-US" dirty="0"/>
              <a:t>Financial Resources</a:t>
            </a:r>
          </a:p>
        </p:txBody>
      </p:sp>
      <p:sp>
        <p:nvSpPr>
          <p:cNvPr id="3" name="Content Placeholder 2">
            <a:extLst>
              <a:ext uri="{FF2B5EF4-FFF2-40B4-BE49-F238E27FC236}">
                <a16:creationId xmlns:a16="http://schemas.microsoft.com/office/drawing/2014/main" id="{1C887B4D-5E5E-7144-903C-346CC8446029}"/>
              </a:ext>
            </a:extLst>
          </p:cNvPr>
          <p:cNvSpPr>
            <a:spLocks noGrp="1"/>
          </p:cNvSpPr>
          <p:nvPr>
            <p:ph idx="4294967295"/>
          </p:nvPr>
        </p:nvSpPr>
        <p:spPr>
          <a:xfrm>
            <a:off x="941832" y="1709928"/>
            <a:ext cx="6309758" cy="4651439"/>
          </a:xfrm>
        </p:spPr>
        <p:txBody>
          <a:bodyPr>
            <a:normAutofit/>
          </a:bodyPr>
          <a:lstStyle/>
          <a:p>
            <a:pPr marL="0" indent="0">
              <a:spcBef>
                <a:spcPts val="600"/>
              </a:spcBef>
              <a:buNone/>
            </a:pPr>
            <a:r>
              <a:rPr lang="en-US" sz="2000" dirty="0"/>
              <a:t>A number of programs exist to help patients and families facing out-of-pocket medical costs for management of Pompe disease.</a:t>
            </a:r>
          </a:p>
          <a:p>
            <a:pPr>
              <a:spcBef>
                <a:spcPts val="600"/>
              </a:spcBef>
              <a:buFont typeface="Arial" panose="020B0604020202020204" pitchFamily="34" charset="0"/>
              <a:buChar char="•"/>
            </a:pPr>
            <a:r>
              <a:rPr lang="en-US" sz="2000" dirty="0"/>
              <a:t>In January 2020, The Assistance Fund (TAF) opened a new program for eligible individuals living with Pompe disease (</a:t>
            </a:r>
            <a:r>
              <a:rPr lang="en-US" sz="2000" dirty="0">
                <a:hlinkClick r:id="rId2"/>
              </a:rPr>
              <a:t>https://tafcares.org/</a:t>
            </a:r>
            <a:r>
              <a:rPr lang="en-US" sz="2000" dirty="0"/>
              <a:t>) </a:t>
            </a:r>
          </a:p>
          <a:p>
            <a:pPr>
              <a:spcBef>
                <a:spcPts val="600"/>
              </a:spcBef>
              <a:buFont typeface="Arial" panose="020B0604020202020204" pitchFamily="34" charset="0"/>
              <a:buChar char="•"/>
            </a:pPr>
            <a:r>
              <a:rPr lang="en-US" sz="2000" dirty="0"/>
              <a:t>Some pharmaceutical companies have programs to help obtain insurance coverage of therapies and co-pay assistance</a:t>
            </a:r>
          </a:p>
          <a:p>
            <a:pPr lvl="1">
              <a:spcBef>
                <a:spcPts val="600"/>
              </a:spcBef>
              <a:buFont typeface="Arial" panose="020B0604020202020204" pitchFamily="34" charset="0"/>
              <a:buChar char="•"/>
            </a:pPr>
            <a:r>
              <a:rPr lang="en-US" sz="2000" dirty="0"/>
              <a:t>Sanofi Genzyme’s </a:t>
            </a:r>
            <a:r>
              <a:rPr lang="en-US" sz="2000" i="1" dirty="0" err="1"/>
              <a:t>CareConnectPSS</a:t>
            </a:r>
            <a:r>
              <a:rPr lang="en-US" sz="2000" dirty="0"/>
              <a:t> program offers patient support services for IOPD (https://</a:t>
            </a:r>
            <a:r>
              <a:rPr lang="en-US" sz="2000" dirty="0" err="1"/>
              <a:t>www.careconnectpss.com</a:t>
            </a:r>
            <a:r>
              <a:rPr lang="en-US" sz="2000" dirty="0"/>
              <a:t>)</a:t>
            </a:r>
          </a:p>
        </p:txBody>
      </p:sp>
      <p:pic>
        <p:nvPicPr>
          <p:cNvPr id="5" name="Picture 4">
            <a:extLst>
              <a:ext uri="{FF2B5EF4-FFF2-40B4-BE49-F238E27FC236}">
                <a16:creationId xmlns:a16="http://schemas.microsoft.com/office/drawing/2014/main" id="{BA097D79-592E-B445-BD7E-C27B93D5173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553333" y="1810094"/>
            <a:ext cx="3878020" cy="2222500"/>
          </a:xfrm>
          <a:prstGeom prst="rect">
            <a:avLst/>
          </a:prstGeom>
        </p:spPr>
      </p:pic>
    </p:spTree>
    <p:extLst>
      <p:ext uri="{BB962C8B-B14F-4D97-AF65-F5344CB8AC3E}">
        <p14:creationId xmlns:p14="http://schemas.microsoft.com/office/powerpoint/2010/main" val="3628509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225E2-3F43-8342-B2E0-BC0053635755}"/>
              </a:ext>
            </a:extLst>
          </p:cNvPr>
          <p:cNvSpPr>
            <a:spLocks noGrp="1"/>
          </p:cNvSpPr>
          <p:nvPr>
            <p:ph type="title"/>
          </p:nvPr>
        </p:nvSpPr>
        <p:spPr/>
        <p:txBody>
          <a:bodyPr/>
          <a:lstStyle/>
          <a:p>
            <a:r>
              <a:rPr lang="en-US" dirty="0"/>
              <a:t>Recent Research Breakthroughs</a:t>
            </a:r>
          </a:p>
        </p:txBody>
      </p:sp>
      <p:sp>
        <p:nvSpPr>
          <p:cNvPr id="3" name="Content Placeholder 2">
            <a:extLst>
              <a:ext uri="{FF2B5EF4-FFF2-40B4-BE49-F238E27FC236}">
                <a16:creationId xmlns:a16="http://schemas.microsoft.com/office/drawing/2014/main" id="{ADD60A0C-983E-A941-A58E-A7A6FD679C96}"/>
              </a:ext>
            </a:extLst>
          </p:cNvPr>
          <p:cNvSpPr>
            <a:spLocks noGrp="1"/>
          </p:cNvSpPr>
          <p:nvPr>
            <p:ph idx="4294967295"/>
          </p:nvPr>
        </p:nvSpPr>
        <p:spPr>
          <a:xfrm>
            <a:off x="941832" y="1709928"/>
            <a:ext cx="10269507" cy="4297680"/>
          </a:xfrm>
        </p:spPr>
        <p:txBody>
          <a:bodyPr>
            <a:normAutofit/>
          </a:bodyPr>
          <a:lstStyle/>
          <a:p>
            <a:pPr marL="0" indent="0">
              <a:spcBef>
                <a:spcPts val="600"/>
              </a:spcBef>
              <a:buNone/>
            </a:pPr>
            <a:r>
              <a:rPr lang="en-US" sz="2000" dirty="0"/>
              <a:t>Emerging research is shedding light on the contribution of body sites beyond skeletal and cardiac muscle to Pompe disease pathophysiology.  </a:t>
            </a:r>
          </a:p>
          <a:p>
            <a:pPr>
              <a:spcBef>
                <a:spcPts val="600"/>
              </a:spcBef>
              <a:buFont typeface="Arial" panose="020B0604020202020204" pitchFamily="34" charset="0"/>
              <a:buChar char="•"/>
            </a:pPr>
            <a:r>
              <a:rPr lang="en-US" sz="2000" dirty="0"/>
              <a:t>Progressive deposition of glycogen results in conduction defects, affecting a variety of nervous system functions.</a:t>
            </a:r>
            <a:r>
              <a:rPr lang="en-US" sz="2000" baseline="30000" dirty="0"/>
              <a:t>1</a:t>
            </a:r>
            <a:r>
              <a:rPr lang="en-US" sz="2000" dirty="0"/>
              <a:t> </a:t>
            </a:r>
          </a:p>
          <a:p>
            <a:pPr>
              <a:spcBef>
                <a:spcPts val="600"/>
              </a:spcBef>
              <a:buFont typeface="Arial" panose="020B0604020202020204" pitchFamily="34" charset="0"/>
              <a:buChar char="•"/>
            </a:pPr>
            <a:r>
              <a:rPr lang="en-US" sz="2000" dirty="0"/>
              <a:t>Persistent motor neuron pathology and weakness of respiratory muscles, including that of airway smooth muscles, contribute to the need for mechanical ventilation by some patients.</a:t>
            </a:r>
            <a:r>
              <a:rPr lang="en-US" sz="2000" baseline="30000" dirty="0"/>
              <a:t>2</a:t>
            </a:r>
            <a:r>
              <a:rPr lang="en-US" sz="2000" dirty="0"/>
              <a:t> </a:t>
            </a:r>
          </a:p>
          <a:p>
            <a:pPr>
              <a:spcBef>
                <a:spcPts val="600"/>
              </a:spcBef>
              <a:buFont typeface="Arial" panose="020B0604020202020204" pitchFamily="34" charset="0"/>
              <a:buChar char="•"/>
            </a:pPr>
            <a:r>
              <a:rPr lang="en-US" sz="2000" dirty="0"/>
              <a:t>Some patients experience life-threatening pathology to vascular smooth muscle, such as aneurysms or dissections within the aorta and cerebral arteries.</a:t>
            </a:r>
            <a:r>
              <a:rPr lang="en-US" sz="2000" baseline="30000" dirty="0"/>
              <a:t>3,4</a:t>
            </a:r>
            <a:r>
              <a:rPr lang="en-US" sz="2000" dirty="0"/>
              <a:t> </a:t>
            </a:r>
          </a:p>
          <a:p>
            <a:pPr marL="0" indent="0">
              <a:spcBef>
                <a:spcPts val="600"/>
              </a:spcBef>
              <a:buNone/>
            </a:pPr>
            <a:r>
              <a:rPr lang="en-US" sz="2000" dirty="0"/>
              <a:t>Gaining a better understanding of the contributions of additional cell/tissue types to Pompe disease progression can guide the development of future therapies.</a:t>
            </a:r>
            <a:endParaRPr lang="en-US" sz="3200" dirty="0"/>
          </a:p>
        </p:txBody>
      </p:sp>
      <p:sp>
        <p:nvSpPr>
          <p:cNvPr id="5" name="Rectangle 4">
            <a:extLst>
              <a:ext uri="{FF2B5EF4-FFF2-40B4-BE49-F238E27FC236}">
                <a16:creationId xmlns:a16="http://schemas.microsoft.com/office/drawing/2014/main" id="{A9FC49F5-C8F5-4E4F-9F3B-0C318F384FC2}"/>
              </a:ext>
            </a:extLst>
          </p:cNvPr>
          <p:cNvSpPr/>
          <p:nvPr/>
        </p:nvSpPr>
        <p:spPr>
          <a:xfrm>
            <a:off x="536521" y="6352143"/>
            <a:ext cx="8674781" cy="369332"/>
          </a:xfrm>
          <a:prstGeom prst="rect">
            <a:avLst/>
          </a:prstGeom>
        </p:spPr>
        <p:txBody>
          <a:bodyPr wrap="square" numCol="3" spcCol="0">
            <a:spAutoFit/>
          </a:bodyPr>
          <a:lstStyle/>
          <a:p>
            <a:pPr marL="115888" indent="-115888">
              <a:buClrTx/>
              <a:buFont typeface="+mj-lt"/>
              <a:buAutoNum type="arabicPeriod"/>
            </a:pPr>
            <a:r>
              <a:rPr lang="da-DK" sz="900" dirty="0" err="1"/>
              <a:t>Korlimarla</a:t>
            </a:r>
            <a:r>
              <a:rPr lang="da-DK" sz="900" dirty="0"/>
              <a:t> A, et al., 2019</a:t>
            </a:r>
          </a:p>
          <a:p>
            <a:pPr marL="115888" indent="-115888">
              <a:buClrTx/>
              <a:buFont typeface="+mj-lt"/>
              <a:buAutoNum type="arabicPeriod"/>
            </a:pPr>
            <a:r>
              <a:rPr lang="da-DK" sz="900" dirty="0" err="1"/>
              <a:t>Mccall</a:t>
            </a:r>
            <a:r>
              <a:rPr lang="da-DK" sz="900" dirty="0"/>
              <a:t> AL, et al., 2018</a:t>
            </a:r>
          </a:p>
          <a:p>
            <a:pPr marL="115888" indent="-115888">
              <a:buClrTx/>
              <a:buFont typeface="+mj-lt"/>
              <a:buAutoNum type="arabicPeriod"/>
            </a:pPr>
            <a:r>
              <a:rPr lang="da-DK" sz="900" dirty="0"/>
              <a:t>El-</a:t>
            </a:r>
            <a:r>
              <a:rPr lang="da-DK" sz="900" dirty="0" err="1"/>
              <a:t>Gharbawy</a:t>
            </a:r>
            <a:r>
              <a:rPr lang="da-DK" sz="900" dirty="0"/>
              <a:t> AH, et al., 2011</a:t>
            </a:r>
          </a:p>
          <a:p>
            <a:pPr marL="115888" indent="-115888">
              <a:buClrTx/>
              <a:buFont typeface="+mj-lt"/>
              <a:buAutoNum type="arabicPeriod"/>
            </a:pPr>
            <a:r>
              <a:rPr lang="da-DK" sz="900" dirty="0" err="1"/>
              <a:t>Quenardelle</a:t>
            </a:r>
            <a:r>
              <a:rPr lang="da-DK" sz="900" dirty="0"/>
              <a:t> V, et al., 2014</a:t>
            </a:r>
          </a:p>
        </p:txBody>
      </p:sp>
    </p:spTree>
    <p:extLst>
      <p:ext uri="{BB962C8B-B14F-4D97-AF65-F5344CB8AC3E}">
        <p14:creationId xmlns:p14="http://schemas.microsoft.com/office/powerpoint/2010/main" val="20366002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4023E-2472-BB4F-A98F-8211949DB9B6}"/>
              </a:ext>
            </a:extLst>
          </p:cNvPr>
          <p:cNvSpPr>
            <a:spLocks noGrp="1"/>
          </p:cNvSpPr>
          <p:nvPr>
            <p:ph type="title"/>
          </p:nvPr>
        </p:nvSpPr>
        <p:spPr/>
        <p:txBody>
          <a:bodyPr/>
          <a:lstStyle/>
          <a:p>
            <a:r>
              <a:rPr lang="en-US" dirty="0"/>
              <a:t>Experimental Therapies On the Horizon</a:t>
            </a:r>
          </a:p>
        </p:txBody>
      </p:sp>
      <p:sp>
        <p:nvSpPr>
          <p:cNvPr id="4" name="Text Placeholder 3">
            <a:extLst>
              <a:ext uri="{FF2B5EF4-FFF2-40B4-BE49-F238E27FC236}">
                <a16:creationId xmlns:a16="http://schemas.microsoft.com/office/drawing/2014/main" id="{2951595D-3571-DD4B-BC7D-7A4378E7D615}"/>
              </a:ext>
            </a:extLst>
          </p:cNvPr>
          <p:cNvSpPr>
            <a:spLocks noGrp="1"/>
          </p:cNvSpPr>
          <p:nvPr>
            <p:ph type="body" sz="quarter" idx="4294967295"/>
          </p:nvPr>
        </p:nvSpPr>
        <p:spPr>
          <a:xfrm>
            <a:off x="941832" y="1709928"/>
            <a:ext cx="6858398" cy="4297680"/>
          </a:xfrm>
        </p:spPr>
        <p:txBody>
          <a:bodyPr>
            <a:normAutofit/>
          </a:bodyPr>
          <a:lstStyle/>
          <a:p>
            <a:pPr marL="57150" indent="0">
              <a:spcBef>
                <a:spcPts val="600"/>
              </a:spcBef>
              <a:buNone/>
            </a:pPr>
            <a:r>
              <a:rPr lang="en-US" sz="2000" dirty="0"/>
              <a:t>While current treatments for Pompe disease lessen the rate of decline in patients, they do not typically lead to functional improvements. </a:t>
            </a:r>
          </a:p>
          <a:p>
            <a:pPr marL="57150" indent="0">
              <a:spcBef>
                <a:spcPts val="600"/>
              </a:spcBef>
              <a:buNone/>
            </a:pPr>
            <a:r>
              <a:rPr lang="en-US" sz="2000" dirty="0"/>
              <a:t>Several groups are working to improve the efficacy of ERT. Approaches include: </a:t>
            </a:r>
          </a:p>
          <a:p>
            <a:pPr>
              <a:spcBef>
                <a:spcPts val="600"/>
              </a:spcBef>
              <a:buFont typeface="Arial" panose="020B0604020202020204" pitchFamily="34" charset="0"/>
              <a:buChar char="•"/>
            </a:pPr>
            <a:r>
              <a:rPr lang="en-US" sz="2000" dirty="0"/>
              <a:t>Developing modified GAA enzyme for improved enzyme replacement therapy </a:t>
            </a:r>
          </a:p>
          <a:p>
            <a:pPr>
              <a:spcBef>
                <a:spcPts val="600"/>
              </a:spcBef>
              <a:buFont typeface="Arial" panose="020B0604020202020204" pitchFamily="34" charset="0"/>
              <a:buChar char="•"/>
            </a:pPr>
            <a:r>
              <a:rPr lang="en-US" sz="2000" dirty="0"/>
              <a:t>Stabilizing the GAA enzyme by co-delivering it into the body with a chaperone</a:t>
            </a:r>
          </a:p>
        </p:txBody>
      </p:sp>
      <p:pic>
        <p:nvPicPr>
          <p:cNvPr id="5" name="Picture 4">
            <a:extLst>
              <a:ext uri="{FF2B5EF4-FFF2-40B4-BE49-F238E27FC236}">
                <a16:creationId xmlns:a16="http://schemas.microsoft.com/office/drawing/2014/main" id="{B710EF87-CCAC-F140-A70B-93B5CFD54F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97158" y="1799770"/>
            <a:ext cx="3352801" cy="2235200"/>
          </a:xfrm>
          <a:prstGeom prst="rect">
            <a:avLst/>
          </a:prstGeom>
        </p:spPr>
      </p:pic>
    </p:spTree>
    <p:extLst>
      <p:ext uri="{BB962C8B-B14F-4D97-AF65-F5344CB8AC3E}">
        <p14:creationId xmlns:p14="http://schemas.microsoft.com/office/powerpoint/2010/main" val="3928965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4023E-2472-BB4F-A98F-8211949DB9B6}"/>
              </a:ext>
            </a:extLst>
          </p:cNvPr>
          <p:cNvSpPr>
            <a:spLocks noGrp="1"/>
          </p:cNvSpPr>
          <p:nvPr>
            <p:ph type="title"/>
          </p:nvPr>
        </p:nvSpPr>
        <p:spPr/>
        <p:txBody>
          <a:bodyPr>
            <a:normAutofit fontScale="90000"/>
          </a:bodyPr>
          <a:lstStyle/>
          <a:p>
            <a:r>
              <a:rPr lang="en-US" dirty="0"/>
              <a:t>Experimental Therapies On the Horizon </a:t>
            </a:r>
            <a:br>
              <a:rPr lang="en-US" dirty="0"/>
            </a:br>
            <a:r>
              <a:rPr lang="en-US" dirty="0"/>
              <a:t>– Gene Therapy</a:t>
            </a:r>
          </a:p>
        </p:txBody>
      </p:sp>
      <p:sp>
        <p:nvSpPr>
          <p:cNvPr id="4" name="Text Placeholder 3">
            <a:extLst>
              <a:ext uri="{FF2B5EF4-FFF2-40B4-BE49-F238E27FC236}">
                <a16:creationId xmlns:a16="http://schemas.microsoft.com/office/drawing/2014/main" id="{2951595D-3571-DD4B-BC7D-7A4378E7D615}"/>
              </a:ext>
            </a:extLst>
          </p:cNvPr>
          <p:cNvSpPr>
            <a:spLocks noGrp="1"/>
          </p:cNvSpPr>
          <p:nvPr>
            <p:ph type="body" sz="quarter" idx="4294967295"/>
          </p:nvPr>
        </p:nvSpPr>
        <p:spPr>
          <a:xfrm>
            <a:off x="933880" y="1950720"/>
            <a:ext cx="5848583" cy="4297680"/>
          </a:xfrm>
        </p:spPr>
        <p:txBody>
          <a:bodyPr>
            <a:normAutofit/>
          </a:bodyPr>
          <a:lstStyle/>
          <a:p>
            <a:pPr marL="57150" indent="0" fontAlgn="base">
              <a:spcBef>
                <a:spcPts val="600"/>
              </a:spcBef>
              <a:buNone/>
            </a:pPr>
            <a:r>
              <a:rPr lang="en-US" sz="2000" dirty="0"/>
              <a:t>Researchers are investigating gene therapy to correct the underlying enzyme defect in Pompe disease: </a:t>
            </a:r>
          </a:p>
          <a:p>
            <a:pPr fontAlgn="base">
              <a:spcBef>
                <a:spcPts val="600"/>
              </a:spcBef>
              <a:buFont typeface="Arial" panose="020B0604020202020204" pitchFamily="34" charset="0"/>
              <a:buChar char="•"/>
            </a:pPr>
            <a:r>
              <a:rPr lang="en-US" sz="2000" dirty="0"/>
              <a:t>Might only require a single, or very few, treatment(s) to achieve long-term benefit</a:t>
            </a:r>
          </a:p>
          <a:p>
            <a:pPr fontAlgn="base">
              <a:spcBef>
                <a:spcPts val="600"/>
              </a:spcBef>
              <a:buFont typeface="Arial" panose="020B0604020202020204" pitchFamily="34" charset="0"/>
              <a:buChar char="•"/>
            </a:pPr>
            <a:r>
              <a:rPr lang="en-US" sz="2000" dirty="0"/>
              <a:t>Could cross the blood-brain barrier to correct CNS defects</a:t>
            </a:r>
          </a:p>
          <a:p>
            <a:pPr fontAlgn="base">
              <a:spcBef>
                <a:spcPts val="600"/>
              </a:spcBef>
              <a:buFont typeface="Arial" panose="020B0604020202020204" pitchFamily="34" charset="0"/>
              <a:buChar char="•"/>
            </a:pPr>
            <a:r>
              <a:rPr lang="en-US" sz="2000" dirty="0"/>
              <a:t>Could address logistical difficulties, such as weekly appointments for ERT</a:t>
            </a:r>
          </a:p>
          <a:p>
            <a:pPr fontAlgn="base">
              <a:spcBef>
                <a:spcPts val="600"/>
              </a:spcBef>
            </a:pPr>
            <a:endParaRPr lang="en-US" sz="2000" dirty="0"/>
          </a:p>
          <a:p>
            <a:pPr>
              <a:spcBef>
                <a:spcPts val="600"/>
              </a:spcBef>
            </a:pPr>
            <a:endParaRPr lang="en-US" sz="3200" dirty="0"/>
          </a:p>
        </p:txBody>
      </p:sp>
      <p:pic>
        <p:nvPicPr>
          <p:cNvPr id="5" name="Picture 4">
            <a:extLst>
              <a:ext uri="{FF2B5EF4-FFF2-40B4-BE49-F238E27FC236}">
                <a16:creationId xmlns:a16="http://schemas.microsoft.com/office/drawing/2014/main" id="{FE34D7FD-C8A0-E14B-AC41-8ED7D6E2D89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061525" y="2192637"/>
            <a:ext cx="4395955" cy="2472725"/>
          </a:xfrm>
          <a:prstGeom prst="rect">
            <a:avLst/>
          </a:prstGeom>
        </p:spPr>
      </p:pic>
    </p:spTree>
    <p:extLst>
      <p:ext uri="{BB962C8B-B14F-4D97-AF65-F5344CB8AC3E}">
        <p14:creationId xmlns:p14="http://schemas.microsoft.com/office/powerpoint/2010/main" val="2464674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4023E-2472-BB4F-A98F-8211949DB9B6}"/>
              </a:ext>
            </a:extLst>
          </p:cNvPr>
          <p:cNvSpPr>
            <a:spLocks noGrp="1"/>
          </p:cNvSpPr>
          <p:nvPr>
            <p:ph type="title"/>
          </p:nvPr>
        </p:nvSpPr>
        <p:spPr/>
        <p:txBody>
          <a:bodyPr>
            <a:normAutofit fontScale="90000"/>
          </a:bodyPr>
          <a:lstStyle/>
          <a:p>
            <a:r>
              <a:rPr lang="en-US" dirty="0"/>
              <a:t>Experimental Therapies on the Horizon </a:t>
            </a:r>
            <a:br>
              <a:rPr lang="en-US" dirty="0"/>
            </a:br>
            <a:r>
              <a:rPr lang="en-US" dirty="0"/>
              <a:t>– Gene Therapy</a:t>
            </a:r>
          </a:p>
        </p:txBody>
      </p:sp>
      <p:sp>
        <p:nvSpPr>
          <p:cNvPr id="4" name="Text Placeholder 3">
            <a:extLst>
              <a:ext uri="{FF2B5EF4-FFF2-40B4-BE49-F238E27FC236}">
                <a16:creationId xmlns:a16="http://schemas.microsoft.com/office/drawing/2014/main" id="{2951595D-3571-DD4B-BC7D-7A4378E7D615}"/>
              </a:ext>
            </a:extLst>
          </p:cNvPr>
          <p:cNvSpPr>
            <a:spLocks noGrp="1"/>
          </p:cNvSpPr>
          <p:nvPr>
            <p:ph type="body" sz="quarter" idx="4294967295"/>
          </p:nvPr>
        </p:nvSpPr>
        <p:spPr>
          <a:xfrm>
            <a:off x="941832" y="1709928"/>
            <a:ext cx="10452387" cy="4404625"/>
          </a:xfrm>
        </p:spPr>
        <p:txBody>
          <a:bodyPr>
            <a:normAutofit lnSpcReduction="10000"/>
          </a:bodyPr>
          <a:lstStyle/>
          <a:p>
            <a:pPr marL="0" indent="0" fontAlgn="base">
              <a:spcBef>
                <a:spcPts val="600"/>
              </a:spcBef>
              <a:buNone/>
            </a:pPr>
            <a:r>
              <a:rPr lang="en-US" sz="800" dirty="0"/>
              <a:t> </a:t>
            </a:r>
            <a:r>
              <a:rPr lang="en-US" sz="1800" b="1" dirty="0"/>
              <a:t>Gene therapy approaches to replace the </a:t>
            </a:r>
            <a:r>
              <a:rPr lang="en-US" sz="1800" b="1" i="1" dirty="0"/>
              <a:t>GAA</a:t>
            </a:r>
            <a:r>
              <a:rPr lang="en-US" sz="1800" b="1" dirty="0"/>
              <a:t> gene: </a:t>
            </a:r>
          </a:p>
          <a:p>
            <a:pPr fontAlgn="base">
              <a:spcBef>
                <a:spcPts val="600"/>
              </a:spcBef>
              <a:buFont typeface="Arial" panose="020B0604020202020204" pitchFamily="34" charset="0"/>
              <a:buChar char="•"/>
            </a:pPr>
            <a:r>
              <a:rPr lang="en-US" sz="1800" dirty="0"/>
              <a:t>Replacement in muscle cells, heart cells, and neurons that control the muscles </a:t>
            </a:r>
          </a:p>
          <a:p>
            <a:pPr fontAlgn="base">
              <a:spcBef>
                <a:spcPts val="600"/>
              </a:spcBef>
              <a:buFont typeface="Arial" panose="020B0604020202020204" pitchFamily="34" charset="0"/>
              <a:buChar char="•"/>
            </a:pPr>
            <a:r>
              <a:rPr lang="en-US" sz="1800" dirty="0"/>
              <a:t>Replacement in the liver – Has the ability to secrete proteins to the rest of the body and promote immune tolerance </a:t>
            </a:r>
          </a:p>
          <a:p>
            <a:pPr fontAlgn="base">
              <a:spcBef>
                <a:spcPts val="600"/>
              </a:spcBef>
              <a:buFont typeface="Arial" panose="020B0604020202020204" pitchFamily="34" charset="0"/>
              <a:buChar char="•"/>
            </a:pPr>
            <a:r>
              <a:rPr lang="en-US" sz="1800" dirty="0"/>
              <a:t>Lentiviral approach – Has shown promise in a mouse model of disease</a:t>
            </a:r>
          </a:p>
          <a:p>
            <a:pPr lvl="1" fontAlgn="base">
              <a:spcBef>
                <a:spcPts val="600"/>
              </a:spcBef>
              <a:buFont typeface="Arial" panose="020B0604020202020204" pitchFamily="34" charset="0"/>
              <a:buChar char="•"/>
            </a:pPr>
            <a:r>
              <a:rPr lang="en-US" sz="1800" dirty="0"/>
              <a:t>Introduce </a:t>
            </a:r>
            <a:r>
              <a:rPr lang="en-US" sz="1800" i="1" dirty="0"/>
              <a:t>GAA</a:t>
            </a:r>
            <a:r>
              <a:rPr lang="en-US" sz="1800" dirty="0"/>
              <a:t> gene in harvested stem cells using a lentiviral vector and then infuse cells back into the body to populate various tissue compartments </a:t>
            </a:r>
          </a:p>
          <a:p>
            <a:pPr marL="0" indent="0" fontAlgn="base">
              <a:spcBef>
                <a:spcPts val="600"/>
              </a:spcBef>
              <a:buNone/>
            </a:pPr>
            <a:r>
              <a:rPr lang="en-US" sz="1800" b="1" dirty="0"/>
              <a:t>Considerations:</a:t>
            </a:r>
          </a:p>
          <a:p>
            <a:pPr fontAlgn="base">
              <a:spcBef>
                <a:spcPts val="600"/>
              </a:spcBef>
              <a:buFont typeface="Arial" panose="020B0604020202020204" pitchFamily="34" charset="0"/>
              <a:buChar char="•"/>
            </a:pPr>
            <a:r>
              <a:rPr lang="en-US" sz="1800" dirty="0"/>
              <a:t>Introducing </a:t>
            </a:r>
            <a:r>
              <a:rPr lang="en-US" sz="1800" i="1" dirty="0"/>
              <a:t>GAA</a:t>
            </a:r>
            <a:r>
              <a:rPr lang="en-US" sz="1800" dirty="0"/>
              <a:t> gene into IOPD patients, who produce no GAA enzyme, could result in immune reactions </a:t>
            </a:r>
          </a:p>
          <a:p>
            <a:pPr lvl="1" fontAlgn="base">
              <a:spcBef>
                <a:spcPts val="600"/>
              </a:spcBef>
              <a:buFont typeface="Arial" panose="020B0604020202020204" pitchFamily="34" charset="0"/>
              <a:buChar char="•"/>
            </a:pPr>
            <a:r>
              <a:rPr lang="en-US" sz="1800" dirty="0"/>
              <a:t>Promoting immune tolerance to the newly produced </a:t>
            </a:r>
            <a:r>
              <a:rPr lang="en-US" sz="1800" i="1" dirty="0"/>
              <a:t>GAA</a:t>
            </a:r>
            <a:r>
              <a:rPr lang="en-US" sz="1800" dirty="0"/>
              <a:t> is an important area of study</a:t>
            </a:r>
          </a:p>
          <a:p>
            <a:pPr lvl="1">
              <a:spcBef>
                <a:spcPts val="600"/>
              </a:spcBef>
              <a:buFont typeface="Arial" panose="020B0604020202020204" pitchFamily="34" charset="0"/>
              <a:buChar char="•"/>
            </a:pPr>
            <a:r>
              <a:rPr lang="en-US" sz="1800" dirty="0"/>
              <a:t>Intracellular enzyme production might be less immunogenic than giving the protein intravenously</a:t>
            </a:r>
          </a:p>
          <a:p>
            <a:pPr marL="0" indent="0">
              <a:spcBef>
                <a:spcPts val="600"/>
              </a:spcBef>
              <a:buNone/>
            </a:pPr>
            <a:endParaRPr lang="en-US" dirty="0"/>
          </a:p>
        </p:txBody>
      </p:sp>
      <p:sp>
        <p:nvSpPr>
          <p:cNvPr id="5" name="Rectangle 4">
            <a:extLst>
              <a:ext uri="{FF2B5EF4-FFF2-40B4-BE49-F238E27FC236}">
                <a16:creationId xmlns:a16="http://schemas.microsoft.com/office/drawing/2014/main" id="{C930C170-740D-E543-A86B-DD63ACE5E468}"/>
              </a:ext>
            </a:extLst>
          </p:cNvPr>
          <p:cNvSpPr/>
          <p:nvPr/>
        </p:nvSpPr>
        <p:spPr>
          <a:xfrm>
            <a:off x="545421" y="6323112"/>
            <a:ext cx="8674788" cy="369332"/>
          </a:xfrm>
          <a:prstGeom prst="rect">
            <a:avLst/>
          </a:prstGeom>
        </p:spPr>
        <p:txBody>
          <a:bodyPr wrap="square" numCol="3" spcCol="0">
            <a:spAutoFit/>
          </a:bodyPr>
          <a:lstStyle/>
          <a:p>
            <a:pPr marL="115888" indent="-115888">
              <a:buClrTx/>
              <a:buFont typeface="+mj-lt"/>
              <a:buAutoNum type="arabicPeriod"/>
            </a:pPr>
            <a:r>
              <a:rPr lang="da-DK" sz="900" dirty="0"/>
              <a:t>Fukuda T, et al., 2007</a:t>
            </a:r>
          </a:p>
          <a:p>
            <a:pPr marL="115888" indent="-115888">
              <a:buClrTx/>
              <a:buFont typeface="+mj-lt"/>
              <a:buAutoNum type="arabicPeriod"/>
            </a:pPr>
            <a:r>
              <a:rPr lang="da-DK" sz="900" dirty="0" err="1"/>
              <a:t>Mah</a:t>
            </a:r>
            <a:r>
              <a:rPr lang="da-DK" sz="900" dirty="0"/>
              <a:t> CS, et al., 2010</a:t>
            </a:r>
          </a:p>
          <a:p>
            <a:pPr marL="115888" indent="-115888">
              <a:buClrTx/>
              <a:buFont typeface="+mj-lt"/>
              <a:buAutoNum type="arabicPeriod"/>
            </a:pPr>
            <a:r>
              <a:rPr lang="da-DK" sz="900" dirty="0"/>
              <a:t>Stok M, et al., 2020</a:t>
            </a:r>
          </a:p>
          <a:p>
            <a:pPr marL="115888" indent="-115888">
              <a:buClrTx/>
              <a:buFont typeface="+mj-lt"/>
              <a:buAutoNum type="arabicPeriod"/>
            </a:pPr>
            <a:r>
              <a:rPr lang="da-DK" sz="900" dirty="0" err="1"/>
              <a:t>Baik</a:t>
            </a:r>
            <a:r>
              <a:rPr lang="da-DK" sz="900" dirty="0"/>
              <a:t> AD, et al., 2020</a:t>
            </a:r>
          </a:p>
          <a:p>
            <a:pPr marL="115888" indent="-115888">
              <a:buClrTx/>
              <a:buFont typeface="+mj-lt"/>
              <a:buAutoNum type="arabicPeriod"/>
            </a:pPr>
            <a:r>
              <a:rPr lang="da-DK" sz="900" dirty="0" err="1"/>
              <a:t>Doerfler</a:t>
            </a:r>
            <a:r>
              <a:rPr lang="da-DK" sz="900" dirty="0"/>
              <a:t> PA, et al., 2016</a:t>
            </a:r>
          </a:p>
        </p:txBody>
      </p:sp>
    </p:spTree>
    <p:extLst>
      <p:ext uri="{BB962C8B-B14F-4D97-AF65-F5344CB8AC3E}">
        <p14:creationId xmlns:p14="http://schemas.microsoft.com/office/powerpoint/2010/main" val="3094349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28F6D0-E8B7-44D4-8173-16AC3FB33861}"/>
              </a:ext>
            </a:extLst>
          </p:cNvPr>
          <p:cNvSpPr txBox="1">
            <a:spLocks/>
          </p:cNvSpPr>
          <p:nvPr/>
        </p:nvSpPr>
        <p:spPr>
          <a:xfrm>
            <a:off x="2676991" y="2963579"/>
            <a:ext cx="6837712" cy="104644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100000"/>
              </a:lnSpc>
              <a:spcBef>
                <a:spcPts val="1980"/>
              </a:spcBef>
              <a:spcAft>
                <a:spcPts val="600"/>
              </a:spcAft>
              <a:buFont typeface="Arial" panose="020B0604020202020204" pitchFamily="34" charset="0"/>
              <a:buNone/>
              <a:defRPr lang="en-US" sz="3600" b="1" i="1" u="heavy" kern="1200" spc="300" dirty="0" smtClean="0">
                <a:solidFill>
                  <a:schemeClr val="tx1">
                    <a:lumMod val="85000"/>
                    <a:lumOff val="15000"/>
                  </a:schemeClr>
                </a:solidFill>
                <a:uFill>
                  <a:solidFill>
                    <a:srgbClr val="FDB237"/>
                  </a:solidFill>
                </a:uFill>
                <a:latin typeface="Freestyle Script" panose="030804020302050B0404" pitchFamily="66" charset="0"/>
                <a:ea typeface="+mn-ea"/>
                <a:cs typeface="Times New Roman"/>
              </a:defRPr>
            </a:lvl1pPr>
            <a:lvl2pPr marL="742950" indent="-285750" eaLnBrk="1" hangingPunct="1">
              <a:buFont typeface="Arial" panose="020B0604020202020204" pitchFamily="34" charset="0"/>
              <a:buChar char="–"/>
              <a:defRPr lang="en-US" sz="7500" b="0" i="1" u="heavy" kern="0" spc="300" dirty="0" smtClean="0">
                <a:solidFill>
                  <a:srgbClr val="231F20"/>
                </a:solidFill>
                <a:uFill>
                  <a:solidFill>
                    <a:srgbClr val="FDB237"/>
                  </a:solidFill>
                </a:uFill>
                <a:latin typeface="Mistral" panose="03090702030407020403" pitchFamily="66" charset="0"/>
                <a:ea typeface="Brush Script MT" panose="03060802040406070304" pitchFamily="66" charset="-122"/>
                <a:cs typeface="Brush Script MT" panose="03060802040406070304" pitchFamily="66" charset="-122"/>
              </a:defRPr>
            </a:lvl2pPr>
            <a:lvl3pPr marL="1200150" indent="-285750" eaLnBrk="1" hangingPunct="1">
              <a:buFont typeface="Arial" panose="020B0604020202020204" pitchFamily="34" charset="0"/>
              <a:buChar char="•"/>
              <a:defRPr>
                <a:solidFill>
                  <a:schemeClr val="tx1">
                    <a:lumMod val="85000"/>
                    <a:lumOff val="15000"/>
                  </a:schemeClr>
                </a:solidFill>
                <a:latin typeface="+mn-lt"/>
                <a:ea typeface="+mn-ea"/>
                <a:cs typeface="+mn-cs"/>
              </a:defRPr>
            </a:lvl3pPr>
            <a:lvl4pPr marL="1657350" indent="-285750" eaLnBrk="1" hangingPunct="1">
              <a:buFont typeface="Arial" panose="020B0604020202020204" pitchFamily="34" charset="0"/>
              <a:buChar char="•"/>
              <a:defRPr>
                <a:solidFill>
                  <a:schemeClr val="tx1">
                    <a:lumMod val="85000"/>
                    <a:lumOff val="15000"/>
                  </a:schemeClr>
                </a:solidFill>
                <a:latin typeface="+mn-lt"/>
                <a:ea typeface="+mn-ea"/>
                <a:cs typeface="+mn-cs"/>
              </a:defRPr>
            </a:lvl4pPr>
            <a:lvl5pPr marL="2114550" indent="-285750" eaLnBrk="1" hangingPunct="1">
              <a:buFont typeface="Arial" panose="020B0604020202020204" pitchFamily="34" charset="0"/>
              <a:buChar char="•"/>
              <a:defRPr>
                <a:solidFill>
                  <a:schemeClr val="tx1">
                    <a:lumMod val="85000"/>
                    <a:lumOff val="15000"/>
                  </a:schemeClr>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7200" dirty="0"/>
              <a:t>Thank You</a:t>
            </a:r>
          </a:p>
        </p:txBody>
      </p:sp>
    </p:spTree>
    <p:extLst>
      <p:ext uri="{BB962C8B-B14F-4D97-AF65-F5344CB8AC3E}">
        <p14:creationId xmlns:p14="http://schemas.microsoft.com/office/powerpoint/2010/main" val="1431003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D886-2F45-CD47-9978-9A1E67D97375}"/>
              </a:ext>
            </a:extLst>
          </p:cNvPr>
          <p:cNvSpPr>
            <a:spLocks noGrp="1"/>
          </p:cNvSpPr>
          <p:nvPr>
            <p:ph type="title"/>
          </p:nvPr>
        </p:nvSpPr>
        <p:spPr/>
        <p:txBody>
          <a:bodyPr/>
          <a:lstStyle/>
          <a:p>
            <a:r>
              <a:rPr lang="en-US" dirty="0"/>
              <a:t>Overview of Pompe Disease Subtypes</a:t>
            </a:r>
          </a:p>
        </p:txBody>
      </p:sp>
      <p:sp>
        <p:nvSpPr>
          <p:cNvPr id="7" name="Rectangle 6">
            <a:extLst>
              <a:ext uri="{FF2B5EF4-FFF2-40B4-BE49-F238E27FC236}">
                <a16:creationId xmlns:a16="http://schemas.microsoft.com/office/drawing/2014/main" id="{C64B4CD5-39E3-7A4C-B2FB-2BFB29F8643D}"/>
              </a:ext>
            </a:extLst>
          </p:cNvPr>
          <p:cNvSpPr/>
          <p:nvPr/>
        </p:nvSpPr>
        <p:spPr>
          <a:xfrm>
            <a:off x="593536" y="6308080"/>
            <a:ext cx="8674788" cy="230832"/>
          </a:xfrm>
          <a:prstGeom prst="rect">
            <a:avLst/>
          </a:prstGeom>
        </p:spPr>
        <p:txBody>
          <a:bodyPr wrap="square" numCol="3" spcCol="0">
            <a:spAutoFit/>
          </a:bodyPr>
          <a:lstStyle/>
          <a:p>
            <a:pPr marL="115888" indent="-115888">
              <a:buClrTx/>
              <a:buFont typeface="+mj-lt"/>
              <a:buAutoNum type="arabicPeriod"/>
            </a:pPr>
            <a:r>
              <a:rPr lang="da-DK" sz="900" dirty="0"/>
              <a:t>van der </a:t>
            </a:r>
            <a:r>
              <a:rPr lang="da-DK" sz="900" dirty="0" err="1"/>
              <a:t>Ploeg</a:t>
            </a:r>
            <a:r>
              <a:rPr lang="da-DK" sz="900" dirty="0"/>
              <a:t> AT, </a:t>
            </a:r>
            <a:r>
              <a:rPr lang="da-DK" sz="900" dirty="0" err="1"/>
              <a:t>Reuser</a:t>
            </a:r>
            <a:r>
              <a:rPr lang="da-DK" sz="900" dirty="0"/>
              <a:t> AJ, 2008</a:t>
            </a:r>
          </a:p>
        </p:txBody>
      </p:sp>
      <p:pic>
        <p:nvPicPr>
          <p:cNvPr id="12" name="Picture 11">
            <a:extLst>
              <a:ext uri="{FF2B5EF4-FFF2-40B4-BE49-F238E27FC236}">
                <a16:creationId xmlns:a16="http://schemas.microsoft.com/office/drawing/2014/main" id="{181D1851-FAD5-2A4F-9F20-74B4E2B006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
          <a:stretch/>
        </p:blipFill>
        <p:spPr>
          <a:xfrm>
            <a:off x="2432731" y="1519993"/>
            <a:ext cx="7326538" cy="873690"/>
          </a:xfrm>
          <a:prstGeom prst="rect">
            <a:avLst/>
          </a:prstGeom>
        </p:spPr>
      </p:pic>
      <p:grpSp>
        <p:nvGrpSpPr>
          <p:cNvPr id="22" name="Group 21">
            <a:extLst>
              <a:ext uri="{FF2B5EF4-FFF2-40B4-BE49-F238E27FC236}">
                <a16:creationId xmlns:a16="http://schemas.microsoft.com/office/drawing/2014/main" id="{D05924CC-913C-4A81-A411-52B99ECA5764}"/>
              </a:ext>
            </a:extLst>
          </p:cNvPr>
          <p:cNvGrpSpPr/>
          <p:nvPr/>
        </p:nvGrpSpPr>
        <p:grpSpPr>
          <a:xfrm>
            <a:off x="1661087" y="2292845"/>
            <a:ext cx="8472262" cy="3882901"/>
            <a:chOff x="1859869" y="2008357"/>
            <a:chExt cx="8472262" cy="3882901"/>
          </a:xfrm>
        </p:grpSpPr>
        <p:grpSp>
          <p:nvGrpSpPr>
            <p:cNvPr id="17" name="Group 16">
              <a:extLst>
                <a:ext uri="{FF2B5EF4-FFF2-40B4-BE49-F238E27FC236}">
                  <a16:creationId xmlns:a16="http://schemas.microsoft.com/office/drawing/2014/main" id="{7F92AB95-1993-4307-9314-353E6EC3B772}"/>
                </a:ext>
              </a:extLst>
            </p:cNvPr>
            <p:cNvGrpSpPr/>
            <p:nvPr/>
          </p:nvGrpSpPr>
          <p:grpSpPr>
            <a:xfrm>
              <a:off x="1859869" y="2008357"/>
              <a:ext cx="8472262" cy="676656"/>
              <a:chOff x="1950027" y="-1040550"/>
              <a:chExt cx="8472262" cy="676656"/>
            </a:xfrm>
            <a:solidFill>
              <a:schemeClr val="accent4"/>
            </a:solidFill>
          </p:grpSpPr>
          <p:grpSp>
            <p:nvGrpSpPr>
              <p:cNvPr id="8" name="Group 7">
                <a:extLst>
                  <a:ext uri="{FF2B5EF4-FFF2-40B4-BE49-F238E27FC236}">
                    <a16:creationId xmlns:a16="http://schemas.microsoft.com/office/drawing/2014/main" id="{690898BB-9D97-4F37-B6C7-927780A4DA8D}"/>
                  </a:ext>
                </a:extLst>
              </p:cNvPr>
              <p:cNvGrpSpPr/>
              <p:nvPr/>
            </p:nvGrpSpPr>
            <p:grpSpPr>
              <a:xfrm>
                <a:off x="1950027" y="-1040550"/>
                <a:ext cx="8472262" cy="676656"/>
                <a:chOff x="1897034" y="2335110"/>
                <a:chExt cx="8472262" cy="676656"/>
              </a:xfrm>
              <a:grpFill/>
            </p:grpSpPr>
            <p:sp>
              <p:nvSpPr>
                <p:cNvPr id="5" name="Rectangle 4">
                  <a:extLst>
                    <a:ext uri="{FF2B5EF4-FFF2-40B4-BE49-F238E27FC236}">
                      <a16:creationId xmlns:a16="http://schemas.microsoft.com/office/drawing/2014/main" id="{2E6A09E1-75BF-4510-B5E6-0120D570E275}"/>
                    </a:ext>
                  </a:extLst>
                </p:cNvPr>
                <p:cNvSpPr/>
                <p:nvPr/>
              </p:nvSpPr>
              <p:spPr>
                <a:xfrm>
                  <a:off x="2301240" y="2494368"/>
                  <a:ext cx="7635240" cy="3581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1E1D1164-A267-4015-BBC5-2D92C5915A23}"/>
                    </a:ext>
                  </a:extLst>
                </p:cNvPr>
                <p:cNvSpPr/>
                <p:nvPr/>
              </p:nvSpPr>
              <p:spPr>
                <a:xfrm rot="5400000">
                  <a:off x="9802368" y="2444838"/>
                  <a:ext cx="676656" cy="457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F6AAD9CC-45F9-4C27-ADDD-DDC4C4AA68FA}"/>
                    </a:ext>
                  </a:extLst>
                </p:cNvPr>
                <p:cNvSpPr/>
                <p:nvPr/>
              </p:nvSpPr>
              <p:spPr>
                <a:xfrm rot="5400000" flipH="1" flipV="1">
                  <a:off x="1787306" y="2444838"/>
                  <a:ext cx="676656" cy="457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9092EAD7-0BDD-4F49-AF3A-9AE3DF2C66DD}"/>
                  </a:ext>
                </a:extLst>
              </p:cNvPr>
              <p:cNvSpPr txBox="1"/>
              <p:nvPr/>
            </p:nvSpPr>
            <p:spPr>
              <a:xfrm>
                <a:off x="2628900" y="-840721"/>
                <a:ext cx="1584960" cy="276999"/>
              </a:xfrm>
              <a:prstGeom prst="rect">
                <a:avLst/>
              </a:prstGeom>
              <a:grpFill/>
            </p:spPr>
            <p:txBody>
              <a:bodyPr wrap="square">
                <a:spAutoFit/>
              </a:bodyPr>
              <a:lstStyle/>
              <a:p>
                <a:pPr marL="0" marR="0" algn="ctr">
                  <a:spcBef>
                    <a:spcPts val="0"/>
                  </a:spcBef>
                  <a:spcAft>
                    <a:spcPts val="0"/>
                  </a:spcAft>
                </a:pPr>
                <a:r>
                  <a:rPr lang="en-US" sz="1200" dirty="0">
                    <a:solidFill>
                      <a:schemeClr val="bg1"/>
                    </a:solidFill>
                    <a:effectLst/>
                    <a:ea typeface="Calibri" panose="020F0502020204030204" pitchFamily="34" charset="0"/>
                    <a:cs typeface="Times New Roman" panose="02020603050405020304" pitchFamily="18" charset="0"/>
                  </a:rPr>
                  <a:t>Classic IOPD</a:t>
                </a:r>
                <a:endParaRPr lang="en-US" sz="2400" dirty="0">
                  <a:solidFill>
                    <a:schemeClr val="bg1"/>
                  </a:solidFill>
                  <a:effectLst/>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AD50F7C1-949D-465E-93A4-1C0217FD6FF4}"/>
                  </a:ext>
                </a:extLst>
              </p:cNvPr>
              <p:cNvSpPr txBox="1"/>
              <p:nvPr/>
            </p:nvSpPr>
            <p:spPr>
              <a:xfrm>
                <a:off x="4138620" y="-853528"/>
                <a:ext cx="1584960" cy="276999"/>
              </a:xfrm>
              <a:prstGeom prst="rect">
                <a:avLst/>
              </a:prstGeom>
              <a:grpFill/>
            </p:spPr>
            <p:txBody>
              <a:bodyPr wrap="square">
                <a:spAutoFit/>
              </a:bodyPr>
              <a:lstStyle/>
              <a:p>
                <a:pPr marL="0" marR="0" algn="ctr">
                  <a:spcBef>
                    <a:spcPts val="0"/>
                  </a:spcBef>
                  <a:spcAft>
                    <a:spcPts val="0"/>
                  </a:spcAft>
                </a:pPr>
                <a:r>
                  <a:rPr lang="en-US" sz="1200" dirty="0">
                    <a:solidFill>
                      <a:schemeClr val="bg1"/>
                    </a:solidFill>
                    <a:effectLst/>
                    <a:ea typeface="Calibri" panose="020F0502020204030204" pitchFamily="34" charset="0"/>
                    <a:cs typeface="Times New Roman" panose="02020603050405020304" pitchFamily="18" charset="0"/>
                  </a:rPr>
                  <a:t>Non-classic IOPD</a:t>
                </a:r>
                <a:endParaRPr lang="en-US" sz="2400" dirty="0">
                  <a:solidFill>
                    <a:schemeClr val="bg1"/>
                  </a:solidFill>
                  <a:effectLst/>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928F38DA-C59D-44A7-B781-28025D77F87E}"/>
                  </a:ext>
                </a:extLst>
              </p:cNvPr>
              <p:cNvSpPr txBox="1"/>
              <p:nvPr/>
            </p:nvSpPr>
            <p:spPr>
              <a:xfrm>
                <a:off x="5673952" y="-853528"/>
                <a:ext cx="1584960" cy="276999"/>
              </a:xfrm>
              <a:prstGeom prst="rect">
                <a:avLst/>
              </a:prstGeom>
              <a:grpFill/>
            </p:spPr>
            <p:txBody>
              <a:bodyPr wrap="square">
                <a:spAutoFit/>
              </a:bodyPr>
              <a:lstStyle/>
              <a:p>
                <a:pPr marL="0" marR="0" algn="ctr">
                  <a:spcBef>
                    <a:spcPts val="0"/>
                  </a:spcBef>
                  <a:spcAft>
                    <a:spcPts val="0"/>
                  </a:spcAft>
                </a:pPr>
                <a:r>
                  <a:rPr lang="en-US" sz="1200" dirty="0">
                    <a:solidFill>
                      <a:schemeClr val="bg1"/>
                    </a:solidFill>
                    <a:effectLst/>
                    <a:ea typeface="Calibri" panose="020F0502020204030204" pitchFamily="34" charset="0"/>
                    <a:cs typeface="Times New Roman" panose="02020603050405020304" pitchFamily="18" charset="0"/>
                  </a:rPr>
                  <a:t>LOPD</a:t>
                </a:r>
                <a:endParaRPr lang="en-US" sz="2400" dirty="0">
                  <a:solidFill>
                    <a:schemeClr val="bg1"/>
                  </a:solidFill>
                  <a:effectLst/>
                  <a:ea typeface="Calibri" panose="020F0502020204030204" pitchFamily="34" charset="0"/>
                  <a:cs typeface="Times New Roman" panose="02020603050405020304" pitchFamily="18" charset="0"/>
                </a:endParaRPr>
              </a:p>
            </p:txBody>
          </p:sp>
        </p:grpSp>
        <p:sp>
          <p:nvSpPr>
            <p:cNvPr id="19" name="TextBox 18">
              <a:extLst>
                <a:ext uri="{FF2B5EF4-FFF2-40B4-BE49-F238E27FC236}">
                  <a16:creationId xmlns:a16="http://schemas.microsoft.com/office/drawing/2014/main" id="{589D70D1-E084-4D3B-8A9C-2DA422D53624}"/>
                </a:ext>
              </a:extLst>
            </p:cNvPr>
            <p:cNvSpPr txBox="1"/>
            <p:nvPr/>
          </p:nvSpPr>
          <p:spPr>
            <a:xfrm>
              <a:off x="2538742" y="2844271"/>
              <a:ext cx="3999218" cy="2492990"/>
            </a:xfrm>
            <a:prstGeom prst="rect">
              <a:avLst/>
            </a:prstGeom>
            <a:noFill/>
          </p:spPr>
          <p:txBody>
            <a:bodyPr wrap="square" lIns="91440" tIns="45720" rIns="91440" bIns="45720" anchor="t">
              <a:spAutoFit/>
            </a:bodyPr>
            <a:lstStyle/>
            <a:p>
              <a:pPr marL="0" marR="0">
                <a:spcBef>
                  <a:spcPts val="0"/>
                </a:spcBef>
                <a:spcAft>
                  <a:spcPts val="0"/>
                </a:spcAft>
              </a:pPr>
              <a:r>
                <a:rPr lang="en-US" sz="12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Infantile-onset Pompe disease (IOPD): </a:t>
              </a:r>
            </a:p>
            <a:p>
              <a:pPr marL="0" marR="0">
                <a:spcBef>
                  <a:spcPts val="0"/>
                </a:spcBef>
                <a:spcAft>
                  <a:spcPts val="0"/>
                </a:spcAft>
              </a:pPr>
              <a:r>
                <a:rPr lang="en-US" sz="1200" b="1">
                  <a:solidFill>
                    <a:schemeClr val="accent3"/>
                  </a:solidFill>
                  <a:latin typeface="Arial"/>
                  <a:ea typeface="Calibri" panose="020F0502020204030204" pitchFamily="34" charset="0"/>
                  <a:cs typeface="Arial"/>
                </a:rPr>
                <a:t>Most</a:t>
              </a:r>
              <a:r>
                <a:rPr lang="en-US" sz="1200" b="1">
                  <a:solidFill>
                    <a:schemeClr val="accent3"/>
                  </a:solidFill>
                  <a:effectLst/>
                  <a:latin typeface="Arial"/>
                  <a:ea typeface="Calibri" panose="020F0502020204030204" pitchFamily="34" charset="0"/>
                  <a:cs typeface="Arial"/>
                </a:rPr>
                <a:t> </a:t>
              </a:r>
              <a:r>
                <a:rPr lang="en-US" sz="1200" b="1">
                  <a:solidFill>
                    <a:schemeClr val="accent3"/>
                  </a:solidFill>
                  <a:latin typeface="Arial"/>
                  <a:ea typeface="Calibri" panose="020F0502020204030204" pitchFamily="34" charset="0"/>
                  <a:cs typeface="Arial"/>
                </a:rPr>
                <a:t>Severe</a:t>
              </a:r>
              <a:endParaRPr lang="en-US" sz="1200">
                <a:solidFill>
                  <a:schemeClr val="accent3"/>
                </a:solidFill>
                <a:effectLst/>
                <a:latin typeface="Arial"/>
                <a:ea typeface="Calibri" panose="020F0502020204030204" pitchFamily="34" charset="0"/>
                <a:cs typeface="Arial"/>
              </a:endParaRPr>
            </a:p>
            <a:p>
              <a:pPr marL="0" marR="0">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Little to no detectable GAA activity</a:t>
              </a: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Onset ≤12 months of age </a:t>
              </a:r>
            </a:p>
            <a:p>
              <a:pPr marL="0" marR="0">
                <a:spcBef>
                  <a:spcPts val="0"/>
                </a:spcBef>
                <a:spcAft>
                  <a:spcPts val="0"/>
                </a:spcAft>
              </a:pPr>
              <a:endParaRPr lang="en-US" sz="1200" dirty="0">
                <a:latin typeface="Arial" panose="020B0604020202020204" pitchFamily="34" charset="0"/>
                <a:ea typeface="Calibri" panose="020F0502020204030204" pitchFamily="34" charset="0"/>
                <a:cs typeface="Arial" panose="020B0604020202020204" pitchFamily="34" charset="0"/>
              </a:endParaRPr>
            </a:p>
            <a:p>
              <a:pPr marL="228600" marR="0" indent="-168275">
                <a:spcBef>
                  <a:spcPts val="0"/>
                </a:spcBef>
                <a:spcAft>
                  <a:spcPts val="0"/>
                </a:spcAft>
                <a:buFont typeface="Arial" panose="020B0604020202020204" pitchFamily="34" charset="0"/>
                <a:buChar char="•"/>
              </a:pPr>
              <a:r>
                <a:rPr lang="en-US" sz="1200" b="1" dirty="0">
                  <a:effectLst/>
                  <a:latin typeface="Arial" panose="020B0604020202020204" pitchFamily="34" charset="0"/>
                  <a:ea typeface="Calibri" panose="020F0502020204030204" pitchFamily="34" charset="0"/>
                  <a:cs typeface="Arial" panose="020B0604020202020204" pitchFamily="34" charset="0"/>
                </a:rPr>
                <a:t>With cardiomyopathy (classic form)</a:t>
              </a:r>
              <a:r>
                <a:rPr lang="en-US" sz="1200" dirty="0">
                  <a:effectLst/>
                  <a:latin typeface="Arial" panose="020B0604020202020204" pitchFamily="34" charset="0"/>
                  <a:ea typeface="Calibri" panose="020F0502020204030204" pitchFamily="34" charset="0"/>
                  <a:cs typeface="Arial" panose="020B0604020202020204" pitchFamily="34" charset="0"/>
                </a:rPr>
                <a:t> – progressive hypotonia and cardiomyopathy; without treatment, death usually within the first year of life</a:t>
              </a:r>
            </a:p>
            <a:p>
              <a:pPr marL="228600" marR="0" indent="-168275">
                <a:spcBef>
                  <a:spcPts val="0"/>
                </a:spcBef>
                <a:spcAft>
                  <a:spcPts val="0"/>
                </a:spcAft>
                <a:buFont typeface="Arial" panose="020B0604020202020204" pitchFamily="34" charset="0"/>
                <a:buChar char="•"/>
              </a:pPr>
              <a:endParaRPr lang="en-US" sz="1200" b="1" dirty="0">
                <a:latin typeface="Arial" panose="020B0604020202020204" pitchFamily="34" charset="0"/>
                <a:ea typeface="Calibri" panose="020F0502020204030204" pitchFamily="34" charset="0"/>
                <a:cs typeface="Arial" panose="020B0604020202020204" pitchFamily="34" charset="0"/>
              </a:endParaRPr>
            </a:p>
            <a:p>
              <a:pPr marL="228600" marR="0" indent="-168275">
                <a:spcBef>
                  <a:spcPts val="0"/>
                </a:spcBef>
                <a:spcAft>
                  <a:spcPts val="0"/>
                </a:spcAft>
                <a:buFont typeface="Arial" panose="020B0604020202020204" pitchFamily="34" charset="0"/>
                <a:buChar char="•"/>
              </a:pPr>
              <a:r>
                <a:rPr lang="en-US" sz="1200" b="1" dirty="0">
                  <a:effectLst/>
                  <a:latin typeface="Arial" panose="020B0604020202020204" pitchFamily="34" charset="0"/>
                  <a:ea typeface="Calibri" panose="020F0502020204030204" pitchFamily="34" charset="0"/>
                  <a:cs typeface="Arial" panose="020B0604020202020204" pitchFamily="34" charset="0"/>
                </a:rPr>
                <a:t>Without cardiomyopathy (non-classic form)</a:t>
              </a:r>
              <a:r>
                <a:rPr lang="en-US" sz="1200" dirty="0">
                  <a:effectLst/>
                  <a:latin typeface="Arial" panose="020B0604020202020204" pitchFamily="34" charset="0"/>
                  <a:ea typeface="Calibri" panose="020F0502020204030204" pitchFamily="34" charset="0"/>
                  <a:cs typeface="Arial" panose="020B0604020202020204" pitchFamily="34" charset="0"/>
                </a:rPr>
                <a:t> – typically no cardiomyopathy; longer survival, but without treatment, death in early childhood</a:t>
              </a:r>
            </a:p>
            <a:p>
              <a:pPr marL="0" marR="0">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15AA443-B899-478A-8544-E6E229B67E09}"/>
                </a:ext>
              </a:extLst>
            </p:cNvPr>
            <p:cNvSpPr txBox="1"/>
            <p:nvPr/>
          </p:nvSpPr>
          <p:spPr>
            <a:xfrm>
              <a:off x="6713220" y="2844270"/>
              <a:ext cx="3249764" cy="3046988"/>
            </a:xfrm>
            <a:prstGeom prst="rect">
              <a:avLst/>
            </a:prstGeom>
            <a:noFill/>
          </p:spPr>
          <p:txBody>
            <a:bodyPr wrap="square" lIns="91440" tIns="45720" rIns="91440" bIns="45720" anchor="t">
              <a:spAutoFit/>
            </a:bodyPr>
            <a:lstStyle/>
            <a:p>
              <a:pPr marL="0" marR="0">
                <a:spcBef>
                  <a:spcPts val="0"/>
                </a:spcBef>
                <a:spcAft>
                  <a:spcPts val="0"/>
                </a:spcAft>
              </a:pPr>
              <a:r>
                <a:rPr lang="en-US" sz="1200" b="1" dirty="0">
                  <a:solidFill>
                    <a:schemeClr val="accent1"/>
                  </a:solidFill>
                  <a:effectLst/>
                  <a:ea typeface="Calibri" panose="020F0502020204030204" pitchFamily="34" charset="0"/>
                  <a:cs typeface="Times New Roman" panose="02020603050405020304" pitchFamily="18" charset="0"/>
                </a:rPr>
                <a:t>Late-onset Pompe disease (LOPD): </a:t>
              </a:r>
            </a:p>
            <a:p>
              <a:pPr marL="0" marR="0">
                <a:spcBef>
                  <a:spcPts val="0"/>
                </a:spcBef>
                <a:spcAft>
                  <a:spcPts val="0"/>
                </a:spcAft>
              </a:pPr>
              <a:r>
                <a:rPr lang="en-US" sz="1200" b="1">
                  <a:solidFill>
                    <a:schemeClr val="accent4"/>
                  </a:solidFill>
                  <a:ea typeface="Calibri" panose="020F0502020204030204" pitchFamily="34" charset="0"/>
                  <a:cs typeface="Times New Roman"/>
                </a:rPr>
                <a:t>Variable</a:t>
              </a:r>
              <a:r>
                <a:rPr lang="en-US" sz="1200" b="1">
                  <a:solidFill>
                    <a:schemeClr val="accent4"/>
                  </a:solidFill>
                  <a:effectLst/>
                  <a:ea typeface="Calibri" panose="020F0502020204030204" pitchFamily="34" charset="0"/>
                  <a:cs typeface="Times New Roman"/>
                </a:rPr>
                <a:t> </a:t>
              </a:r>
              <a:r>
                <a:rPr lang="en-US" sz="1200" b="1">
                  <a:solidFill>
                    <a:schemeClr val="accent4"/>
                  </a:solidFill>
                  <a:ea typeface="Calibri" panose="020F0502020204030204" pitchFamily="34" charset="0"/>
                  <a:cs typeface="Times New Roman"/>
                </a:rPr>
                <a:t>Presentation</a:t>
              </a:r>
              <a:endParaRPr lang="en-US" sz="1200">
                <a:solidFill>
                  <a:schemeClr val="accent4"/>
                </a:solidFill>
                <a:effectLst/>
                <a:ea typeface="Calibri" panose="020F0502020204030204" pitchFamily="34" charset="0"/>
                <a:cs typeface="Times New Roman"/>
              </a:endParaRPr>
            </a:p>
            <a:p>
              <a:pPr marL="0" marR="0">
                <a:spcBef>
                  <a:spcPts val="0"/>
                </a:spcBef>
                <a:spcAft>
                  <a:spcPts val="0"/>
                </a:spcAft>
              </a:pPr>
              <a:r>
                <a:rPr lang="en-US" sz="1200" b="1" dirty="0">
                  <a:effectLst/>
                  <a:ea typeface="Calibri" panose="020F0502020204030204" pitchFamily="34" charset="0"/>
                  <a:cs typeface="Times New Roman" panose="02020603050405020304" pitchFamily="18" charset="0"/>
                </a:rPr>
                <a:t>Low to moderate GAA activity</a:t>
              </a:r>
            </a:p>
            <a:p>
              <a:pPr marL="0" marR="0">
                <a:spcBef>
                  <a:spcPts val="0"/>
                </a:spcBef>
                <a:spcAft>
                  <a:spcPts val="0"/>
                </a:spcAft>
              </a:pPr>
              <a:r>
                <a:rPr lang="en-US" sz="1200" dirty="0">
                  <a:effectLst/>
                  <a:ea typeface="Calibri" panose="020F0502020204030204" pitchFamily="34" charset="0"/>
                  <a:cs typeface="Times New Roman" panose="02020603050405020304" pitchFamily="18" charset="0"/>
                </a:rPr>
                <a:t>Clinical onset &gt;12 months of age</a:t>
              </a:r>
            </a:p>
            <a:p>
              <a:pPr marL="0" marR="0">
                <a:spcBef>
                  <a:spcPts val="0"/>
                </a:spcBef>
                <a:spcAft>
                  <a:spcPts val="0"/>
                </a:spcAft>
              </a:pPr>
              <a:endParaRPr lang="en-US" sz="1200" dirty="0">
                <a:effectLst/>
                <a:ea typeface="Calibri" panose="020F0502020204030204" pitchFamily="34" charset="0"/>
                <a:cs typeface="Times New Roman" panose="02020603050405020304" pitchFamily="18" charset="0"/>
              </a:endParaRPr>
            </a:p>
            <a:p>
              <a:pPr marL="288925" marR="0" lvl="0" indent="-174625">
                <a:spcBef>
                  <a:spcPts val="0"/>
                </a:spcBef>
                <a:spcAft>
                  <a:spcPts val="0"/>
                </a:spcAft>
                <a:buFont typeface="Arial" panose="020B0604020202020204" pitchFamily="34" charset="0"/>
                <a:buChar char="•"/>
              </a:pPr>
              <a:r>
                <a:rPr lang="en-US" sz="1200" dirty="0">
                  <a:effectLst/>
                  <a:ea typeface="Calibri" panose="020F0502020204030204" pitchFamily="34" charset="0"/>
                  <a:cs typeface="Times New Roman" panose="02020603050405020304" pitchFamily="18" charset="0"/>
                </a:rPr>
                <a:t>Most seek care for symptom onset in adulthood (&gt;18 years)</a:t>
              </a:r>
            </a:p>
            <a:p>
              <a:pPr marL="288925" marR="0" lvl="0" indent="-174625">
                <a:spcBef>
                  <a:spcPts val="0"/>
                </a:spcBef>
                <a:spcAft>
                  <a:spcPts val="0"/>
                </a:spcAft>
                <a:buFont typeface="Arial" panose="020B0604020202020204" pitchFamily="34" charset="0"/>
                <a:buChar char="•"/>
              </a:pPr>
              <a:r>
                <a:rPr lang="en-US" sz="1200" dirty="0">
                  <a:effectLst/>
                  <a:ea typeface="Calibri" panose="020F0502020204030204" pitchFamily="34" charset="0"/>
                  <a:cs typeface="Times New Roman" panose="02020603050405020304" pitchFamily="18" charset="0"/>
                </a:rPr>
                <a:t>Diagnosis ~8-10 years later, and death ~27 years later  </a:t>
              </a:r>
            </a:p>
            <a:p>
              <a:pPr marL="288925" marR="0" lvl="0" indent="-174625">
                <a:spcBef>
                  <a:spcPts val="0"/>
                </a:spcBef>
                <a:spcAft>
                  <a:spcPts val="0"/>
                </a:spcAft>
                <a:buFont typeface="Arial" panose="020B0604020202020204" pitchFamily="34" charset="0"/>
                <a:buChar char="•"/>
              </a:pPr>
              <a:r>
                <a:rPr lang="en-US" sz="1200" dirty="0">
                  <a:effectLst/>
                  <a:ea typeface="Calibri" panose="020F0502020204030204" pitchFamily="34" charset="0"/>
                  <a:cs typeface="Times New Roman" panose="02020603050405020304" pitchFamily="18" charset="0"/>
                </a:rPr>
                <a:t>May have mild weakness in childhood that can go unrecognized</a:t>
              </a:r>
            </a:p>
            <a:p>
              <a:pPr marL="288925" marR="0" lvl="0" indent="-174625">
                <a:spcBef>
                  <a:spcPts val="0"/>
                </a:spcBef>
                <a:spcAft>
                  <a:spcPts val="0"/>
                </a:spcAft>
                <a:buFont typeface="Arial" panose="020B0604020202020204" pitchFamily="34" charset="0"/>
                <a:buChar char="•"/>
              </a:pPr>
              <a:r>
                <a:rPr lang="en-US" sz="1200" dirty="0">
                  <a:effectLst/>
                  <a:ea typeface="Calibri" panose="020F0502020204030204" pitchFamily="34" charset="0"/>
                  <a:cs typeface="Times New Roman" panose="02020603050405020304" pitchFamily="18" charset="0"/>
                </a:rPr>
                <a:t>Slowly progressive myopathy</a:t>
              </a:r>
            </a:p>
            <a:p>
              <a:pPr marL="288925" marR="0" lvl="0" indent="-174625">
                <a:spcBef>
                  <a:spcPts val="0"/>
                </a:spcBef>
                <a:spcAft>
                  <a:spcPts val="0"/>
                </a:spcAft>
                <a:buFont typeface="Arial" panose="020B0604020202020204" pitchFamily="34" charset="0"/>
                <a:buChar char="•"/>
              </a:pPr>
              <a:r>
                <a:rPr lang="en-US" sz="1200" dirty="0">
                  <a:effectLst/>
                  <a:ea typeface="Calibri" panose="020F0502020204030204" pitchFamily="34" charset="0"/>
                  <a:cs typeface="Times New Roman" panose="02020603050405020304" pitchFamily="18" charset="0"/>
                </a:rPr>
                <a:t>Variable long-term outcomes without treatment (e.g., wheelchair dependence, ventilator assistance, respiratory failure)</a:t>
              </a:r>
            </a:p>
            <a:p>
              <a:pPr marL="0" marR="0">
                <a:spcBef>
                  <a:spcPts val="0"/>
                </a:spcBef>
                <a:spcAft>
                  <a:spcPts val="0"/>
                </a:spcAft>
              </a:pPr>
              <a:endParaRPr lang="en-US" sz="1200" dirty="0">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070568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2D4C4-5F6C-824F-88DA-52AAAD5E3D9B}"/>
              </a:ext>
            </a:extLst>
          </p:cNvPr>
          <p:cNvSpPr>
            <a:spLocks noGrp="1"/>
          </p:cNvSpPr>
          <p:nvPr>
            <p:ph type="title"/>
          </p:nvPr>
        </p:nvSpPr>
        <p:spPr/>
        <p:txBody>
          <a:bodyPr/>
          <a:lstStyle/>
          <a:p>
            <a:r>
              <a:rPr lang="en-US" dirty="0"/>
              <a:t>Risk Factors and Genetic Causes</a:t>
            </a:r>
          </a:p>
        </p:txBody>
      </p:sp>
      <p:sp>
        <p:nvSpPr>
          <p:cNvPr id="3" name="Content Placeholder 2">
            <a:extLst>
              <a:ext uri="{FF2B5EF4-FFF2-40B4-BE49-F238E27FC236}">
                <a16:creationId xmlns:a16="http://schemas.microsoft.com/office/drawing/2014/main" id="{2E6A438F-2424-8045-BBB2-7C927CC851AB}"/>
              </a:ext>
            </a:extLst>
          </p:cNvPr>
          <p:cNvSpPr>
            <a:spLocks noGrp="1"/>
          </p:cNvSpPr>
          <p:nvPr>
            <p:ph idx="4294967295"/>
          </p:nvPr>
        </p:nvSpPr>
        <p:spPr>
          <a:xfrm>
            <a:off x="941832" y="1709928"/>
            <a:ext cx="6804952" cy="4297680"/>
          </a:xfrm>
        </p:spPr>
        <p:txBody>
          <a:bodyPr>
            <a:normAutofit/>
          </a:bodyPr>
          <a:lstStyle/>
          <a:p>
            <a:pPr marL="0" indent="0">
              <a:buNone/>
            </a:pPr>
            <a:r>
              <a:rPr lang="en-US" sz="1900" dirty="0"/>
              <a:t>Pompe disease is inherited as an autosomal recessive trait and is caused by mutations in the </a:t>
            </a:r>
            <a:r>
              <a:rPr lang="en-US" sz="1900" i="1" dirty="0"/>
              <a:t>GAA</a:t>
            </a:r>
            <a:r>
              <a:rPr lang="en-US" sz="1900" dirty="0"/>
              <a:t> gene, which provides instructions for producing the GAA enzyme.  </a:t>
            </a:r>
          </a:p>
          <a:p>
            <a:pPr marL="0" indent="0">
              <a:buNone/>
            </a:pPr>
            <a:endParaRPr lang="en-US" sz="1900" dirty="0"/>
          </a:p>
          <a:p>
            <a:pPr>
              <a:buFont typeface="Arial" panose="020B0604020202020204" pitchFamily="34" charset="0"/>
              <a:buChar char="•"/>
            </a:pPr>
            <a:r>
              <a:rPr lang="en-US" sz="1900" dirty="0"/>
              <a:t>People with the most severe form of Pompe disease have </a:t>
            </a:r>
            <a:r>
              <a:rPr lang="en-US" sz="1900" dirty="0">
                <a:solidFill>
                  <a:srgbClr val="FF0000"/>
                </a:solidFill>
              </a:rPr>
              <a:t>disease-causing variants in both alleles of the </a:t>
            </a:r>
            <a:r>
              <a:rPr lang="en-US" sz="1900" i="1" dirty="0">
                <a:solidFill>
                  <a:srgbClr val="FF0000"/>
                </a:solidFill>
              </a:rPr>
              <a:t>GAA</a:t>
            </a:r>
            <a:r>
              <a:rPr lang="en-US" sz="1900" dirty="0">
                <a:solidFill>
                  <a:srgbClr val="FF0000"/>
                </a:solidFill>
              </a:rPr>
              <a:t> gene </a:t>
            </a:r>
            <a:r>
              <a:rPr lang="en-US" sz="1900" dirty="0"/>
              <a:t>that completely prevent formation or function of the GAA enzyme.</a:t>
            </a:r>
            <a:r>
              <a:rPr lang="en-US" sz="1900" baseline="30000" dirty="0"/>
              <a:t>1,2</a:t>
            </a:r>
            <a:r>
              <a:rPr lang="en-US" sz="1900" dirty="0"/>
              <a:t> </a:t>
            </a:r>
          </a:p>
          <a:p>
            <a:pPr>
              <a:buFont typeface="Arial" panose="020B0604020202020204" pitchFamily="34" charset="0"/>
              <a:buChar char="•"/>
            </a:pPr>
            <a:endParaRPr lang="en-US" sz="1900" dirty="0"/>
          </a:p>
          <a:p>
            <a:pPr>
              <a:buFont typeface="Arial" panose="020B0604020202020204" pitchFamily="34" charset="0"/>
              <a:buChar char="•"/>
            </a:pPr>
            <a:r>
              <a:rPr lang="en-US" sz="1900" dirty="0"/>
              <a:t>People with less severe disease typically have </a:t>
            </a:r>
            <a:r>
              <a:rPr lang="en-US" sz="1900" dirty="0">
                <a:solidFill>
                  <a:srgbClr val="FF0000"/>
                </a:solidFill>
              </a:rPr>
              <a:t>one “mild” variant in at least one allele of the </a:t>
            </a:r>
            <a:r>
              <a:rPr lang="en-US" sz="1900" i="1" dirty="0">
                <a:solidFill>
                  <a:srgbClr val="FF0000"/>
                </a:solidFill>
              </a:rPr>
              <a:t>GAA</a:t>
            </a:r>
            <a:r>
              <a:rPr lang="en-US" sz="1900" dirty="0">
                <a:solidFill>
                  <a:srgbClr val="FF0000"/>
                </a:solidFill>
              </a:rPr>
              <a:t> gene</a:t>
            </a:r>
            <a:r>
              <a:rPr lang="en-US" sz="1900" dirty="0"/>
              <a:t> that allows for some level of residual GAA enzyme production and activity.</a:t>
            </a:r>
            <a:r>
              <a:rPr lang="en-US" sz="1900" baseline="30000" dirty="0"/>
              <a:t>1,2</a:t>
            </a:r>
          </a:p>
          <a:p>
            <a:pPr>
              <a:buFont typeface="Arial" panose="020B0604020202020204" pitchFamily="34" charset="0"/>
              <a:buChar char="•"/>
            </a:pPr>
            <a:endParaRPr lang="en-US" sz="1900" baseline="30000" dirty="0"/>
          </a:p>
          <a:p>
            <a:pPr marL="0" indent="0">
              <a:buNone/>
            </a:pPr>
            <a:endParaRPr lang="en-US" dirty="0"/>
          </a:p>
        </p:txBody>
      </p:sp>
      <p:sp>
        <p:nvSpPr>
          <p:cNvPr id="6" name="Rectangle 5">
            <a:extLst>
              <a:ext uri="{FF2B5EF4-FFF2-40B4-BE49-F238E27FC236}">
                <a16:creationId xmlns:a16="http://schemas.microsoft.com/office/drawing/2014/main" id="{DEF54B32-AC67-234C-85F0-AE9F54F635B1}"/>
              </a:ext>
            </a:extLst>
          </p:cNvPr>
          <p:cNvSpPr/>
          <p:nvPr/>
        </p:nvSpPr>
        <p:spPr>
          <a:xfrm>
            <a:off x="593536" y="6338357"/>
            <a:ext cx="8674788" cy="230832"/>
          </a:xfrm>
          <a:prstGeom prst="rect">
            <a:avLst/>
          </a:prstGeom>
        </p:spPr>
        <p:txBody>
          <a:bodyPr wrap="square" numCol="3" spcCol="0">
            <a:spAutoFit/>
          </a:bodyPr>
          <a:lstStyle/>
          <a:p>
            <a:pPr marL="115888" indent="-115888">
              <a:buClrTx/>
              <a:buFont typeface="+mj-lt"/>
              <a:buAutoNum type="arabicPeriod"/>
            </a:pPr>
            <a:r>
              <a:rPr lang="da-DK" sz="900" dirty="0"/>
              <a:t>Stenson, et al., 2003</a:t>
            </a:r>
          </a:p>
          <a:p>
            <a:pPr marL="115888" indent="-115888">
              <a:buClrTx/>
              <a:buFont typeface="+mj-lt"/>
              <a:buAutoNum type="arabicPeriod"/>
            </a:pPr>
            <a:r>
              <a:rPr lang="da-DK" sz="900" dirty="0"/>
              <a:t>Leslie N, Bailey L, 2017</a:t>
            </a:r>
          </a:p>
        </p:txBody>
      </p:sp>
      <p:grpSp>
        <p:nvGrpSpPr>
          <p:cNvPr id="13" name="Group 12">
            <a:extLst>
              <a:ext uri="{FF2B5EF4-FFF2-40B4-BE49-F238E27FC236}">
                <a16:creationId xmlns:a16="http://schemas.microsoft.com/office/drawing/2014/main" id="{98DF81BD-7A27-B84F-B333-F358278678D4}"/>
              </a:ext>
            </a:extLst>
          </p:cNvPr>
          <p:cNvGrpSpPr/>
          <p:nvPr/>
        </p:nvGrpSpPr>
        <p:grpSpPr>
          <a:xfrm>
            <a:off x="7660248" y="2407361"/>
            <a:ext cx="3936210" cy="3047266"/>
            <a:chOff x="7716033" y="2109501"/>
            <a:chExt cx="3936210" cy="3047266"/>
          </a:xfrm>
        </p:grpSpPr>
        <p:pic>
          <p:nvPicPr>
            <p:cNvPr id="8" name="Picture 7">
              <a:extLst>
                <a:ext uri="{FF2B5EF4-FFF2-40B4-BE49-F238E27FC236}">
                  <a16:creationId xmlns:a16="http://schemas.microsoft.com/office/drawing/2014/main" id="{AC921D1F-D002-8A42-A846-56E82CC052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16033" y="2225883"/>
              <a:ext cx="3735634" cy="2532633"/>
            </a:xfrm>
            <a:prstGeom prst="rect">
              <a:avLst/>
            </a:prstGeom>
          </p:spPr>
        </p:pic>
        <p:sp>
          <p:nvSpPr>
            <p:cNvPr id="9" name="TextBox 8">
              <a:extLst>
                <a:ext uri="{FF2B5EF4-FFF2-40B4-BE49-F238E27FC236}">
                  <a16:creationId xmlns:a16="http://schemas.microsoft.com/office/drawing/2014/main" id="{4D7F302E-A118-474D-B3ED-DA3DA0BC9710}"/>
                </a:ext>
              </a:extLst>
            </p:cNvPr>
            <p:cNvSpPr txBox="1"/>
            <p:nvPr/>
          </p:nvSpPr>
          <p:spPr>
            <a:xfrm>
              <a:off x="9769065" y="2109501"/>
              <a:ext cx="1522390" cy="228268"/>
            </a:xfrm>
            <a:prstGeom prst="rect">
              <a:avLst/>
            </a:prstGeom>
          </p:spPr>
          <p:txBody>
            <a:bodyPr vert="horz" wrap="square" lIns="0" tIns="12700" rIns="0" bIns="0" rtlCol="0">
              <a:spAutoFit/>
            </a:bodyPr>
            <a:lstStyle/>
            <a:p>
              <a:pPr marL="12700" algn="l">
                <a:spcBef>
                  <a:spcPts val="100"/>
                </a:spcBef>
              </a:pPr>
              <a:r>
                <a:rPr lang="en-US" sz="1400" kern="0" dirty="0"/>
                <a:t>Mutated </a:t>
              </a:r>
              <a:r>
                <a:rPr lang="en-US" sz="1400" i="1" kern="0" dirty="0"/>
                <a:t>GAA</a:t>
              </a:r>
              <a:r>
                <a:rPr lang="en-US" sz="1400" kern="0" dirty="0"/>
                <a:t> gene</a:t>
              </a:r>
            </a:p>
          </p:txBody>
        </p:sp>
        <p:sp>
          <p:nvSpPr>
            <p:cNvPr id="10" name="TextBox 9">
              <a:extLst>
                <a:ext uri="{FF2B5EF4-FFF2-40B4-BE49-F238E27FC236}">
                  <a16:creationId xmlns:a16="http://schemas.microsoft.com/office/drawing/2014/main" id="{4D3E696E-9732-DB4B-849B-1C597B4E943B}"/>
                </a:ext>
              </a:extLst>
            </p:cNvPr>
            <p:cNvSpPr txBox="1"/>
            <p:nvPr/>
          </p:nvSpPr>
          <p:spPr>
            <a:xfrm>
              <a:off x="8134234" y="4713056"/>
              <a:ext cx="1303165" cy="443711"/>
            </a:xfrm>
            <a:prstGeom prst="rect">
              <a:avLst/>
            </a:prstGeom>
          </p:spPr>
          <p:txBody>
            <a:bodyPr vert="horz" wrap="square" lIns="0" tIns="12700" rIns="0" bIns="0" rtlCol="0">
              <a:spAutoFit/>
            </a:bodyPr>
            <a:lstStyle/>
            <a:p>
              <a:pPr marL="12700" algn="l">
                <a:spcBef>
                  <a:spcPts val="100"/>
                </a:spcBef>
              </a:pPr>
              <a:r>
                <a:rPr lang="en-US" sz="1400" kern="0" dirty="0"/>
                <a:t>Functional GAA enzyme</a:t>
              </a:r>
            </a:p>
          </p:txBody>
        </p:sp>
        <p:sp>
          <p:nvSpPr>
            <p:cNvPr id="11" name="TextBox 10">
              <a:extLst>
                <a:ext uri="{FF2B5EF4-FFF2-40B4-BE49-F238E27FC236}">
                  <a16:creationId xmlns:a16="http://schemas.microsoft.com/office/drawing/2014/main" id="{04A966A7-A903-C142-8063-FA9016DEF1F8}"/>
                </a:ext>
              </a:extLst>
            </p:cNvPr>
            <p:cNvSpPr txBox="1"/>
            <p:nvPr/>
          </p:nvSpPr>
          <p:spPr>
            <a:xfrm>
              <a:off x="9769064" y="4713056"/>
              <a:ext cx="1883179" cy="443711"/>
            </a:xfrm>
            <a:prstGeom prst="rect">
              <a:avLst/>
            </a:prstGeom>
          </p:spPr>
          <p:txBody>
            <a:bodyPr vert="horz" wrap="square" lIns="0" tIns="12700" rIns="0" bIns="0" rtlCol="0">
              <a:spAutoFit/>
            </a:bodyPr>
            <a:lstStyle/>
            <a:p>
              <a:pPr marL="12700" algn="l">
                <a:spcBef>
                  <a:spcPts val="100"/>
                </a:spcBef>
              </a:pPr>
              <a:r>
                <a:rPr lang="en-US" sz="1400" kern="0" dirty="0"/>
                <a:t>Nonfunctional or missing GAA enzyme</a:t>
              </a:r>
            </a:p>
          </p:txBody>
        </p:sp>
        <p:sp>
          <p:nvSpPr>
            <p:cNvPr id="12" name="TextBox 11">
              <a:extLst>
                <a:ext uri="{FF2B5EF4-FFF2-40B4-BE49-F238E27FC236}">
                  <a16:creationId xmlns:a16="http://schemas.microsoft.com/office/drawing/2014/main" id="{C031D6A3-09DE-6C4B-9629-9436D4CA5B9B}"/>
                </a:ext>
              </a:extLst>
            </p:cNvPr>
            <p:cNvSpPr txBox="1"/>
            <p:nvPr/>
          </p:nvSpPr>
          <p:spPr>
            <a:xfrm>
              <a:off x="8134234" y="2109501"/>
              <a:ext cx="896018" cy="228268"/>
            </a:xfrm>
            <a:prstGeom prst="rect">
              <a:avLst/>
            </a:prstGeom>
          </p:spPr>
          <p:txBody>
            <a:bodyPr vert="horz" wrap="square" lIns="0" tIns="12700" rIns="0" bIns="0" rtlCol="0">
              <a:spAutoFit/>
            </a:bodyPr>
            <a:lstStyle/>
            <a:p>
              <a:pPr marL="12700" algn="l">
                <a:spcBef>
                  <a:spcPts val="100"/>
                </a:spcBef>
              </a:pPr>
              <a:r>
                <a:rPr lang="en-US" sz="1400" i="1" kern="0" dirty="0"/>
                <a:t>GAA</a:t>
              </a:r>
              <a:r>
                <a:rPr lang="en-US" sz="1400" kern="0" dirty="0"/>
                <a:t> gene</a:t>
              </a:r>
            </a:p>
          </p:txBody>
        </p:sp>
      </p:grpSp>
    </p:spTree>
    <p:extLst>
      <p:ext uri="{BB962C8B-B14F-4D97-AF65-F5344CB8AC3E}">
        <p14:creationId xmlns:p14="http://schemas.microsoft.com/office/powerpoint/2010/main" val="642730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2D4C4-5F6C-824F-88DA-52AAAD5E3D9B}"/>
              </a:ext>
            </a:extLst>
          </p:cNvPr>
          <p:cNvSpPr>
            <a:spLocks noGrp="1"/>
          </p:cNvSpPr>
          <p:nvPr>
            <p:ph type="title"/>
          </p:nvPr>
        </p:nvSpPr>
        <p:spPr/>
        <p:txBody>
          <a:bodyPr/>
          <a:lstStyle/>
          <a:p>
            <a:r>
              <a:rPr lang="en-US" dirty="0"/>
              <a:t>Common </a:t>
            </a:r>
            <a:r>
              <a:rPr lang="en-US" i="1" dirty="0"/>
              <a:t>GAA</a:t>
            </a:r>
            <a:r>
              <a:rPr lang="en-US" dirty="0"/>
              <a:t> Mutations</a:t>
            </a:r>
          </a:p>
        </p:txBody>
      </p:sp>
      <p:sp>
        <p:nvSpPr>
          <p:cNvPr id="3" name="Content Placeholder 2">
            <a:extLst>
              <a:ext uri="{FF2B5EF4-FFF2-40B4-BE49-F238E27FC236}">
                <a16:creationId xmlns:a16="http://schemas.microsoft.com/office/drawing/2014/main" id="{2E6A438F-2424-8045-BBB2-7C927CC851AB}"/>
              </a:ext>
            </a:extLst>
          </p:cNvPr>
          <p:cNvSpPr>
            <a:spLocks noGrp="1"/>
          </p:cNvSpPr>
          <p:nvPr>
            <p:ph idx="4294967295"/>
          </p:nvPr>
        </p:nvSpPr>
        <p:spPr>
          <a:xfrm>
            <a:off x="941832" y="1709928"/>
            <a:ext cx="10634472" cy="4297680"/>
          </a:xfrm>
        </p:spPr>
        <p:txBody>
          <a:bodyPr>
            <a:normAutofit/>
          </a:bodyPr>
          <a:lstStyle/>
          <a:p>
            <a:pPr marL="0" indent="0">
              <a:buNone/>
            </a:pPr>
            <a:r>
              <a:rPr lang="en-US" sz="2400" dirty="0"/>
              <a:t>The </a:t>
            </a:r>
            <a:r>
              <a:rPr lang="en-US" sz="2400" i="1" dirty="0"/>
              <a:t>GAA</a:t>
            </a:r>
            <a:r>
              <a:rPr lang="en-US" sz="2400" dirty="0"/>
              <a:t> gene is located on chromosome 17</a:t>
            </a:r>
          </a:p>
          <a:p>
            <a:pPr>
              <a:buFont typeface="Arial" panose="020B0604020202020204" pitchFamily="34" charset="0"/>
              <a:buChar char="•"/>
            </a:pPr>
            <a:r>
              <a:rPr lang="en-US" sz="2400" dirty="0"/>
              <a:t>~582 variants in the </a:t>
            </a:r>
            <a:r>
              <a:rPr lang="en-US" sz="2400" i="1" dirty="0"/>
              <a:t>GAA</a:t>
            </a:r>
            <a:r>
              <a:rPr lang="en-US" sz="2400" dirty="0"/>
              <a:t> gene have been reported to cause Pompe disease.</a:t>
            </a:r>
            <a:r>
              <a:rPr lang="en-US" sz="2400" baseline="30000" dirty="0"/>
              <a:t>1,2</a:t>
            </a:r>
            <a:r>
              <a:rPr lang="en-US" sz="2400" dirty="0"/>
              <a:t> Defects include:</a:t>
            </a:r>
          </a:p>
          <a:p>
            <a:pPr lvl="1">
              <a:buFont typeface="Arial" panose="020B0604020202020204" pitchFamily="34" charset="0"/>
              <a:buChar char="•"/>
            </a:pPr>
            <a:r>
              <a:rPr lang="en-US" altLang="en-US" dirty="0"/>
              <a:t>Missense and nonsense base pair changes </a:t>
            </a:r>
          </a:p>
          <a:p>
            <a:pPr lvl="1">
              <a:buFont typeface="Arial" panose="020B0604020202020204" pitchFamily="34" charset="0"/>
              <a:buChar char="•"/>
            </a:pPr>
            <a:r>
              <a:rPr lang="en-US" altLang="en-US" dirty="0"/>
              <a:t>Splicing defects</a:t>
            </a:r>
          </a:p>
          <a:p>
            <a:pPr lvl="1">
              <a:buFont typeface="Arial" panose="020B0604020202020204" pitchFamily="34" charset="0"/>
              <a:buChar char="•"/>
            </a:pPr>
            <a:r>
              <a:rPr lang="en-US" altLang="en-US" dirty="0"/>
              <a:t>Small and large deletions or insertions</a:t>
            </a:r>
          </a:p>
          <a:p>
            <a:pPr>
              <a:spcBef>
                <a:spcPct val="20000"/>
              </a:spcBef>
              <a:buFont typeface="Arial" panose="020B0604020202020204" pitchFamily="34" charset="0"/>
              <a:buChar char="•"/>
            </a:pPr>
            <a:r>
              <a:rPr lang="en-US" altLang="en-US" sz="2400" dirty="0"/>
              <a:t>Some mutations are common in general populations or certain ethnic groups, but most </a:t>
            </a:r>
            <a:r>
              <a:rPr lang="en-US" sz="2400" dirty="0"/>
              <a:t>are rare and found in a single family or a small number of families </a:t>
            </a:r>
          </a:p>
          <a:p>
            <a:pPr>
              <a:buFont typeface="Arial" panose="020B0604020202020204" pitchFamily="34" charset="0"/>
              <a:buChar char="•"/>
            </a:pPr>
            <a:r>
              <a:rPr lang="en-US" altLang="en-US" sz="2400" dirty="0"/>
              <a:t>Updated list of mutations: </a:t>
            </a:r>
            <a:r>
              <a:rPr lang="en-US" altLang="en-US" sz="2400" dirty="0">
                <a:hlinkClick r:id="rId3"/>
              </a:rPr>
              <a:t>The Pompe Center at Erasmus MC</a:t>
            </a:r>
            <a:endParaRPr lang="en-US" sz="3600" dirty="0"/>
          </a:p>
        </p:txBody>
      </p:sp>
      <p:sp>
        <p:nvSpPr>
          <p:cNvPr id="6" name="Rectangle 5">
            <a:extLst>
              <a:ext uri="{FF2B5EF4-FFF2-40B4-BE49-F238E27FC236}">
                <a16:creationId xmlns:a16="http://schemas.microsoft.com/office/drawing/2014/main" id="{1BA74F83-C10B-E143-A7FC-8FC830D3B091}"/>
              </a:ext>
            </a:extLst>
          </p:cNvPr>
          <p:cNvSpPr/>
          <p:nvPr/>
        </p:nvSpPr>
        <p:spPr>
          <a:xfrm>
            <a:off x="593536" y="6308080"/>
            <a:ext cx="8674788" cy="230832"/>
          </a:xfrm>
          <a:prstGeom prst="rect">
            <a:avLst/>
          </a:prstGeom>
        </p:spPr>
        <p:txBody>
          <a:bodyPr wrap="square" numCol="3" spcCol="0">
            <a:spAutoFit/>
          </a:bodyPr>
          <a:lstStyle/>
          <a:p>
            <a:pPr marL="115888" indent="-115888">
              <a:buClrTx/>
              <a:buFont typeface="+mj-lt"/>
              <a:buAutoNum type="arabicPeriod"/>
            </a:pPr>
            <a:r>
              <a:rPr lang="da-DK" sz="900" dirty="0"/>
              <a:t>Stenson, et al., 2003</a:t>
            </a:r>
          </a:p>
          <a:p>
            <a:pPr marL="115888" indent="-115888">
              <a:buClrTx/>
              <a:buFont typeface="+mj-lt"/>
              <a:buAutoNum type="arabicPeriod"/>
            </a:pPr>
            <a:r>
              <a:rPr lang="en-US" sz="900" dirty="0"/>
              <a:t>Niño MY, et al., 2019</a:t>
            </a:r>
            <a:endParaRPr lang="da-DK" sz="900" dirty="0"/>
          </a:p>
        </p:txBody>
      </p:sp>
    </p:spTree>
    <p:extLst>
      <p:ext uri="{BB962C8B-B14F-4D97-AF65-F5344CB8AC3E}">
        <p14:creationId xmlns:p14="http://schemas.microsoft.com/office/powerpoint/2010/main" val="3563716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47FF0-AD0F-0840-8C2E-2E0971A4A034}"/>
              </a:ext>
            </a:extLst>
          </p:cNvPr>
          <p:cNvSpPr>
            <a:spLocks noGrp="1"/>
          </p:cNvSpPr>
          <p:nvPr>
            <p:ph type="title"/>
          </p:nvPr>
        </p:nvSpPr>
        <p:spPr/>
        <p:txBody>
          <a:bodyPr/>
          <a:lstStyle/>
          <a:p>
            <a:r>
              <a:rPr lang="en-US" dirty="0"/>
              <a:t>Inheritance Pattern</a:t>
            </a:r>
          </a:p>
        </p:txBody>
      </p:sp>
      <p:grpSp>
        <p:nvGrpSpPr>
          <p:cNvPr id="35" name="Group 34">
            <a:extLst>
              <a:ext uri="{FF2B5EF4-FFF2-40B4-BE49-F238E27FC236}">
                <a16:creationId xmlns:a16="http://schemas.microsoft.com/office/drawing/2014/main" id="{8089FE7C-E8CC-6542-9665-756D708F10DD}"/>
              </a:ext>
            </a:extLst>
          </p:cNvPr>
          <p:cNvGrpSpPr/>
          <p:nvPr/>
        </p:nvGrpSpPr>
        <p:grpSpPr>
          <a:xfrm>
            <a:off x="3609182" y="1927569"/>
            <a:ext cx="4973636" cy="4006850"/>
            <a:chOff x="4090989" y="1638301"/>
            <a:chExt cx="4973636" cy="4006850"/>
          </a:xfrm>
        </p:grpSpPr>
        <p:sp>
          <p:nvSpPr>
            <p:cNvPr id="6" name="Text Box 10">
              <a:extLst>
                <a:ext uri="{FF2B5EF4-FFF2-40B4-BE49-F238E27FC236}">
                  <a16:creationId xmlns:a16="http://schemas.microsoft.com/office/drawing/2014/main" id="{5F4E2B09-A8CB-4A40-A65F-A8E3F02F5BED}"/>
                </a:ext>
              </a:extLst>
            </p:cNvPr>
            <p:cNvSpPr txBox="1">
              <a:spLocks noChangeArrowheads="1"/>
            </p:cNvSpPr>
            <p:nvPr/>
          </p:nvSpPr>
          <p:spPr bwMode="auto">
            <a:xfrm>
              <a:off x="5014914" y="1638301"/>
              <a:ext cx="314701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dirty="0"/>
                <a:t>Autosomal Recessive</a:t>
              </a:r>
            </a:p>
            <a:p>
              <a:pPr algn="ctr"/>
              <a:r>
                <a:rPr lang="en-US" altLang="en-US" sz="2400" dirty="0"/>
                <a:t>Inheritance</a:t>
              </a:r>
            </a:p>
          </p:txBody>
        </p:sp>
        <p:sp>
          <p:nvSpPr>
            <p:cNvPr id="7" name="Rectangle 11">
              <a:extLst>
                <a:ext uri="{FF2B5EF4-FFF2-40B4-BE49-F238E27FC236}">
                  <a16:creationId xmlns:a16="http://schemas.microsoft.com/office/drawing/2014/main" id="{0609B9C5-AC1B-0A40-A8FF-B22FDCAE76C6}"/>
                </a:ext>
              </a:extLst>
            </p:cNvPr>
            <p:cNvSpPr>
              <a:spLocks noChangeArrowheads="1"/>
            </p:cNvSpPr>
            <p:nvPr/>
          </p:nvSpPr>
          <p:spPr bwMode="auto">
            <a:xfrm>
              <a:off x="5257800" y="2705100"/>
              <a:ext cx="228600" cy="381000"/>
            </a:xfrm>
            <a:prstGeom prst="rect">
              <a:avLst/>
            </a:prstGeom>
            <a:solidFill>
              <a:schemeClr val="accent1"/>
            </a:solidFill>
            <a:ln w="12700">
              <a:solidFill>
                <a:schemeClr val="accent1">
                  <a:shade val="95000"/>
                  <a:satMod val="105000"/>
                </a:schemeClr>
              </a:solidFill>
              <a:miter lim="800000"/>
              <a:headEnd/>
              <a:tailEnd/>
            </a:ln>
            <a:effectLst/>
          </p:spPr>
          <p:txBody>
            <a:bodyPr wrap="none" anchor="ctr"/>
            <a:lstStyle/>
            <a:p>
              <a:pPr algn="ctr"/>
              <a:endParaRPr lang="en-US"/>
            </a:p>
          </p:txBody>
        </p:sp>
        <p:sp>
          <p:nvSpPr>
            <p:cNvPr id="8" name="Rectangle 12">
              <a:extLst>
                <a:ext uri="{FF2B5EF4-FFF2-40B4-BE49-F238E27FC236}">
                  <a16:creationId xmlns:a16="http://schemas.microsoft.com/office/drawing/2014/main" id="{EC7B5714-FFD5-6247-BBDB-F9CCD632F179}"/>
                </a:ext>
              </a:extLst>
            </p:cNvPr>
            <p:cNvSpPr>
              <a:spLocks noChangeArrowheads="1"/>
            </p:cNvSpPr>
            <p:nvPr/>
          </p:nvSpPr>
          <p:spPr bwMode="auto">
            <a:xfrm>
              <a:off x="5486400" y="2705100"/>
              <a:ext cx="228600" cy="381000"/>
            </a:xfrm>
            <a:prstGeom prst="rect">
              <a:avLst/>
            </a:prstGeom>
            <a:noFill/>
            <a:ln w="12700">
              <a:solidFill>
                <a:schemeClr val="accent1">
                  <a:shade val="95000"/>
                  <a:satMod val="105000"/>
                </a:schemeClr>
              </a:solidFill>
              <a:miter lim="800000"/>
              <a:headEnd/>
              <a:tailEnd/>
            </a:ln>
            <a:effectLst/>
          </p:spPr>
          <p:txBody>
            <a:bodyPr wrap="none" anchor="ctr"/>
            <a:lstStyle/>
            <a:p>
              <a:pPr algn="ctr"/>
              <a:endParaRPr lang="en-US"/>
            </a:p>
          </p:txBody>
        </p:sp>
        <p:sp>
          <p:nvSpPr>
            <p:cNvPr id="9" name="Rectangle 13">
              <a:extLst>
                <a:ext uri="{FF2B5EF4-FFF2-40B4-BE49-F238E27FC236}">
                  <a16:creationId xmlns:a16="http://schemas.microsoft.com/office/drawing/2014/main" id="{590B849F-B623-8D44-A3D0-92CE6CA5F19D}"/>
                </a:ext>
              </a:extLst>
            </p:cNvPr>
            <p:cNvSpPr>
              <a:spLocks noChangeArrowheads="1"/>
            </p:cNvSpPr>
            <p:nvPr/>
          </p:nvSpPr>
          <p:spPr bwMode="auto">
            <a:xfrm>
              <a:off x="7315200" y="2705100"/>
              <a:ext cx="228600" cy="381000"/>
            </a:xfrm>
            <a:prstGeom prst="rect">
              <a:avLst/>
            </a:prstGeom>
            <a:noFill/>
            <a:ln w="12700">
              <a:solidFill>
                <a:schemeClr val="accent1">
                  <a:shade val="95000"/>
                  <a:satMod val="105000"/>
                </a:schemeClr>
              </a:solidFill>
              <a:miter lim="800000"/>
              <a:headEnd/>
              <a:tailEnd/>
            </a:ln>
            <a:effectLst/>
          </p:spPr>
          <p:txBody>
            <a:bodyPr wrap="none" anchor="ctr"/>
            <a:lstStyle/>
            <a:p>
              <a:pPr algn="ctr"/>
              <a:endParaRPr lang="en-US"/>
            </a:p>
          </p:txBody>
        </p:sp>
        <p:sp>
          <p:nvSpPr>
            <p:cNvPr id="10" name="Rectangle 14">
              <a:extLst>
                <a:ext uri="{FF2B5EF4-FFF2-40B4-BE49-F238E27FC236}">
                  <a16:creationId xmlns:a16="http://schemas.microsoft.com/office/drawing/2014/main" id="{FB439032-5334-0F42-AEC9-7BABAECB47A2}"/>
                </a:ext>
              </a:extLst>
            </p:cNvPr>
            <p:cNvSpPr>
              <a:spLocks noChangeArrowheads="1"/>
            </p:cNvSpPr>
            <p:nvPr/>
          </p:nvSpPr>
          <p:spPr bwMode="auto">
            <a:xfrm>
              <a:off x="7543800" y="2705100"/>
              <a:ext cx="228600" cy="381000"/>
            </a:xfrm>
            <a:prstGeom prst="rect">
              <a:avLst/>
            </a:prstGeom>
            <a:solidFill>
              <a:schemeClr val="accent2"/>
            </a:solidFill>
            <a:ln w="12700">
              <a:solidFill>
                <a:schemeClr val="accent1">
                  <a:shade val="95000"/>
                  <a:satMod val="105000"/>
                </a:schemeClr>
              </a:solidFill>
              <a:miter lim="800000"/>
              <a:headEnd/>
              <a:tailEnd/>
            </a:ln>
            <a:effectLst/>
          </p:spPr>
          <p:txBody>
            <a:bodyPr wrap="none" anchor="ctr"/>
            <a:lstStyle/>
            <a:p>
              <a:pPr algn="ctr"/>
              <a:endParaRPr lang="en-US"/>
            </a:p>
          </p:txBody>
        </p:sp>
        <p:sp>
          <p:nvSpPr>
            <p:cNvPr id="11" name="Rectangle 15">
              <a:extLst>
                <a:ext uri="{FF2B5EF4-FFF2-40B4-BE49-F238E27FC236}">
                  <a16:creationId xmlns:a16="http://schemas.microsoft.com/office/drawing/2014/main" id="{D38E8F82-65B8-F247-9958-AEE625A38529}"/>
                </a:ext>
              </a:extLst>
            </p:cNvPr>
            <p:cNvSpPr>
              <a:spLocks noChangeArrowheads="1"/>
            </p:cNvSpPr>
            <p:nvPr/>
          </p:nvSpPr>
          <p:spPr bwMode="auto">
            <a:xfrm>
              <a:off x="4572000" y="3924300"/>
              <a:ext cx="228600" cy="381000"/>
            </a:xfrm>
            <a:prstGeom prst="rect">
              <a:avLst/>
            </a:prstGeom>
            <a:solidFill>
              <a:schemeClr val="accent1"/>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2" name="Rectangle 16">
              <a:extLst>
                <a:ext uri="{FF2B5EF4-FFF2-40B4-BE49-F238E27FC236}">
                  <a16:creationId xmlns:a16="http://schemas.microsoft.com/office/drawing/2014/main" id="{2222325C-9CB6-AF4A-8B1A-FF1D65D0172F}"/>
                </a:ext>
              </a:extLst>
            </p:cNvPr>
            <p:cNvSpPr>
              <a:spLocks noChangeArrowheads="1"/>
            </p:cNvSpPr>
            <p:nvPr/>
          </p:nvSpPr>
          <p:spPr bwMode="auto">
            <a:xfrm>
              <a:off x="4800600" y="3924300"/>
              <a:ext cx="228600" cy="381000"/>
            </a:xfrm>
            <a:prstGeom prst="rect">
              <a:avLst/>
            </a:prstGeom>
            <a:solidFill>
              <a:schemeClr val="accent2"/>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p>
          </p:txBody>
        </p:sp>
        <p:sp>
          <p:nvSpPr>
            <p:cNvPr id="13" name="Rectangle 17">
              <a:extLst>
                <a:ext uri="{FF2B5EF4-FFF2-40B4-BE49-F238E27FC236}">
                  <a16:creationId xmlns:a16="http://schemas.microsoft.com/office/drawing/2014/main" id="{F90C0CB1-C4EF-B849-B21E-C95D5380AB13}"/>
                </a:ext>
              </a:extLst>
            </p:cNvPr>
            <p:cNvSpPr>
              <a:spLocks noChangeArrowheads="1"/>
            </p:cNvSpPr>
            <p:nvPr/>
          </p:nvSpPr>
          <p:spPr bwMode="auto">
            <a:xfrm>
              <a:off x="5715000" y="3924300"/>
              <a:ext cx="228600" cy="381000"/>
            </a:xfrm>
            <a:prstGeom prst="rect">
              <a:avLst/>
            </a:prstGeom>
            <a:solidFill>
              <a:schemeClr val="accent1"/>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4" name="Rectangle 18">
              <a:extLst>
                <a:ext uri="{FF2B5EF4-FFF2-40B4-BE49-F238E27FC236}">
                  <a16:creationId xmlns:a16="http://schemas.microsoft.com/office/drawing/2014/main" id="{F748B513-7DF2-D44B-9E70-777C2D05A5FA}"/>
                </a:ext>
              </a:extLst>
            </p:cNvPr>
            <p:cNvSpPr>
              <a:spLocks noChangeArrowheads="1"/>
            </p:cNvSpPr>
            <p:nvPr/>
          </p:nvSpPr>
          <p:spPr bwMode="auto">
            <a:xfrm>
              <a:off x="5943600" y="3924300"/>
              <a:ext cx="228600" cy="381000"/>
            </a:xfrm>
            <a:prstGeom prst="rect">
              <a:avLst/>
            </a:prstGeom>
            <a:noFill/>
            <a:ln w="127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5" name="Rectangle 19">
              <a:extLst>
                <a:ext uri="{FF2B5EF4-FFF2-40B4-BE49-F238E27FC236}">
                  <a16:creationId xmlns:a16="http://schemas.microsoft.com/office/drawing/2014/main" id="{3A723D0A-3133-DB47-A8E2-7C10E5570BB1}"/>
                </a:ext>
              </a:extLst>
            </p:cNvPr>
            <p:cNvSpPr>
              <a:spLocks noChangeArrowheads="1"/>
            </p:cNvSpPr>
            <p:nvPr/>
          </p:nvSpPr>
          <p:spPr bwMode="auto">
            <a:xfrm>
              <a:off x="6781800" y="3924300"/>
              <a:ext cx="228600" cy="381000"/>
            </a:xfrm>
            <a:prstGeom prst="rect">
              <a:avLst/>
            </a:prstGeom>
            <a:noFill/>
            <a:ln w="127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6" name="Rectangle 20">
              <a:extLst>
                <a:ext uri="{FF2B5EF4-FFF2-40B4-BE49-F238E27FC236}">
                  <a16:creationId xmlns:a16="http://schemas.microsoft.com/office/drawing/2014/main" id="{4D65A23C-ED8A-BB46-B1FD-BC4C505B666F}"/>
                </a:ext>
              </a:extLst>
            </p:cNvPr>
            <p:cNvSpPr>
              <a:spLocks noChangeArrowheads="1"/>
            </p:cNvSpPr>
            <p:nvPr/>
          </p:nvSpPr>
          <p:spPr bwMode="auto">
            <a:xfrm>
              <a:off x="7010400" y="3924300"/>
              <a:ext cx="228600" cy="381000"/>
            </a:xfrm>
            <a:prstGeom prst="rect">
              <a:avLst/>
            </a:prstGeom>
            <a:solidFill>
              <a:schemeClr val="accent2"/>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7" name="Rectangle 21">
              <a:extLst>
                <a:ext uri="{FF2B5EF4-FFF2-40B4-BE49-F238E27FC236}">
                  <a16:creationId xmlns:a16="http://schemas.microsoft.com/office/drawing/2014/main" id="{D2C49C55-1FB1-0A49-B3E9-E01FCB5228AF}"/>
                </a:ext>
              </a:extLst>
            </p:cNvPr>
            <p:cNvSpPr>
              <a:spLocks noChangeArrowheads="1"/>
            </p:cNvSpPr>
            <p:nvPr/>
          </p:nvSpPr>
          <p:spPr bwMode="auto">
            <a:xfrm>
              <a:off x="8001000" y="3924300"/>
              <a:ext cx="228600" cy="381000"/>
            </a:xfrm>
            <a:prstGeom prst="rect">
              <a:avLst/>
            </a:prstGeom>
            <a:noFill/>
            <a:ln w="127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8" name="Rectangle 22">
              <a:extLst>
                <a:ext uri="{FF2B5EF4-FFF2-40B4-BE49-F238E27FC236}">
                  <a16:creationId xmlns:a16="http://schemas.microsoft.com/office/drawing/2014/main" id="{9D88DF05-B686-7C40-8EEE-CDAB1D3C484E}"/>
                </a:ext>
              </a:extLst>
            </p:cNvPr>
            <p:cNvSpPr>
              <a:spLocks noChangeArrowheads="1"/>
            </p:cNvSpPr>
            <p:nvPr/>
          </p:nvSpPr>
          <p:spPr bwMode="auto">
            <a:xfrm>
              <a:off x="8229600" y="3924300"/>
              <a:ext cx="228600" cy="381000"/>
            </a:xfrm>
            <a:prstGeom prst="rect">
              <a:avLst/>
            </a:prstGeom>
            <a:noFill/>
            <a:ln w="127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9" name="Line 23">
              <a:extLst>
                <a:ext uri="{FF2B5EF4-FFF2-40B4-BE49-F238E27FC236}">
                  <a16:creationId xmlns:a16="http://schemas.microsoft.com/office/drawing/2014/main" id="{FAE23493-E176-2643-B9EC-AD3FEC2CA6BA}"/>
                </a:ext>
              </a:extLst>
            </p:cNvPr>
            <p:cNvSpPr>
              <a:spLocks noChangeShapeType="1"/>
            </p:cNvSpPr>
            <p:nvPr/>
          </p:nvSpPr>
          <p:spPr bwMode="auto">
            <a:xfrm>
              <a:off x="6019800" y="2857500"/>
              <a:ext cx="990600" cy="0"/>
            </a:xfrm>
            <a:prstGeom prst="line">
              <a:avLst/>
            </a:prstGeom>
            <a:noFill/>
            <a:ln w="19050">
              <a:solidFill>
                <a:schemeClr val="accent1">
                  <a:shade val="95000"/>
                  <a:satMod val="10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20" name="Line 24">
              <a:extLst>
                <a:ext uri="{FF2B5EF4-FFF2-40B4-BE49-F238E27FC236}">
                  <a16:creationId xmlns:a16="http://schemas.microsoft.com/office/drawing/2014/main" id="{93D15767-80E5-0F4D-88A9-1131074EE1AE}"/>
                </a:ext>
              </a:extLst>
            </p:cNvPr>
            <p:cNvSpPr>
              <a:spLocks noChangeShapeType="1"/>
            </p:cNvSpPr>
            <p:nvPr/>
          </p:nvSpPr>
          <p:spPr bwMode="auto">
            <a:xfrm>
              <a:off x="6477000" y="2857500"/>
              <a:ext cx="0" cy="609600"/>
            </a:xfrm>
            <a:prstGeom prst="line">
              <a:avLst/>
            </a:prstGeom>
            <a:noFill/>
            <a:ln w="19050">
              <a:solidFill>
                <a:schemeClr val="accent1">
                  <a:shade val="95000"/>
                  <a:satMod val="10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21" name="Line 25">
              <a:extLst>
                <a:ext uri="{FF2B5EF4-FFF2-40B4-BE49-F238E27FC236}">
                  <a16:creationId xmlns:a16="http://schemas.microsoft.com/office/drawing/2014/main" id="{35A44D38-50D9-694A-93B1-17A4EB4D0664}"/>
                </a:ext>
              </a:extLst>
            </p:cNvPr>
            <p:cNvSpPr>
              <a:spLocks noChangeShapeType="1"/>
            </p:cNvSpPr>
            <p:nvPr/>
          </p:nvSpPr>
          <p:spPr bwMode="auto">
            <a:xfrm>
              <a:off x="4800600" y="3467100"/>
              <a:ext cx="3429000" cy="0"/>
            </a:xfrm>
            <a:prstGeom prst="line">
              <a:avLst/>
            </a:prstGeom>
            <a:noFill/>
            <a:ln w="19050">
              <a:solidFill>
                <a:schemeClr val="accent1">
                  <a:shade val="95000"/>
                  <a:satMod val="10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22" name="Line 26">
              <a:extLst>
                <a:ext uri="{FF2B5EF4-FFF2-40B4-BE49-F238E27FC236}">
                  <a16:creationId xmlns:a16="http://schemas.microsoft.com/office/drawing/2014/main" id="{8D61CD20-2935-404A-A2DC-EA1FD7C18996}"/>
                </a:ext>
              </a:extLst>
            </p:cNvPr>
            <p:cNvSpPr>
              <a:spLocks noChangeShapeType="1"/>
            </p:cNvSpPr>
            <p:nvPr/>
          </p:nvSpPr>
          <p:spPr bwMode="auto">
            <a:xfrm>
              <a:off x="4800600" y="3467100"/>
              <a:ext cx="0" cy="228600"/>
            </a:xfrm>
            <a:prstGeom prst="line">
              <a:avLst/>
            </a:prstGeom>
            <a:noFill/>
            <a:ln w="19050">
              <a:solidFill>
                <a:schemeClr val="accent1">
                  <a:shade val="95000"/>
                  <a:satMod val="10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23" name="Line 27">
              <a:extLst>
                <a:ext uri="{FF2B5EF4-FFF2-40B4-BE49-F238E27FC236}">
                  <a16:creationId xmlns:a16="http://schemas.microsoft.com/office/drawing/2014/main" id="{141778DE-B6C5-0E48-A266-BF81E988D2FB}"/>
                </a:ext>
              </a:extLst>
            </p:cNvPr>
            <p:cNvSpPr>
              <a:spLocks noChangeShapeType="1"/>
            </p:cNvSpPr>
            <p:nvPr/>
          </p:nvSpPr>
          <p:spPr bwMode="auto">
            <a:xfrm>
              <a:off x="5943600" y="3467100"/>
              <a:ext cx="0" cy="228600"/>
            </a:xfrm>
            <a:prstGeom prst="line">
              <a:avLst/>
            </a:prstGeom>
            <a:noFill/>
            <a:ln w="19050">
              <a:solidFill>
                <a:schemeClr val="accent1">
                  <a:shade val="95000"/>
                  <a:satMod val="10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24" name="Line 28">
              <a:extLst>
                <a:ext uri="{FF2B5EF4-FFF2-40B4-BE49-F238E27FC236}">
                  <a16:creationId xmlns:a16="http://schemas.microsoft.com/office/drawing/2014/main" id="{21A9ED18-3AC1-CC4E-8431-342A4D7D4488}"/>
                </a:ext>
              </a:extLst>
            </p:cNvPr>
            <p:cNvSpPr>
              <a:spLocks noChangeShapeType="1"/>
            </p:cNvSpPr>
            <p:nvPr/>
          </p:nvSpPr>
          <p:spPr bwMode="auto">
            <a:xfrm>
              <a:off x="7010400" y="3467100"/>
              <a:ext cx="0" cy="228600"/>
            </a:xfrm>
            <a:prstGeom prst="line">
              <a:avLst/>
            </a:prstGeom>
            <a:noFill/>
            <a:ln w="19050">
              <a:solidFill>
                <a:schemeClr val="accent1">
                  <a:shade val="95000"/>
                  <a:satMod val="10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25" name="Line 29">
              <a:extLst>
                <a:ext uri="{FF2B5EF4-FFF2-40B4-BE49-F238E27FC236}">
                  <a16:creationId xmlns:a16="http://schemas.microsoft.com/office/drawing/2014/main" id="{30DA4FF8-B0BA-9A4C-ACE9-1508D3178346}"/>
                </a:ext>
              </a:extLst>
            </p:cNvPr>
            <p:cNvSpPr>
              <a:spLocks noChangeShapeType="1"/>
            </p:cNvSpPr>
            <p:nvPr/>
          </p:nvSpPr>
          <p:spPr bwMode="auto">
            <a:xfrm>
              <a:off x="8229600" y="3467100"/>
              <a:ext cx="0" cy="228600"/>
            </a:xfrm>
            <a:prstGeom prst="line">
              <a:avLst/>
            </a:prstGeom>
            <a:noFill/>
            <a:ln w="19050">
              <a:solidFill>
                <a:schemeClr val="accent1">
                  <a:shade val="95000"/>
                  <a:satMod val="10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26" name="Text Box 30">
              <a:extLst>
                <a:ext uri="{FF2B5EF4-FFF2-40B4-BE49-F238E27FC236}">
                  <a16:creationId xmlns:a16="http://schemas.microsoft.com/office/drawing/2014/main" id="{EF87949F-5E72-B942-83AF-97319D79ED56}"/>
                </a:ext>
              </a:extLst>
            </p:cNvPr>
            <p:cNvSpPr txBox="1">
              <a:spLocks noChangeArrowheads="1"/>
            </p:cNvSpPr>
            <p:nvPr/>
          </p:nvSpPr>
          <p:spPr bwMode="auto">
            <a:xfrm>
              <a:off x="4130676" y="2519364"/>
              <a:ext cx="976313" cy="701675"/>
            </a:xfrm>
            <a:prstGeom prst="rect">
              <a:avLst/>
            </a:prstGeom>
            <a:noFill/>
            <a:ln>
              <a:solidFill>
                <a:schemeClr val="accent1">
                  <a:shade val="95000"/>
                  <a:satMod val="105000"/>
                </a:schemeClr>
              </a:solidFill>
            </a:ln>
            <a:effectLst/>
          </p:spPr>
          <p:txBody>
            <a:bodyPr wrap="none">
              <a:spAutoFit/>
            </a:bodyPr>
            <a:lstStyle/>
            <a:p>
              <a:pPr algn="ctr"/>
              <a:r>
                <a:rPr lang="en-US" altLang="en-US" sz="2000" dirty="0"/>
                <a:t>Father</a:t>
              </a:r>
            </a:p>
            <a:p>
              <a:pPr algn="ctr"/>
              <a:r>
                <a:rPr lang="en-US" altLang="en-US" sz="2000" dirty="0"/>
                <a:t>Carrier</a:t>
              </a:r>
            </a:p>
          </p:txBody>
        </p:sp>
        <p:sp>
          <p:nvSpPr>
            <p:cNvPr id="27" name="Text Box 31">
              <a:extLst>
                <a:ext uri="{FF2B5EF4-FFF2-40B4-BE49-F238E27FC236}">
                  <a16:creationId xmlns:a16="http://schemas.microsoft.com/office/drawing/2014/main" id="{D5CF096A-08CA-0143-8C6A-F19F9BB4AD96}"/>
                </a:ext>
              </a:extLst>
            </p:cNvPr>
            <p:cNvSpPr txBox="1">
              <a:spLocks noChangeArrowheads="1"/>
            </p:cNvSpPr>
            <p:nvPr/>
          </p:nvSpPr>
          <p:spPr bwMode="auto">
            <a:xfrm>
              <a:off x="7905751" y="2536826"/>
              <a:ext cx="976313" cy="701675"/>
            </a:xfrm>
            <a:prstGeom prst="rect">
              <a:avLst/>
            </a:prstGeom>
            <a:noFill/>
            <a:ln>
              <a:solidFill>
                <a:schemeClr val="accent1">
                  <a:shade val="95000"/>
                  <a:satMod val="105000"/>
                </a:schemeClr>
              </a:solidFill>
            </a:ln>
            <a:effectLst/>
          </p:spPr>
          <p:txBody>
            <a:bodyPr wrap="none">
              <a:spAutoFit/>
            </a:bodyPr>
            <a:lstStyle/>
            <a:p>
              <a:pPr algn="ctr"/>
              <a:r>
                <a:rPr lang="en-US" altLang="en-US" sz="2000"/>
                <a:t>Mother</a:t>
              </a:r>
            </a:p>
            <a:p>
              <a:pPr algn="ctr"/>
              <a:r>
                <a:rPr lang="en-US" altLang="en-US" sz="2000"/>
                <a:t>Carrier</a:t>
              </a:r>
            </a:p>
          </p:txBody>
        </p:sp>
        <p:sp>
          <p:nvSpPr>
            <p:cNvPr id="28" name="Text Box 32">
              <a:extLst>
                <a:ext uri="{FF2B5EF4-FFF2-40B4-BE49-F238E27FC236}">
                  <a16:creationId xmlns:a16="http://schemas.microsoft.com/office/drawing/2014/main" id="{43B08E7A-218E-994B-8C61-57E72B9A49B1}"/>
                </a:ext>
              </a:extLst>
            </p:cNvPr>
            <p:cNvSpPr txBox="1">
              <a:spLocks noChangeArrowheads="1"/>
            </p:cNvSpPr>
            <p:nvPr/>
          </p:nvSpPr>
          <p:spPr bwMode="auto">
            <a:xfrm>
              <a:off x="4090989" y="4638676"/>
              <a:ext cx="12922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Affected</a:t>
              </a:r>
            </a:p>
            <a:p>
              <a:pPr algn="ctr"/>
              <a:r>
                <a:rPr lang="en-US" altLang="en-US" sz="2000"/>
                <a:t>Individual</a:t>
              </a:r>
            </a:p>
            <a:p>
              <a:pPr algn="ctr"/>
              <a:r>
                <a:rPr lang="en-US" altLang="en-US" sz="2000"/>
                <a:t>(25%)</a:t>
              </a:r>
            </a:p>
          </p:txBody>
        </p:sp>
        <p:sp>
          <p:nvSpPr>
            <p:cNvPr id="29" name="Text Box 33">
              <a:extLst>
                <a:ext uri="{FF2B5EF4-FFF2-40B4-BE49-F238E27FC236}">
                  <a16:creationId xmlns:a16="http://schemas.microsoft.com/office/drawing/2014/main" id="{8302CE03-8BF4-8949-B4FE-9BADCA6096BA}"/>
                </a:ext>
              </a:extLst>
            </p:cNvPr>
            <p:cNvSpPr txBox="1">
              <a:spLocks noChangeArrowheads="1"/>
            </p:cNvSpPr>
            <p:nvPr/>
          </p:nvSpPr>
          <p:spPr bwMode="auto">
            <a:xfrm>
              <a:off x="5757864" y="4638676"/>
              <a:ext cx="14509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Unaffected</a:t>
              </a:r>
            </a:p>
            <a:p>
              <a:pPr algn="ctr"/>
              <a:r>
                <a:rPr lang="en-US" altLang="en-US" sz="2000"/>
                <a:t>Carriers</a:t>
              </a:r>
            </a:p>
            <a:p>
              <a:pPr algn="ctr"/>
              <a:r>
                <a:rPr lang="en-US" altLang="en-US" sz="2000"/>
                <a:t>(50%)</a:t>
              </a:r>
            </a:p>
          </p:txBody>
        </p:sp>
        <p:sp>
          <p:nvSpPr>
            <p:cNvPr id="30" name="Text Box 34">
              <a:extLst>
                <a:ext uri="{FF2B5EF4-FFF2-40B4-BE49-F238E27FC236}">
                  <a16:creationId xmlns:a16="http://schemas.microsoft.com/office/drawing/2014/main" id="{90E1344F-6EC2-ED4F-AAC9-5DE27F28CF15}"/>
                </a:ext>
              </a:extLst>
            </p:cNvPr>
            <p:cNvSpPr txBox="1">
              <a:spLocks noChangeArrowheads="1"/>
            </p:cNvSpPr>
            <p:nvPr/>
          </p:nvSpPr>
          <p:spPr bwMode="auto">
            <a:xfrm>
              <a:off x="7585075" y="4638676"/>
              <a:ext cx="14795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Unaffected</a:t>
              </a:r>
            </a:p>
            <a:p>
              <a:pPr algn="ctr"/>
              <a:r>
                <a:rPr lang="en-US" altLang="en-US" sz="2000"/>
                <a:t>Non-carrier</a:t>
              </a:r>
            </a:p>
            <a:p>
              <a:pPr algn="ctr"/>
              <a:r>
                <a:rPr lang="en-US" altLang="en-US" sz="2000"/>
                <a:t>(25%)</a:t>
              </a:r>
            </a:p>
          </p:txBody>
        </p:sp>
        <p:sp>
          <p:nvSpPr>
            <p:cNvPr id="31" name="Text Box 35">
              <a:extLst>
                <a:ext uri="{FF2B5EF4-FFF2-40B4-BE49-F238E27FC236}">
                  <a16:creationId xmlns:a16="http://schemas.microsoft.com/office/drawing/2014/main" id="{DC2E15D7-046B-4F49-9853-DDC3EC3A63C4}"/>
                </a:ext>
              </a:extLst>
            </p:cNvPr>
            <p:cNvSpPr txBox="1">
              <a:spLocks noChangeArrowheads="1"/>
            </p:cNvSpPr>
            <p:nvPr/>
          </p:nvSpPr>
          <p:spPr bwMode="auto">
            <a:xfrm>
              <a:off x="4633913" y="4292601"/>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a:latin typeface="Arial" panose="020B0604020202020204" pitchFamily="34" charset="0"/>
                </a:rPr>
                <a:t>1</a:t>
              </a:r>
            </a:p>
          </p:txBody>
        </p:sp>
        <p:sp>
          <p:nvSpPr>
            <p:cNvPr id="32" name="Text Box 36">
              <a:extLst>
                <a:ext uri="{FF2B5EF4-FFF2-40B4-BE49-F238E27FC236}">
                  <a16:creationId xmlns:a16="http://schemas.microsoft.com/office/drawing/2014/main" id="{99ED5797-9BFA-8D4B-B82B-2743A32C3435}"/>
                </a:ext>
              </a:extLst>
            </p:cNvPr>
            <p:cNvSpPr txBox="1">
              <a:spLocks noChangeArrowheads="1"/>
            </p:cNvSpPr>
            <p:nvPr/>
          </p:nvSpPr>
          <p:spPr bwMode="auto">
            <a:xfrm>
              <a:off x="5815013" y="4292601"/>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a:latin typeface="Arial" panose="020B0604020202020204" pitchFamily="34" charset="0"/>
                </a:rPr>
                <a:t>2</a:t>
              </a:r>
            </a:p>
          </p:txBody>
        </p:sp>
        <p:sp>
          <p:nvSpPr>
            <p:cNvPr id="33" name="Text Box 37">
              <a:extLst>
                <a:ext uri="{FF2B5EF4-FFF2-40B4-BE49-F238E27FC236}">
                  <a16:creationId xmlns:a16="http://schemas.microsoft.com/office/drawing/2014/main" id="{8D6D53DC-C07C-1E43-97A1-DE1646E7FA5F}"/>
                </a:ext>
              </a:extLst>
            </p:cNvPr>
            <p:cNvSpPr txBox="1">
              <a:spLocks noChangeArrowheads="1"/>
            </p:cNvSpPr>
            <p:nvPr/>
          </p:nvSpPr>
          <p:spPr bwMode="auto">
            <a:xfrm>
              <a:off x="6881813" y="4292601"/>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a:latin typeface="Arial" panose="020B0604020202020204" pitchFamily="34" charset="0"/>
                </a:rPr>
                <a:t>3</a:t>
              </a:r>
            </a:p>
          </p:txBody>
        </p:sp>
        <p:sp>
          <p:nvSpPr>
            <p:cNvPr id="34" name="Text Box 38">
              <a:extLst>
                <a:ext uri="{FF2B5EF4-FFF2-40B4-BE49-F238E27FC236}">
                  <a16:creationId xmlns:a16="http://schemas.microsoft.com/office/drawing/2014/main" id="{3FCAF79B-936C-6A45-91BC-F10BCE477F06}"/>
                </a:ext>
              </a:extLst>
            </p:cNvPr>
            <p:cNvSpPr txBox="1">
              <a:spLocks noChangeArrowheads="1"/>
            </p:cNvSpPr>
            <p:nvPr/>
          </p:nvSpPr>
          <p:spPr bwMode="auto">
            <a:xfrm>
              <a:off x="8101013" y="4292601"/>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a:latin typeface="Arial" panose="020B0604020202020204" pitchFamily="34" charset="0"/>
                </a:rPr>
                <a:t>4</a:t>
              </a:r>
            </a:p>
          </p:txBody>
        </p:sp>
      </p:grpSp>
      <p:sp>
        <p:nvSpPr>
          <p:cNvPr id="36" name="Rectangle 35">
            <a:extLst>
              <a:ext uri="{FF2B5EF4-FFF2-40B4-BE49-F238E27FC236}">
                <a16:creationId xmlns:a16="http://schemas.microsoft.com/office/drawing/2014/main" id="{E9F70AC9-85A9-8C45-AE28-BA55634BDA95}"/>
              </a:ext>
            </a:extLst>
          </p:cNvPr>
          <p:cNvSpPr/>
          <p:nvPr/>
        </p:nvSpPr>
        <p:spPr>
          <a:xfrm>
            <a:off x="552899" y="6320255"/>
            <a:ext cx="8674788" cy="230832"/>
          </a:xfrm>
          <a:prstGeom prst="rect">
            <a:avLst/>
          </a:prstGeom>
        </p:spPr>
        <p:txBody>
          <a:bodyPr wrap="square" numCol="3" spcCol="0">
            <a:spAutoFit/>
          </a:bodyPr>
          <a:lstStyle/>
          <a:p>
            <a:pPr marL="115888" indent="-115888">
              <a:buClrTx/>
              <a:buFont typeface="+mj-lt"/>
              <a:buAutoNum type="arabicPeriod"/>
            </a:pPr>
            <a:r>
              <a:rPr lang="da-DK" sz="900" dirty="0"/>
              <a:t>Hirschhorn R, </a:t>
            </a:r>
            <a:r>
              <a:rPr lang="da-DK" sz="900" dirty="0" err="1"/>
              <a:t>Reuser</a:t>
            </a:r>
            <a:r>
              <a:rPr lang="da-DK" sz="900" dirty="0"/>
              <a:t> AJJ, 2000</a:t>
            </a:r>
          </a:p>
        </p:txBody>
      </p:sp>
    </p:spTree>
    <p:extLst>
      <p:ext uri="{BB962C8B-B14F-4D97-AF65-F5344CB8AC3E}">
        <p14:creationId xmlns:p14="http://schemas.microsoft.com/office/powerpoint/2010/main" val="1175990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CAD35-F2FA-6743-A5F8-B45DE4327817}"/>
              </a:ext>
            </a:extLst>
          </p:cNvPr>
          <p:cNvSpPr>
            <a:spLocks noGrp="1"/>
          </p:cNvSpPr>
          <p:nvPr>
            <p:ph type="title"/>
          </p:nvPr>
        </p:nvSpPr>
        <p:spPr/>
        <p:txBody>
          <a:bodyPr/>
          <a:lstStyle/>
          <a:p>
            <a:r>
              <a:rPr lang="en-US" dirty="0"/>
              <a:t>Mechanism of disease</a:t>
            </a:r>
          </a:p>
        </p:txBody>
      </p:sp>
      <p:sp>
        <p:nvSpPr>
          <p:cNvPr id="3" name="Content Placeholder 2">
            <a:extLst>
              <a:ext uri="{FF2B5EF4-FFF2-40B4-BE49-F238E27FC236}">
                <a16:creationId xmlns:a16="http://schemas.microsoft.com/office/drawing/2014/main" id="{3190EA3E-3C1B-ED48-AAEB-FCEF56409EA2}"/>
              </a:ext>
            </a:extLst>
          </p:cNvPr>
          <p:cNvSpPr>
            <a:spLocks noGrp="1"/>
          </p:cNvSpPr>
          <p:nvPr>
            <p:ph idx="4294967295"/>
          </p:nvPr>
        </p:nvSpPr>
        <p:spPr>
          <a:xfrm>
            <a:off x="941832" y="1709928"/>
            <a:ext cx="4494662" cy="4142232"/>
          </a:xfrm>
        </p:spPr>
        <p:txBody>
          <a:bodyPr>
            <a:noAutofit/>
          </a:bodyPr>
          <a:lstStyle/>
          <a:p>
            <a:pPr>
              <a:buFont typeface="Arial" panose="020B0604020202020204" pitchFamily="34" charset="0"/>
              <a:buChar char="•"/>
            </a:pPr>
            <a:r>
              <a:rPr lang="en-US" sz="2000" dirty="0"/>
              <a:t>The GAA enzyme acts in lysosomes to break down glycogen into glucose. Glucose is the main energy source for most cells in the body.</a:t>
            </a:r>
          </a:p>
          <a:p>
            <a:pPr>
              <a:buFont typeface="Arial" panose="020B0604020202020204" pitchFamily="34" charset="0"/>
              <a:buChar char="•"/>
            </a:pPr>
            <a:endParaRPr lang="en-US" sz="2000" dirty="0"/>
          </a:p>
          <a:p>
            <a:pPr>
              <a:buFont typeface="Arial" panose="020B0604020202020204" pitchFamily="34" charset="0"/>
              <a:buChar char="•"/>
            </a:pPr>
            <a:r>
              <a:rPr lang="en-US" sz="2000" dirty="0"/>
              <a:t>Variants in the </a:t>
            </a:r>
            <a:r>
              <a:rPr lang="en-US" sz="2000" i="1" dirty="0"/>
              <a:t>GAA</a:t>
            </a:r>
            <a:r>
              <a:rPr lang="en-US" sz="2000" dirty="0"/>
              <a:t> gene prevent the GAA enzyme from breaking down glycogen effectively, allowing this complex sugar to build up to toxic levels in lysosomes. </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p:txBody>
      </p:sp>
      <p:grpSp>
        <p:nvGrpSpPr>
          <p:cNvPr id="5" name="Group 4">
            <a:extLst>
              <a:ext uri="{FF2B5EF4-FFF2-40B4-BE49-F238E27FC236}">
                <a16:creationId xmlns:a16="http://schemas.microsoft.com/office/drawing/2014/main" id="{5B939143-2960-1B4C-A1BF-69E592C13B6A}"/>
              </a:ext>
            </a:extLst>
          </p:cNvPr>
          <p:cNvGrpSpPr/>
          <p:nvPr/>
        </p:nvGrpSpPr>
        <p:grpSpPr>
          <a:xfrm>
            <a:off x="5632274" y="2216728"/>
            <a:ext cx="5903234" cy="3133499"/>
            <a:chOff x="2371882" y="1324213"/>
            <a:chExt cx="8291579" cy="4987486"/>
          </a:xfrm>
        </p:grpSpPr>
        <p:sp>
          <p:nvSpPr>
            <p:cNvPr id="42" name="Oval 480">
              <a:extLst>
                <a:ext uri="{FF2B5EF4-FFF2-40B4-BE49-F238E27FC236}">
                  <a16:creationId xmlns:a16="http://schemas.microsoft.com/office/drawing/2014/main" id="{E87D225B-080B-724B-989B-6C6548CB21F1}"/>
                </a:ext>
              </a:extLst>
            </p:cNvPr>
            <p:cNvSpPr>
              <a:spLocks noChangeArrowheads="1"/>
            </p:cNvSpPr>
            <p:nvPr/>
          </p:nvSpPr>
          <p:spPr bwMode="auto">
            <a:xfrm>
              <a:off x="5556251" y="3454400"/>
              <a:ext cx="252413" cy="609600"/>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41" name="Oval 479">
              <a:extLst>
                <a:ext uri="{FF2B5EF4-FFF2-40B4-BE49-F238E27FC236}">
                  <a16:creationId xmlns:a16="http://schemas.microsoft.com/office/drawing/2014/main" id="{0F665BE9-E760-0441-B8ED-D3C18AF85AC0}"/>
                </a:ext>
              </a:extLst>
            </p:cNvPr>
            <p:cNvSpPr>
              <a:spLocks noChangeArrowheads="1"/>
            </p:cNvSpPr>
            <p:nvPr/>
          </p:nvSpPr>
          <p:spPr bwMode="auto">
            <a:xfrm>
              <a:off x="2686051" y="3149600"/>
              <a:ext cx="252413" cy="609600"/>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6" name="Oval 482">
              <a:extLst>
                <a:ext uri="{FF2B5EF4-FFF2-40B4-BE49-F238E27FC236}">
                  <a16:creationId xmlns:a16="http://schemas.microsoft.com/office/drawing/2014/main" id="{C1B928F8-481F-2047-9B03-EB2706B73F1E}"/>
                </a:ext>
              </a:extLst>
            </p:cNvPr>
            <p:cNvSpPr>
              <a:spLocks noChangeArrowheads="1"/>
            </p:cNvSpPr>
            <p:nvPr/>
          </p:nvSpPr>
          <p:spPr bwMode="auto">
            <a:xfrm rot="20572961">
              <a:off x="6188696" y="5147384"/>
              <a:ext cx="1587501" cy="914400"/>
            </a:xfrm>
            <a:prstGeom prst="ellipse">
              <a:avLst/>
            </a:prstGeom>
            <a:solidFill>
              <a:srgbClr val="5F5F5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dirty="0"/>
                <a:t>Nucleus</a:t>
              </a:r>
            </a:p>
          </p:txBody>
        </p:sp>
        <p:sp>
          <p:nvSpPr>
            <p:cNvPr id="7" name="Freeform 477">
              <a:extLst>
                <a:ext uri="{FF2B5EF4-FFF2-40B4-BE49-F238E27FC236}">
                  <a16:creationId xmlns:a16="http://schemas.microsoft.com/office/drawing/2014/main" id="{4977793A-4620-414D-A51C-A83BA8134E8D}"/>
                </a:ext>
              </a:extLst>
            </p:cNvPr>
            <p:cNvSpPr>
              <a:spLocks/>
            </p:cNvSpPr>
            <p:nvPr/>
          </p:nvSpPr>
          <p:spPr bwMode="auto">
            <a:xfrm>
              <a:off x="2371882" y="1324213"/>
              <a:ext cx="8291579" cy="4987486"/>
            </a:xfrm>
            <a:custGeom>
              <a:avLst/>
              <a:gdLst>
                <a:gd name="T0" fmla="*/ 68 w 5215"/>
                <a:gd name="T1" fmla="*/ 787 h 2914"/>
                <a:gd name="T2" fmla="*/ 60 w 5215"/>
                <a:gd name="T3" fmla="*/ 1115 h 2914"/>
                <a:gd name="T4" fmla="*/ 44 w 5215"/>
                <a:gd name="T5" fmla="*/ 1219 h 2914"/>
                <a:gd name="T6" fmla="*/ 28 w 5215"/>
                <a:gd name="T7" fmla="*/ 1283 h 2914"/>
                <a:gd name="T8" fmla="*/ 44 w 5215"/>
                <a:gd name="T9" fmla="*/ 1827 h 2914"/>
                <a:gd name="T10" fmla="*/ 116 w 5215"/>
                <a:gd name="T11" fmla="*/ 2043 h 2914"/>
                <a:gd name="T12" fmla="*/ 228 w 5215"/>
                <a:gd name="T13" fmla="*/ 2307 h 2914"/>
                <a:gd name="T14" fmla="*/ 308 w 5215"/>
                <a:gd name="T15" fmla="*/ 2395 h 2914"/>
                <a:gd name="T16" fmla="*/ 476 w 5215"/>
                <a:gd name="T17" fmla="*/ 2507 h 2914"/>
                <a:gd name="T18" fmla="*/ 532 w 5215"/>
                <a:gd name="T19" fmla="*/ 2547 h 2914"/>
                <a:gd name="T20" fmla="*/ 596 w 5215"/>
                <a:gd name="T21" fmla="*/ 2571 h 2914"/>
                <a:gd name="T22" fmla="*/ 740 w 5215"/>
                <a:gd name="T23" fmla="*/ 2659 h 2914"/>
                <a:gd name="T24" fmla="*/ 852 w 5215"/>
                <a:gd name="T25" fmla="*/ 2683 h 2914"/>
                <a:gd name="T26" fmla="*/ 1276 w 5215"/>
                <a:gd name="T27" fmla="*/ 2803 h 2914"/>
                <a:gd name="T28" fmla="*/ 1652 w 5215"/>
                <a:gd name="T29" fmla="*/ 2883 h 2914"/>
                <a:gd name="T30" fmla="*/ 1836 w 5215"/>
                <a:gd name="T31" fmla="*/ 2907 h 2914"/>
                <a:gd name="T32" fmla="*/ 3084 w 5215"/>
                <a:gd name="T33" fmla="*/ 2891 h 2914"/>
                <a:gd name="T34" fmla="*/ 3292 w 5215"/>
                <a:gd name="T35" fmla="*/ 2763 h 2914"/>
                <a:gd name="T36" fmla="*/ 3492 w 5215"/>
                <a:gd name="T37" fmla="*/ 2675 h 2914"/>
                <a:gd name="T38" fmla="*/ 3780 w 5215"/>
                <a:gd name="T39" fmla="*/ 2523 h 2914"/>
                <a:gd name="T40" fmla="*/ 3892 w 5215"/>
                <a:gd name="T41" fmla="*/ 2435 h 2914"/>
                <a:gd name="T42" fmla="*/ 4012 w 5215"/>
                <a:gd name="T43" fmla="*/ 2355 h 2914"/>
                <a:gd name="T44" fmla="*/ 4068 w 5215"/>
                <a:gd name="T45" fmla="*/ 2323 h 2914"/>
                <a:gd name="T46" fmla="*/ 4100 w 5215"/>
                <a:gd name="T47" fmla="*/ 2291 h 2914"/>
                <a:gd name="T48" fmla="*/ 4420 w 5215"/>
                <a:gd name="T49" fmla="*/ 2219 h 2914"/>
                <a:gd name="T50" fmla="*/ 4564 w 5215"/>
                <a:gd name="T51" fmla="*/ 2195 h 2914"/>
                <a:gd name="T52" fmla="*/ 4660 w 5215"/>
                <a:gd name="T53" fmla="*/ 2139 h 2914"/>
                <a:gd name="T54" fmla="*/ 4740 w 5215"/>
                <a:gd name="T55" fmla="*/ 2051 h 2914"/>
                <a:gd name="T56" fmla="*/ 4764 w 5215"/>
                <a:gd name="T57" fmla="*/ 2019 h 2914"/>
                <a:gd name="T58" fmla="*/ 4820 w 5215"/>
                <a:gd name="T59" fmla="*/ 1963 h 2914"/>
                <a:gd name="T60" fmla="*/ 4884 w 5215"/>
                <a:gd name="T61" fmla="*/ 1899 h 2914"/>
                <a:gd name="T62" fmla="*/ 4956 w 5215"/>
                <a:gd name="T63" fmla="*/ 1803 h 2914"/>
                <a:gd name="T64" fmla="*/ 5124 w 5215"/>
                <a:gd name="T65" fmla="*/ 1547 h 2914"/>
                <a:gd name="T66" fmla="*/ 5204 w 5215"/>
                <a:gd name="T67" fmla="*/ 1251 h 2914"/>
                <a:gd name="T68" fmla="*/ 5188 w 5215"/>
                <a:gd name="T69" fmla="*/ 835 h 2914"/>
                <a:gd name="T70" fmla="*/ 5172 w 5215"/>
                <a:gd name="T71" fmla="*/ 811 h 2914"/>
                <a:gd name="T72" fmla="*/ 5020 w 5215"/>
                <a:gd name="T73" fmla="*/ 587 h 2914"/>
                <a:gd name="T74" fmla="*/ 4556 w 5215"/>
                <a:gd name="T75" fmla="*/ 171 h 2914"/>
                <a:gd name="T76" fmla="*/ 4292 w 5215"/>
                <a:gd name="T77" fmla="*/ 115 h 2914"/>
                <a:gd name="T78" fmla="*/ 3420 w 5215"/>
                <a:gd name="T79" fmla="*/ 123 h 2914"/>
                <a:gd name="T80" fmla="*/ 3180 w 5215"/>
                <a:gd name="T81" fmla="*/ 147 h 2914"/>
                <a:gd name="T82" fmla="*/ 3068 w 5215"/>
                <a:gd name="T83" fmla="*/ 163 h 2914"/>
                <a:gd name="T84" fmla="*/ 1716 w 5215"/>
                <a:gd name="T85" fmla="*/ 123 h 2914"/>
                <a:gd name="T86" fmla="*/ 1564 w 5215"/>
                <a:gd name="T87" fmla="*/ 83 h 2914"/>
                <a:gd name="T88" fmla="*/ 1092 w 5215"/>
                <a:gd name="T89" fmla="*/ 19 h 2914"/>
                <a:gd name="T90" fmla="*/ 452 w 5215"/>
                <a:gd name="T91" fmla="*/ 67 h 2914"/>
                <a:gd name="T92" fmla="*/ 388 w 5215"/>
                <a:gd name="T93" fmla="*/ 107 h 2914"/>
                <a:gd name="T94" fmla="*/ 324 w 5215"/>
                <a:gd name="T95" fmla="*/ 155 h 2914"/>
                <a:gd name="T96" fmla="*/ 260 w 5215"/>
                <a:gd name="T97" fmla="*/ 203 h 2914"/>
                <a:gd name="T98" fmla="*/ 236 w 5215"/>
                <a:gd name="T99" fmla="*/ 235 h 2914"/>
                <a:gd name="T100" fmla="*/ 172 w 5215"/>
                <a:gd name="T101" fmla="*/ 291 h 2914"/>
                <a:gd name="T102" fmla="*/ 116 w 5215"/>
                <a:gd name="T103" fmla="*/ 371 h 2914"/>
                <a:gd name="T104" fmla="*/ 84 w 5215"/>
                <a:gd name="T105" fmla="*/ 419 h 2914"/>
                <a:gd name="T106" fmla="*/ 60 w 5215"/>
                <a:gd name="T107" fmla="*/ 579 h 2914"/>
                <a:gd name="T108" fmla="*/ 68 w 5215"/>
                <a:gd name="T109" fmla="*/ 787 h 2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15" h="2914">
                  <a:moveTo>
                    <a:pt x="68" y="787"/>
                  </a:moveTo>
                  <a:cubicBezTo>
                    <a:pt x="65" y="896"/>
                    <a:pt x="65" y="1006"/>
                    <a:pt x="60" y="1115"/>
                  </a:cubicBezTo>
                  <a:cubicBezTo>
                    <a:pt x="59" y="1150"/>
                    <a:pt x="51" y="1185"/>
                    <a:pt x="44" y="1219"/>
                  </a:cubicBezTo>
                  <a:cubicBezTo>
                    <a:pt x="40" y="1241"/>
                    <a:pt x="28" y="1283"/>
                    <a:pt x="28" y="1283"/>
                  </a:cubicBezTo>
                  <a:cubicBezTo>
                    <a:pt x="8" y="1462"/>
                    <a:pt x="0" y="1651"/>
                    <a:pt x="44" y="1827"/>
                  </a:cubicBezTo>
                  <a:cubicBezTo>
                    <a:pt x="62" y="1898"/>
                    <a:pt x="104" y="1970"/>
                    <a:pt x="116" y="2043"/>
                  </a:cubicBezTo>
                  <a:cubicBezTo>
                    <a:pt x="130" y="2127"/>
                    <a:pt x="176" y="2238"/>
                    <a:pt x="228" y="2307"/>
                  </a:cubicBezTo>
                  <a:cubicBezTo>
                    <a:pt x="244" y="2354"/>
                    <a:pt x="270" y="2368"/>
                    <a:pt x="308" y="2395"/>
                  </a:cubicBezTo>
                  <a:cubicBezTo>
                    <a:pt x="458" y="2502"/>
                    <a:pt x="294" y="2401"/>
                    <a:pt x="476" y="2507"/>
                  </a:cubicBezTo>
                  <a:cubicBezTo>
                    <a:pt x="498" y="2520"/>
                    <a:pt x="510" y="2536"/>
                    <a:pt x="532" y="2547"/>
                  </a:cubicBezTo>
                  <a:cubicBezTo>
                    <a:pt x="552" y="2557"/>
                    <a:pt x="576" y="2561"/>
                    <a:pt x="596" y="2571"/>
                  </a:cubicBezTo>
                  <a:cubicBezTo>
                    <a:pt x="646" y="2596"/>
                    <a:pt x="694" y="2628"/>
                    <a:pt x="740" y="2659"/>
                  </a:cubicBezTo>
                  <a:cubicBezTo>
                    <a:pt x="768" y="2678"/>
                    <a:pt x="819" y="2673"/>
                    <a:pt x="852" y="2683"/>
                  </a:cubicBezTo>
                  <a:cubicBezTo>
                    <a:pt x="992" y="2725"/>
                    <a:pt x="1132" y="2779"/>
                    <a:pt x="1276" y="2803"/>
                  </a:cubicBezTo>
                  <a:cubicBezTo>
                    <a:pt x="1388" y="2859"/>
                    <a:pt x="1529" y="2872"/>
                    <a:pt x="1652" y="2883"/>
                  </a:cubicBezTo>
                  <a:cubicBezTo>
                    <a:pt x="1714" y="2895"/>
                    <a:pt x="1772" y="2902"/>
                    <a:pt x="1836" y="2907"/>
                  </a:cubicBezTo>
                  <a:cubicBezTo>
                    <a:pt x="2252" y="2892"/>
                    <a:pt x="2669" y="2914"/>
                    <a:pt x="3084" y="2891"/>
                  </a:cubicBezTo>
                  <a:cubicBezTo>
                    <a:pt x="3165" y="2886"/>
                    <a:pt x="3226" y="2800"/>
                    <a:pt x="3292" y="2763"/>
                  </a:cubicBezTo>
                  <a:cubicBezTo>
                    <a:pt x="3355" y="2728"/>
                    <a:pt x="3427" y="2707"/>
                    <a:pt x="3492" y="2675"/>
                  </a:cubicBezTo>
                  <a:cubicBezTo>
                    <a:pt x="3588" y="2627"/>
                    <a:pt x="3680" y="2563"/>
                    <a:pt x="3780" y="2523"/>
                  </a:cubicBezTo>
                  <a:cubicBezTo>
                    <a:pt x="3817" y="2486"/>
                    <a:pt x="3852" y="2467"/>
                    <a:pt x="3892" y="2435"/>
                  </a:cubicBezTo>
                  <a:cubicBezTo>
                    <a:pt x="3935" y="2401"/>
                    <a:pt x="3958" y="2368"/>
                    <a:pt x="4012" y="2355"/>
                  </a:cubicBezTo>
                  <a:cubicBezTo>
                    <a:pt x="4030" y="2343"/>
                    <a:pt x="4051" y="2336"/>
                    <a:pt x="4068" y="2323"/>
                  </a:cubicBezTo>
                  <a:cubicBezTo>
                    <a:pt x="4080" y="2314"/>
                    <a:pt x="4087" y="2299"/>
                    <a:pt x="4100" y="2291"/>
                  </a:cubicBezTo>
                  <a:cubicBezTo>
                    <a:pt x="4195" y="2228"/>
                    <a:pt x="4311" y="2226"/>
                    <a:pt x="4420" y="2219"/>
                  </a:cubicBezTo>
                  <a:cubicBezTo>
                    <a:pt x="4468" y="2209"/>
                    <a:pt x="4516" y="2205"/>
                    <a:pt x="4564" y="2195"/>
                  </a:cubicBezTo>
                  <a:cubicBezTo>
                    <a:pt x="4595" y="2174"/>
                    <a:pt x="4632" y="2163"/>
                    <a:pt x="4660" y="2139"/>
                  </a:cubicBezTo>
                  <a:cubicBezTo>
                    <a:pt x="4689" y="2114"/>
                    <a:pt x="4715" y="2080"/>
                    <a:pt x="4740" y="2051"/>
                  </a:cubicBezTo>
                  <a:cubicBezTo>
                    <a:pt x="4749" y="2041"/>
                    <a:pt x="4755" y="2029"/>
                    <a:pt x="4764" y="2019"/>
                  </a:cubicBezTo>
                  <a:cubicBezTo>
                    <a:pt x="4782" y="1999"/>
                    <a:pt x="4820" y="1963"/>
                    <a:pt x="4820" y="1963"/>
                  </a:cubicBezTo>
                  <a:cubicBezTo>
                    <a:pt x="4831" y="1929"/>
                    <a:pt x="4855" y="1918"/>
                    <a:pt x="4884" y="1899"/>
                  </a:cubicBezTo>
                  <a:cubicBezTo>
                    <a:pt x="4906" y="1866"/>
                    <a:pt x="4938" y="1839"/>
                    <a:pt x="4956" y="1803"/>
                  </a:cubicBezTo>
                  <a:cubicBezTo>
                    <a:pt x="5002" y="1711"/>
                    <a:pt x="5060" y="1627"/>
                    <a:pt x="5124" y="1547"/>
                  </a:cubicBezTo>
                  <a:cubicBezTo>
                    <a:pt x="5149" y="1447"/>
                    <a:pt x="5189" y="1354"/>
                    <a:pt x="5204" y="1251"/>
                  </a:cubicBezTo>
                  <a:cubicBezTo>
                    <a:pt x="5201" y="1112"/>
                    <a:pt x="5215" y="971"/>
                    <a:pt x="5188" y="835"/>
                  </a:cubicBezTo>
                  <a:cubicBezTo>
                    <a:pt x="5186" y="826"/>
                    <a:pt x="5176" y="820"/>
                    <a:pt x="5172" y="811"/>
                  </a:cubicBezTo>
                  <a:cubicBezTo>
                    <a:pt x="5130" y="728"/>
                    <a:pt x="5071" y="663"/>
                    <a:pt x="5020" y="587"/>
                  </a:cubicBezTo>
                  <a:cubicBezTo>
                    <a:pt x="4899" y="406"/>
                    <a:pt x="4741" y="282"/>
                    <a:pt x="4556" y="171"/>
                  </a:cubicBezTo>
                  <a:cubicBezTo>
                    <a:pt x="4494" y="134"/>
                    <a:pt x="4365" y="122"/>
                    <a:pt x="4292" y="115"/>
                  </a:cubicBezTo>
                  <a:cubicBezTo>
                    <a:pt x="4001" y="118"/>
                    <a:pt x="3711" y="115"/>
                    <a:pt x="3420" y="123"/>
                  </a:cubicBezTo>
                  <a:cubicBezTo>
                    <a:pt x="3340" y="125"/>
                    <a:pt x="3260" y="136"/>
                    <a:pt x="3180" y="147"/>
                  </a:cubicBezTo>
                  <a:cubicBezTo>
                    <a:pt x="3143" y="152"/>
                    <a:pt x="3068" y="163"/>
                    <a:pt x="3068" y="163"/>
                  </a:cubicBezTo>
                  <a:cubicBezTo>
                    <a:pt x="2613" y="158"/>
                    <a:pt x="2168" y="155"/>
                    <a:pt x="1716" y="123"/>
                  </a:cubicBezTo>
                  <a:cubicBezTo>
                    <a:pt x="1664" y="114"/>
                    <a:pt x="1615" y="92"/>
                    <a:pt x="1564" y="83"/>
                  </a:cubicBezTo>
                  <a:cubicBezTo>
                    <a:pt x="1407" y="57"/>
                    <a:pt x="1250" y="32"/>
                    <a:pt x="1092" y="19"/>
                  </a:cubicBezTo>
                  <a:cubicBezTo>
                    <a:pt x="890" y="23"/>
                    <a:pt x="654" y="0"/>
                    <a:pt x="452" y="67"/>
                  </a:cubicBezTo>
                  <a:cubicBezTo>
                    <a:pt x="450" y="69"/>
                    <a:pt x="392" y="104"/>
                    <a:pt x="388" y="107"/>
                  </a:cubicBezTo>
                  <a:cubicBezTo>
                    <a:pt x="307" y="168"/>
                    <a:pt x="401" y="116"/>
                    <a:pt x="324" y="155"/>
                  </a:cubicBezTo>
                  <a:cubicBezTo>
                    <a:pt x="299" y="192"/>
                    <a:pt x="288" y="175"/>
                    <a:pt x="260" y="203"/>
                  </a:cubicBezTo>
                  <a:cubicBezTo>
                    <a:pt x="251" y="212"/>
                    <a:pt x="245" y="226"/>
                    <a:pt x="236" y="235"/>
                  </a:cubicBezTo>
                  <a:cubicBezTo>
                    <a:pt x="151" y="320"/>
                    <a:pt x="259" y="191"/>
                    <a:pt x="172" y="291"/>
                  </a:cubicBezTo>
                  <a:cubicBezTo>
                    <a:pt x="155" y="310"/>
                    <a:pt x="128" y="353"/>
                    <a:pt x="116" y="371"/>
                  </a:cubicBezTo>
                  <a:cubicBezTo>
                    <a:pt x="105" y="387"/>
                    <a:pt x="84" y="419"/>
                    <a:pt x="84" y="419"/>
                  </a:cubicBezTo>
                  <a:cubicBezTo>
                    <a:pt x="69" y="480"/>
                    <a:pt x="66" y="506"/>
                    <a:pt x="60" y="579"/>
                  </a:cubicBezTo>
                  <a:cubicBezTo>
                    <a:pt x="68" y="771"/>
                    <a:pt x="68" y="702"/>
                    <a:pt x="68" y="787"/>
                  </a:cubicBezTo>
                  <a:close/>
                </a:path>
              </a:pathLst>
            </a:custGeom>
            <a:noFill/>
            <a:ln w="57150" cap="flat" cmpd="sng">
              <a:solidFill>
                <a:srgbClr val="99D9E8"/>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8" name="Line 437">
              <a:extLst>
                <a:ext uri="{FF2B5EF4-FFF2-40B4-BE49-F238E27FC236}">
                  <a16:creationId xmlns:a16="http://schemas.microsoft.com/office/drawing/2014/main" id="{17ECF0FC-3334-574B-A7B0-EF3FCE11827D}"/>
                </a:ext>
              </a:extLst>
            </p:cNvPr>
            <p:cNvSpPr>
              <a:spLocks noChangeShapeType="1"/>
            </p:cNvSpPr>
            <p:nvPr/>
          </p:nvSpPr>
          <p:spPr bwMode="auto">
            <a:xfrm>
              <a:off x="8005764" y="3398553"/>
              <a:ext cx="1208088" cy="0"/>
            </a:xfrm>
            <a:prstGeom prst="line">
              <a:avLst/>
            </a:prstGeom>
            <a:noFill/>
            <a:ln w="19050">
              <a:solidFill>
                <a:srgbClr val="99D9E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9" name="Oval 438">
              <a:extLst>
                <a:ext uri="{FF2B5EF4-FFF2-40B4-BE49-F238E27FC236}">
                  <a16:creationId xmlns:a16="http://schemas.microsoft.com/office/drawing/2014/main" id="{4B27C45E-A352-5848-81EF-DF4C94372A05}"/>
                </a:ext>
              </a:extLst>
            </p:cNvPr>
            <p:cNvSpPr>
              <a:spLocks noChangeArrowheads="1"/>
            </p:cNvSpPr>
            <p:nvPr/>
          </p:nvSpPr>
          <p:spPr bwMode="auto">
            <a:xfrm>
              <a:off x="3330576" y="3979864"/>
              <a:ext cx="252413" cy="611187"/>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 name="Oval 439">
              <a:extLst>
                <a:ext uri="{FF2B5EF4-FFF2-40B4-BE49-F238E27FC236}">
                  <a16:creationId xmlns:a16="http://schemas.microsoft.com/office/drawing/2014/main" id="{2DC6F35A-C497-DC4B-BE72-B24ADF1DEB69}"/>
                </a:ext>
              </a:extLst>
            </p:cNvPr>
            <p:cNvSpPr>
              <a:spLocks noChangeArrowheads="1"/>
            </p:cNvSpPr>
            <p:nvPr/>
          </p:nvSpPr>
          <p:spPr bwMode="auto">
            <a:xfrm>
              <a:off x="3541713" y="3979864"/>
              <a:ext cx="252412" cy="611187"/>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1" name="Oval 440">
              <a:extLst>
                <a:ext uri="{FF2B5EF4-FFF2-40B4-BE49-F238E27FC236}">
                  <a16:creationId xmlns:a16="http://schemas.microsoft.com/office/drawing/2014/main" id="{2C142B60-724C-BE4C-B358-D7AB7158C1C6}"/>
                </a:ext>
              </a:extLst>
            </p:cNvPr>
            <p:cNvSpPr>
              <a:spLocks noChangeArrowheads="1"/>
            </p:cNvSpPr>
            <p:nvPr/>
          </p:nvSpPr>
          <p:spPr bwMode="auto">
            <a:xfrm>
              <a:off x="3752851" y="3962400"/>
              <a:ext cx="252413" cy="609600"/>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2" name="Oval 441">
              <a:extLst>
                <a:ext uri="{FF2B5EF4-FFF2-40B4-BE49-F238E27FC236}">
                  <a16:creationId xmlns:a16="http://schemas.microsoft.com/office/drawing/2014/main" id="{5A0F925F-E5D4-8948-B044-7A51267FBA57}"/>
                </a:ext>
              </a:extLst>
            </p:cNvPr>
            <p:cNvSpPr>
              <a:spLocks noChangeArrowheads="1"/>
            </p:cNvSpPr>
            <p:nvPr/>
          </p:nvSpPr>
          <p:spPr bwMode="auto">
            <a:xfrm>
              <a:off x="3160713" y="4017964"/>
              <a:ext cx="233362" cy="536575"/>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3" name="Oval 442">
              <a:extLst>
                <a:ext uri="{FF2B5EF4-FFF2-40B4-BE49-F238E27FC236}">
                  <a16:creationId xmlns:a16="http://schemas.microsoft.com/office/drawing/2014/main" id="{07361F61-BE18-7A4E-B93F-79108EEC3E46}"/>
                </a:ext>
              </a:extLst>
            </p:cNvPr>
            <p:cNvSpPr>
              <a:spLocks noChangeArrowheads="1"/>
            </p:cNvSpPr>
            <p:nvPr/>
          </p:nvSpPr>
          <p:spPr bwMode="auto">
            <a:xfrm>
              <a:off x="2971801" y="4017964"/>
              <a:ext cx="231775" cy="536575"/>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4" name="Oval 443">
              <a:extLst>
                <a:ext uri="{FF2B5EF4-FFF2-40B4-BE49-F238E27FC236}">
                  <a16:creationId xmlns:a16="http://schemas.microsoft.com/office/drawing/2014/main" id="{E9626046-B891-434F-BA06-C6D65C72E9F1}"/>
                </a:ext>
              </a:extLst>
            </p:cNvPr>
            <p:cNvSpPr>
              <a:spLocks noChangeArrowheads="1"/>
            </p:cNvSpPr>
            <p:nvPr/>
          </p:nvSpPr>
          <p:spPr bwMode="auto">
            <a:xfrm>
              <a:off x="2781301" y="3998914"/>
              <a:ext cx="231775" cy="536575"/>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5" name="Group 444">
              <a:extLst>
                <a:ext uri="{FF2B5EF4-FFF2-40B4-BE49-F238E27FC236}">
                  <a16:creationId xmlns:a16="http://schemas.microsoft.com/office/drawing/2014/main" id="{1C43AF6E-2796-1341-9D43-F541771AA274}"/>
                </a:ext>
              </a:extLst>
            </p:cNvPr>
            <p:cNvGrpSpPr>
              <a:grpSpLocks/>
            </p:cNvGrpSpPr>
            <p:nvPr/>
          </p:nvGrpSpPr>
          <p:grpSpPr bwMode="auto">
            <a:xfrm>
              <a:off x="3733800" y="2216150"/>
              <a:ext cx="1435100" cy="647700"/>
              <a:chOff x="616" y="1392"/>
              <a:chExt cx="544" cy="280"/>
            </a:xfrm>
          </p:grpSpPr>
          <p:sp>
            <p:nvSpPr>
              <p:cNvPr id="106" name="Oval 445">
                <a:extLst>
                  <a:ext uri="{FF2B5EF4-FFF2-40B4-BE49-F238E27FC236}">
                    <a16:creationId xmlns:a16="http://schemas.microsoft.com/office/drawing/2014/main" id="{3ED40312-AD7A-2247-961B-AC6ED77261C1}"/>
                  </a:ext>
                </a:extLst>
              </p:cNvPr>
              <p:cNvSpPr>
                <a:spLocks noChangeArrowheads="1"/>
              </p:cNvSpPr>
              <p:nvPr/>
            </p:nvSpPr>
            <p:spPr bwMode="auto">
              <a:xfrm>
                <a:off x="824" y="1408"/>
                <a:ext cx="96" cy="264"/>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7" name="Oval 446">
                <a:extLst>
                  <a:ext uri="{FF2B5EF4-FFF2-40B4-BE49-F238E27FC236}">
                    <a16:creationId xmlns:a16="http://schemas.microsoft.com/office/drawing/2014/main" id="{AEA89370-C373-FE4C-A9D3-175D9D8F3139}"/>
                  </a:ext>
                </a:extLst>
              </p:cNvPr>
              <p:cNvSpPr>
                <a:spLocks noChangeArrowheads="1"/>
              </p:cNvSpPr>
              <p:nvPr/>
            </p:nvSpPr>
            <p:spPr bwMode="auto">
              <a:xfrm>
                <a:off x="904" y="1408"/>
                <a:ext cx="96" cy="264"/>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8" name="Oval 447">
                <a:extLst>
                  <a:ext uri="{FF2B5EF4-FFF2-40B4-BE49-F238E27FC236}">
                    <a16:creationId xmlns:a16="http://schemas.microsoft.com/office/drawing/2014/main" id="{B2F37ADD-1AE6-4748-9F71-CED57A2E4869}"/>
                  </a:ext>
                </a:extLst>
              </p:cNvPr>
              <p:cNvSpPr>
                <a:spLocks noChangeArrowheads="1"/>
              </p:cNvSpPr>
              <p:nvPr/>
            </p:nvSpPr>
            <p:spPr bwMode="auto">
              <a:xfrm>
                <a:off x="984" y="1400"/>
                <a:ext cx="96" cy="264"/>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9" name="Oval 448">
                <a:extLst>
                  <a:ext uri="{FF2B5EF4-FFF2-40B4-BE49-F238E27FC236}">
                    <a16:creationId xmlns:a16="http://schemas.microsoft.com/office/drawing/2014/main" id="{C685FEB3-7BBA-224A-8F52-78DCFF154F43}"/>
                  </a:ext>
                </a:extLst>
              </p:cNvPr>
              <p:cNvSpPr>
                <a:spLocks noChangeArrowheads="1"/>
              </p:cNvSpPr>
              <p:nvPr/>
            </p:nvSpPr>
            <p:spPr bwMode="auto">
              <a:xfrm>
                <a:off x="1064" y="1392"/>
                <a:ext cx="96" cy="264"/>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10" name="Oval 449">
                <a:extLst>
                  <a:ext uri="{FF2B5EF4-FFF2-40B4-BE49-F238E27FC236}">
                    <a16:creationId xmlns:a16="http://schemas.microsoft.com/office/drawing/2014/main" id="{369AFF91-419E-2746-BCE6-4EF0477C6212}"/>
                  </a:ext>
                </a:extLst>
              </p:cNvPr>
              <p:cNvSpPr>
                <a:spLocks noChangeArrowheads="1"/>
              </p:cNvSpPr>
              <p:nvPr/>
            </p:nvSpPr>
            <p:spPr bwMode="auto">
              <a:xfrm>
                <a:off x="760" y="1424"/>
                <a:ext cx="88" cy="232"/>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11" name="Oval 450">
                <a:extLst>
                  <a:ext uri="{FF2B5EF4-FFF2-40B4-BE49-F238E27FC236}">
                    <a16:creationId xmlns:a16="http://schemas.microsoft.com/office/drawing/2014/main" id="{D0F69EDB-761E-EF47-82B8-843D8BC26AA5}"/>
                  </a:ext>
                </a:extLst>
              </p:cNvPr>
              <p:cNvSpPr>
                <a:spLocks noChangeArrowheads="1"/>
              </p:cNvSpPr>
              <p:nvPr/>
            </p:nvSpPr>
            <p:spPr bwMode="auto">
              <a:xfrm>
                <a:off x="688" y="1424"/>
                <a:ext cx="88" cy="232"/>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12" name="Oval 451">
                <a:extLst>
                  <a:ext uri="{FF2B5EF4-FFF2-40B4-BE49-F238E27FC236}">
                    <a16:creationId xmlns:a16="http://schemas.microsoft.com/office/drawing/2014/main" id="{964838AA-80A2-E84B-A4EA-76E0F957F250}"/>
                  </a:ext>
                </a:extLst>
              </p:cNvPr>
              <p:cNvSpPr>
                <a:spLocks noChangeArrowheads="1"/>
              </p:cNvSpPr>
              <p:nvPr/>
            </p:nvSpPr>
            <p:spPr bwMode="auto">
              <a:xfrm>
                <a:off x="616" y="1416"/>
                <a:ext cx="88" cy="232"/>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
          <p:nvSpPr>
            <p:cNvPr id="16" name="Text Box 453">
              <a:extLst>
                <a:ext uri="{FF2B5EF4-FFF2-40B4-BE49-F238E27FC236}">
                  <a16:creationId xmlns:a16="http://schemas.microsoft.com/office/drawing/2014/main" id="{E73D8390-885A-9345-ACB5-25C5CE12A0F3}"/>
                </a:ext>
              </a:extLst>
            </p:cNvPr>
            <p:cNvSpPr txBox="1">
              <a:spLocks noChangeArrowheads="1"/>
            </p:cNvSpPr>
            <p:nvPr/>
          </p:nvSpPr>
          <p:spPr bwMode="auto">
            <a:xfrm>
              <a:off x="3709218" y="2246703"/>
              <a:ext cx="1590913" cy="49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600" dirty="0"/>
                <a:t>Glycogen</a:t>
              </a:r>
              <a:r>
                <a:rPr lang="en-US" altLang="en-US" sz="1600" baseline="-25000" dirty="0"/>
                <a:t>n+1</a:t>
              </a:r>
            </a:p>
          </p:txBody>
        </p:sp>
        <p:sp>
          <p:nvSpPr>
            <p:cNvPr id="17" name="Line 454">
              <a:extLst>
                <a:ext uri="{FF2B5EF4-FFF2-40B4-BE49-F238E27FC236}">
                  <a16:creationId xmlns:a16="http://schemas.microsoft.com/office/drawing/2014/main" id="{10A0C745-E3E1-CB4A-B4BD-09F3D49BBAA3}"/>
                </a:ext>
              </a:extLst>
            </p:cNvPr>
            <p:cNvSpPr>
              <a:spLocks noChangeShapeType="1"/>
            </p:cNvSpPr>
            <p:nvPr/>
          </p:nvSpPr>
          <p:spPr bwMode="auto">
            <a:xfrm>
              <a:off x="5326525" y="2571750"/>
              <a:ext cx="1047749" cy="285750"/>
            </a:xfrm>
            <a:prstGeom prst="line">
              <a:avLst/>
            </a:prstGeom>
            <a:noFill/>
            <a:ln w="19050">
              <a:solidFill>
                <a:srgbClr val="99D9E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8" name="Text Box 455">
              <a:extLst>
                <a:ext uri="{FF2B5EF4-FFF2-40B4-BE49-F238E27FC236}">
                  <a16:creationId xmlns:a16="http://schemas.microsoft.com/office/drawing/2014/main" id="{924121A5-AC16-224F-AC70-2D980D304904}"/>
                </a:ext>
              </a:extLst>
            </p:cNvPr>
            <p:cNvSpPr txBox="1">
              <a:spLocks noChangeArrowheads="1"/>
            </p:cNvSpPr>
            <p:nvPr/>
          </p:nvSpPr>
          <p:spPr bwMode="auto">
            <a:xfrm>
              <a:off x="9155114" y="3122612"/>
              <a:ext cx="1162928" cy="49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600"/>
                <a:t>Glucose</a:t>
              </a:r>
            </a:p>
          </p:txBody>
        </p:sp>
        <p:sp>
          <p:nvSpPr>
            <p:cNvPr id="19" name="Text Box 456">
              <a:extLst>
                <a:ext uri="{FF2B5EF4-FFF2-40B4-BE49-F238E27FC236}">
                  <a16:creationId xmlns:a16="http://schemas.microsoft.com/office/drawing/2014/main" id="{0439CA01-E225-654C-A93E-154B46CDFF95}"/>
                </a:ext>
              </a:extLst>
            </p:cNvPr>
            <p:cNvSpPr txBox="1">
              <a:spLocks noChangeArrowheads="1"/>
            </p:cNvSpPr>
            <p:nvPr/>
          </p:nvSpPr>
          <p:spPr bwMode="auto">
            <a:xfrm>
              <a:off x="8334377" y="2817678"/>
              <a:ext cx="766792" cy="496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600" dirty="0"/>
                <a:t>GAA</a:t>
              </a:r>
            </a:p>
          </p:txBody>
        </p:sp>
        <p:sp>
          <p:nvSpPr>
            <p:cNvPr id="20" name="Text Box 457">
              <a:extLst>
                <a:ext uri="{FF2B5EF4-FFF2-40B4-BE49-F238E27FC236}">
                  <a16:creationId xmlns:a16="http://schemas.microsoft.com/office/drawing/2014/main" id="{DD4351CE-66B8-5D4A-939E-B83E50F3E924}"/>
                </a:ext>
              </a:extLst>
            </p:cNvPr>
            <p:cNvSpPr txBox="1">
              <a:spLocks noChangeArrowheads="1"/>
            </p:cNvSpPr>
            <p:nvPr/>
          </p:nvSpPr>
          <p:spPr bwMode="auto">
            <a:xfrm>
              <a:off x="2842098" y="1552413"/>
              <a:ext cx="1734238" cy="586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a:t>Cytoplasm</a:t>
              </a:r>
            </a:p>
          </p:txBody>
        </p:sp>
        <p:sp>
          <p:nvSpPr>
            <p:cNvPr id="22" name="Text Box 459">
              <a:extLst>
                <a:ext uri="{FF2B5EF4-FFF2-40B4-BE49-F238E27FC236}">
                  <a16:creationId xmlns:a16="http://schemas.microsoft.com/office/drawing/2014/main" id="{C7A0F7F7-453A-1A4D-BA8E-04E6E8817B83}"/>
                </a:ext>
              </a:extLst>
            </p:cNvPr>
            <p:cNvSpPr txBox="1">
              <a:spLocks noChangeArrowheads="1"/>
            </p:cNvSpPr>
            <p:nvPr/>
          </p:nvSpPr>
          <p:spPr bwMode="auto">
            <a:xfrm>
              <a:off x="4435476" y="3581402"/>
              <a:ext cx="1288336" cy="405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t>Glucose-1-P</a:t>
              </a:r>
            </a:p>
          </p:txBody>
        </p:sp>
        <p:sp>
          <p:nvSpPr>
            <p:cNvPr id="23" name="Text Box 460">
              <a:extLst>
                <a:ext uri="{FF2B5EF4-FFF2-40B4-BE49-F238E27FC236}">
                  <a16:creationId xmlns:a16="http://schemas.microsoft.com/office/drawing/2014/main" id="{A398D28D-81D5-924B-95DD-78511DBCB6E9}"/>
                </a:ext>
              </a:extLst>
            </p:cNvPr>
            <p:cNvSpPr txBox="1">
              <a:spLocks noChangeArrowheads="1"/>
            </p:cNvSpPr>
            <p:nvPr/>
          </p:nvSpPr>
          <p:spPr bwMode="auto">
            <a:xfrm>
              <a:off x="4527551" y="4103689"/>
              <a:ext cx="1288336" cy="405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t>Glucose-6-P</a:t>
              </a:r>
            </a:p>
          </p:txBody>
        </p:sp>
        <p:sp>
          <p:nvSpPr>
            <p:cNvPr id="24" name="Text Box 461">
              <a:extLst>
                <a:ext uri="{FF2B5EF4-FFF2-40B4-BE49-F238E27FC236}">
                  <a16:creationId xmlns:a16="http://schemas.microsoft.com/office/drawing/2014/main" id="{F0A6E94B-339D-2141-B8EA-CC48EA27A2B3}"/>
                </a:ext>
              </a:extLst>
            </p:cNvPr>
            <p:cNvSpPr txBox="1">
              <a:spLocks noChangeArrowheads="1"/>
            </p:cNvSpPr>
            <p:nvPr/>
          </p:nvSpPr>
          <p:spPr bwMode="auto">
            <a:xfrm>
              <a:off x="4614863" y="4945064"/>
              <a:ext cx="981780" cy="405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t>Pyruvate</a:t>
              </a:r>
            </a:p>
          </p:txBody>
        </p:sp>
        <p:sp>
          <p:nvSpPr>
            <p:cNvPr id="25" name="Text Box 462">
              <a:extLst>
                <a:ext uri="{FF2B5EF4-FFF2-40B4-BE49-F238E27FC236}">
                  <a16:creationId xmlns:a16="http://schemas.microsoft.com/office/drawing/2014/main" id="{48A42B6A-0048-7B4E-9AF0-39A86BD63B03}"/>
                </a:ext>
              </a:extLst>
            </p:cNvPr>
            <p:cNvSpPr txBox="1">
              <a:spLocks noChangeArrowheads="1"/>
            </p:cNvSpPr>
            <p:nvPr/>
          </p:nvSpPr>
          <p:spPr bwMode="auto">
            <a:xfrm>
              <a:off x="4679951" y="5465763"/>
              <a:ext cx="854379" cy="405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t>Lactate</a:t>
              </a:r>
            </a:p>
          </p:txBody>
        </p:sp>
        <p:sp>
          <p:nvSpPr>
            <p:cNvPr id="26" name="Line 463">
              <a:extLst>
                <a:ext uri="{FF2B5EF4-FFF2-40B4-BE49-F238E27FC236}">
                  <a16:creationId xmlns:a16="http://schemas.microsoft.com/office/drawing/2014/main" id="{1C02ADB0-E1EE-EA4A-AE46-FCC7DF56170D}"/>
                </a:ext>
              </a:extLst>
            </p:cNvPr>
            <p:cNvSpPr>
              <a:spLocks noChangeShapeType="1"/>
            </p:cNvSpPr>
            <p:nvPr/>
          </p:nvSpPr>
          <p:spPr bwMode="auto">
            <a:xfrm>
              <a:off x="5038725" y="3989394"/>
              <a:ext cx="0" cy="247650"/>
            </a:xfrm>
            <a:prstGeom prst="line">
              <a:avLst/>
            </a:prstGeom>
            <a:noFill/>
            <a:ln w="19050">
              <a:solidFill>
                <a:srgbClr val="99D9E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dirty="0"/>
            </a:p>
          </p:txBody>
        </p:sp>
        <p:sp>
          <p:nvSpPr>
            <p:cNvPr id="27" name="Line 464">
              <a:extLst>
                <a:ext uri="{FF2B5EF4-FFF2-40B4-BE49-F238E27FC236}">
                  <a16:creationId xmlns:a16="http://schemas.microsoft.com/office/drawing/2014/main" id="{D4F7B723-90BE-BF44-8BBA-C09D2622FF31}"/>
                </a:ext>
              </a:extLst>
            </p:cNvPr>
            <p:cNvSpPr>
              <a:spLocks noChangeShapeType="1"/>
            </p:cNvSpPr>
            <p:nvPr/>
          </p:nvSpPr>
          <p:spPr bwMode="auto">
            <a:xfrm>
              <a:off x="5038725" y="4484978"/>
              <a:ext cx="0" cy="152400"/>
            </a:xfrm>
            <a:prstGeom prst="line">
              <a:avLst/>
            </a:prstGeom>
            <a:noFill/>
            <a:ln w="19050">
              <a:solidFill>
                <a:srgbClr val="99D9E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8" name="Line 465">
              <a:extLst>
                <a:ext uri="{FF2B5EF4-FFF2-40B4-BE49-F238E27FC236}">
                  <a16:creationId xmlns:a16="http://schemas.microsoft.com/office/drawing/2014/main" id="{94819FEF-F9EF-5542-A971-6E31DC2F31A4}"/>
                </a:ext>
              </a:extLst>
            </p:cNvPr>
            <p:cNvSpPr>
              <a:spLocks noChangeShapeType="1"/>
            </p:cNvSpPr>
            <p:nvPr/>
          </p:nvSpPr>
          <p:spPr bwMode="auto">
            <a:xfrm>
              <a:off x="5038725" y="4691353"/>
              <a:ext cx="0" cy="152400"/>
            </a:xfrm>
            <a:prstGeom prst="line">
              <a:avLst/>
            </a:prstGeom>
            <a:noFill/>
            <a:ln w="19050">
              <a:solidFill>
                <a:srgbClr val="99D9E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9" name="Line 466">
              <a:extLst>
                <a:ext uri="{FF2B5EF4-FFF2-40B4-BE49-F238E27FC236}">
                  <a16:creationId xmlns:a16="http://schemas.microsoft.com/office/drawing/2014/main" id="{996490EA-0358-F945-9BE8-4EB02A6049F8}"/>
                </a:ext>
              </a:extLst>
            </p:cNvPr>
            <p:cNvSpPr>
              <a:spLocks noChangeShapeType="1"/>
            </p:cNvSpPr>
            <p:nvPr/>
          </p:nvSpPr>
          <p:spPr bwMode="auto">
            <a:xfrm>
              <a:off x="5038725" y="4908841"/>
              <a:ext cx="0" cy="152400"/>
            </a:xfrm>
            <a:prstGeom prst="line">
              <a:avLst/>
            </a:prstGeom>
            <a:noFill/>
            <a:ln w="19050">
              <a:solidFill>
                <a:srgbClr val="99D9E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0" name="Line 467">
              <a:extLst>
                <a:ext uri="{FF2B5EF4-FFF2-40B4-BE49-F238E27FC236}">
                  <a16:creationId xmlns:a16="http://schemas.microsoft.com/office/drawing/2014/main" id="{03F501BB-7F3B-034B-A36B-A7D5562CCFA8}"/>
                </a:ext>
              </a:extLst>
            </p:cNvPr>
            <p:cNvSpPr>
              <a:spLocks noChangeShapeType="1"/>
            </p:cNvSpPr>
            <p:nvPr/>
          </p:nvSpPr>
          <p:spPr bwMode="auto">
            <a:xfrm>
              <a:off x="5033963" y="5394472"/>
              <a:ext cx="0" cy="152400"/>
            </a:xfrm>
            <a:prstGeom prst="line">
              <a:avLst/>
            </a:prstGeom>
            <a:noFill/>
            <a:ln w="19050">
              <a:solidFill>
                <a:srgbClr val="99D9E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dirty="0"/>
            </a:p>
          </p:txBody>
        </p:sp>
        <p:sp>
          <p:nvSpPr>
            <p:cNvPr id="31" name="Text Box 468">
              <a:extLst>
                <a:ext uri="{FF2B5EF4-FFF2-40B4-BE49-F238E27FC236}">
                  <a16:creationId xmlns:a16="http://schemas.microsoft.com/office/drawing/2014/main" id="{49361EB4-7BCC-9044-B0D3-D667726A8DD1}"/>
                </a:ext>
              </a:extLst>
            </p:cNvPr>
            <p:cNvSpPr txBox="1">
              <a:spLocks noChangeArrowheads="1"/>
            </p:cNvSpPr>
            <p:nvPr/>
          </p:nvSpPr>
          <p:spPr bwMode="auto">
            <a:xfrm>
              <a:off x="5783932" y="4790807"/>
              <a:ext cx="928032" cy="40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dirty="0"/>
                <a:t>Glucose</a:t>
              </a:r>
            </a:p>
          </p:txBody>
        </p:sp>
        <p:sp>
          <p:nvSpPr>
            <p:cNvPr id="32" name="Line 469">
              <a:extLst>
                <a:ext uri="{FF2B5EF4-FFF2-40B4-BE49-F238E27FC236}">
                  <a16:creationId xmlns:a16="http://schemas.microsoft.com/office/drawing/2014/main" id="{13200418-77B9-ED4C-BD5F-FC994ADAC25F}"/>
                </a:ext>
              </a:extLst>
            </p:cNvPr>
            <p:cNvSpPr>
              <a:spLocks noChangeShapeType="1"/>
            </p:cNvSpPr>
            <p:nvPr/>
          </p:nvSpPr>
          <p:spPr bwMode="auto">
            <a:xfrm>
              <a:off x="5550154" y="4501127"/>
              <a:ext cx="333375" cy="441325"/>
            </a:xfrm>
            <a:prstGeom prst="line">
              <a:avLst/>
            </a:prstGeom>
            <a:noFill/>
            <a:ln w="19050">
              <a:solidFill>
                <a:srgbClr val="99D9E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3" name="Text Box 470">
              <a:extLst>
                <a:ext uri="{FF2B5EF4-FFF2-40B4-BE49-F238E27FC236}">
                  <a16:creationId xmlns:a16="http://schemas.microsoft.com/office/drawing/2014/main" id="{F87DD740-2D22-F642-9278-FCDB59D7179F}"/>
                </a:ext>
              </a:extLst>
            </p:cNvPr>
            <p:cNvSpPr txBox="1">
              <a:spLocks noChangeArrowheads="1"/>
            </p:cNvSpPr>
            <p:nvPr/>
          </p:nvSpPr>
          <p:spPr bwMode="auto">
            <a:xfrm>
              <a:off x="2747662" y="3989873"/>
              <a:ext cx="1397823" cy="49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600" dirty="0" err="1"/>
                <a:t>Glycogen</a:t>
              </a:r>
              <a:r>
                <a:rPr lang="en-US" altLang="en-US" sz="1600" baseline="-25000" dirty="0" err="1"/>
                <a:t>n</a:t>
              </a:r>
              <a:endParaRPr lang="en-US" altLang="en-US" sz="1600" baseline="-25000" dirty="0"/>
            </a:p>
          </p:txBody>
        </p:sp>
        <p:sp>
          <p:nvSpPr>
            <p:cNvPr id="34" name="Freeform 471">
              <a:extLst>
                <a:ext uri="{FF2B5EF4-FFF2-40B4-BE49-F238E27FC236}">
                  <a16:creationId xmlns:a16="http://schemas.microsoft.com/office/drawing/2014/main" id="{438C6F4C-B528-DD4C-BEED-DF70925E487B}"/>
                </a:ext>
              </a:extLst>
            </p:cNvPr>
            <p:cNvSpPr>
              <a:spLocks/>
            </p:cNvSpPr>
            <p:nvPr/>
          </p:nvSpPr>
          <p:spPr bwMode="auto">
            <a:xfrm rot="7933319">
              <a:off x="3591556" y="3135746"/>
              <a:ext cx="427989" cy="345595"/>
            </a:xfrm>
            <a:custGeom>
              <a:avLst/>
              <a:gdLst>
                <a:gd name="T0" fmla="*/ 0 w 196"/>
                <a:gd name="T1" fmla="*/ 0 h 356"/>
                <a:gd name="T2" fmla="*/ 164 w 196"/>
                <a:gd name="T3" fmla="*/ 146 h 356"/>
                <a:gd name="T4" fmla="*/ 192 w 196"/>
                <a:gd name="T5" fmla="*/ 356 h 356"/>
              </a:gdLst>
              <a:ahLst/>
              <a:cxnLst>
                <a:cxn ang="0">
                  <a:pos x="T0" y="T1"/>
                </a:cxn>
                <a:cxn ang="0">
                  <a:pos x="T2" y="T3"/>
                </a:cxn>
                <a:cxn ang="0">
                  <a:pos x="T4" y="T5"/>
                </a:cxn>
              </a:cxnLst>
              <a:rect l="0" t="0" r="r" b="b"/>
              <a:pathLst>
                <a:path w="196" h="356">
                  <a:moveTo>
                    <a:pt x="0" y="0"/>
                  </a:moveTo>
                  <a:cubicBezTo>
                    <a:pt x="66" y="43"/>
                    <a:pt x="132" y="87"/>
                    <a:pt x="164" y="146"/>
                  </a:cubicBezTo>
                  <a:cubicBezTo>
                    <a:pt x="196" y="205"/>
                    <a:pt x="187" y="321"/>
                    <a:pt x="192" y="356"/>
                  </a:cubicBezTo>
                </a:path>
              </a:pathLst>
            </a:custGeom>
            <a:noFill/>
            <a:ln w="19050" cap="flat" cmpd="sng">
              <a:solidFill>
                <a:srgbClr val="99D9E8"/>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35" name="Line 472">
              <a:extLst>
                <a:ext uri="{FF2B5EF4-FFF2-40B4-BE49-F238E27FC236}">
                  <a16:creationId xmlns:a16="http://schemas.microsoft.com/office/drawing/2014/main" id="{B23CD645-5450-FE4C-9133-EB4018AAF718}"/>
                </a:ext>
              </a:extLst>
            </p:cNvPr>
            <p:cNvSpPr>
              <a:spLocks noChangeShapeType="1"/>
            </p:cNvSpPr>
            <p:nvPr/>
          </p:nvSpPr>
          <p:spPr bwMode="auto">
            <a:xfrm rot="1465972" flipH="1">
              <a:off x="3964582" y="2819231"/>
              <a:ext cx="39923" cy="1246528"/>
            </a:xfrm>
            <a:prstGeom prst="line">
              <a:avLst/>
            </a:prstGeom>
            <a:noFill/>
            <a:ln w="19050">
              <a:solidFill>
                <a:srgbClr val="99D9E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36" name="Line 473">
              <a:extLst>
                <a:ext uri="{FF2B5EF4-FFF2-40B4-BE49-F238E27FC236}">
                  <a16:creationId xmlns:a16="http://schemas.microsoft.com/office/drawing/2014/main" id="{A9B52FB1-1969-3D49-8E95-C8AF15A638FA}"/>
                </a:ext>
              </a:extLst>
            </p:cNvPr>
            <p:cNvSpPr>
              <a:spLocks noChangeShapeType="1"/>
            </p:cNvSpPr>
            <p:nvPr/>
          </p:nvSpPr>
          <p:spPr bwMode="auto">
            <a:xfrm flipV="1">
              <a:off x="3936188" y="2870305"/>
              <a:ext cx="409197" cy="1109557"/>
            </a:xfrm>
            <a:prstGeom prst="line">
              <a:avLst/>
            </a:prstGeom>
            <a:noFill/>
            <a:ln w="19050">
              <a:solidFill>
                <a:srgbClr val="99D9E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37" name="Freeform 474">
              <a:extLst>
                <a:ext uri="{FF2B5EF4-FFF2-40B4-BE49-F238E27FC236}">
                  <a16:creationId xmlns:a16="http://schemas.microsoft.com/office/drawing/2014/main" id="{9F889E5C-2AE0-F24A-9D18-02DE48090CF6}"/>
                </a:ext>
              </a:extLst>
            </p:cNvPr>
            <p:cNvSpPr>
              <a:spLocks/>
            </p:cNvSpPr>
            <p:nvPr/>
          </p:nvSpPr>
          <p:spPr bwMode="auto">
            <a:xfrm rot="184937" flipH="1" flipV="1">
              <a:off x="4270427" y="3125203"/>
              <a:ext cx="388838" cy="519782"/>
            </a:xfrm>
            <a:custGeom>
              <a:avLst/>
              <a:gdLst>
                <a:gd name="T0" fmla="*/ 0 w 196"/>
                <a:gd name="T1" fmla="*/ 0 h 356"/>
                <a:gd name="T2" fmla="*/ 164 w 196"/>
                <a:gd name="T3" fmla="*/ 146 h 356"/>
                <a:gd name="T4" fmla="*/ 192 w 196"/>
                <a:gd name="T5" fmla="*/ 356 h 356"/>
              </a:gdLst>
              <a:ahLst/>
              <a:cxnLst>
                <a:cxn ang="0">
                  <a:pos x="T0" y="T1"/>
                </a:cxn>
                <a:cxn ang="0">
                  <a:pos x="T2" y="T3"/>
                </a:cxn>
                <a:cxn ang="0">
                  <a:pos x="T4" y="T5"/>
                </a:cxn>
              </a:cxnLst>
              <a:rect l="0" t="0" r="r" b="b"/>
              <a:pathLst>
                <a:path w="196" h="356">
                  <a:moveTo>
                    <a:pt x="0" y="0"/>
                  </a:moveTo>
                  <a:cubicBezTo>
                    <a:pt x="66" y="43"/>
                    <a:pt x="132" y="87"/>
                    <a:pt x="164" y="146"/>
                  </a:cubicBezTo>
                  <a:cubicBezTo>
                    <a:pt x="196" y="205"/>
                    <a:pt x="187" y="321"/>
                    <a:pt x="192" y="356"/>
                  </a:cubicBezTo>
                </a:path>
              </a:pathLst>
            </a:custGeom>
            <a:noFill/>
            <a:ln w="19050" cap="flat" cmpd="sng">
              <a:solidFill>
                <a:srgbClr val="99D9E8"/>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38" name="Text Box 475">
              <a:extLst>
                <a:ext uri="{FF2B5EF4-FFF2-40B4-BE49-F238E27FC236}">
                  <a16:creationId xmlns:a16="http://schemas.microsoft.com/office/drawing/2014/main" id="{A961D699-92CC-F441-9C1B-55CB1249A47B}"/>
                </a:ext>
              </a:extLst>
            </p:cNvPr>
            <p:cNvSpPr txBox="1">
              <a:spLocks noChangeArrowheads="1"/>
            </p:cNvSpPr>
            <p:nvPr/>
          </p:nvSpPr>
          <p:spPr bwMode="auto">
            <a:xfrm>
              <a:off x="2547082" y="2879032"/>
              <a:ext cx="1288336" cy="405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dirty="0"/>
                <a:t>Glucose-1-P</a:t>
              </a:r>
            </a:p>
          </p:txBody>
        </p:sp>
        <p:sp>
          <p:nvSpPr>
            <p:cNvPr id="40" name="Freeform 478">
              <a:extLst>
                <a:ext uri="{FF2B5EF4-FFF2-40B4-BE49-F238E27FC236}">
                  <a16:creationId xmlns:a16="http://schemas.microsoft.com/office/drawing/2014/main" id="{942679F9-7A7E-6647-B3CF-9B048B751E7A}"/>
                </a:ext>
              </a:extLst>
            </p:cNvPr>
            <p:cNvSpPr>
              <a:spLocks/>
            </p:cNvSpPr>
            <p:nvPr/>
          </p:nvSpPr>
          <p:spPr bwMode="auto">
            <a:xfrm>
              <a:off x="6158169" y="2068513"/>
              <a:ext cx="4189159" cy="2951162"/>
            </a:xfrm>
            <a:custGeom>
              <a:avLst/>
              <a:gdLst>
                <a:gd name="T0" fmla="*/ 139 w 2473"/>
                <a:gd name="T1" fmla="*/ 405 h 1247"/>
                <a:gd name="T2" fmla="*/ 99 w 2473"/>
                <a:gd name="T3" fmla="*/ 445 h 1247"/>
                <a:gd name="T4" fmla="*/ 43 w 2473"/>
                <a:gd name="T5" fmla="*/ 525 h 1247"/>
                <a:gd name="T6" fmla="*/ 35 w 2473"/>
                <a:gd name="T7" fmla="*/ 549 h 1247"/>
                <a:gd name="T8" fmla="*/ 11 w 2473"/>
                <a:gd name="T9" fmla="*/ 573 h 1247"/>
                <a:gd name="T10" fmla="*/ 155 w 2473"/>
                <a:gd name="T11" fmla="*/ 965 h 1247"/>
                <a:gd name="T12" fmla="*/ 443 w 2473"/>
                <a:gd name="T13" fmla="*/ 1157 h 1247"/>
                <a:gd name="T14" fmla="*/ 611 w 2473"/>
                <a:gd name="T15" fmla="*/ 1189 h 1247"/>
                <a:gd name="T16" fmla="*/ 1459 w 2473"/>
                <a:gd name="T17" fmla="*/ 1125 h 1247"/>
                <a:gd name="T18" fmla="*/ 1747 w 2473"/>
                <a:gd name="T19" fmla="*/ 1173 h 1247"/>
                <a:gd name="T20" fmla="*/ 2131 w 2473"/>
                <a:gd name="T21" fmla="*/ 1141 h 1247"/>
                <a:gd name="T22" fmla="*/ 2163 w 2473"/>
                <a:gd name="T23" fmla="*/ 1109 h 1247"/>
                <a:gd name="T24" fmla="*/ 2203 w 2473"/>
                <a:gd name="T25" fmla="*/ 1093 h 1247"/>
                <a:gd name="T26" fmla="*/ 2259 w 2473"/>
                <a:gd name="T27" fmla="*/ 1037 h 1247"/>
                <a:gd name="T28" fmla="*/ 2275 w 2473"/>
                <a:gd name="T29" fmla="*/ 1013 h 1247"/>
                <a:gd name="T30" fmla="*/ 2371 w 2473"/>
                <a:gd name="T31" fmla="*/ 925 h 1247"/>
                <a:gd name="T32" fmla="*/ 2451 w 2473"/>
                <a:gd name="T33" fmla="*/ 733 h 1247"/>
                <a:gd name="T34" fmla="*/ 2451 w 2473"/>
                <a:gd name="T35" fmla="*/ 429 h 1247"/>
                <a:gd name="T36" fmla="*/ 2355 w 2473"/>
                <a:gd name="T37" fmla="*/ 285 h 1247"/>
                <a:gd name="T38" fmla="*/ 2283 w 2473"/>
                <a:gd name="T39" fmla="*/ 261 h 1247"/>
                <a:gd name="T40" fmla="*/ 1739 w 2473"/>
                <a:gd name="T41" fmla="*/ 125 h 1247"/>
                <a:gd name="T42" fmla="*/ 1475 w 2473"/>
                <a:gd name="T43" fmla="*/ 117 h 1247"/>
                <a:gd name="T44" fmla="*/ 1363 w 2473"/>
                <a:gd name="T45" fmla="*/ 85 h 1247"/>
                <a:gd name="T46" fmla="*/ 1195 w 2473"/>
                <a:gd name="T47" fmla="*/ 45 h 1247"/>
                <a:gd name="T48" fmla="*/ 995 w 2473"/>
                <a:gd name="T49" fmla="*/ 13 h 1247"/>
                <a:gd name="T50" fmla="*/ 795 w 2473"/>
                <a:gd name="T51" fmla="*/ 21 h 1247"/>
                <a:gd name="T52" fmla="*/ 691 w 2473"/>
                <a:gd name="T53" fmla="*/ 61 h 1247"/>
                <a:gd name="T54" fmla="*/ 611 w 2473"/>
                <a:gd name="T55" fmla="*/ 93 h 1247"/>
                <a:gd name="T56" fmla="*/ 547 w 2473"/>
                <a:gd name="T57" fmla="*/ 125 h 1247"/>
                <a:gd name="T58" fmla="*/ 467 w 2473"/>
                <a:gd name="T59" fmla="*/ 173 h 1247"/>
                <a:gd name="T60" fmla="*/ 403 w 2473"/>
                <a:gd name="T61" fmla="*/ 229 h 1247"/>
                <a:gd name="T62" fmla="*/ 315 w 2473"/>
                <a:gd name="T63" fmla="*/ 309 h 1247"/>
                <a:gd name="T64" fmla="*/ 203 w 2473"/>
                <a:gd name="T65" fmla="*/ 381 h 1247"/>
                <a:gd name="T66" fmla="*/ 139 w 2473"/>
                <a:gd name="T67" fmla="*/ 405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3" h="1247">
                  <a:moveTo>
                    <a:pt x="139" y="405"/>
                  </a:moveTo>
                  <a:cubicBezTo>
                    <a:pt x="96" y="469"/>
                    <a:pt x="152" y="392"/>
                    <a:pt x="99" y="445"/>
                  </a:cubicBezTo>
                  <a:cubicBezTo>
                    <a:pt x="75" y="469"/>
                    <a:pt x="67" y="501"/>
                    <a:pt x="43" y="525"/>
                  </a:cubicBezTo>
                  <a:cubicBezTo>
                    <a:pt x="40" y="533"/>
                    <a:pt x="40" y="542"/>
                    <a:pt x="35" y="549"/>
                  </a:cubicBezTo>
                  <a:cubicBezTo>
                    <a:pt x="29" y="558"/>
                    <a:pt x="12" y="562"/>
                    <a:pt x="11" y="573"/>
                  </a:cubicBezTo>
                  <a:cubicBezTo>
                    <a:pt x="0" y="714"/>
                    <a:pt x="28" y="880"/>
                    <a:pt x="155" y="965"/>
                  </a:cubicBezTo>
                  <a:cubicBezTo>
                    <a:pt x="209" y="1047"/>
                    <a:pt x="345" y="1141"/>
                    <a:pt x="443" y="1157"/>
                  </a:cubicBezTo>
                  <a:cubicBezTo>
                    <a:pt x="497" y="1184"/>
                    <a:pt x="550" y="1183"/>
                    <a:pt x="611" y="1189"/>
                  </a:cubicBezTo>
                  <a:cubicBezTo>
                    <a:pt x="1502" y="1179"/>
                    <a:pt x="1092" y="1247"/>
                    <a:pt x="1459" y="1125"/>
                  </a:cubicBezTo>
                  <a:cubicBezTo>
                    <a:pt x="1557" y="1137"/>
                    <a:pt x="1648" y="1165"/>
                    <a:pt x="1747" y="1173"/>
                  </a:cubicBezTo>
                  <a:cubicBezTo>
                    <a:pt x="1929" y="1168"/>
                    <a:pt x="1988" y="1170"/>
                    <a:pt x="2131" y="1141"/>
                  </a:cubicBezTo>
                  <a:cubicBezTo>
                    <a:pt x="2142" y="1130"/>
                    <a:pt x="2150" y="1117"/>
                    <a:pt x="2163" y="1109"/>
                  </a:cubicBezTo>
                  <a:cubicBezTo>
                    <a:pt x="2175" y="1101"/>
                    <a:pt x="2192" y="1102"/>
                    <a:pt x="2203" y="1093"/>
                  </a:cubicBezTo>
                  <a:cubicBezTo>
                    <a:pt x="2224" y="1077"/>
                    <a:pt x="2244" y="1059"/>
                    <a:pt x="2259" y="1037"/>
                  </a:cubicBezTo>
                  <a:cubicBezTo>
                    <a:pt x="2264" y="1029"/>
                    <a:pt x="2268" y="1020"/>
                    <a:pt x="2275" y="1013"/>
                  </a:cubicBezTo>
                  <a:cubicBezTo>
                    <a:pt x="2305" y="983"/>
                    <a:pt x="2337" y="952"/>
                    <a:pt x="2371" y="925"/>
                  </a:cubicBezTo>
                  <a:cubicBezTo>
                    <a:pt x="2388" y="858"/>
                    <a:pt x="2425" y="797"/>
                    <a:pt x="2451" y="733"/>
                  </a:cubicBezTo>
                  <a:cubicBezTo>
                    <a:pt x="2468" y="617"/>
                    <a:pt x="2473" y="601"/>
                    <a:pt x="2451" y="429"/>
                  </a:cubicBezTo>
                  <a:cubicBezTo>
                    <a:pt x="2446" y="392"/>
                    <a:pt x="2391" y="304"/>
                    <a:pt x="2355" y="285"/>
                  </a:cubicBezTo>
                  <a:cubicBezTo>
                    <a:pt x="2333" y="273"/>
                    <a:pt x="2306" y="270"/>
                    <a:pt x="2283" y="261"/>
                  </a:cubicBezTo>
                  <a:cubicBezTo>
                    <a:pt x="2099" y="187"/>
                    <a:pt x="1938" y="150"/>
                    <a:pt x="1739" y="125"/>
                  </a:cubicBezTo>
                  <a:cubicBezTo>
                    <a:pt x="1652" y="114"/>
                    <a:pt x="1563" y="120"/>
                    <a:pt x="1475" y="117"/>
                  </a:cubicBezTo>
                  <a:cubicBezTo>
                    <a:pt x="1436" y="104"/>
                    <a:pt x="1403" y="93"/>
                    <a:pt x="1363" y="85"/>
                  </a:cubicBezTo>
                  <a:cubicBezTo>
                    <a:pt x="1316" y="53"/>
                    <a:pt x="1250" y="51"/>
                    <a:pt x="1195" y="45"/>
                  </a:cubicBezTo>
                  <a:cubicBezTo>
                    <a:pt x="1131" y="24"/>
                    <a:pt x="1061" y="19"/>
                    <a:pt x="995" y="13"/>
                  </a:cubicBezTo>
                  <a:cubicBezTo>
                    <a:pt x="928" y="0"/>
                    <a:pt x="862" y="11"/>
                    <a:pt x="795" y="21"/>
                  </a:cubicBezTo>
                  <a:cubicBezTo>
                    <a:pt x="758" y="33"/>
                    <a:pt x="730" y="51"/>
                    <a:pt x="691" y="61"/>
                  </a:cubicBezTo>
                  <a:cubicBezTo>
                    <a:pt x="665" y="78"/>
                    <a:pt x="640" y="83"/>
                    <a:pt x="611" y="93"/>
                  </a:cubicBezTo>
                  <a:cubicBezTo>
                    <a:pt x="516" y="164"/>
                    <a:pt x="637" y="80"/>
                    <a:pt x="547" y="125"/>
                  </a:cubicBezTo>
                  <a:cubicBezTo>
                    <a:pt x="517" y="140"/>
                    <a:pt x="500" y="162"/>
                    <a:pt x="467" y="173"/>
                  </a:cubicBezTo>
                  <a:cubicBezTo>
                    <a:pt x="443" y="197"/>
                    <a:pt x="435" y="218"/>
                    <a:pt x="403" y="229"/>
                  </a:cubicBezTo>
                  <a:cubicBezTo>
                    <a:pt x="381" y="261"/>
                    <a:pt x="347" y="287"/>
                    <a:pt x="315" y="309"/>
                  </a:cubicBezTo>
                  <a:cubicBezTo>
                    <a:pt x="289" y="347"/>
                    <a:pt x="249" y="373"/>
                    <a:pt x="203" y="381"/>
                  </a:cubicBezTo>
                  <a:cubicBezTo>
                    <a:pt x="148" y="390"/>
                    <a:pt x="166" y="378"/>
                    <a:pt x="139" y="405"/>
                  </a:cubicBezTo>
                  <a:close/>
                </a:path>
              </a:pathLst>
            </a:custGeom>
            <a:noFill/>
            <a:ln w="28575" cap="flat" cmpd="sng">
              <a:solidFill>
                <a:srgbClr val="99D9E8"/>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grpSp>
          <p:nvGrpSpPr>
            <p:cNvPr id="44" name="Group 483">
              <a:extLst>
                <a:ext uri="{FF2B5EF4-FFF2-40B4-BE49-F238E27FC236}">
                  <a16:creationId xmlns:a16="http://schemas.microsoft.com/office/drawing/2014/main" id="{97584C05-02C0-D344-8180-905B6449E75A}"/>
                </a:ext>
              </a:extLst>
            </p:cNvPr>
            <p:cNvGrpSpPr>
              <a:grpSpLocks/>
            </p:cNvGrpSpPr>
            <p:nvPr/>
          </p:nvGrpSpPr>
          <p:grpSpPr bwMode="auto">
            <a:xfrm>
              <a:off x="6464300" y="3003550"/>
              <a:ext cx="1435100" cy="647700"/>
              <a:chOff x="616" y="1392"/>
              <a:chExt cx="544" cy="280"/>
            </a:xfrm>
          </p:grpSpPr>
          <p:sp>
            <p:nvSpPr>
              <p:cNvPr id="99" name="Oval 484">
                <a:extLst>
                  <a:ext uri="{FF2B5EF4-FFF2-40B4-BE49-F238E27FC236}">
                    <a16:creationId xmlns:a16="http://schemas.microsoft.com/office/drawing/2014/main" id="{7AEB402E-963F-6D4D-96C1-63EEF085D4D7}"/>
                  </a:ext>
                </a:extLst>
              </p:cNvPr>
              <p:cNvSpPr>
                <a:spLocks noChangeArrowheads="1"/>
              </p:cNvSpPr>
              <p:nvPr/>
            </p:nvSpPr>
            <p:spPr bwMode="auto">
              <a:xfrm>
                <a:off x="824" y="1408"/>
                <a:ext cx="96" cy="264"/>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0" name="Oval 485">
                <a:extLst>
                  <a:ext uri="{FF2B5EF4-FFF2-40B4-BE49-F238E27FC236}">
                    <a16:creationId xmlns:a16="http://schemas.microsoft.com/office/drawing/2014/main" id="{B1AB0C6D-125C-FB4B-818E-57FF6EC91838}"/>
                  </a:ext>
                </a:extLst>
              </p:cNvPr>
              <p:cNvSpPr>
                <a:spLocks noChangeArrowheads="1"/>
              </p:cNvSpPr>
              <p:nvPr/>
            </p:nvSpPr>
            <p:spPr bwMode="auto">
              <a:xfrm>
                <a:off x="904" y="1408"/>
                <a:ext cx="96" cy="264"/>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1" name="Oval 486">
                <a:extLst>
                  <a:ext uri="{FF2B5EF4-FFF2-40B4-BE49-F238E27FC236}">
                    <a16:creationId xmlns:a16="http://schemas.microsoft.com/office/drawing/2014/main" id="{77717BF3-5455-A54E-AAD8-9453BCB953BA}"/>
                  </a:ext>
                </a:extLst>
              </p:cNvPr>
              <p:cNvSpPr>
                <a:spLocks noChangeArrowheads="1"/>
              </p:cNvSpPr>
              <p:nvPr/>
            </p:nvSpPr>
            <p:spPr bwMode="auto">
              <a:xfrm>
                <a:off x="984" y="1400"/>
                <a:ext cx="96" cy="264"/>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2" name="Oval 487">
                <a:extLst>
                  <a:ext uri="{FF2B5EF4-FFF2-40B4-BE49-F238E27FC236}">
                    <a16:creationId xmlns:a16="http://schemas.microsoft.com/office/drawing/2014/main" id="{DE63EEAC-8B07-D949-8BBA-44436A12440A}"/>
                  </a:ext>
                </a:extLst>
              </p:cNvPr>
              <p:cNvSpPr>
                <a:spLocks noChangeArrowheads="1"/>
              </p:cNvSpPr>
              <p:nvPr/>
            </p:nvSpPr>
            <p:spPr bwMode="auto">
              <a:xfrm>
                <a:off x="1064" y="1392"/>
                <a:ext cx="96" cy="264"/>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3" name="Oval 488">
                <a:extLst>
                  <a:ext uri="{FF2B5EF4-FFF2-40B4-BE49-F238E27FC236}">
                    <a16:creationId xmlns:a16="http://schemas.microsoft.com/office/drawing/2014/main" id="{1F3EFA9E-3BC0-8342-9374-A38FC4576362}"/>
                  </a:ext>
                </a:extLst>
              </p:cNvPr>
              <p:cNvSpPr>
                <a:spLocks noChangeArrowheads="1"/>
              </p:cNvSpPr>
              <p:nvPr/>
            </p:nvSpPr>
            <p:spPr bwMode="auto">
              <a:xfrm>
                <a:off x="760" y="1424"/>
                <a:ext cx="88" cy="232"/>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4" name="Oval 489">
                <a:extLst>
                  <a:ext uri="{FF2B5EF4-FFF2-40B4-BE49-F238E27FC236}">
                    <a16:creationId xmlns:a16="http://schemas.microsoft.com/office/drawing/2014/main" id="{730D3B3C-4CB1-144F-9E1E-A8C491B97839}"/>
                  </a:ext>
                </a:extLst>
              </p:cNvPr>
              <p:cNvSpPr>
                <a:spLocks noChangeArrowheads="1"/>
              </p:cNvSpPr>
              <p:nvPr/>
            </p:nvSpPr>
            <p:spPr bwMode="auto">
              <a:xfrm>
                <a:off x="688" y="1424"/>
                <a:ext cx="88" cy="232"/>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5" name="Oval 490">
                <a:extLst>
                  <a:ext uri="{FF2B5EF4-FFF2-40B4-BE49-F238E27FC236}">
                    <a16:creationId xmlns:a16="http://schemas.microsoft.com/office/drawing/2014/main" id="{946FBEAE-264F-794A-B335-DA7505620583}"/>
                  </a:ext>
                </a:extLst>
              </p:cNvPr>
              <p:cNvSpPr>
                <a:spLocks noChangeArrowheads="1"/>
              </p:cNvSpPr>
              <p:nvPr/>
            </p:nvSpPr>
            <p:spPr bwMode="auto">
              <a:xfrm>
                <a:off x="616" y="1416"/>
                <a:ext cx="88" cy="232"/>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
          <p:nvSpPr>
            <p:cNvPr id="45" name="Text Box 491">
              <a:extLst>
                <a:ext uri="{FF2B5EF4-FFF2-40B4-BE49-F238E27FC236}">
                  <a16:creationId xmlns:a16="http://schemas.microsoft.com/office/drawing/2014/main" id="{71F2AD9F-4840-E844-8CE2-C35809925B7B}"/>
                </a:ext>
              </a:extLst>
            </p:cNvPr>
            <p:cNvSpPr txBox="1">
              <a:spLocks noChangeArrowheads="1"/>
            </p:cNvSpPr>
            <p:nvPr/>
          </p:nvSpPr>
          <p:spPr bwMode="auto">
            <a:xfrm>
              <a:off x="6584950" y="3133726"/>
              <a:ext cx="1304263" cy="49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600"/>
                <a:t>Glycogen</a:t>
              </a:r>
            </a:p>
          </p:txBody>
        </p:sp>
        <p:grpSp>
          <p:nvGrpSpPr>
            <p:cNvPr id="46" name="Group 545">
              <a:extLst>
                <a:ext uri="{FF2B5EF4-FFF2-40B4-BE49-F238E27FC236}">
                  <a16:creationId xmlns:a16="http://schemas.microsoft.com/office/drawing/2014/main" id="{49703AAD-ABE7-C040-B796-A0262218E7E4}"/>
                </a:ext>
              </a:extLst>
            </p:cNvPr>
            <p:cNvGrpSpPr>
              <a:grpSpLocks/>
            </p:cNvGrpSpPr>
            <p:nvPr/>
          </p:nvGrpSpPr>
          <p:grpSpPr bwMode="auto">
            <a:xfrm>
              <a:off x="6464301" y="2286004"/>
              <a:ext cx="3490913" cy="2520954"/>
              <a:chOff x="3112" y="1440"/>
              <a:chExt cx="2199" cy="1588"/>
            </a:xfrm>
          </p:grpSpPr>
          <p:sp>
            <p:nvSpPr>
              <p:cNvPr id="47" name="Text Box 546">
                <a:extLst>
                  <a:ext uri="{FF2B5EF4-FFF2-40B4-BE49-F238E27FC236}">
                    <a16:creationId xmlns:a16="http://schemas.microsoft.com/office/drawing/2014/main" id="{98317B51-ED09-4D4A-9622-229F9206D71F}"/>
                  </a:ext>
                </a:extLst>
              </p:cNvPr>
              <p:cNvSpPr txBox="1">
                <a:spLocks noChangeArrowheads="1"/>
              </p:cNvSpPr>
              <p:nvPr/>
            </p:nvSpPr>
            <p:spPr bwMode="auto">
              <a:xfrm>
                <a:off x="3901" y="1440"/>
                <a:ext cx="1410" cy="378"/>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spAutoFit/>
              </a:bodyPr>
              <a:lstStyle/>
              <a:p>
                <a:pPr algn="l"/>
                <a:r>
                  <a:rPr lang="en-US" altLang="en-US" sz="1600" dirty="0"/>
                  <a:t>Pompe disease</a:t>
                </a:r>
              </a:p>
            </p:txBody>
          </p:sp>
          <p:sp>
            <p:nvSpPr>
              <p:cNvPr id="48" name="Text Box 547">
                <a:extLst>
                  <a:ext uri="{FF2B5EF4-FFF2-40B4-BE49-F238E27FC236}">
                    <a16:creationId xmlns:a16="http://schemas.microsoft.com/office/drawing/2014/main" id="{059D4D2A-16D4-C74F-8001-34F743B51EC8}"/>
                  </a:ext>
                </a:extLst>
              </p:cNvPr>
              <p:cNvSpPr txBox="1">
                <a:spLocks noChangeArrowheads="1"/>
              </p:cNvSpPr>
              <p:nvPr/>
            </p:nvSpPr>
            <p:spPr bwMode="auto">
              <a:xfrm>
                <a:off x="4342" y="1905"/>
                <a:ext cx="354" cy="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dirty="0"/>
                  <a:t>X</a:t>
                </a:r>
              </a:p>
            </p:txBody>
          </p:sp>
          <p:grpSp>
            <p:nvGrpSpPr>
              <p:cNvPr id="49" name="Group 548">
                <a:extLst>
                  <a:ext uri="{FF2B5EF4-FFF2-40B4-BE49-F238E27FC236}">
                    <a16:creationId xmlns:a16="http://schemas.microsoft.com/office/drawing/2014/main" id="{C000C1D3-F13F-FD4B-9DA2-587C8A2025D0}"/>
                  </a:ext>
                </a:extLst>
              </p:cNvPr>
              <p:cNvGrpSpPr>
                <a:grpSpLocks/>
              </p:cNvGrpSpPr>
              <p:nvPr/>
            </p:nvGrpSpPr>
            <p:grpSpPr bwMode="auto">
              <a:xfrm rot="-1322090">
                <a:off x="4008" y="2420"/>
                <a:ext cx="904" cy="408"/>
                <a:chOff x="616" y="1392"/>
                <a:chExt cx="544" cy="280"/>
              </a:xfrm>
            </p:grpSpPr>
            <p:sp>
              <p:nvSpPr>
                <p:cNvPr id="94" name="Oval 551">
                  <a:extLst>
                    <a:ext uri="{FF2B5EF4-FFF2-40B4-BE49-F238E27FC236}">
                      <a16:creationId xmlns:a16="http://schemas.microsoft.com/office/drawing/2014/main" id="{CAC94597-C655-134A-836F-BEBFFB46F86A}"/>
                    </a:ext>
                  </a:extLst>
                </p:cNvPr>
                <p:cNvSpPr>
                  <a:spLocks noChangeArrowheads="1"/>
                </p:cNvSpPr>
                <p:nvPr/>
              </p:nvSpPr>
              <p:spPr bwMode="auto">
                <a:xfrm>
                  <a:off x="984" y="1400"/>
                  <a:ext cx="96" cy="264"/>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92" name="Oval 549">
                  <a:extLst>
                    <a:ext uri="{FF2B5EF4-FFF2-40B4-BE49-F238E27FC236}">
                      <a16:creationId xmlns:a16="http://schemas.microsoft.com/office/drawing/2014/main" id="{E69CE883-36DD-A249-887B-27C95E99B3B4}"/>
                    </a:ext>
                  </a:extLst>
                </p:cNvPr>
                <p:cNvSpPr>
                  <a:spLocks noChangeArrowheads="1"/>
                </p:cNvSpPr>
                <p:nvPr/>
              </p:nvSpPr>
              <p:spPr bwMode="auto">
                <a:xfrm>
                  <a:off x="824" y="1408"/>
                  <a:ext cx="96" cy="264"/>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93" name="Oval 550">
                  <a:extLst>
                    <a:ext uri="{FF2B5EF4-FFF2-40B4-BE49-F238E27FC236}">
                      <a16:creationId xmlns:a16="http://schemas.microsoft.com/office/drawing/2014/main" id="{B72484FF-4D67-694B-A888-1785D5A7DBDB}"/>
                    </a:ext>
                  </a:extLst>
                </p:cNvPr>
                <p:cNvSpPr>
                  <a:spLocks noChangeArrowheads="1"/>
                </p:cNvSpPr>
                <p:nvPr/>
              </p:nvSpPr>
              <p:spPr bwMode="auto">
                <a:xfrm>
                  <a:off x="904" y="1408"/>
                  <a:ext cx="96" cy="264"/>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95" name="Oval 552">
                  <a:extLst>
                    <a:ext uri="{FF2B5EF4-FFF2-40B4-BE49-F238E27FC236}">
                      <a16:creationId xmlns:a16="http://schemas.microsoft.com/office/drawing/2014/main" id="{46D10ECE-71A4-894D-9943-7B2CFAE13A62}"/>
                    </a:ext>
                  </a:extLst>
                </p:cNvPr>
                <p:cNvSpPr>
                  <a:spLocks noChangeArrowheads="1"/>
                </p:cNvSpPr>
                <p:nvPr/>
              </p:nvSpPr>
              <p:spPr bwMode="auto">
                <a:xfrm>
                  <a:off x="1064" y="1392"/>
                  <a:ext cx="96" cy="264"/>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96" name="Oval 553">
                  <a:extLst>
                    <a:ext uri="{FF2B5EF4-FFF2-40B4-BE49-F238E27FC236}">
                      <a16:creationId xmlns:a16="http://schemas.microsoft.com/office/drawing/2014/main" id="{B2EA2D1E-FB1F-E343-944B-A9B0B7A5AEEF}"/>
                    </a:ext>
                  </a:extLst>
                </p:cNvPr>
                <p:cNvSpPr>
                  <a:spLocks noChangeArrowheads="1"/>
                </p:cNvSpPr>
                <p:nvPr/>
              </p:nvSpPr>
              <p:spPr bwMode="auto">
                <a:xfrm>
                  <a:off x="760" y="1424"/>
                  <a:ext cx="88" cy="232"/>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97" name="Oval 554">
                  <a:extLst>
                    <a:ext uri="{FF2B5EF4-FFF2-40B4-BE49-F238E27FC236}">
                      <a16:creationId xmlns:a16="http://schemas.microsoft.com/office/drawing/2014/main" id="{7D2B21A4-A8D8-AE47-B0A0-FA81EE50E85F}"/>
                    </a:ext>
                  </a:extLst>
                </p:cNvPr>
                <p:cNvSpPr>
                  <a:spLocks noChangeArrowheads="1"/>
                </p:cNvSpPr>
                <p:nvPr/>
              </p:nvSpPr>
              <p:spPr bwMode="auto">
                <a:xfrm>
                  <a:off x="688" y="1424"/>
                  <a:ext cx="88" cy="232"/>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98" name="Oval 555">
                  <a:extLst>
                    <a:ext uri="{FF2B5EF4-FFF2-40B4-BE49-F238E27FC236}">
                      <a16:creationId xmlns:a16="http://schemas.microsoft.com/office/drawing/2014/main" id="{870FD9FB-841E-5A40-8063-55719A498B8F}"/>
                    </a:ext>
                  </a:extLst>
                </p:cNvPr>
                <p:cNvSpPr>
                  <a:spLocks noChangeArrowheads="1"/>
                </p:cNvSpPr>
                <p:nvPr/>
              </p:nvSpPr>
              <p:spPr bwMode="auto">
                <a:xfrm>
                  <a:off x="616" y="1416"/>
                  <a:ext cx="88" cy="232"/>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50" name="Group 556">
                <a:extLst>
                  <a:ext uri="{FF2B5EF4-FFF2-40B4-BE49-F238E27FC236}">
                    <a16:creationId xmlns:a16="http://schemas.microsoft.com/office/drawing/2014/main" id="{27301AC8-AA8B-1847-906F-D34F1272CE36}"/>
                  </a:ext>
                </a:extLst>
              </p:cNvPr>
              <p:cNvGrpSpPr>
                <a:grpSpLocks/>
              </p:cNvGrpSpPr>
              <p:nvPr/>
            </p:nvGrpSpPr>
            <p:grpSpPr bwMode="auto">
              <a:xfrm rot="1005172">
                <a:off x="3464" y="2092"/>
                <a:ext cx="904" cy="408"/>
                <a:chOff x="616" y="1392"/>
                <a:chExt cx="544" cy="280"/>
              </a:xfrm>
            </p:grpSpPr>
            <p:sp>
              <p:nvSpPr>
                <p:cNvPr id="85" name="Oval 557">
                  <a:extLst>
                    <a:ext uri="{FF2B5EF4-FFF2-40B4-BE49-F238E27FC236}">
                      <a16:creationId xmlns:a16="http://schemas.microsoft.com/office/drawing/2014/main" id="{87CDB14D-F71A-A54B-A83E-22BA456D2C73}"/>
                    </a:ext>
                  </a:extLst>
                </p:cNvPr>
                <p:cNvSpPr>
                  <a:spLocks noChangeArrowheads="1"/>
                </p:cNvSpPr>
                <p:nvPr/>
              </p:nvSpPr>
              <p:spPr bwMode="auto">
                <a:xfrm>
                  <a:off x="824" y="1408"/>
                  <a:ext cx="96" cy="264"/>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86" name="Oval 558">
                  <a:extLst>
                    <a:ext uri="{FF2B5EF4-FFF2-40B4-BE49-F238E27FC236}">
                      <a16:creationId xmlns:a16="http://schemas.microsoft.com/office/drawing/2014/main" id="{E78D2C10-3031-5A45-A996-3E59C8A9E0F6}"/>
                    </a:ext>
                  </a:extLst>
                </p:cNvPr>
                <p:cNvSpPr>
                  <a:spLocks noChangeArrowheads="1"/>
                </p:cNvSpPr>
                <p:nvPr/>
              </p:nvSpPr>
              <p:spPr bwMode="auto">
                <a:xfrm>
                  <a:off x="904" y="1408"/>
                  <a:ext cx="96" cy="264"/>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87" name="Oval 559">
                  <a:extLst>
                    <a:ext uri="{FF2B5EF4-FFF2-40B4-BE49-F238E27FC236}">
                      <a16:creationId xmlns:a16="http://schemas.microsoft.com/office/drawing/2014/main" id="{75346581-874E-0F4E-B35C-FF16845C8B93}"/>
                    </a:ext>
                  </a:extLst>
                </p:cNvPr>
                <p:cNvSpPr>
                  <a:spLocks noChangeArrowheads="1"/>
                </p:cNvSpPr>
                <p:nvPr/>
              </p:nvSpPr>
              <p:spPr bwMode="auto">
                <a:xfrm>
                  <a:off x="984" y="1400"/>
                  <a:ext cx="96" cy="264"/>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88" name="Oval 560">
                  <a:extLst>
                    <a:ext uri="{FF2B5EF4-FFF2-40B4-BE49-F238E27FC236}">
                      <a16:creationId xmlns:a16="http://schemas.microsoft.com/office/drawing/2014/main" id="{A4D66B1D-03B2-2243-954D-0FA9EF6FDD03}"/>
                    </a:ext>
                  </a:extLst>
                </p:cNvPr>
                <p:cNvSpPr>
                  <a:spLocks noChangeArrowheads="1"/>
                </p:cNvSpPr>
                <p:nvPr/>
              </p:nvSpPr>
              <p:spPr bwMode="auto">
                <a:xfrm>
                  <a:off x="1064" y="1392"/>
                  <a:ext cx="96" cy="264"/>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89" name="Oval 561">
                  <a:extLst>
                    <a:ext uri="{FF2B5EF4-FFF2-40B4-BE49-F238E27FC236}">
                      <a16:creationId xmlns:a16="http://schemas.microsoft.com/office/drawing/2014/main" id="{62A06BA1-290F-FA47-BEF3-3D2653FF7277}"/>
                    </a:ext>
                  </a:extLst>
                </p:cNvPr>
                <p:cNvSpPr>
                  <a:spLocks noChangeArrowheads="1"/>
                </p:cNvSpPr>
                <p:nvPr/>
              </p:nvSpPr>
              <p:spPr bwMode="auto">
                <a:xfrm>
                  <a:off x="760" y="1424"/>
                  <a:ext cx="88" cy="232"/>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90" name="Oval 562">
                  <a:extLst>
                    <a:ext uri="{FF2B5EF4-FFF2-40B4-BE49-F238E27FC236}">
                      <a16:creationId xmlns:a16="http://schemas.microsoft.com/office/drawing/2014/main" id="{261676B6-05C3-194C-BFC1-55D434787041}"/>
                    </a:ext>
                  </a:extLst>
                </p:cNvPr>
                <p:cNvSpPr>
                  <a:spLocks noChangeArrowheads="1"/>
                </p:cNvSpPr>
                <p:nvPr/>
              </p:nvSpPr>
              <p:spPr bwMode="auto">
                <a:xfrm>
                  <a:off x="688" y="1424"/>
                  <a:ext cx="88" cy="232"/>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91" name="Oval 563">
                  <a:extLst>
                    <a:ext uri="{FF2B5EF4-FFF2-40B4-BE49-F238E27FC236}">
                      <a16:creationId xmlns:a16="http://schemas.microsoft.com/office/drawing/2014/main" id="{F57A78BF-BDC5-6A40-805B-974A40735C08}"/>
                    </a:ext>
                  </a:extLst>
                </p:cNvPr>
                <p:cNvSpPr>
                  <a:spLocks noChangeArrowheads="1"/>
                </p:cNvSpPr>
                <p:nvPr/>
              </p:nvSpPr>
              <p:spPr bwMode="auto">
                <a:xfrm>
                  <a:off x="616" y="1416"/>
                  <a:ext cx="88" cy="232"/>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51" name="Group 564">
                <a:extLst>
                  <a:ext uri="{FF2B5EF4-FFF2-40B4-BE49-F238E27FC236}">
                    <a16:creationId xmlns:a16="http://schemas.microsoft.com/office/drawing/2014/main" id="{DD248BE4-1DEA-FD43-8461-B85737622364}"/>
                  </a:ext>
                </a:extLst>
              </p:cNvPr>
              <p:cNvGrpSpPr>
                <a:grpSpLocks/>
              </p:cNvGrpSpPr>
              <p:nvPr/>
            </p:nvGrpSpPr>
            <p:grpSpPr bwMode="auto">
              <a:xfrm rot="3271741">
                <a:off x="2944" y="2372"/>
                <a:ext cx="904" cy="408"/>
                <a:chOff x="616" y="1392"/>
                <a:chExt cx="544" cy="280"/>
              </a:xfrm>
            </p:grpSpPr>
            <p:sp>
              <p:nvSpPr>
                <p:cNvPr id="78" name="Oval 565">
                  <a:extLst>
                    <a:ext uri="{FF2B5EF4-FFF2-40B4-BE49-F238E27FC236}">
                      <a16:creationId xmlns:a16="http://schemas.microsoft.com/office/drawing/2014/main" id="{1A301D2F-472B-4A44-A8C8-D09BC3C06B0A}"/>
                    </a:ext>
                  </a:extLst>
                </p:cNvPr>
                <p:cNvSpPr>
                  <a:spLocks noChangeArrowheads="1"/>
                </p:cNvSpPr>
                <p:nvPr/>
              </p:nvSpPr>
              <p:spPr bwMode="auto">
                <a:xfrm>
                  <a:off x="824" y="1408"/>
                  <a:ext cx="96" cy="264"/>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79" name="Oval 566">
                  <a:extLst>
                    <a:ext uri="{FF2B5EF4-FFF2-40B4-BE49-F238E27FC236}">
                      <a16:creationId xmlns:a16="http://schemas.microsoft.com/office/drawing/2014/main" id="{AC238F47-9207-E04E-8590-69C93E61A250}"/>
                    </a:ext>
                  </a:extLst>
                </p:cNvPr>
                <p:cNvSpPr>
                  <a:spLocks noChangeArrowheads="1"/>
                </p:cNvSpPr>
                <p:nvPr/>
              </p:nvSpPr>
              <p:spPr bwMode="auto">
                <a:xfrm>
                  <a:off x="904" y="1408"/>
                  <a:ext cx="96" cy="264"/>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80" name="Oval 567">
                  <a:extLst>
                    <a:ext uri="{FF2B5EF4-FFF2-40B4-BE49-F238E27FC236}">
                      <a16:creationId xmlns:a16="http://schemas.microsoft.com/office/drawing/2014/main" id="{2C837BBE-F552-F949-BEBE-0C5939B9FCDA}"/>
                    </a:ext>
                  </a:extLst>
                </p:cNvPr>
                <p:cNvSpPr>
                  <a:spLocks noChangeArrowheads="1"/>
                </p:cNvSpPr>
                <p:nvPr/>
              </p:nvSpPr>
              <p:spPr bwMode="auto">
                <a:xfrm>
                  <a:off x="984" y="1400"/>
                  <a:ext cx="96" cy="264"/>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81" name="Oval 568">
                  <a:extLst>
                    <a:ext uri="{FF2B5EF4-FFF2-40B4-BE49-F238E27FC236}">
                      <a16:creationId xmlns:a16="http://schemas.microsoft.com/office/drawing/2014/main" id="{50A53B75-8068-574E-81C6-954F0E433655}"/>
                    </a:ext>
                  </a:extLst>
                </p:cNvPr>
                <p:cNvSpPr>
                  <a:spLocks noChangeArrowheads="1"/>
                </p:cNvSpPr>
                <p:nvPr/>
              </p:nvSpPr>
              <p:spPr bwMode="auto">
                <a:xfrm>
                  <a:off x="1064" y="1392"/>
                  <a:ext cx="96" cy="264"/>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82" name="Oval 569">
                  <a:extLst>
                    <a:ext uri="{FF2B5EF4-FFF2-40B4-BE49-F238E27FC236}">
                      <a16:creationId xmlns:a16="http://schemas.microsoft.com/office/drawing/2014/main" id="{94CCFA06-EC00-E249-B593-FFDF2B10F99E}"/>
                    </a:ext>
                  </a:extLst>
                </p:cNvPr>
                <p:cNvSpPr>
                  <a:spLocks noChangeArrowheads="1"/>
                </p:cNvSpPr>
                <p:nvPr/>
              </p:nvSpPr>
              <p:spPr bwMode="auto">
                <a:xfrm>
                  <a:off x="760" y="1424"/>
                  <a:ext cx="88" cy="232"/>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83" name="Oval 570">
                  <a:extLst>
                    <a:ext uri="{FF2B5EF4-FFF2-40B4-BE49-F238E27FC236}">
                      <a16:creationId xmlns:a16="http://schemas.microsoft.com/office/drawing/2014/main" id="{F5E69A8E-92F1-A44A-BD75-22569980692B}"/>
                    </a:ext>
                  </a:extLst>
                </p:cNvPr>
                <p:cNvSpPr>
                  <a:spLocks noChangeArrowheads="1"/>
                </p:cNvSpPr>
                <p:nvPr/>
              </p:nvSpPr>
              <p:spPr bwMode="auto">
                <a:xfrm>
                  <a:off x="688" y="1424"/>
                  <a:ext cx="88" cy="232"/>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84" name="Oval 571">
                  <a:extLst>
                    <a:ext uri="{FF2B5EF4-FFF2-40B4-BE49-F238E27FC236}">
                      <a16:creationId xmlns:a16="http://schemas.microsoft.com/office/drawing/2014/main" id="{B21FE80E-10A2-D443-8312-F72ABFAD0057}"/>
                    </a:ext>
                  </a:extLst>
                </p:cNvPr>
                <p:cNvSpPr>
                  <a:spLocks noChangeArrowheads="1"/>
                </p:cNvSpPr>
                <p:nvPr/>
              </p:nvSpPr>
              <p:spPr bwMode="auto">
                <a:xfrm>
                  <a:off x="616" y="1416"/>
                  <a:ext cx="88" cy="232"/>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52" name="Group 572">
                <a:extLst>
                  <a:ext uri="{FF2B5EF4-FFF2-40B4-BE49-F238E27FC236}">
                    <a16:creationId xmlns:a16="http://schemas.microsoft.com/office/drawing/2014/main" id="{960D40C6-B019-7A4E-A070-C9AC79E1F2AC}"/>
                  </a:ext>
                </a:extLst>
              </p:cNvPr>
              <p:cNvGrpSpPr>
                <a:grpSpLocks/>
              </p:cNvGrpSpPr>
              <p:nvPr/>
            </p:nvGrpSpPr>
            <p:grpSpPr bwMode="auto">
              <a:xfrm>
                <a:off x="3112" y="1892"/>
                <a:ext cx="904" cy="408"/>
                <a:chOff x="616" y="1392"/>
                <a:chExt cx="544" cy="280"/>
              </a:xfrm>
            </p:grpSpPr>
            <p:sp>
              <p:nvSpPr>
                <p:cNvPr id="71" name="Oval 573">
                  <a:extLst>
                    <a:ext uri="{FF2B5EF4-FFF2-40B4-BE49-F238E27FC236}">
                      <a16:creationId xmlns:a16="http://schemas.microsoft.com/office/drawing/2014/main" id="{2EA5D590-118A-4A4D-9282-734967FBB40D}"/>
                    </a:ext>
                  </a:extLst>
                </p:cNvPr>
                <p:cNvSpPr>
                  <a:spLocks noChangeArrowheads="1"/>
                </p:cNvSpPr>
                <p:nvPr/>
              </p:nvSpPr>
              <p:spPr bwMode="auto">
                <a:xfrm>
                  <a:off x="824" y="1408"/>
                  <a:ext cx="96" cy="264"/>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72" name="Oval 574">
                  <a:extLst>
                    <a:ext uri="{FF2B5EF4-FFF2-40B4-BE49-F238E27FC236}">
                      <a16:creationId xmlns:a16="http://schemas.microsoft.com/office/drawing/2014/main" id="{C35157E9-6602-E24D-AC9C-FD8B06AB37C4}"/>
                    </a:ext>
                  </a:extLst>
                </p:cNvPr>
                <p:cNvSpPr>
                  <a:spLocks noChangeArrowheads="1"/>
                </p:cNvSpPr>
                <p:nvPr/>
              </p:nvSpPr>
              <p:spPr bwMode="auto">
                <a:xfrm>
                  <a:off x="904" y="1408"/>
                  <a:ext cx="96" cy="264"/>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73" name="Oval 575">
                  <a:extLst>
                    <a:ext uri="{FF2B5EF4-FFF2-40B4-BE49-F238E27FC236}">
                      <a16:creationId xmlns:a16="http://schemas.microsoft.com/office/drawing/2014/main" id="{31A9455C-2152-7048-BE18-98CA62D91E83}"/>
                    </a:ext>
                  </a:extLst>
                </p:cNvPr>
                <p:cNvSpPr>
                  <a:spLocks noChangeArrowheads="1"/>
                </p:cNvSpPr>
                <p:nvPr/>
              </p:nvSpPr>
              <p:spPr bwMode="auto">
                <a:xfrm>
                  <a:off x="984" y="1400"/>
                  <a:ext cx="96" cy="264"/>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74" name="Oval 576">
                  <a:extLst>
                    <a:ext uri="{FF2B5EF4-FFF2-40B4-BE49-F238E27FC236}">
                      <a16:creationId xmlns:a16="http://schemas.microsoft.com/office/drawing/2014/main" id="{E09E633C-312B-DA4F-970E-F3D7D6E6E426}"/>
                    </a:ext>
                  </a:extLst>
                </p:cNvPr>
                <p:cNvSpPr>
                  <a:spLocks noChangeArrowheads="1"/>
                </p:cNvSpPr>
                <p:nvPr/>
              </p:nvSpPr>
              <p:spPr bwMode="auto">
                <a:xfrm>
                  <a:off x="1064" y="1392"/>
                  <a:ext cx="96" cy="264"/>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75" name="Oval 577">
                  <a:extLst>
                    <a:ext uri="{FF2B5EF4-FFF2-40B4-BE49-F238E27FC236}">
                      <a16:creationId xmlns:a16="http://schemas.microsoft.com/office/drawing/2014/main" id="{A7765CFF-7DEB-A341-A5A5-56D0F18AA90D}"/>
                    </a:ext>
                  </a:extLst>
                </p:cNvPr>
                <p:cNvSpPr>
                  <a:spLocks noChangeArrowheads="1"/>
                </p:cNvSpPr>
                <p:nvPr/>
              </p:nvSpPr>
              <p:spPr bwMode="auto">
                <a:xfrm>
                  <a:off x="760" y="1424"/>
                  <a:ext cx="88" cy="232"/>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76" name="Oval 578">
                  <a:extLst>
                    <a:ext uri="{FF2B5EF4-FFF2-40B4-BE49-F238E27FC236}">
                      <a16:creationId xmlns:a16="http://schemas.microsoft.com/office/drawing/2014/main" id="{6DDFABF5-80CF-094C-BC3D-B56B35FF4A0C}"/>
                    </a:ext>
                  </a:extLst>
                </p:cNvPr>
                <p:cNvSpPr>
                  <a:spLocks noChangeArrowheads="1"/>
                </p:cNvSpPr>
                <p:nvPr/>
              </p:nvSpPr>
              <p:spPr bwMode="auto">
                <a:xfrm>
                  <a:off x="688" y="1424"/>
                  <a:ext cx="88" cy="232"/>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77" name="Oval 579">
                  <a:extLst>
                    <a:ext uri="{FF2B5EF4-FFF2-40B4-BE49-F238E27FC236}">
                      <a16:creationId xmlns:a16="http://schemas.microsoft.com/office/drawing/2014/main" id="{55FDB088-4EC8-9F49-9C7A-84BA74962842}"/>
                    </a:ext>
                  </a:extLst>
                </p:cNvPr>
                <p:cNvSpPr>
                  <a:spLocks noChangeArrowheads="1"/>
                </p:cNvSpPr>
                <p:nvPr/>
              </p:nvSpPr>
              <p:spPr bwMode="auto">
                <a:xfrm>
                  <a:off x="616" y="1416"/>
                  <a:ext cx="88" cy="232"/>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53" name="Group 580">
                <a:extLst>
                  <a:ext uri="{FF2B5EF4-FFF2-40B4-BE49-F238E27FC236}">
                    <a16:creationId xmlns:a16="http://schemas.microsoft.com/office/drawing/2014/main" id="{999CFF40-6051-7D4A-8DAD-376EAB98CFF0}"/>
                  </a:ext>
                </a:extLst>
              </p:cNvPr>
              <p:cNvGrpSpPr>
                <a:grpSpLocks/>
              </p:cNvGrpSpPr>
              <p:nvPr/>
            </p:nvGrpSpPr>
            <p:grpSpPr bwMode="auto">
              <a:xfrm rot="-1322090">
                <a:off x="3592" y="2476"/>
                <a:ext cx="904" cy="408"/>
                <a:chOff x="616" y="1392"/>
                <a:chExt cx="544" cy="280"/>
              </a:xfrm>
            </p:grpSpPr>
            <p:sp>
              <p:nvSpPr>
                <p:cNvPr id="64" name="Oval 581">
                  <a:extLst>
                    <a:ext uri="{FF2B5EF4-FFF2-40B4-BE49-F238E27FC236}">
                      <a16:creationId xmlns:a16="http://schemas.microsoft.com/office/drawing/2014/main" id="{3B208DEE-684A-ED45-9ADB-3EE044634B2A}"/>
                    </a:ext>
                  </a:extLst>
                </p:cNvPr>
                <p:cNvSpPr>
                  <a:spLocks noChangeArrowheads="1"/>
                </p:cNvSpPr>
                <p:nvPr/>
              </p:nvSpPr>
              <p:spPr bwMode="auto">
                <a:xfrm>
                  <a:off x="824" y="1408"/>
                  <a:ext cx="96" cy="264"/>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65" name="Oval 582">
                  <a:extLst>
                    <a:ext uri="{FF2B5EF4-FFF2-40B4-BE49-F238E27FC236}">
                      <a16:creationId xmlns:a16="http://schemas.microsoft.com/office/drawing/2014/main" id="{853C20AE-A86B-6B4E-8EC9-0CDD9CC4EAE4}"/>
                    </a:ext>
                  </a:extLst>
                </p:cNvPr>
                <p:cNvSpPr>
                  <a:spLocks noChangeArrowheads="1"/>
                </p:cNvSpPr>
                <p:nvPr/>
              </p:nvSpPr>
              <p:spPr bwMode="auto">
                <a:xfrm>
                  <a:off x="904" y="1408"/>
                  <a:ext cx="96" cy="264"/>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66" name="Oval 583">
                  <a:extLst>
                    <a:ext uri="{FF2B5EF4-FFF2-40B4-BE49-F238E27FC236}">
                      <a16:creationId xmlns:a16="http://schemas.microsoft.com/office/drawing/2014/main" id="{58AF3854-5CDD-2A44-BE12-33A9E491150A}"/>
                    </a:ext>
                  </a:extLst>
                </p:cNvPr>
                <p:cNvSpPr>
                  <a:spLocks noChangeArrowheads="1"/>
                </p:cNvSpPr>
                <p:nvPr/>
              </p:nvSpPr>
              <p:spPr bwMode="auto">
                <a:xfrm>
                  <a:off x="984" y="1400"/>
                  <a:ext cx="96" cy="264"/>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67" name="Oval 584">
                  <a:extLst>
                    <a:ext uri="{FF2B5EF4-FFF2-40B4-BE49-F238E27FC236}">
                      <a16:creationId xmlns:a16="http://schemas.microsoft.com/office/drawing/2014/main" id="{0BDD8C7E-88C5-1847-BE94-6707FE7159E0}"/>
                    </a:ext>
                  </a:extLst>
                </p:cNvPr>
                <p:cNvSpPr>
                  <a:spLocks noChangeArrowheads="1"/>
                </p:cNvSpPr>
                <p:nvPr/>
              </p:nvSpPr>
              <p:spPr bwMode="auto">
                <a:xfrm>
                  <a:off x="1064" y="1392"/>
                  <a:ext cx="96" cy="264"/>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68" name="Oval 585">
                  <a:extLst>
                    <a:ext uri="{FF2B5EF4-FFF2-40B4-BE49-F238E27FC236}">
                      <a16:creationId xmlns:a16="http://schemas.microsoft.com/office/drawing/2014/main" id="{264499C7-2378-5448-B6AF-6A7F62D3098B}"/>
                    </a:ext>
                  </a:extLst>
                </p:cNvPr>
                <p:cNvSpPr>
                  <a:spLocks noChangeArrowheads="1"/>
                </p:cNvSpPr>
                <p:nvPr/>
              </p:nvSpPr>
              <p:spPr bwMode="auto">
                <a:xfrm>
                  <a:off x="760" y="1424"/>
                  <a:ext cx="88" cy="232"/>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69" name="Oval 586">
                  <a:extLst>
                    <a:ext uri="{FF2B5EF4-FFF2-40B4-BE49-F238E27FC236}">
                      <a16:creationId xmlns:a16="http://schemas.microsoft.com/office/drawing/2014/main" id="{928641D7-3274-4C48-AC19-504199ABD284}"/>
                    </a:ext>
                  </a:extLst>
                </p:cNvPr>
                <p:cNvSpPr>
                  <a:spLocks noChangeArrowheads="1"/>
                </p:cNvSpPr>
                <p:nvPr/>
              </p:nvSpPr>
              <p:spPr bwMode="auto">
                <a:xfrm>
                  <a:off x="688" y="1424"/>
                  <a:ext cx="88" cy="232"/>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70" name="Oval 587">
                  <a:extLst>
                    <a:ext uri="{FF2B5EF4-FFF2-40B4-BE49-F238E27FC236}">
                      <a16:creationId xmlns:a16="http://schemas.microsoft.com/office/drawing/2014/main" id="{CA80650E-DCC4-8643-8B40-F988BA41AE89}"/>
                    </a:ext>
                  </a:extLst>
                </p:cNvPr>
                <p:cNvSpPr>
                  <a:spLocks noChangeArrowheads="1"/>
                </p:cNvSpPr>
                <p:nvPr/>
              </p:nvSpPr>
              <p:spPr bwMode="auto">
                <a:xfrm>
                  <a:off x="616" y="1416"/>
                  <a:ext cx="88" cy="232"/>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54" name="Group 588">
                <a:extLst>
                  <a:ext uri="{FF2B5EF4-FFF2-40B4-BE49-F238E27FC236}">
                    <a16:creationId xmlns:a16="http://schemas.microsoft.com/office/drawing/2014/main" id="{7CFDF647-B022-0142-8D2B-349292EEB0D2}"/>
                  </a:ext>
                </a:extLst>
              </p:cNvPr>
              <p:cNvGrpSpPr>
                <a:grpSpLocks/>
              </p:cNvGrpSpPr>
              <p:nvPr/>
            </p:nvGrpSpPr>
            <p:grpSpPr bwMode="auto">
              <a:xfrm rot="-1322090">
                <a:off x="4312" y="2428"/>
                <a:ext cx="904" cy="408"/>
                <a:chOff x="616" y="1392"/>
                <a:chExt cx="544" cy="280"/>
              </a:xfrm>
            </p:grpSpPr>
            <p:sp>
              <p:nvSpPr>
                <p:cNvPr id="57" name="Oval 589">
                  <a:extLst>
                    <a:ext uri="{FF2B5EF4-FFF2-40B4-BE49-F238E27FC236}">
                      <a16:creationId xmlns:a16="http://schemas.microsoft.com/office/drawing/2014/main" id="{C4EDAD46-436B-B24B-8ABE-CDCBDD552C36}"/>
                    </a:ext>
                  </a:extLst>
                </p:cNvPr>
                <p:cNvSpPr>
                  <a:spLocks noChangeArrowheads="1"/>
                </p:cNvSpPr>
                <p:nvPr/>
              </p:nvSpPr>
              <p:spPr bwMode="auto">
                <a:xfrm>
                  <a:off x="824" y="1408"/>
                  <a:ext cx="96" cy="264"/>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58" name="Oval 590">
                  <a:extLst>
                    <a:ext uri="{FF2B5EF4-FFF2-40B4-BE49-F238E27FC236}">
                      <a16:creationId xmlns:a16="http://schemas.microsoft.com/office/drawing/2014/main" id="{422C8C1A-8686-4242-9637-8B8027055CE2}"/>
                    </a:ext>
                  </a:extLst>
                </p:cNvPr>
                <p:cNvSpPr>
                  <a:spLocks noChangeArrowheads="1"/>
                </p:cNvSpPr>
                <p:nvPr/>
              </p:nvSpPr>
              <p:spPr bwMode="auto">
                <a:xfrm>
                  <a:off x="904" y="1408"/>
                  <a:ext cx="96" cy="264"/>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59" name="Oval 591">
                  <a:extLst>
                    <a:ext uri="{FF2B5EF4-FFF2-40B4-BE49-F238E27FC236}">
                      <a16:creationId xmlns:a16="http://schemas.microsoft.com/office/drawing/2014/main" id="{CBFD995D-B327-D742-9342-8BE92550A465}"/>
                    </a:ext>
                  </a:extLst>
                </p:cNvPr>
                <p:cNvSpPr>
                  <a:spLocks noChangeArrowheads="1"/>
                </p:cNvSpPr>
                <p:nvPr/>
              </p:nvSpPr>
              <p:spPr bwMode="auto">
                <a:xfrm>
                  <a:off x="984" y="1400"/>
                  <a:ext cx="96" cy="264"/>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60" name="Oval 592">
                  <a:extLst>
                    <a:ext uri="{FF2B5EF4-FFF2-40B4-BE49-F238E27FC236}">
                      <a16:creationId xmlns:a16="http://schemas.microsoft.com/office/drawing/2014/main" id="{BD3AB47A-2073-274A-9E06-2BD4CF6CDF93}"/>
                    </a:ext>
                  </a:extLst>
                </p:cNvPr>
                <p:cNvSpPr>
                  <a:spLocks noChangeArrowheads="1"/>
                </p:cNvSpPr>
                <p:nvPr/>
              </p:nvSpPr>
              <p:spPr bwMode="auto">
                <a:xfrm>
                  <a:off x="1064" y="1392"/>
                  <a:ext cx="96" cy="264"/>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61" name="Oval 593">
                  <a:extLst>
                    <a:ext uri="{FF2B5EF4-FFF2-40B4-BE49-F238E27FC236}">
                      <a16:creationId xmlns:a16="http://schemas.microsoft.com/office/drawing/2014/main" id="{BB508355-84BB-6342-B018-1CFA91BAEB4C}"/>
                    </a:ext>
                  </a:extLst>
                </p:cNvPr>
                <p:cNvSpPr>
                  <a:spLocks noChangeArrowheads="1"/>
                </p:cNvSpPr>
                <p:nvPr/>
              </p:nvSpPr>
              <p:spPr bwMode="auto">
                <a:xfrm>
                  <a:off x="760" y="1424"/>
                  <a:ext cx="88" cy="232"/>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62" name="Oval 594">
                  <a:extLst>
                    <a:ext uri="{FF2B5EF4-FFF2-40B4-BE49-F238E27FC236}">
                      <a16:creationId xmlns:a16="http://schemas.microsoft.com/office/drawing/2014/main" id="{0414A3B1-0C40-494B-83AE-B9FC1DA0E834}"/>
                    </a:ext>
                  </a:extLst>
                </p:cNvPr>
                <p:cNvSpPr>
                  <a:spLocks noChangeArrowheads="1"/>
                </p:cNvSpPr>
                <p:nvPr/>
              </p:nvSpPr>
              <p:spPr bwMode="auto">
                <a:xfrm>
                  <a:off x="688" y="1424"/>
                  <a:ext cx="88" cy="232"/>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63" name="Oval 595">
                  <a:extLst>
                    <a:ext uri="{FF2B5EF4-FFF2-40B4-BE49-F238E27FC236}">
                      <a16:creationId xmlns:a16="http://schemas.microsoft.com/office/drawing/2014/main" id="{18EB529D-81CE-BA42-95C6-B4FCF13B5617}"/>
                    </a:ext>
                  </a:extLst>
                </p:cNvPr>
                <p:cNvSpPr>
                  <a:spLocks noChangeArrowheads="1"/>
                </p:cNvSpPr>
                <p:nvPr/>
              </p:nvSpPr>
              <p:spPr bwMode="auto">
                <a:xfrm>
                  <a:off x="616" y="1416"/>
                  <a:ext cx="88" cy="232"/>
                </a:xfrm>
                <a:prstGeom prst="ellipse">
                  <a:avLst/>
                </a:prstGeom>
                <a:solidFill>
                  <a:srgbClr val="FFCC99"/>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
            <p:nvSpPr>
              <p:cNvPr id="55" name="Text Box 596">
                <a:extLst>
                  <a:ext uri="{FF2B5EF4-FFF2-40B4-BE49-F238E27FC236}">
                    <a16:creationId xmlns:a16="http://schemas.microsoft.com/office/drawing/2014/main" id="{DBF5CA1E-D053-0A45-906D-59842E51580B}"/>
                  </a:ext>
                </a:extLst>
              </p:cNvPr>
              <p:cNvSpPr txBox="1">
                <a:spLocks noChangeArrowheads="1"/>
              </p:cNvSpPr>
              <p:nvPr/>
            </p:nvSpPr>
            <p:spPr bwMode="auto">
              <a:xfrm>
                <a:off x="3200" y="1974"/>
                <a:ext cx="822"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600" dirty="0"/>
                  <a:t>Glycogen</a:t>
                </a:r>
              </a:p>
            </p:txBody>
          </p:sp>
          <p:sp>
            <p:nvSpPr>
              <p:cNvPr id="56" name="Line 597">
                <a:extLst>
                  <a:ext uri="{FF2B5EF4-FFF2-40B4-BE49-F238E27FC236}">
                    <a16:creationId xmlns:a16="http://schemas.microsoft.com/office/drawing/2014/main" id="{24CFCD42-C9E5-CB4D-BCBD-8D9AC98804FA}"/>
                  </a:ext>
                </a:extLst>
              </p:cNvPr>
              <p:cNvSpPr>
                <a:spLocks noChangeShapeType="1"/>
              </p:cNvSpPr>
              <p:nvPr/>
            </p:nvSpPr>
            <p:spPr bwMode="auto">
              <a:xfrm flipV="1">
                <a:off x="3217" y="1969"/>
                <a:ext cx="0" cy="22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grpSp>
        <p:sp>
          <p:nvSpPr>
            <p:cNvPr id="21" name="Text Box 458">
              <a:extLst>
                <a:ext uri="{FF2B5EF4-FFF2-40B4-BE49-F238E27FC236}">
                  <a16:creationId xmlns:a16="http://schemas.microsoft.com/office/drawing/2014/main" id="{71BE047D-A009-8644-A6B2-0D18BA58A0E8}"/>
                </a:ext>
              </a:extLst>
            </p:cNvPr>
            <p:cNvSpPr txBox="1">
              <a:spLocks noChangeArrowheads="1"/>
            </p:cNvSpPr>
            <p:nvPr/>
          </p:nvSpPr>
          <p:spPr bwMode="auto">
            <a:xfrm>
              <a:off x="7486651" y="1643064"/>
              <a:ext cx="1668708" cy="58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a:t>Lysosome</a:t>
              </a:r>
            </a:p>
          </p:txBody>
        </p:sp>
      </p:grpSp>
      <p:sp>
        <p:nvSpPr>
          <p:cNvPr id="113" name="Rectangle 112">
            <a:extLst>
              <a:ext uri="{FF2B5EF4-FFF2-40B4-BE49-F238E27FC236}">
                <a16:creationId xmlns:a16="http://schemas.microsoft.com/office/drawing/2014/main" id="{A5F7C181-594C-0941-AC85-53FC8A34AF7B}"/>
              </a:ext>
            </a:extLst>
          </p:cNvPr>
          <p:cNvSpPr/>
          <p:nvPr/>
        </p:nvSpPr>
        <p:spPr>
          <a:xfrm>
            <a:off x="586512" y="6341436"/>
            <a:ext cx="8674788" cy="369332"/>
          </a:xfrm>
          <a:prstGeom prst="rect">
            <a:avLst/>
          </a:prstGeom>
        </p:spPr>
        <p:txBody>
          <a:bodyPr wrap="square" numCol="3" spcCol="0">
            <a:spAutoFit/>
          </a:bodyPr>
          <a:lstStyle/>
          <a:p>
            <a:pPr marL="115888" indent="-115888">
              <a:buClrTx/>
              <a:buFont typeface="+mj-lt"/>
              <a:buAutoNum type="arabicPeriod"/>
            </a:pPr>
            <a:r>
              <a:rPr lang="da-DK" sz="900" dirty="0"/>
              <a:t>Chen Y-T, 2001</a:t>
            </a:r>
          </a:p>
          <a:p>
            <a:pPr marL="115888" indent="-115888">
              <a:buClrTx/>
              <a:buFont typeface="+mj-lt"/>
              <a:buAutoNum type="arabicPeriod"/>
            </a:pPr>
            <a:r>
              <a:rPr lang="da-DK" sz="900" dirty="0"/>
              <a:t>Raben N, et al., 2002</a:t>
            </a:r>
          </a:p>
          <a:p>
            <a:pPr marL="115888" indent="-115888">
              <a:buClrTx/>
              <a:buFont typeface="+mj-lt"/>
              <a:buAutoNum type="arabicPeriod"/>
            </a:pPr>
            <a:r>
              <a:rPr lang="da-DK" sz="900" dirty="0"/>
              <a:t>Hirschhorn R, </a:t>
            </a:r>
            <a:r>
              <a:rPr lang="da-DK" sz="900" dirty="0" err="1"/>
              <a:t>Reuser</a:t>
            </a:r>
            <a:r>
              <a:rPr lang="da-DK" sz="900" dirty="0"/>
              <a:t> AJJ, 2000</a:t>
            </a:r>
          </a:p>
          <a:p>
            <a:pPr marL="115888" indent="-115888">
              <a:buClrTx/>
              <a:buFont typeface="+mj-lt"/>
              <a:buAutoNum type="arabicPeriod"/>
            </a:pPr>
            <a:r>
              <a:rPr lang="da-DK" sz="900" dirty="0"/>
              <a:t>Orth M, </a:t>
            </a:r>
            <a:r>
              <a:rPr lang="da-DK" sz="900" dirty="0" err="1"/>
              <a:t>Mundegar</a:t>
            </a:r>
            <a:r>
              <a:rPr lang="da-DK" sz="900" dirty="0"/>
              <a:t> RR, 2003</a:t>
            </a:r>
          </a:p>
        </p:txBody>
      </p:sp>
    </p:spTree>
    <p:extLst>
      <p:ext uri="{BB962C8B-B14F-4D97-AF65-F5344CB8AC3E}">
        <p14:creationId xmlns:p14="http://schemas.microsoft.com/office/powerpoint/2010/main" val="742850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CAD35-F2FA-6743-A5F8-B45DE4327817}"/>
              </a:ext>
            </a:extLst>
          </p:cNvPr>
          <p:cNvSpPr>
            <a:spLocks noGrp="1"/>
          </p:cNvSpPr>
          <p:nvPr>
            <p:ph type="title"/>
          </p:nvPr>
        </p:nvSpPr>
        <p:spPr/>
        <p:txBody>
          <a:bodyPr/>
          <a:lstStyle/>
          <a:p>
            <a:r>
              <a:rPr lang="en-US" dirty="0"/>
              <a:t>Mechanism of Disease</a:t>
            </a:r>
          </a:p>
        </p:txBody>
      </p:sp>
      <p:sp>
        <p:nvSpPr>
          <p:cNvPr id="3" name="Content Placeholder 2">
            <a:extLst>
              <a:ext uri="{FF2B5EF4-FFF2-40B4-BE49-F238E27FC236}">
                <a16:creationId xmlns:a16="http://schemas.microsoft.com/office/drawing/2014/main" id="{3190EA3E-3C1B-ED48-AAEB-FCEF56409EA2}"/>
              </a:ext>
            </a:extLst>
          </p:cNvPr>
          <p:cNvSpPr>
            <a:spLocks noGrp="1"/>
          </p:cNvSpPr>
          <p:nvPr>
            <p:ph idx="4294967295"/>
          </p:nvPr>
        </p:nvSpPr>
        <p:spPr>
          <a:xfrm>
            <a:off x="941832" y="1709928"/>
            <a:ext cx="6914057" cy="4134281"/>
          </a:xfrm>
        </p:spPr>
        <p:txBody>
          <a:bodyPr>
            <a:normAutofit lnSpcReduction="10000"/>
          </a:bodyPr>
          <a:lstStyle/>
          <a:p>
            <a:pPr>
              <a:lnSpc>
                <a:spcPct val="120000"/>
              </a:lnSpc>
              <a:buFont typeface="Arial" panose="020B0604020202020204" pitchFamily="34" charset="0"/>
              <a:buChar char="•"/>
            </a:pPr>
            <a:r>
              <a:rPr lang="en-US" sz="2000" dirty="0"/>
              <a:t>Glycogen  accumulation in lysosomes causes the swelling and rupture of these cellular structures.</a:t>
            </a:r>
          </a:p>
          <a:p>
            <a:pPr>
              <a:lnSpc>
                <a:spcPct val="120000"/>
              </a:lnSpc>
              <a:buFont typeface="Arial" panose="020B0604020202020204" pitchFamily="34" charset="0"/>
              <a:buChar char="•"/>
            </a:pPr>
            <a:r>
              <a:rPr lang="en-US" sz="2000" dirty="0"/>
              <a:t>This process can result in cell damage throughout the body.</a:t>
            </a:r>
          </a:p>
          <a:p>
            <a:pPr lvl="1">
              <a:lnSpc>
                <a:spcPct val="120000"/>
              </a:lnSpc>
              <a:buFont typeface="Arial" panose="020B0604020202020204" pitchFamily="34" charset="0"/>
              <a:buChar char="•"/>
            </a:pPr>
            <a:r>
              <a:rPr lang="en-US" sz="2000" dirty="0"/>
              <a:t>Glycogen accumulation in skeletal, respiratory, and  cardiac muscles, as well as in liver tissue, contributes to the progressive muscle degeneration experienced by people with Pompe disease. </a:t>
            </a:r>
          </a:p>
          <a:p>
            <a:pPr lvl="1">
              <a:lnSpc>
                <a:spcPct val="120000"/>
              </a:lnSpc>
              <a:buFont typeface="Arial" panose="020B0604020202020204" pitchFamily="34" charset="0"/>
              <a:buChar char="•"/>
            </a:pPr>
            <a:r>
              <a:rPr lang="en-US" sz="2000" dirty="0"/>
              <a:t>Emerging evidence implicates additional body sites, including nerves, smooth muscle, and arteries in pathophysiology of some forms of Pompe disease.</a:t>
            </a:r>
            <a:endParaRPr lang="en-US" sz="1200" dirty="0"/>
          </a:p>
        </p:txBody>
      </p:sp>
      <p:sp>
        <p:nvSpPr>
          <p:cNvPr id="6" name="Rectangle 5">
            <a:extLst>
              <a:ext uri="{FF2B5EF4-FFF2-40B4-BE49-F238E27FC236}">
                <a16:creationId xmlns:a16="http://schemas.microsoft.com/office/drawing/2014/main" id="{7447A1E0-3093-7E49-A786-7DD937017CF5}"/>
              </a:ext>
            </a:extLst>
          </p:cNvPr>
          <p:cNvSpPr/>
          <p:nvPr/>
        </p:nvSpPr>
        <p:spPr>
          <a:xfrm>
            <a:off x="645663" y="6352143"/>
            <a:ext cx="8674788" cy="369332"/>
          </a:xfrm>
          <a:prstGeom prst="rect">
            <a:avLst/>
          </a:prstGeom>
        </p:spPr>
        <p:txBody>
          <a:bodyPr wrap="square" numCol="3" spcCol="0">
            <a:spAutoFit/>
          </a:bodyPr>
          <a:lstStyle/>
          <a:p>
            <a:pPr marL="115888" indent="-115888">
              <a:buClrTx/>
              <a:buFont typeface="+mj-lt"/>
              <a:buAutoNum type="arabicPeriod"/>
            </a:pPr>
            <a:r>
              <a:rPr lang="da-DK" sz="900" dirty="0"/>
              <a:t>Chen Y-T, 2001</a:t>
            </a:r>
          </a:p>
          <a:p>
            <a:pPr marL="115888" indent="-115888">
              <a:buClrTx/>
              <a:buFont typeface="+mj-lt"/>
              <a:buAutoNum type="arabicPeriod"/>
            </a:pPr>
            <a:r>
              <a:rPr lang="da-DK" sz="900" dirty="0"/>
              <a:t>Raben N, et al., 2002</a:t>
            </a:r>
          </a:p>
          <a:p>
            <a:pPr marL="115888" indent="-115888">
              <a:buClrTx/>
              <a:buFont typeface="+mj-lt"/>
              <a:buAutoNum type="arabicPeriod"/>
            </a:pPr>
            <a:r>
              <a:rPr lang="da-DK" sz="900" dirty="0"/>
              <a:t>Hirschhorn R, </a:t>
            </a:r>
            <a:r>
              <a:rPr lang="da-DK" sz="900" dirty="0" err="1"/>
              <a:t>Reuser</a:t>
            </a:r>
            <a:r>
              <a:rPr lang="da-DK" sz="900" dirty="0"/>
              <a:t> AJJ, 2000</a:t>
            </a:r>
          </a:p>
          <a:p>
            <a:pPr marL="115888" indent="-115888">
              <a:buClrTx/>
              <a:buFont typeface="+mj-lt"/>
              <a:buAutoNum type="arabicPeriod"/>
            </a:pPr>
            <a:r>
              <a:rPr lang="da-DK" sz="900" dirty="0"/>
              <a:t>Orth M, </a:t>
            </a:r>
            <a:r>
              <a:rPr lang="da-DK" sz="900" dirty="0" err="1"/>
              <a:t>Mundegar</a:t>
            </a:r>
            <a:r>
              <a:rPr lang="da-DK" sz="900" dirty="0"/>
              <a:t> RR, 2003</a:t>
            </a:r>
          </a:p>
        </p:txBody>
      </p:sp>
      <p:pic>
        <p:nvPicPr>
          <p:cNvPr id="7" name="Picture 6">
            <a:extLst>
              <a:ext uri="{FF2B5EF4-FFF2-40B4-BE49-F238E27FC236}">
                <a16:creationId xmlns:a16="http://schemas.microsoft.com/office/drawing/2014/main" id="{4E473D52-5D05-E345-84AA-5A708F041D4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215429" y="1752225"/>
            <a:ext cx="1323577" cy="4245522"/>
          </a:xfrm>
          <a:prstGeom prst="rect">
            <a:avLst/>
          </a:prstGeom>
        </p:spPr>
      </p:pic>
      <p:grpSp>
        <p:nvGrpSpPr>
          <p:cNvPr id="10" name="Group 9">
            <a:extLst>
              <a:ext uri="{FF2B5EF4-FFF2-40B4-BE49-F238E27FC236}">
                <a16:creationId xmlns:a16="http://schemas.microsoft.com/office/drawing/2014/main" id="{DAC64A45-6113-4E60-BD25-DF8FCEBA83E7}"/>
              </a:ext>
            </a:extLst>
          </p:cNvPr>
          <p:cNvGrpSpPr/>
          <p:nvPr/>
        </p:nvGrpSpPr>
        <p:grpSpPr>
          <a:xfrm>
            <a:off x="7959256" y="2656816"/>
            <a:ext cx="2138901" cy="412387"/>
            <a:chOff x="7959256" y="2656816"/>
            <a:chExt cx="2138901" cy="412387"/>
          </a:xfrm>
        </p:grpSpPr>
        <p:sp>
          <p:nvSpPr>
            <p:cNvPr id="5" name="TextBox 4">
              <a:extLst>
                <a:ext uri="{FF2B5EF4-FFF2-40B4-BE49-F238E27FC236}">
                  <a16:creationId xmlns:a16="http://schemas.microsoft.com/office/drawing/2014/main" id="{DF72DE51-F34A-4C28-8444-02709BE5133D}"/>
                </a:ext>
              </a:extLst>
            </p:cNvPr>
            <p:cNvSpPr txBox="1"/>
            <p:nvPr/>
          </p:nvSpPr>
          <p:spPr>
            <a:xfrm>
              <a:off x="7959256" y="2656816"/>
              <a:ext cx="1256173" cy="399918"/>
            </a:xfrm>
            <a:prstGeom prst="rect">
              <a:avLst/>
            </a:prstGeom>
          </p:spPr>
          <p:txBody>
            <a:bodyPr vert="horz" wrap="square" lIns="0" tIns="12700" rIns="0" bIns="0" rtlCol="0">
              <a:spAutoFit/>
            </a:bodyPr>
            <a:lstStyle/>
            <a:p>
              <a:pPr marL="12700" algn="l">
                <a:lnSpc>
                  <a:spcPts val="3604"/>
                </a:lnSpc>
                <a:spcBef>
                  <a:spcPts val="100"/>
                </a:spcBef>
              </a:pPr>
              <a:r>
                <a:rPr lang="en-US" sz="1400" kern="0" dirty="0">
                  <a:solidFill>
                    <a:schemeClr val="accent3"/>
                  </a:solidFill>
                </a:rPr>
                <a:t>Cardiac</a:t>
              </a:r>
            </a:p>
          </p:txBody>
        </p:sp>
        <p:cxnSp>
          <p:nvCxnSpPr>
            <p:cNvPr id="9" name="Straight Connector 8">
              <a:extLst>
                <a:ext uri="{FF2B5EF4-FFF2-40B4-BE49-F238E27FC236}">
                  <a16:creationId xmlns:a16="http://schemas.microsoft.com/office/drawing/2014/main" id="{95AD7AC5-3FFD-4852-9C9A-73C2C6127203}"/>
                </a:ext>
              </a:extLst>
            </p:cNvPr>
            <p:cNvCxnSpPr>
              <a:cxnSpLocks/>
            </p:cNvCxnSpPr>
            <p:nvPr/>
          </p:nvCxnSpPr>
          <p:spPr>
            <a:xfrm>
              <a:off x="7959256" y="3069203"/>
              <a:ext cx="2138901"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21AAA63D-BCCD-4512-8CE1-CA030DD6CB2D}"/>
              </a:ext>
            </a:extLst>
          </p:cNvPr>
          <p:cNvGrpSpPr/>
          <p:nvPr/>
        </p:nvGrpSpPr>
        <p:grpSpPr>
          <a:xfrm>
            <a:off x="7959255" y="4293189"/>
            <a:ext cx="1709531" cy="404577"/>
            <a:chOff x="7959256" y="2656816"/>
            <a:chExt cx="2138901" cy="457327"/>
          </a:xfrm>
        </p:grpSpPr>
        <p:sp>
          <p:nvSpPr>
            <p:cNvPr id="12" name="TextBox 11">
              <a:extLst>
                <a:ext uri="{FF2B5EF4-FFF2-40B4-BE49-F238E27FC236}">
                  <a16:creationId xmlns:a16="http://schemas.microsoft.com/office/drawing/2014/main" id="{D4D09360-1B0F-49C2-9F37-E2337DDB418B}"/>
                </a:ext>
              </a:extLst>
            </p:cNvPr>
            <p:cNvSpPr txBox="1"/>
            <p:nvPr/>
          </p:nvSpPr>
          <p:spPr>
            <a:xfrm>
              <a:off x="7959256" y="2656816"/>
              <a:ext cx="1656010" cy="442203"/>
            </a:xfrm>
            <a:prstGeom prst="rect">
              <a:avLst/>
            </a:prstGeom>
          </p:spPr>
          <p:txBody>
            <a:bodyPr vert="horz" wrap="square" lIns="0" tIns="12700" rIns="0" bIns="0" rtlCol="0">
              <a:spAutoFit/>
            </a:bodyPr>
            <a:lstStyle/>
            <a:p>
              <a:pPr marL="12700" algn="l">
                <a:lnSpc>
                  <a:spcPts val="3604"/>
                </a:lnSpc>
                <a:spcBef>
                  <a:spcPts val="100"/>
                </a:spcBef>
              </a:pPr>
              <a:r>
                <a:rPr lang="en-US" sz="1200" kern="0" dirty="0">
                  <a:solidFill>
                    <a:schemeClr val="accent2"/>
                  </a:solidFill>
                </a:rPr>
                <a:t>Musculoskeletal</a:t>
              </a:r>
            </a:p>
          </p:txBody>
        </p:sp>
        <p:cxnSp>
          <p:nvCxnSpPr>
            <p:cNvPr id="13" name="Straight Connector 12">
              <a:extLst>
                <a:ext uri="{FF2B5EF4-FFF2-40B4-BE49-F238E27FC236}">
                  <a16:creationId xmlns:a16="http://schemas.microsoft.com/office/drawing/2014/main" id="{E67DBBD7-324D-442A-8482-B96D4B973E48}"/>
                </a:ext>
              </a:extLst>
            </p:cNvPr>
            <p:cNvCxnSpPr>
              <a:cxnSpLocks/>
            </p:cNvCxnSpPr>
            <p:nvPr/>
          </p:nvCxnSpPr>
          <p:spPr>
            <a:xfrm>
              <a:off x="7959256" y="3114143"/>
              <a:ext cx="2138901"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B0FA8FD8-36F4-4A22-8798-6EAB8E704346}"/>
              </a:ext>
            </a:extLst>
          </p:cNvPr>
          <p:cNvGrpSpPr/>
          <p:nvPr/>
        </p:nvGrpSpPr>
        <p:grpSpPr>
          <a:xfrm>
            <a:off x="8048045" y="3226711"/>
            <a:ext cx="1709531" cy="404577"/>
            <a:chOff x="7959256" y="2656816"/>
            <a:chExt cx="2138901" cy="457327"/>
          </a:xfrm>
        </p:grpSpPr>
        <p:sp>
          <p:nvSpPr>
            <p:cNvPr id="15" name="TextBox 14">
              <a:extLst>
                <a:ext uri="{FF2B5EF4-FFF2-40B4-BE49-F238E27FC236}">
                  <a16:creationId xmlns:a16="http://schemas.microsoft.com/office/drawing/2014/main" id="{3A8E9424-416B-43DD-8754-0C055D3F69DB}"/>
                </a:ext>
              </a:extLst>
            </p:cNvPr>
            <p:cNvSpPr txBox="1"/>
            <p:nvPr/>
          </p:nvSpPr>
          <p:spPr>
            <a:xfrm>
              <a:off x="7959256" y="2656816"/>
              <a:ext cx="1656010" cy="442203"/>
            </a:xfrm>
            <a:prstGeom prst="rect">
              <a:avLst/>
            </a:prstGeom>
          </p:spPr>
          <p:txBody>
            <a:bodyPr vert="horz" wrap="square" lIns="0" tIns="12700" rIns="0" bIns="0" rtlCol="0">
              <a:spAutoFit/>
            </a:bodyPr>
            <a:lstStyle/>
            <a:p>
              <a:pPr marL="12700" algn="l">
                <a:lnSpc>
                  <a:spcPts val="3604"/>
                </a:lnSpc>
                <a:spcBef>
                  <a:spcPts val="100"/>
                </a:spcBef>
              </a:pPr>
              <a:r>
                <a:rPr lang="en-US" sz="1200" kern="0" dirty="0">
                  <a:solidFill>
                    <a:schemeClr val="accent4"/>
                  </a:solidFill>
                </a:rPr>
                <a:t>Liver</a:t>
              </a:r>
            </a:p>
          </p:txBody>
        </p:sp>
        <p:cxnSp>
          <p:nvCxnSpPr>
            <p:cNvPr id="16" name="Straight Connector 15">
              <a:extLst>
                <a:ext uri="{FF2B5EF4-FFF2-40B4-BE49-F238E27FC236}">
                  <a16:creationId xmlns:a16="http://schemas.microsoft.com/office/drawing/2014/main" id="{F1D4A37B-2E17-405D-84AC-2C5F40D28A2E}"/>
                </a:ext>
              </a:extLst>
            </p:cNvPr>
            <p:cNvCxnSpPr>
              <a:cxnSpLocks/>
            </p:cNvCxnSpPr>
            <p:nvPr/>
          </p:nvCxnSpPr>
          <p:spPr>
            <a:xfrm>
              <a:off x="7959256" y="3114143"/>
              <a:ext cx="2138901" cy="0"/>
            </a:xfrm>
            <a:prstGeom prst="line">
              <a:avLst/>
            </a:prstGeom>
            <a:ln w="12700">
              <a:solidFill>
                <a:schemeClr val="accent4"/>
              </a:solidFill>
              <a:prstDash val="dash"/>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30EB808C-CB2B-433D-BE1F-3FEE9EAA032D}"/>
              </a:ext>
            </a:extLst>
          </p:cNvPr>
          <p:cNvGrpSpPr/>
          <p:nvPr/>
        </p:nvGrpSpPr>
        <p:grpSpPr>
          <a:xfrm>
            <a:off x="9941825" y="2820418"/>
            <a:ext cx="1515872" cy="404577"/>
            <a:chOff x="10098157" y="3429000"/>
            <a:chExt cx="1515872" cy="404577"/>
          </a:xfrm>
        </p:grpSpPr>
        <p:sp>
          <p:nvSpPr>
            <p:cNvPr id="18" name="TextBox 17">
              <a:extLst>
                <a:ext uri="{FF2B5EF4-FFF2-40B4-BE49-F238E27FC236}">
                  <a16:creationId xmlns:a16="http://schemas.microsoft.com/office/drawing/2014/main" id="{63E8433D-F248-4335-8AFC-39310A1E0A5A}"/>
                </a:ext>
              </a:extLst>
            </p:cNvPr>
            <p:cNvSpPr txBox="1"/>
            <p:nvPr/>
          </p:nvSpPr>
          <p:spPr>
            <a:xfrm>
              <a:off x="10290452" y="3429000"/>
              <a:ext cx="1323577" cy="391197"/>
            </a:xfrm>
            <a:prstGeom prst="rect">
              <a:avLst/>
            </a:prstGeom>
          </p:spPr>
          <p:txBody>
            <a:bodyPr vert="horz" wrap="square" lIns="0" tIns="12700" rIns="0" bIns="0" rtlCol="0">
              <a:spAutoFit/>
            </a:bodyPr>
            <a:lstStyle/>
            <a:p>
              <a:pPr marL="12700" algn="r">
                <a:lnSpc>
                  <a:spcPts val="3604"/>
                </a:lnSpc>
                <a:spcBef>
                  <a:spcPts val="100"/>
                </a:spcBef>
              </a:pPr>
              <a:r>
                <a:rPr lang="en-US" sz="1200" kern="0" dirty="0">
                  <a:solidFill>
                    <a:schemeClr val="accent2"/>
                  </a:solidFill>
                </a:rPr>
                <a:t>Respiratory</a:t>
              </a:r>
            </a:p>
          </p:txBody>
        </p:sp>
        <p:cxnSp>
          <p:nvCxnSpPr>
            <p:cNvPr id="19" name="Straight Connector 18">
              <a:extLst>
                <a:ext uri="{FF2B5EF4-FFF2-40B4-BE49-F238E27FC236}">
                  <a16:creationId xmlns:a16="http://schemas.microsoft.com/office/drawing/2014/main" id="{986BE159-7302-48C9-9F8A-52BEC2CCD9BD}"/>
                </a:ext>
              </a:extLst>
            </p:cNvPr>
            <p:cNvCxnSpPr>
              <a:cxnSpLocks/>
            </p:cNvCxnSpPr>
            <p:nvPr/>
          </p:nvCxnSpPr>
          <p:spPr>
            <a:xfrm>
              <a:off x="10098157" y="3833577"/>
              <a:ext cx="1515872"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DB7242EF-B9FE-4366-B2B2-6B19158EE4D3}"/>
              </a:ext>
            </a:extLst>
          </p:cNvPr>
          <p:cNvGrpSpPr/>
          <p:nvPr/>
        </p:nvGrpSpPr>
        <p:grpSpPr>
          <a:xfrm>
            <a:off x="9819861" y="3627890"/>
            <a:ext cx="1794168" cy="404577"/>
            <a:chOff x="9819861" y="3429000"/>
            <a:chExt cx="1794168" cy="404577"/>
          </a:xfrm>
        </p:grpSpPr>
        <p:sp>
          <p:nvSpPr>
            <p:cNvPr id="23" name="TextBox 22">
              <a:extLst>
                <a:ext uri="{FF2B5EF4-FFF2-40B4-BE49-F238E27FC236}">
                  <a16:creationId xmlns:a16="http://schemas.microsoft.com/office/drawing/2014/main" id="{3985F253-7572-4040-B632-38C0A3EF90EE}"/>
                </a:ext>
              </a:extLst>
            </p:cNvPr>
            <p:cNvSpPr txBox="1"/>
            <p:nvPr/>
          </p:nvSpPr>
          <p:spPr>
            <a:xfrm>
              <a:off x="10290452" y="3429000"/>
              <a:ext cx="1323577" cy="391197"/>
            </a:xfrm>
            <a:prstGeom prst="rect">
              <a:avLst/>
            </a:prstGeom>
          </p:spPr>
          <p:txBody>
            <a:bodyPr vert="horz" wrap="square" lIns="0" tIns="12700" rIns="0" bIns="0" rtlCol="0">
              <a:spAutoFit/>
            </a:bodyPr>
            <a:lstStyle/>
            <a:p>
              <a:pPr marL="12700" algn="r">
                <a:lnSpc>
                  <a:spcPts val="3604"/>
                </a:lnSpc>
                <a:spcBef>
                  <a:spcPts val="100"/>
                </a:spcBef>
              </a:pPr>
              <a:r>
                <a:rPr lang="en-US" sz="1200" kern="0" dirty="0">
                  <a:solidFill>
                    <a:schemeClr val="accent3"/>
                  </a:solidFill>
                </a:rPr>
                <a:t>Gastrointestinal</a:t>
              </a:r>
            </a:p>
          </p:txBody>
        </p:sp>
        <p:cxnSp>
          <p:nvCxnSpPr>
            <p:cNvPr id="24" name="Straight Connector 23">
              <a:extLst>
                <a:ext uri="{FF2B5EF4-FFF2-40B4-BE49-F238E27FC236}">
                  <a16:creationId xmlns:a16="http://schemas.microsoft.com/office/drawing/2014/main" id="{EFD32AD3-53DB-467D-9E1E-41282A341301}"/>
                </a:ext>
              </a:extLst>
            </p:cNvPr>
            <p:cNvCxnSpPr>
              <a:cxnSpLocks/>
            </p:cNvCxnSpPr>
            <p:nvPr/>
          </p:nvCxnSpPr>
          <p:spPr>
            <a:xfrm>
              <a:off x="9819861" y="3820197"/>
              <a:ext cx="1794168" cy="1338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8725179"/>
      </p:ext>
    </p:extLst>
  </p:cSld>
  <p:clrMapOvr>
    <a:masterClrMapping/>
  </p:clrMapOvr>
</p:sld>
</file>

<file path=ppt/theme/theme1.xml><?xml version="1.0" encoding="utf-8"?>
<a:theme xmlns:a="http://schemas.openxmlformats.org/drawingml/2006/main" name="Science-MedEd">
  <a:themeElements>
    <a:clrScheme name="Custom 3">
      <a:dk1>
        <a:sysClr val="windowText" lastClr="000000"/>
      </a:dk1>
      <a:lt1>
        <a:sysClr val="window" lastClr="FFFFFF"/>
      </a:lt1>
      <a:dk2>
        <a:srgbClr val="44546A"/>
      </a:dk2>
      <a:lt2>
        <a:srgbClr val="E7E6E6"/>
      </a:lt2>
      <a:accent1>
        <a:srgbClr val="485CC7"/>
      </a:accent1>
      <a:accent2>
        <a:srgbClr val="F1B434"/>
      </a:accent2>
      <a:accent3>
        <a:srgbClr val="E64561"/>
      </a:accent3>
      <a:accent4>
        <a:srgbClr val="5DDAC0"/>
      </a:accent4>
      <a:accent5>
        <a:srgbClr val="4A317D"/>
      </a:accent5>
      <a:accent6>
        <a:srgbClr val="E7E6E6"/>
      </a:accent6>
      <a:hlink>
        <a:srgbClr val="0563C1"/>
      </a:hlink>
      <a:folHlink>
        <a:srgbClr val="954F72"/>
      </a:folHlink>
    </a:clrScheme>
    <a:fontScheme name="MDA template">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square" lIns="0" tIns="12700" rIns="0" bIns="0" rtlCol="0">
        <a:spAutoFit/>
      </a:bodyPr>
      <a:lstStyle>
        <a:defPPr marL="12700" algn="l">
          <a:lnSpc>
            <a:spcPts val="3604"/>
          </a:lnSpc>
          <a:spcBef>
            <a:spcPts val="100"/>
          </a:spcBef>
          <a:defRPr sz="4300" kern="0" dirty="0" smtClean="0"/>
        </a:defPPr>
      </a:lstStyle>
    </a:txDef>
  </a:objectDefaults>
  <a:extraClrSchemeLst/>
  <a:extLst>
    <a:ext uri="{05A4C25C-085E-4340-85A3-A5531E510DB2}">
      <thm15:themeFamily xmlns:thm15="http://schemas.microsoft.com/office/thememl/2012/main" name="Science-MedEd" id="{65F1B761-9DA5-C843-89CD-FA2829867F46}" vid="{28462713-C060-F045-9571-E81D68FB92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d2a39a1-1a9c-4cbd-bb11-107021b4e493">
      <UserInfo>
        <DisplayName>Erin Morin</DisplayName>
        <AccountId>76</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CFB355E1A76B141A42D6A27B77BBA1E" ma:contentTypeVersion="15" ma:contentTypeDescription="Create a new document." ma:contentTypeScope="" ma:versionID="5440d5e6c6f58fd35df293257694f3d8">
  <xsd:schema xmlns:xsd="http://www.w3.org/2001/XMLSchema" xmlns:xs="http://www.w3.org/2001/XMLSchema" xmlns:p="http://schemas.microsoft.com/office/2006/metadata/properties" xmlns:ns1="http://schemas.microsoft.com/sharepoint/v3" xmlns:ns2="d4f5fa66-5d4d-4ce9-940d-5dfe0314a10b" xmlns:ns3="9d2a39a1-1a9c-4cbd-bb11-107021b4e493" targetNamespace="http://schemas.microsoft.com/office/2006/metadata/properties" ma:root="true" ma:fieldsID="8472f78e3a6fc8ab8580ab4a8bcf953e" ns1:_="" ns2:_="" ns3:_="">
    <xsd:import namespace="http://schemas.microsoft.com/sharepoint/v3"/>
    <xsd:import namespace="d4f5fa66-5d4d-4ce9-940d-5dfe0314a10b"/>
    <xsd:import namespace="9d2a39a1-1a9c-4cbd-bb11-107021b4e49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4f5fa66-5d4d-4ce9-940d-5dfe0314a1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2a39a1-1a9c-4cbd-bb11-107021b4e49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6AC8D7-78C5-49BC-8171-5D6E19E39772}">
  <ds:schemaRefs>
    <ds:schemaRef ds:uri="d4f5fa66-5d4d-4ce9-940d-5dfe0314a10b"/>
    <ds:schemaRef ds:uri="http://schemas.microsoft.com/office/2006/documentManagement/types"/>
    <ds:schemaRef ds:uri="http://purl.org/dc/dcmitype/"/>
    <ds:schemaRef ds:uri="http://purl.org/dc/elements/1.1/"/>
    <ds:schemaRef ds:uri="http://schemas.microsoft.com/office/infopath/2007/PartnerControls"/>
    <ds:schemaRef ds:uri="http://schemas.microsoft.com/sharepoint/v3"/>
    <ds:schemaRef ds:uri="http://www.w3.org/XML/1998/namespace"/>
    <ds:schemaRef ds:uri="http://schemas.openxmlformats.org/package/2006/metadata/core-properties"/>
    <ds:schemaRef ds:uri="http://schemas.microsoft.com/office/2006/metadata/properties"/>
    <ds:schemaRef ds:uri="9d2a39a1-1a9c-4cbd-bb11-107021b4e493"/>
    <ds:schemaRef ds:uri="http://purl.org/dc/terms/"/>
  </ds:schemaRefs>
</ds:datastoreItem>
</file>

<file path=customXml/itemProps2.xml><?xml version="1.0" encoding="utf-8"?>
<ds:datastoreItem xmlns:ds="http://schemas.openxmlformats.org/officeDocument/2006/customXml" ds:itemID="{4139C416-F7D5-47AF-8A9A-282ED6ADB1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4f5fa66-5d4d-4ce9-940d-5dfe0314a10b"/>
    <ds:schemaRef ds:uri="9d2a39a1-1a9c-4cbd-bb11-107021b4e4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71C442-F536-453E-A474-B087269835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Science-MedEd</Template>
  <TotalTime>125223</TotalTime>
  <Words>9017</Words>
  <Application>Microsoft Office PowerPoint</Application>
  <PresentationFormat>Widescreen</PresentationFormat>
  <Paragraphs>798</Paragraphs>
  <Slides>36</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Arial Rounded MT Bold</vt:lpstr>
      <vt:lpstr>Calibri</vt:lpstr>
      <vt:lpstr>Freestyle Script</vt:lpstr>
      <vt:lpstr>Mistral</vt:lpstr>
      <vt:lpstr>Symbol</vt:lpstr>
      <vt:lpstr>Trebuchet MS</vt:lpstr>
      <vt:lpstr>Science-MedEd</vt:lpstr>
      <vt:lpstr>PowerPoint Presentation</vt:lpstr>
      <vt:lpstr>Introduction to Pompe Disease</vt:lpstr>
      <vt:lpstr>Nomenclature</vt:lpstr>
      <vt:lpstr>Overview of Pompe Disease Subtypes</vt:lpstr>
      <vt:lpstr>Risk Factors and Genetic Causes</vt:lpstr>
      <vt:lpstr>Common GAA Mutations</vt:lpstr>
      <vt:lpstr>Inheritance Pattern</vt:lpstr>
      <vt:lpstr>Mechanism of disease</vt:lpstr>
      <vt:lpstr>Mechanism of Disease</vt:lpstr>
      <vt:lpstr>PowerPoint Presentation</vt:lpstr>
      <vt:lpstr>Overview of Key Clinical Manifestations</vt:lpstr>
      <vt:lpstr>Diagnosis Tools</vt:lpstr>
      <vt:lpstr>Diagnosis</vt:lpstr>
      <vt:lpstr>Newborn Screening</vt:lpstr>
      <vt:lpstr>IOPD Differential Diagnosis</vt:lpstr>
      <vt:lpstr>IOPD Differential Diagnosis (continued)</vt:lpstr>
      <vt:lpstr>PowerPoint Presentation</vt:lpstr>
      <vt:lpstr>Overview of Key Clinical Manifestations</vt:lpstr>
      <vt:lpstr>LOPD Differential Diagnosis</vt:lpstr>
      <vt:lpstr>Common Assessment Tools</vt:lpstr>
      <vt:lpstr>Common Assessment Tools (continued)</vt:lpstr>
      <vt:lpstr>PowerPoint Presentation</vt:lpstr>
      <vt:lpstr>Multidisciplinary Care</vt:lpstr>
      <vt:lpstr>Symptom Management</vt:lpstr>
      <vt:lpstr>Supportive Treatments</vt:lpstr>
      <vt:lpstr>Enzyme Replacement Therapy (ERT)</vt:lpstr>
      <vt:lpstr>FDA Approval of New ERT Drug</vt:lpstr>
      <vt:lpstr>Complications of ERT</vt:lpstr>
      <vt:lpstr>Factors That Affect Treatment Response</vt:lpstr>
      <vt:lpstr>Immunomodulatory Protocols</vt:lpstr>
      <vt:lpstr>Financial Resources</vt:lpstr>
      <vt:lpstr>Recent Research Breakthroughs</vt:lpstr>
      <vt:lpstr>Experimental Therapies On the Horizon</vt:lpstr>
      <vt:lpstr>Experimental Therapies On the Horizon  – Gene Therapy</vt:lpstr>
      <vt:lpstr>Experimental Therapies on the Horizon  – Gene Therapy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MDA Core Deck Draft</dc:title>
  <dc:creator>Meredith Wilson</dc:creator>
  <cp:lastModifiedBy>Jeffrey Cook</cp:lastModifiedBy>
  <cp:revision>1297</cp:revision>
  <cp:lastPrinted>2019-02-02T21:07:32Z</cp:lastPrinted>
  <dcterms:created xsi:type="dcterms:W3CDTF">2018-08-16T18:07:13Z</dcterms:created>
  <dcterms:modified xsi:type="dcterms:W3CDTF">2021-12-07T19:51:02Z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0x010100CCFB355E1A76B141A42D6A27B77BBA1E</vt:lpwstr>
  </property>
</Properties>
</file>