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5" r:id="rId4"/>
  </p:sldMasterIdLst>
  <p:notesMasterIdLst>
    <p:notesMasterId r:id="rId44"/>
  </p:notesMasterIdLst>
  <p:sldIdLst>
    <p:sldId id="626" r:id="rId5"/>
    <p:sldId id="683" r:id="rId6"/>
    <p:sldId id="629" r:id="rId7"/>
    <p:sldId id="671" r:id="rId8"/>
    <p:sldId id="687" r:id="rId9"/>
    <p:sldId id="501" r:id="rId10"/>
    <p:sldId id="699" r:id="rId11"/>
    <p:sldId id="691" r:id="rId12"/>
    <p:sldId id="660" r:id="rId13"/>
    <p:sldId id="690" r:id="rId14"/>
    <p:sldId id="631" r:id="rId15"/>
    <p:sldId id="633" r:id="rId16"/>
    <p:sldId id="659" r:id="rId17"/>
    <p:sldId id="304" r:id="rId18"/>
    <p:sldId id="310" r:id="rId19"/>
    <p:sldId id="639" r:id="rId20"/>
    <p:sldId id="272" r:id="rId21"/>
    <p:sldId id="290" r:id="rId22"/>
    <p:sldId id="358" r:id="rId23"/>
    <p:sldId id="697" r:id="rId24"/>
    <p:sldId id="284" r:id="rId25"/>
    <p:sldId id="277" r:id="rId26"/>
    <p:sldId id="363" r:id="rId27"/>
    <p:sldId id="278" r:id="rId28"/>
    <p:sldId id="700" r:id="rId29"/>
    <p:sldId id="495" r:id="rId30"/>
    <p:sldId id="499" r:id="rId31"/>
    <p:sldId id="496" r:id="rId32"/>
    <p:sldId id="497" r:id="rId33"/>
    <p:sldId id="466" r:id="rId34"/>
    <p:sldId id="434" r:id="rId35"/>
    <p:sldId id="673" r:id="rId36"/>
    <p:sldId id="349" r:id="rId37"/>
    <p:sldId id="282" r:id="rId38"/>
    <p:sldId id="285" r:id="rId39"/>
    <p:sldId id="324" r:id="rId40"/>
    <p:sldId id="696" r:id="rId41"/>
    <p:sldId id="675" r:id="rId42"/>
    <p:sldId id="627" r:id="rId4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redith Wilson" initials="MW" lastIdx="8" clrIdx="0"/>
  <p:cmAuthor id="2" name="Grace Pavlath" initials="GP" lastIdx="16" clrIdx="1"/>
  <p:cmAuthor id="3" name="Grace Pavlath" initials="GP [2]" lastIdx="1" clrIdx="2"/>
  <p:cmAuthor id="4" name="Grace Pavlath" initials="GP [3]" lastIdx="1" clrIdx="3"/>
  <p:cmAuthor id="5" name="Grace Pavlath" initials="GP [4]" lastIdx="1" clrIdx="4"/>
  <p:cmAuthor id="6" name="Grace Pavlath" initials="GP [5]" lastIdx="1" clrIdx="5"/>
  <p:cmAuthor id="7" name="Grace Pavlath" initials="GP [6]" lastIdx="1" clrIdx="6"/>
  <p:cmAuthor id="8" name="Grace Pavlath" initials="GP [7]" lastIdx="1" clrIdx="7"/>
  <p:cmAuthor id="9" name="Grace Pavlath" initials="GP [8]" lastIdx="1" clrIdx="8"/>
  <p:cmAuthor id="10" name="Grace Pavlath" initials="GP [9]" lastIdx="1" clrIdx="9"/>
  <p:cmAuthor id="11" name="Grace Pavlath" initials="GP [10]" lastIdx="1" clrIdx="10"/>
  <p:cmAuthor id="12" name="Grace Pavlath" initials="GP [11]" lastIdx="1" clrIdx="11"/>
  <p:cmAuthor id="13" name="Grace Pavlath" initials="GP [12]" lastIdx="1" clrIdx="12"/>
  <p:cmAuthor id="14" name="Grace Pavlath" initials="GP [13]" lastIdx="1" clrIdx="13"/>
  <p:cmAuthor id="15" name="Grace Pavlath" initials="GP [14]" lastIdx="1" clrIdx="14"/>
  <p:cmAuthor id="16" name="Grace Pavlath" initials="GP [15]" lastIdx="1" clrIdx="15"/>
  <p:cmAuthor id="17" name="Grace Pavlath" initials="GP [16]" lastIdx="1" clrIdx="16"/>
  <p:cmAuthor id="18" name="Hilary Shinn" initials="HS" lastIdx="6" clrIdx="17"/>
  <p:cmAuthor id="19" name="Nancy Intrator" initials="NI" lastIdx="16" clrIdx="18">
    <p:extLst>
      <p:ext uri="{19B8F6BF-5375-455C-9EA6-DF929625EA0E}">
        <p15:presenceInfo xmlns:p15="http://schemas.microsoft.com/office/powerpoint/2012/main" userId="S-1-5-21-1448435315-118048320-1235820382-61591" providerId="AD"/>
      </p:ext>
    </p:extLst>
  </p:cmAuthor>
  <p:cmAuthor id="20" name="Sujatha Gurunathan" initials="SG" lastIdx="62" clrIdx="19">
    <p:extLst>
      <p:ext uri="{19B8F6BF-5375-455C-9EA6-DF929625EA0E}">
        <p15:presenceInfo xmlns:p15="http://schemas.microsoft.com/office/powerpoint/2012/main" userId="f18a0a58e9ec77e6" providerId="Windows Live"/>
      </p:ext>
    </p:extLst>
  </p:cmAuthor>
  <p:cmAuthor id="21" name="Sujatha Gurunathan" initials="SG [2]" lastIdx="73" clrIdx="20">
    <p:extLst>
      <p:ext uri="{19B8F6BF-5375-455C-9EA6-DF929625EA0E}">
        <p15:presenceInfo xmlns:p15="http://schemas.microsoft.com/office/powerpoint/2012/main" userId="dc0775bdb545e307" providerId="Windows Live"/>
      </p:ext>
    </p:extLst>
  </p:cmAuthor>
  <p:cmAuthor id="22" name="%username%" initials="%" lastIdx="3" clrIdx="21"/>
  <p:cmAuthor id="23" name="Michael Hehir" initials="MH" lastIdx="25" clrIdx="22">
    <p:extLst>
      <p:ext uri="{19B8F6BF-5375-455C-9EA6-DF929625EA0E}">
        <p15:presenceInfo xmlns:p15="http://schemas.microsoft.com/office/powerpoint/2012/main" userId="S::mhehir@uvm.edu::78ff6856-df7d-488a-a0c3-5ed7001cb578" providerId="AD"/>
      </p:ext>
    </p:extLst>
  </p:cmAuthor>
  <p:cmAuthor id="24" name="Alexandria Duso-Sparks" initials="AD" lastIdx="28" clrIdx="23">
    <p:extLst>
      <p:ext uri="{19B8F6BF-5375-455C-9EA6-DF929625EA0E}">
        <p15:presenceInfo xmlns:p15="http://schemas.microsoft.com/office/powerpoint/2012/main" userId="S::ASparks@mdausa.org::7ef7a78f-dfde-46dd-907d-3dd874bc40bc" providerId="AD"/>
      </p:ext>
    </p:extLst>
  </p:cmAuthor>
  <p:cmAuthor id="25" name="Erin Morin" initials="EM" lastIdx="12" clrIdx="24">
    <p:extLst>
      <p:ext uri="{19B8F6BF-5375-455C-9EA6-DF929625EA0E}">
        <p15:presenceInfo xmlns:p15="http://schemas.microsoft.com/office/powerpoint/2012/main" userId="S::EMorin@mdausa.org::3d79d673-bf9e-4ecb-bd71-3813491cd261" providerId="AD"/>
      </p:ext>
    </p:extLst>
  </p:cmAuthor>
  <p:cmAuthor id="26" name="Jacklyn Adkins" initials="JA" lastIdx="1" clrIdx="25">
    <p:extLst>
      <p:ext uri="{19B8F6BF-5375-455C-9EA6-DF929625EA0E}">
        <p15:presenceInfo xmlns:p15="http://schemas.microsoft.com/office/powerpoint/2012/main" userId="S::jadkins@mdausa.org::079d7bcb-f7ca-4b90-964e-87b7fd2197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984E"/>
    <a:srgbClr val="FFFFFF"/>
    <a:srgbClr val="E645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339C55-05C9-CA2F-AA94-FAE64B94F10C}" v="54" dt="2021-05-14T14:03:03.406"/>
    <p1510:client id="{D1A17C33-A119-4A0B-B8BD-BF1A639FFB9D}" v="1" dt="2021-04-22T15:17:28.0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66" autoAdjust="0"/>
    <p:restoredTop sz="93792" autoAdjust="0"/>
  </p:normalViewPr>
  <p:slideViewPr>
    <p:cSldViewPr snapToGrid="0">
      <p:cViewPr varScale="1">
        <p:scale>
          <a:sx n="108" d="100"/>
          <a:sy n="108" d="100"/>
        </p:scale>
        <p:origin x="936" y="102"/>
      </p:cViewPr>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4AAE6B9-41E3-4BEC-825A-880C32ED2526}" type="datetimeFigureOut">
              <a:rPr lang="en-US" smtClean="0"/>
              <a:t>5/14/2021</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38A768E-7E44-40D6-AAEA-1843133FCFF7}" type="slidenum">
              <a:rPr lang="en-US" smtClean="0"/>
              <a:t>‹#›</a:t>
            </a:fld>
            <a:endParaRPr lang="en-US" dirty="0"/>
          </a:p>
        </p:txBody>
      </p:sp>
    </p:spTree>
    <p:extLst>
      <p:ext uri="{BB962C8B-B14F-4D97-AF65-F5344CB8AC3E}">
        <p14:creationId xmlns:p14="http://schemas.microsoft.com/office/powerpoint/2010/main" val="2506484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8A768E-7E44-40D6-AAEA-1843133FCFF7}" type="slidenum">
              <a:rPr lang="en-US" smtClean="0"/>
              <a:t>1</a:t>
            </a:fld>
            <a:endParaRPr lang="en-US" dirty="0"/>
          </a:p>
        </p:txBody>
      </p:sp>
    </p:spTree>
    <p:extLst>
      <p:ext uri="{BB962C8B-B14F-4D97-AF65-F5344CB8AC3E}">
        <p14:creationId xmlns:p14="http://schemas.microsoft.com/office/powerpoint/2010/main" val="1323358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References</a:t>
            </a:r>
          </a:p>
          <a:p>
            <a:pPr marL="171450" marR="0" lvl="0" indent="-171450" algn="l" defTabSz="914400" rtl="0" eaLnBrk="1" fontAlgn="auto" latinLnBrk="0" hangingPunct="1">
              <a:lnSpc>
                <a:spcPct val="100000"/>
              </a:lnSpc>
              <a:spcBef>
                <a:spcPts val="0"/>
              </a:spcBef>
              <a:spcAft>
                <a:spcPts val="0"/>
              </a:spcAft>
              <a:buClrTx/>
              <a:buSzTx/>
              <a:buFontTx/>
              <a:buAutoNum type="arabicPeriod"/>
              <a:tabLst/>
              <a:defRPr/>
            </a:pPr>
            <a:r>
              <a:rPr lang="en-US" dirty="0">
                <a:effectLst/>
              </a:rPr>
              <a:t>Dubey D, David WS, Reynolds KL, et al. Severe Neurological Toxicity of Immune Checkpoint Inhibitors: Growing Spectrum. </a:t>
            </a:r>
            <a:r>
              <a:rPr lang="en-US" i="1" dirty="0">
                <a:effectLst/>
              </a:rPr>
              <a:t>Ann Neurol</a:t>
            </a:r>
            <a:r>
              <a:rPr lang="en-US" dirty="0">
                <a:effectLst/>
              </a:rPr>
              <a:t>. 2020;87(5):659-669. doi:10.1002/ana.25708</a:t>
            </a:r>
          </a:p>
          <a:p>
            <a:pPr marL="171450" marR="0" lvl="0" indent="-171450" algn="l" defTabSz="914400" rtl="0" eaLnBrk="1" fontAlgn="auto" latinLnBrk="0" hangingPunct="1">
              <a:lnSpc>
                <a:spcPct val="100000"/>
              </a:lnSpc>
              <a:spcBef>
                <a:spcPts val="0"/>
              </a:spcBef>
              <a:spcAft>
                <a:spcPts val="0"/>
              </a:spcAft>
              <a:buClrTx/>
              <a:buSzTx/>
              <a:buFontTx/>
              <a:buAutoNum type="arabicPeriod"/>
              <a:tabLst/>
              <a:defRPr/>
            </a:pPr>
            <a:r>
              <a:rPr lang="en-US" dirty="0">
                <a:effectLst/>
              </a:rPr>
              <a:t>Kolb NA, Trevino CR, </a:t>
            </a:r>
            <a:r>
              <a:rPr lang="en-US" dirty="0" err="1">
                <a:effectLst/>
              </a:rPr>
              <a:t>Waheed</a:t>
            </a:r>
            <a:r>
              <a:rPr lang="en-US" dirty="0">
                <a:effectLst/>
              </a:rPr>
              <a:t> W, et al. Neuromuscular complications of immune checkpoint inhibitor therapy. </a:t>
            </a:r>
            <a:r>
              <a:rPr lang="en-US" i="1" dirty="0">
                <a:effectLst/>
              </a:rPr>
              <a:t>Muscle Nerve</a:t>
            </a:r>
            <a:r>
              <a:rPr lang="en-US" dirty="0">
                <a:effectLst/>
              </a:rPr>
              <a:t>. 2018;58(1):10-22. doi:10.1002/mus.26070</a:t>
            </a:r>
          </a:p>
          <a:p>
            <a:pPr marL="171450" indent="-171450">
              <a:buAutoNum type="arabicPeriod"/>
            </a:pPr>
            <a:endParaRPr lang="en-US" dirty="0"/>
          </a:p>
          <a:p>
            <a:pPr marL="171450" indent="-171450">
              <a:buAutoNum type="arabicPeriod"/>
            </a:pPr>
            <a:endParaRPr lang="en-US" dirty="0"/>
          </a:p>
          <a:p>
            <a:r>
              <a:rPr lang="en-US" u="sng" dirty="0"/>
              <a:t>Notes</a:t>
            </a:r>
          </a:p>
          <a:p>
            <a:r>
              <a:rPr lang="en-US" sz="1200" b="0" i="0" kern="1200" dirty="0">
                <a:solidFill>
                  <a:schemeClr val="tx1"/>
                </a:solidFill>
                <a:effectLst/>
                <a:latin typeface="+mn-lt"/>
                <a:ea typeface="+mn-ea"/>
                <a:cs typeface="+mn-cs"/>
              </a:rPr>
              <a:t>Immune checkpoint inhibitor (ICPI) therapy unleashes the body’s immune system to fight cancer. ICPIs improve cancer survival, however, the unbridling of the immune system may induce a variety of immune-related adverse events. Neuromuscular immune complications are rare but they can be severe. Myasthenia gravis and inflammatory neuropathy are the most common neuromuscular adverse events but a variety of others including inflammatory myopathy are reported.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Common checkpoint inhibitor drugs:</a:t>
            </a:r>
          </a:p>
          <a:p>
            <a:endParaRPr lang="en-US" sz="1200" b="1"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PD-1 inhibitors:</a:t>
            </a:r>
            <a:r>
              <a:rPr lang="en-US" sz="1200" b="0" i="0" u="none" strike="noStrike" kern="1200" dirty="0">
                <a:solidFill>
                  <a:schemeClr val="tx1"/>
                </a:solidFill>
                <a:effectLst/>
                <a:latin typeface="+mn-lt"/>
                <a:ea typeface="+mn-ea"/>
                <a:cs typeface="+mn-cs"/>
              </a:rPr>
              <a:t> These drugs are given by IV (intravenously)</a:t>
            </a:r>
          </a:p>
          <a:p>
            <a:r>
              <a:rPr lang="en-US" sz="1200" b="0" i="0" u="none" strike="noStrike" kern="1200" dirty="0">
                <a:solidFill>
                  <a:schemeClr val="tx1"/>
                </a:solidFill>
                <a:effectLst/>
                <a:latin typeface="+mn-lt"/>
                <a:ea typeface="+mn-ea"/>
                <a:cs typeface="+mn-cs"/>
              </a:rPr>
              <a:t>Pembrolizumab (Keytruda)</a:t>
            </a:r>
          </a:p>
          <a:p>
            <a:r>
              <a:rPr lang="en-US" sz="1200" b="0" i="0" u="none" strike="noStrike" kern="1200" dirty="0">
                <a:solidFill>
                  <a:schemeClr val="tx1"/>
                </a:solidFill>
                <a:effectLst/>
                <a:latin typeface="+mn-lt"/>
                <a:ea typeface="+mn-ea"/>
                <a:cs typeface="+mn-cs"/>
              </a:rPr>
              <a:t>Nivolumab (</a:t>
            </a:r>
            <a:r>
              <a:rPr lang="en-US" sz="1200" b="0" i="0" u="none" strike="noStrike" kern="1200" dirty="0" err="1">
                <a:solidFill>
                  <a:schemeClr val="tx1"/>
                </a:solidFill>
                <a:effectLst/>
                <a:latin typeface="+mn-lt"/>
                <a:ea typeface="+mn-ea"/>
                <a:cs typeface="+mn-cs"/>
              </a:rPr>
              <a:t>Opdivo</a:t>
            </a:r>
            <a:r>
              <a:rPr lang="en-US" sz="1200" b="0" i="0" u="none" strike="noStrike" kern="1200" dirty="0">
                <a:solidFill>
                  <a:schemeClr val="tx1"/>
                </a:solidFill>
                <a:effectLst/>
                <a:latin typeface="+mn-lt"/>
                <a:ea typeface="+mn-ea"/>
                <a:cs typeface="+mn-cs"/>
              </a:rPr>
              <a:t>)</a:t>
            </a:r>
          </a:p>
          <a:p>
            <a:r>
              <a:rPr lang="en-US" sz="1200" b="0" i="0" u="none" strike="noStrike" kern="1200" dirty="0" err="1">
                <a:solidFill>
                  <a:schemeClr val="tx1"/>
                </a:solidFill>
                <a:effectLst/>
                <a:latin typeface="+mn-lt"/>
                <a:ea typeface="+mn-ea"/>
                <a:cs typeface="+mn-cs"/>
              </a:rPr>
              <a:t>Cemiplimab</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Libtayo</a:t>
            </a:r>
            <a:r>
              <a:rPr lang="en-US" sz="1200" b="0" i="0" u="none" strike="noStrike" kern="1200" dirty="0">
                <a:solidFill>
                  <a:schemeClr val="tx1"/>
                </a:solidFill>
                <a:effectLst/>
                <a:latin typeface="+mn-lt"/>
                <a:ea typeface="+mn-ea"/>
                <a:cs typeface="+mn-cs"/>
              </a:rPr>
              <a:t>)</a:t>
            </a:r>
          </a:p>
          <a:p>
            <a:endParaRPr lang="en-US" sz="1200" b="1"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PD-L1 inhibitors:</a:t>
            </a:r>
            <a:r>
              <a:rPr lang="en-US" sz="1200" b="0" i="0" u="none" strike="noStrike" kern="1200" dirty="0">
                <a:solidFill>
                  <a:schemeClr val="tx1"/>
                </a:solidFill>
                <a:effectLst/>
                <a:latin typeface="+mn-lt"/>
                <a:ea typeface="+mn-ea"/>
                <a:cs typeface="+mn-cs"/>
              </a:rPr>
              <a:t> </a:t>
            </a:r>
          </a:p>
          <a:p>
            <a:r>
              <a:rPr lang="en-US" sz="1200" b="0" i="0" u="none" strike="noStrike" kern="1200" dirty="0">
                <a:solidFill>
                  <a:schemeClr val="tx1"/>
                </a:solidFill>
                <a:effectLst/>
                <a:latin typeface="+mn-lt"/>
                <a:ea typeface="+mn-ea"/>
                <a:cs typeface="+mn-cs"/>
              </a:rPr>
              <a:t>Atezolizumab (</a:t>
            </a:r>
            <a:r>
              <a:rPr lang="en-US" sz="1200" b="0" i="0" u="none" strike="noStrike" kern="1200" dirty="0" err="1">
                <a:solidFill>
                  <a:schemeClr val="tx1"/>
                </a:solidFill>
                <a:effectLst/>
                <a:latin typeface="+mn-lt"/>
                <a:ea typeface="+mn-ea"/>
                <a:cs typeface="+mn-cs"/>
              </a:rPr>
              <a:t>Tecentriq</a:t>
            </a:r>
            <a:r>
              <a:rPr lang="en-US" sz="1200" b="0" i="0" u="none" strike="noStrike" kern="1200" dirty="0">
                <a:solidFill>
                  <a:schemeClr val="tx1"/>
                </a:solidFill>
                <a:effectLst/>
                <a:latin typeface="+mn-lt"/>
                <a:ea typeface="+mn-ea"/>
                <a:cs typeface="+mn-cs"/>
              </a:rPr>
              <a:t>)</a:t>
            </a:r>
          </a:p>
          <a:p>
            <a:r>
              <a:rPr lang="en-US" sz="1200" b="0" i="0" u="none" strike="noStrike" kern="1200" dirty="0">
                <a:solidFill>
                  <a:schemeClr val="tx1"/>
                </a:solidFill>
                <a:effectLst/>
                <a:latin typeface="+mn-lt"/>
                <a:ea typeface="+mn-ea"/>
                <a:cs typeface="+mn-cs"/>
              </a:rPr>
              <a:t>Avelumab (Bavencio)</a:t>
            </a:r>
          </a:p>
          <a:p>
            <a:r>
              <a:rPr lang="en-US" sz="1200" b="0" i="0" u="none" strike="noStrike" kern="1200" dirty="0">
                <a:solidFill>
                  <a:schemeClr val="tx1"/>
                </a:solidFill>
                <a:effectLst/>
                <a:latin typeface="+mn-lt"/>
                <a:ea typeface="+mn-ea"/>
                <a:cs typeface="+mn-cs"/>
              </a:rPr>
              <a:t>Durvalumab (Imfinzi)</a:t>
            </a:r>
          </a:p>
          <a:p>
            <a:endParaRPr lang="en-US" sz="1200" b="1"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Checkpoint inhibitor drugs that target CTLA-4:</a:t>
            </a:r>
          </a:p>
          <a:p>
            <a:r>
              <a:rPr lang="en-US" sz="1200" b="0" i="0" u="none" strike="noStrike" kern="1200" dirty="0">
                <a:solidFill>
                  <a:schemeClr val="tx1"/>
                </a:solidFill>
                <a:effectLst/>
                <a:latin typeface="+mn-lt"/>
                <a:ea typeface="+mn-ea"/>
                <a:cs typeface="+mn-cs"/>
              </a:rPr>
              <a:t>Ipilimumab (</a:t>
            </a:r>
            <a:r>
              <a:rPr lang="en-US" sz="1200" b="0" i="0" u="none" strike="noStrike" kern="1200" dirty="0" err="1">
                <a:solidFill>
                  <a:schemeClr val="tx1"/>
                </a:solidFill>
                <a:effectLst/>
                <a:latin typeface="+mn-lt"/>
                <a:ea typeface="+mn-ea"/>
                <a:cs typeface="+mn-cs"/>
              </a:rPr>
              <a:t>Yervoy</a:t>
            </a:r>
            <a:r>
              <a:rPr lang="en-US" sz="1200" b="0" i="0" u="none" strike="noStrike" kern="1200" dirty="0">
                <a:solidFill>
                  <a:schemeClr val="tx1"/>
                </a:solidFill>
                <a:effectLst/>
                <a:latin typeface="+mn-lt"/>
                <a:ea typeface="+mn-ea"/>
                <a:cs typeface="+mn-cs"/>
              </a:rPr>
              <a:t>) –- monoclonal antibody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38A768E-7E44-40D6-AAEA-1843133FCFF7}" type="slidenum">
              <a:rPr lang="en-US" smtClean="0"/>
              <a:t>10</a:t>
            </a:fld>
            <a:endParaRPr lang="en-US" dirty="0"/>
          </a:p>
        </p:txBody>
      </p:sp>
    </p:spTree>
    <p:extLst>
      <p:ext uri="{BB962C8B-B14F-4D97-AF65-F5344CB8AC3E}">
        <p14:creationId xmlns:p14="http://schemas.microsoft.com/office/powerpoint/2010/main" val="536671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References</a:t>
            </a:r>
          </a:p>
          <a:p>
            <a:pPr marL="228600" indent="-228600">
              <a:buAutoNum type="arabicPeriod"/>
            </a:pPr>
            <a:r>
              <a:rPr lang="en-US" dirty="0">
                <a:effectLst/>
              </a:rPr>
              <a:t>Howard JF. Myasthenia gravis: the role of complement at the neuromuscular junction. </a:t>
            </a:r>
            <a:r>
              <a:rPr lang="en-US" i="1" dirty="0">
                <a:effectLst/>
              </a:rPr>
              <a:t>Ann N Y </a:t>
            </a:r>
            <a:r>
              <a:rPr lang="en-US" i="1" dirty="0" err="1">
                <a:effectLst/>
              </a:rPr>
              <a:t>Acad</a:t>
            </a:r>
            <a:r>
              <a:rPr lang="en-US" i="1" dirty="0">
                <a:effectLst/>
              </a:rPr>
              <a:t> Sci</a:t>
            </a:r>
            <a:r>
              <a:rPr lang="en-US" dirty="0">
                <a:effectLst/>
              </a:rPr>
              <a:t>. 2018;1412(1):113-128. doi:10.1111/nyas.13522</a:t>
            </a:r>
          </a:p>
          <a:p>
            <a:pPr marL="228600" indent="-228600">
              <a:buAutoNum type="arabicPeriod"/>
            </a:pPr>
            <a:r>
              <a:rPr lang="en-US" dirty="0" err="1">
                <a:effectLst/>
              </a:rPr>
              <a:t>Berrih-Aknin</a:t>
            </a:r>
            <a:r>
              <a:rPr lang="en-US" dirty="0">
                <a:effectLst/>
              </a:rPr>
              <a:t> S, </a:t>
            </a:r>
            <a:r>
              <a:rPr lang="en-US" dirty="0" err="1">
                <a:effectLst/>
              </a:rPr>
              <a:t>Frenkian-Cuvelier</a:t>
            </a:r>
            <a:r>
              <a:rPr lang="en-US" dirty="0">
                <a:effectLst/>
              </a:rPr>
              <a:t> M, </a:t>
            </a:r>
            <a:r>
              <a:rPr lang="en-US" dirty="0" err="1">
                <a:effectLst/>
              </a:rPr>
              <a:t>Eymard</a:t>
            </a:r>
            <a:r>
              <a:rPr lang="en-US" dirty="0">
                <a:effectLst/>
              </a:rPr>
              <a:t> B. Diagnostic and clinical classification of autoimmune myasthenia gravis. </a:t>
            </a:r>
            <a:r>
              <a:rPr lang="en-US" i="1" dirty="0">
                <a:effectLst/>
              </a:rPr>
              <a:t>J </a:t>
            </a:r>
            <a:r>
              <a:rPr lang="en-US" i="1" dirty="0" err="1">
                <a:effectLst/>
              </a:rPr>
              <a:t>Autoimmun</a:t>
            </a:r>
            <a:r>
              <a:rPr lang="en-US" dirty="0">
                <a:effectLst/>
              </a:rPr>
              <a:t>. 2014;48-49:143-148. doi:10.1016/j.jaut.2014.01.003</a:t>
            </a:r>
          </a:p>
          <a:p>
            <a:pPr marL="171450" marR="0" lvl="0" indent="-171450" algn="l" defTabSz="914400" rtl="0" eaLnBrk="1" fontAlgn="auto" latinLnBrk="0" hangingPunct="1">
              <a:lnSpc>
                <a:spcPct val="100000"/>
              </a:lnSpc>
              <a:spcBef>
                <a:spcPts val="0"/>
              </a:spcBef>
              <a:spcAft>
                <a:spcPts val="0"/>
              </a:spcAft>
              <a:buClrTx/>
              <a:buSzTx/>
              <a:buFontTx/>
              <a:buAutoNum type="arabicPeriod"/>
              <a:tabLst/>
              <a:defRPr/>
            </a:pPr>
            <a:r>
              <a:rPr lang="en-US" dirty="0">
                <a:effectLst/>
              </a:rPr>
              <a:t> Conti-Fine BM, Milani M, Kaminski HJ. Myasthenia gravis: past, present, and future. </a:t>
            </a:r>
            <a:r>
              <a:rPr lang="en-US" i="1" dirty="0">
                <a:effectLst/>
              </a:rPr>
              <a:t>J Clin Invest</a:t>
            </a:r>
            <a:r>
              <a:rPr lang="en-US" dirty="0">
                <a:effectLst/>
              </a:rPr>
              <a:t>. 2006;116(11):2843-2854. doi:10.1172/JCI29894</a:t>
            </a:r>
            <a:endParaRPr lang="en-US" sz="1200" dirty="0"/>
          </a:p>
          <a:p>
            <a:pPr marL="171450" indent="-171450">
              <a:buAutoNum type="arabicPeriod"/>
            </a:pPr>
            <a:endParaRPr lang="en-US" sz="1200" dirty="0">
              <a:latin typeface="+mn-lt"/>
              <a:cs typeface="+mn-cs"/>
            </a:endParaRPr>
          </a:p>
          <a:p>
            <a:pPr marL="171450" indent="-171450">
              <a:buAutoNum type="arabicPeriod"/>
            </a:pPr>
            <a:endParaRPr lang="en-US" sz="1200" dirty="0">
              <a:latin typeface="+mn-lt"/>
              <a:cs typeface="+mn-cs"/>
            </a:endParaRPr>
          </a:p>
          <a:p>
            <a:pPr marL="0" indent="0">
              <a:buNone/>
            </a:pPr>
            <a:r>
              <a:rPr lang="en-US" sz="1200" u="sng" dirty="0">
                <a:latin typeface="+mn-lt"/>
                <a:cs typeface="+mn-cs"/>
              </a:rPr>
              <a:t>Notes</a:t>
            </a:r>
          </a:p>
          <a:p>
            <a:pPr marL="0" indent="0">
              <a:buNone/>
            </a:pPr>
            <a:r>
              <a:rPr lang="en-US" sz="1200" b="0" i="0" u="none" strike="noStrike" kern="1200" dirty="0">
                <a:solidFill>
                  <a:schemeClr val="tx1"/>
                </a:solidFill>
                <a:effectLst/>
                <a:latin typeface="+mn-lt"/>
                <a:ea typeface="+mn-ea"/>
                <a:cs typeface="+mn-cs"/>
              </a:rPr>
              <a:t>Weakness is the result of an antibody-mediated, T cell-dependent immunologic attack directed at proteins in the postsynaptic membrane of the neuromuscular junction (acetylcholine receptors [</a:t>
            </a:r>
            <a:r>
              <a:rPr lang="en-US" sz="1200" b="0" i="0" u="none" strike="noStrike" kern="1200" dirty="0" err="1">
                <a:solidFill>
                  <a:schemeClr val="tx1"/>
                </a:solidFill>
                <a:effectLst/>
                <a:latin typeface="+mn-lt"/>
                <a:ea typeface="+mn-ea"/>
                <a:cs typeface="+mn-cs"/>
              </a:rPr>
              <a:t>AChR</a:t>
            </a:r>
            <a:r>
              <a:rPr lang="en-US" sz="1200" b="0" i="0" u="none" strike="noStrike" kern="1200" dirty="0">
                <a:solidFill>
                  <a:schemeClr val="tx1"/>
                </a:solidFill>
                <a:effectLst/>
                <a:latin typeface="+mn-lt"/>
                <a:ea typeface="+mn-ea"/>
                <a:cs typeface="+mn-cs"/>
              </a:rPr>
              <a:t>] and/or receptor-associated proteins).</a:t>
            </a:r>
          </a:p>
          <a:p>
            <a:pPr marL="0" indent="0">
              <a:buNone/>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kern="1200" dirty="0">
                <a:solidFill>
                  <a:schemeClr val="tx1"/>
                </a:solidFill>
                <a:effectLst/>
                <a:latin typeface="+mn-lt"/>
                <a:ea typeface="+mn-ea"/>
                <a:cs typeface="+mn-cs"/>
              </a:rPr>
              <a:t>Healthy neuromuscular junction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 action potential at the presynaptic nerve terminal causes opening of voltage-dependent Ca2+ channels, triggering the release of acetylcholine and </a:t>
            </a:r>
            <a:r>
              <a:rPr lang="en-US" sz="1200" b="0" i="0" u="none" strike="noStrike" kern="1200" dirty="0" err="1">
                <a:solidFill>
                  <a:schemeClr val="tx1"/>
                </a:solidFill>
                <a:effectLst/>
                <a:latin typeface="+mn-lt"/>
                <a:ea typeface="+mn-ea"/>
                <a:cs typeface="+mn-cs"/>
              </a:rPr>
              <a:t>agrin</a:t>
            </a:r>
            <a:r>
              <a:rPr lang="en-US" sz="1200" b="0" i="0" u="none" strike="noStrike" kern="1200" dirty="0">
                <a:solidFill>
                  <a:schemeClr val="tx1"/>
                </a:solidFill>
                <a:effectLst/>
                <a:latin typeface="+mn-lt"/>
                <a:ea typeface="+mn-ea"/>
                <a:cs typeface="+mn-cs"/>
              </a:rPr>
              <a:t> into the synaptic cleft. Acetylcholine binds to </a:t>
            </a:r>
            <a:r>
              <a:rPr lang="en-US" sz="1200" b="0" i="0" u="none" strike="noStrike" kern="1200" dirty="0" err="1">
                <a:solidFill>
                  <a:schemeClr val="tx1"/>
                </a:solidFill>
                <a:effectLst/>
                <a:latin typeface="+mn-lt"/>
                <a:ea typeface="+mn-ea"/>
                <a:cs typeface="+mn-cs"/>
              </a:rPr>
              <a:t>AChRs</a:t>
            </a:r>
            <a:r>
              <a:rPr lang="en-US" sz="1200" b="0" i="0" u="none" strike="noStrike" kern="1200" dirty="0">
                <a:solidFill>
                  <a:schemeClr val="tx1"/>
                </a:solidFill>
                <a:effectLst/>
                <a:latin typeface="+mn-lt"/>
                <a:ea typeface="+mn-ea"/>
                <a:cs typeface="+mn-cs"/>
              </a:rPr>
              <a:t>, which promote sodium channel opening, triggering muscle contraction. </a:t>
            </a:r>
            <a:r>
              <a:rPr lang="en-US" sz="1200" b="0" i="0" u="none" strike="noStrike" kern="1200" dirty="0" err="1">
                <a:solidFill>
                  <a:schemeClr val="tx1"/>
                </a:solidFill>
                <a:effectLst/>
                <a:latin typeface="+mn-lt"/>
                <a:ea typeface="+mn-ea"/>
                <a:cs typeface="+mn-cs"/>
              </a:rPr>
              <a:t>Agrin</a:t>
            </a:r>
            <a:r>
              <a:rPr lang="en-US" sz="1200" b="0" i="0" u="none" strike="noStrike" kern="1200" dirty="0">
                <a:solidFill>
                  <a:schemeClr val="tx1"/>
                </a:solidFill>
                <a:effectLst/>
                <a:latin typeface="+mn-lt"/>
                <a:ea typeface="+mn-ea"/>
                <a:cs typeface="+mn-cs"/>
              </a:rPr>
              <a:t> binds to the complex formed by LRP4 and </a:t>
            </a:r>
            <a:r>
              <a:rPr lang="en-US" sz="1200" b="0" i="0" u="none" strike="noStrike" kern="1200" dirty="0" err="1">
                <a:solidFill>
                  <a:schemeClr val="tx1"/>
                </a:solidFill>
                <a:effectLst/>
                <a:latin typeface="+mn-lt"/>
                <a:ea typeface="+mn-ea"/>
                <a:cs typeface="+mn-cs"/>
              </a:rPr>
              <a:t>MuSK</a:t>
            </a:r>
            <a:r>
              <a:rPr lang="en-US" sz="1200" b="0" i="0" u="none" strike="noStrike" kern="1200" dirty="0">
                <a:solidFill>
                  <a:schemeClr val="tx1"/>
                </a:solidFill>
                <a:effectLst/>
                <a:latin typeface="+mn-lt"/>
                <a:ea typeface="+mn-ea"/>
                <a:cs typeface="+mn-cs"/>
              </a:rPr>
              <a:t>, causing </a:t>
            </a:r>
            <a:r>
              <a:rPr lang="en-US" sz="1200" b="0" i="0" u="none" strike="noStrike" kern="1200" dirty="0" err="1">
                <a:solidFill>
                  <a:schemeClr val="tx1"/>
                </a:solidFill>
                <a:effectLst/>
                <a:latin typeface="+mn-lt"/>
                <a:ea typeface="+mn-ea"/>
                <a:cs typeface="+mn-cs"/>
              </a:rPr>
              <a:t>AChR</a:t>
            </a:r>
            <a:r>
              <a:rPr lang="en-US" sz="1200" b="0" i="0" u="none" strike="noStrike" kern="1200" dirty="0">
                <a:solidFill>
                  <a:schemeClr val="tx1"/>
                </a:solidFill>
                <a:effectLst/>
                <a:latin typeface="+mn-lt"/>
                <a:ea typeface="+mn-ea"/>
                <a:cs typeface="+mn-cs"/>
              </a:rPr>
              <a:t> clustering; this is required for maintenance of the postsynaptic structures of the neuromuscular junction.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kern="1200" dirty="0">
                <a:solidFill>
                  <a:schemeClr val="tx1"/>
                </a:solidFill>
                <a:effectLst/>
                <a:latin typeface="+mn-lt"/>
                <a:ea typeface="+mn-ea"/>
                <a:cs typeface="+mn-cs"/>
              </a:rPr>
              <a:t>Pathophysiology of anti-</a:t>
            </a:r>
            <a:r>
              <a:rPr lang="en-US" sz="1200" b="0" i="1" u="none" strike="noStrike" kern="1200" dirty="0" err="1">
                <a:solidFill>
                  <a:schemeClr val="tx1"/>
                </a:solidFill>
                <a:effectLst/>
                <a:latin typeface="+mn-lt"/>
                <a:ea typeface="+mn-ea"/>
                <a:cs typeface="+mn-cs"/>
              </a:rPr>
              <a:t>AChR</a:t>
            </a:r>
            <a:r>
              <a:rPr lang="en-US" sz="1200" b="0" i="1" u="none" strike="noStrike" kern="1200" dirty="0">
                <a:solidFill>
                  <a:schemeClr val="tx1"/>
                </a:solidFill>
                <a:effectLst/>
                <a:latin typeface="+mn-lt"/>
                <a:ea typeface="+mn-ea"/>
                <a:cs typeface="+mn-cs"/>
              </a:rPr>
              <a:t>+ MG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 three major pathogenic mechanisms of </a:t>
            </a:r>
            <a:r>
              <a:rPr lang="en-US" sz="1200" b="0" i="0" u="none" strike="noStrike" kern="1200" dirty="0" err="1">
                <a:solidFill>
                  <a:schemeClr val="tx1"/>
                </a:solidFill>
                <a:effectLst/>
                <a:latin typeface="+mn-lt"/>
                <a:ea typeface="+mn-ea"/>
                <a:cs typeface="+mn-cs"/>
              </a:rPr>
              <a:t>AChR</a:t>
            </a:r>
            <a:r>
              <a:rPr lang="en-US" sz="1200" b="0" i="0" u="none" strike="noStrike" kern="1200" dirty="0">
                <a:solidFill>
                  <a:schemeClr val="tx1"/>
                </a:solidFill>
                <a:effectLst/>
                <a:latin typeface="+mn-lt"/>
                <a:ea typeface="+mn-ea"/>
                <a:cs typeface="+mn-cs"/>
              </a:rPr>
              <a:t> autoantibodies in MG include: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Complement activation at the neuromuscular junction, which causes the formation of MACs on the muscle membrane and destruction of the typical folds in the motor endplate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Antigenic modulation that results in the internalization and degradation of surface </a:t>
            </a:r>
            <a:r>
              <a:rPr lang="en-US" sz="1200" b="0" i="0" u="none" strike="noStrike" kern="1200" dirty="0" err="1">
                <a:solidFill>
                  <a:schemeClr val="tx1"/>
                </a:solidFill>
                <a:effectLst/>
                <a:latin typeface="+mn-lt"/>
                <a:ea typeface="+mn-ea"/>
                <a:cs typeface="+mn-cs"/>
              </a:rPr>
              <a:t>AChRs</a:t>
            </a:r>
            <a:endParaRPr lang="en-US" sz="12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Binding of </a:t>
            </a:r>
            <a:r>
              <a:rPr lang="en-US" sz="1200" b="0" i="0" u="none" strike="noStrike" kern="1200" dirty="0" err="1">
                <a:solidFill>
                  <a:schemeClr val="tx1"/>
                </a:solidFill>
                <a:effectLst/>
                <a:latin typeface="+mn-lt"/>
                <a:ea typeface="+mn-ea"/>
                <a:cs typeface="+mn-cs"/>
              </a:rPr>
              <a:t>AChR</a:t>
            </a:r>
            <a:r>
              <a:rPr lang="en-US" sz="1200" b="0" i="0" u="none" strike="noStrike" kern="1200" dirty="0">
                <a:solidFill>
                  <a:schemeClr val="tx1"/>
                </a:solidFill>
                <a:effectLst/>
                <a:latin typeface="+mn-lt"/>
                <a:ea typeface="+mn-ea"/>
                <a:cs typeface="+mn-cs"/>
              </a:rPr>
              <a:t> antibodies at the </a:t>
            </a:r>
            <a:r>
              <a:rPr lang="en-US" sz="1200" b="0" i="0" u="none" strike="noStrike" kern="1200" dirty="0" err="1">
                <a:solidFill>
                  <a:schemeClr val="tx1"/>
                </a:solidFill>
                <a:effectLst/>
                <a:latin typeface="+mn-lt"/>
                <a:ea typeface="+mn-ea"/>
                <a:cs typeface="+mn-cs"/>
              </a:rPr>
              <a:t>AChR</a:t>
            </a:r>
            <a:r>
              <a:rPr lang="en-US" sz="1200" b="0" i="0" u="none" strike="noStrike" kern="1200" dirty="0">
                <a:solidFill>
                  <a:schemeClr val="tx1"/>
                </a:solidFill>
                <a:effectLst/>
                <a:latin typeface="+mn-lt"/>
                <a:ea typeface="+mn-ea"/>
                <a:cs typeface="+mn-cs"/>
              </a:rPr>
              <a:t> ligand binding site, which could directly block </a:t>
            </a:r>
            <a:r>
              <a:rPr lang="en-US" sz="1200" b="0" i="0" u="none" strike="noStrike" kern="1200" dirty="0" err="1">
                <a:solidFill>
                  <a:schemeClr val="tx1"/>
                </a:solidFill>
                <a:effectLst/>
                <a:latin typeface="+mn-lt"/>
                <a:ea typeface="+mn-ea"/>
                <a:cs typeface="+mn-cs"/>
              </a:rPr>
              <a:t>ACh</a:t>
            </a:r>
            <a:r>
              <a:rPr lang="en-US" sz="1200" b="0" i="0" u="none" strike="noStrike" kern="1200" dirty="0">
                <a:solidFill>
                  <a:schemeClr val="tx1"/>
                </a:solidFill>
                <a:effectLst/>
                <a:latin typeface="+mn-lt"/>
                <a:ea typeface="+mn-ea"/>
                <a:cs typeface="+mn-cs"/>
              </a:rPr>
              <a:t> binding and, consequently, channel opening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MG with anti-</a:t>
            </a:r>
            <a:r>
              <a:rPr lang="en-US" sz="1200" kern="1200" dirty="0" err="1">
                <a:solidFill>
                  <a:schemeClr val="tx1"/>
                </a:solidFill>
                <a:effectLst/>
                <a:latin typeface="+mn-lt"/>
                <a:ea typeface="+mn-ea"/>
                <a:cs typeface="+mn-cs"/>
              </a:rPr>
              <a:t>MuSK</a:t>
            </a:r>
            <a:r>
              <a:rPr lang="en-US" sz="1200" kern="1200" dirty="0">
                <a:solidFill>
                  <a:schemeClr val="tx1"/>
                </a:solidFill>
                <a:effectLst/>
                <a:latin typeface="+mn-lt"/>
                <a:ea typeface="+mn-ea"/>
                <a:cs typeface="+mn-cs"/>
              </a:rPr>
              <a:t> antibodies accounts for 1-10% of cases.</a:t>
            </a:r>
            <a:endParaRPr lang="en-US" sz="1200" u="sng"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38A768E-7E44-40D6-AAEA-1843133FCFF7}" type="slidenum">
              <a:rPr lang="en-US" smtClean="0"/>
              <a:t>11</a:t>
            </a:fld>
            <a:endParaRPr lang="en-US" dirty="0"/>
          </a:p>
        </p:txBody>
      </p:sp>
    </p:spTree>
    <p:extLst>
      <p:ext uri="{BB962C8B-B14F-4D97-AF65-F5344CB8AC3E}">
        <p14:creationId xmlns:p14="http://schemas.microsoft.com/office/powerpoint/2010/main" val="1112963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References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err="1">
                <a:effectLst/>
              </a:rPr>
              <a:t>Pasnoor</a:t>
            </a:r>
            <a:r>
              <a:rPr lang="en-US" dirty="0">
                <a:effectLst/>
              </a:rPr>
              <a:t> M, Wolfe GI, Nations S, et al. Clinical findings in </a:t>
            </a:r>
            <a:r>
              <a:rPr lang="en-US" dirty="0" err="1">
                <a:effectLst/>
              </a:rPr>
              <a:t>MuSK</a:t>
            </a:r>
            <a:r>
              <a:rPr lang="en-US" dirty="0">
                <a:effectLst/>
              </a:rPr>
              <a:t>-antibody positive myasthenia gravis: A U.S. experience. </a:t>
            </a:r>
            <a:r>
              <a:rPr lang="en-US" i="1" dirty="0">
                <a:effectLst/>
              </a:rPr>
              <a:t>Muscle Nerve</a:t>
            </a:r>
            <a:r>
              <a:rPr lang="en-US" dirty="0">
                <a:effectLst/>
              </a:rPr>
              <a:t>. 2010;41(3):370-374. doi:10.1002/mus.21533</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err="1">
                <a:effectLst/>
              </a:rPr>
              <a:t>Gilhus</a:t>
            </a:r>
            <a:r>
              <a:rPr lang="en-US" dirty="0">
                <a:effectLst/>
              </a:rPr>
              <a:t> NE. Myasthenia Gravis. Longo DL, ed. </a:t>
            </a:r>
            <a:r>
              <a:rPr lang="en-US" i="1" dirty="0">
                <a:effectLst/>
              </a:rPr>
              <a:t>N </a:t>
            </a:r>
            <a:r>
              <a:rPr lang="en-US" i="1" dirty="0" err="1">
                <a:effectLst/>
              </a:rPr>
              <a:t>Engl</a:t>
            </a:r>
            <a:r>
              <a:rPr lang="en-US" i="1" dirty="0">
                <a:effectLst/>
              </a:rPr>
              <a:t> J Med</a:t>
            </a:r>
            <a:r>
              <a:rPr lang="en-US" dirty="0">
                <a:effectLst/>
              </a:rPr>
              <a:t>. 2016;375(26):2570-2581. doi:10.1056/NEJMra1602678</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effectLst/>
            </a:endParaRPr>
          </a:p>
          <a:p>
            <a:endParaRPr lang="en-US" dirty="0"/>
          </a:p>
          <a:p>
            <a:r>
              <a:rPr lang="en-US" u="sng" dirty="0"/>
              <a:t>Notes</a:t>
            </a:r>
          </a:p>
          <a:p>
            <a:endParaRPr lang="en-US" u="sng" dirty="0"/>
          </a:p>
        </p:txBody>
      </p:sp>
      <p:sp>
        <p:nvSpPr>
          <p:cNvPr id="4" name="Slide Number Placeholder 3"/>
          <p:cNvSpPr>
            <a:spLocks noGrp="1"/>
          </p:cNvSpPr>
          <p:nvPr>
            <p:ph type="sldNum" sz="quarter" idx="10"/>
          </p:nvPr>
        </p:nvSpPr>
        <p:spPr/>
        <p:txBody>
          <a:bodyPr/>
          <a:lstStyle/>
          <a:p>
            <a:fld id="{838A768E-7E44-40D6-AAEA-1843133FCFF7}" type="slidenum">
              <a:rPr lang="en-US" smtClean="0"/>
              <a:t>12</a:t>
            </a:fld>
            <a:endParaRPr lang="en-US" dirty="0"/>
          </a:p>
        </p:txBody>
      </p:sp>
    </p:spTree>
    <p:extLst>
      <p:ext uri="{BB962C8B-B14F-4D97-AF65-F5344CB8AC3E}">
        <p14:creationId xmlns:p14="http://schemas.microsoft.com/office/powerpoint/2010/main" val="3683890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sng" strike="noStrike" kern="1200" baseline="0" dirty="0">
                <a:solidFill>
                  <a:schemeClr val="tx1"/>
                </a:solidFill>
                <a:latin typeface="+mn-lt"/>
                <a:ea typeface="+mn-ea"/>
                <a:cs typeface="+mn-cs"/>
              </a:rPr>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1. Hehir MK, </a:t>
            </a:r>
            <a:r>
              <a:rPr lang="en-US" dirty="0" err="1">
                <a:effectLst/>
              </a:rPr>
              <a:t>Ciafaloni</a:t>
            </a:r>
            <a:r>
              <a:rPr lang="en-US" dirty="0">
                <a:effectLst/>
              </a:rPr>
              <a:t> E. Myasthenia Gravis. In: </a:t>
            </a:r>
            <a:r>
              <a:rPr lang="en-US" i="1" dirty="0">
                <a:effectLst/>
              </a:rPr>
              <a:t>Neuromuscular Disorders</a:t>
            </a:r>
            <a:r>
              <a:rPr lang="en-US" dirty="0">
                <a:effectLst/>
              </a:rPr>
              <a:t>. Wiley-Blackwell; 2011:118-125. doi:10.1002/9781119973331.ch16</a:t>
            </a:r>
          </a:p>
          <a:p>
            <a:endParaRPr lang="en-US" sz="1200" b="0" i="0" u="sng" strike="noStrike" kern="1200" baseline="0" dirty="0">
              <a:solidFill>
                <a:schemeClr val="tx1"/>
              </a:solidFill>
              <a:latin typeface="+mn-lt"/>
              <a:ea typeface="+mn-ea"/>
              <a:cs typeface="+mn-cs"/>
            </a:endParaRPr>
          </a:p>
          <a:p>
            <a:r>
              <a:rPr lang="en-US" sz="1200" b="0" i="0" u="sng" strike="noStrike" kern="1200" baseline="0" dirty="0">
                <a:solidFill>
                  <a:schemeClr val="tx1"/>
                </a:solidFill>
                <a:latin typeface="+mn-lt"/>
                <a:ea typeface="+mn-ea"/>
                <a:cs typeface="+mn-cs"/>
              </a:rPr>
              <a:t>Notes</a:t>
            </a:r>
          </a:p>
          <a:p>
            <a:r>
              <a:rPr lang="en-US" sz="1200" b="0" i="0" u="none" strike="noStrike" kern="1200" dirty="0">
                <a:solidFill>
                  <a:schemeClr val="tx1"/>
                </a:solidFill>
                <a:effectLst/>
                <a:latin typeface="+mn-lt"/>
                <a:ea typeface="+mn-ea"/>
                <a:cs typeface="+mn-cs"/>
              </a:rPr>
              <a:t>The diagnosis of MG can be established by clinical and serologic testing.</a:t>
            </a:r>
          </a:p>
          <a:p>
            <a:endParaRPr lang="en-US" sz="1200" b="0" i="0" u="none" strike="noStrike" kern="1200" baseline="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 diagnostic approach to myasthenia is focused on confirming the clinical diagnosis established by the history and typical examination findings described above. The most reliable laboratory methods that aid in the confirmation are serologic tests for autoantibodies and electrophysiologic studies (repetitive nerve stimulation studies and single-fiber electromyography [EMG]). The diagnostic sensitivity of these studies also varies considerably depending on whether the patient has ocular or generalized disease. The diagnosis and differential diagnosis of myasthenia gravis are discussed in detail separately.</a:t>
            </a:r>
            <a:endParaRPr lang="en-US" sz="1200" b="0" i="0" u="sng"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38A768E-7E44-40D6-AAEA-1843133FCFF7}" type="slidenum">
              <a:rPr lang="en-US" smtClean="0"/>
              <a:t>13</a:t>
            </a:fld>
            <a:endParaRPr lang="en-US" dirty="0"/>
          </a:p>
        </p:txBody>
      </p:sp>
    </p:spTree>
    <p:extLst>
      <p:ext uri="{BB962C8B-B14F-4D97-AF65-F5344CB8AC3E}">
        <p14:creationId xmlns:p14="http://schemas.microsoft.com/office/powerpoint/2010/main" val="1703096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sng" strike="noStrike" kern="1200" baseline="0" dirty="0">
                <a:solidFill>
                  <a:schemeClr val="tx1"/>
                </a:solidFill>
                <a:latin typeface="+mn-lt"/>
                <a:ea typeface="+mn-ea"/>
                <a:cs typeface="+mn-cs"/>
              </a:rPr>
              <a:t>References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err="1">
                <a:effectLst/>
              </a:rPr>
              <a:t>Meriggioli</a:t>
            </a:r>
            <a:r>
              <a:rPr lang="en-US" dirty="0">
                <a:effectLst/>
              </a:rPr>
              <a:t> MN, Sanders DB. Advances in the Diagnosis of Neuromuscular Junction Disorders. </a:t>
            </a:r>
            <a:r>
              <a:rPr lang="en-US" i="1" dirty="0">
                <a:effectLst/>
              </a:rPr>
              <a:t>Am J Phys Med </a:t>
            </a:r>
            <a:r>
              <a:rPr lang="en-US" i="1" dirty="0" err="1">
                <a:effectLst/>
              </a:rPr>
              <a:t>Rehabil</a:t>
            </a:r>
            <a:r>
              <a:rPr lang="en-US" dirty="0">
                <a:effectLst/>
              </a:rPr>
              <a:t>. 2005;84(8):627-638. doi:10.1097/01.phm.0000171169.79816.4c</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effectLst/>
              </a:rPr>
              <a:t>Benatar M. A systematic review of diagnostic studies in myasthenia gravis. </a:t>
            </a:r>
            <a:r>
              <a:rPr lang="en-US" i="1" dirty="0" err="1">
                <a:effectLst/>
              </a:rPr>
              <a:t>Neuromuscul</a:t>
            </a:r>
            <a:r>
              <a:rPr lang="en-US" i="1" dirty="0">
                <a:effectLst/>
              </a:rPr>
              <a:t> </a:t>
            </a:r>
            <a:r>
              <a:rPr lang="en-US" i="1" dirty="0" err="1">
                <a:effectLst/>
              </a:rPr>
              <a:t>Disord</a:t>
            </a:r>
            <a:r>
              <a:rPr lang="en-US" dirty="0">
                <a:effectLst/>
              </a:rPr>
              <a:t>. 2006;16(7):459-467. doi:10.1016/j.nmd.2006.05.006</a:t>
            </a:r>
          </a:p>
          <a:p>
            <a:endParaRPr lang="en-US" sz="1200" b="0" i="0" u="sng" strike="noStrike" kern="1200" baseline="0" dirty="0">
              <a:solidFill>
                <a:schemeClr val="tx1"/>
              </a:solidFill>
              <a:latin typeface="+mn-lt"/>
              <a:ea typeface="+mn-ea"/>
              <a:cs typeface="+mn-cs"/>
            </a:endParaRPr>
          </a:p>
          <a:p>
            <a:endParaRPr lang="en-US" sz="1200" b="0" i="0" u="sng" strike="noStrike" kern="1200" baseline="0" dirty="0">
              <a:solidFill>
                <a:schemeClr val="tx1"/>
              </a:solidFill>
              <a:latin typeface="+mn-lt"/>
              <a:ea typeface="+mn-ea"/>
              <a:cs typeface="+mn-cs"/>
            </a:endParaRPr>
          </a:p>
          <a:p>
            <a:r>
              <a:rPr lang="en-US" sz="1200" b="0" i="0" u="sng" strike="noStrike" kern="1200" baseline="0" dirty="0">
                <a:solidFill>
                  <a:schemeClr val="tx1"/>
                </a:solidFill>
                <a:latin typeface="+mn-lt"/>
                <a:ea typeface="+mn-ea"/>
                <a:cs typeface="+mn-cs"/>
              </a:rPr>
              <a:t>Notes</a:t>
            </a:r>
          </a:p>
          <a:p>
            <a:endParaRPr lang="en-US" dirty="0"/>
          </a:p>
        </p:txBody>
      </p:sp>
      <p:sp>
        <p:nvSpPr>
          <p:cNvPr id="4" name="Slide Number Placeholder 3"/>
          <p:cNvSpPr>
            <a:spLocks noGrp="1"/>
          </p:cNvSpPr>
          <p:nvPr>
            <p:ph type="sldNum" sz="quarter" idx="5"/>
          </p:nvPr>
        </p:nvSpPr>
        <p:spPr/>
        <p:txBody>
          <a:bodyPr/>
          <a:lstStyle/>
          <a:p>
            <a:fld id="{838A768E-7E44-40D6-AAEA-1843133FCFF7}" type="slidenum">
              <a:rPr lang="en-US" smtClean="0"/>
              <a:t>14</a:t>
            </a:fld>
            <a:endParaRPr lang="en-US" dirty="0"/>
          </a:p>
        </p:txBody>
      </p:sp>
    </p:spTree>
    <p:extLst>
      <p:ext uri="{BB962C8B-B14F-4D97-AF65-F5344CB8AC3E}">
        <p14:creationId xmlns:p14="http://schemas.microsoft.com/office/powerpoint/2010/main" val="1307586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sng" strike="noStrike" kern="1200" baseline="0" dirty="0">
                <a:solidFill>
                  <a:schemeClr val="tx1"/>
                </a:solidFill>
                <a:latin typeface="+mn-lt"/>
                <a:ea typeface="+mn-ea"/>
                <a:cs typeface="+mn-cs"/>
              </a:rPr>
              <a:t>References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effectLst/>
              </a:rPr>
              <a:t>Howard JF. Myasthenia gravis: the role of complement at the neuromuscular junction. </a:t>
            </a:r>
            <a:r>
              <a:rPr lang="en-US" i="1" dirty="0">
                <a:effectLst/>
              </a:rPr>
              <a:t>Ann N Y </a:t>
            </a:r>
            <a:r>
              <a:rPr lang="en-US" i="1" dirty="0" err="1">
                <a:effectLst/>
              </a:rPr>
              <a:t>Acad</a:t>
            </a:r>
            <a:r>
              <a:rPr lang="en-US" i="1" dirty="0">
                <a:effectLst/>
              </a:rPr>
              <a:t> Sci</a:t>
            </a:r>
            <a:r>
              <a:rPr lang="en-US" dirty="0">
                <a:effectLst/>
              </a:rPr>
              <a:t>. 2018;1412(1):113-128. doi:10.1111/nyas.13522</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err="1">
                <a:effectLst/>
              </a:rPr>
              <a:t>Zisimopoulou</a:t>
            </a:r>
            <a:r>
              <a:rPr lang="en-US" dirty="0">
                <a:effectLst/>
              </a:rPr>
              <a:t> P, </a:t>
            </a:r>
            <a:r>
              <a:rPr lang="en-US" dirty="0" err="1">
                <a:effectLst/>
              </a:rPr>
              <a:t>Evangelakou</a:t>
            </a:r>
            <a:r>
              <a:rPr lang="en-US" dirty="0">
                <a:effectLst/>
              </a:rPr>
              <a:t> P, </a:t>
            </a:r>
            <a:r>
              <a:rPr lang="en-US" dirty="0" err="1">
                <a:effectLst/>
              </a:rPr>
              <a:t>Tzartos</a:t>
            </a:r>
            <a:r>
              <a:rPr lang="en-US" dirty="0">
                <a:effectLst/>
              </a:rPr>
              <a:t> J, et al. A comprehensive analysis of the epidemiology and clinical characteristics of anti-LRP4 in myasthenia gravis. </a:t>
            </a:r>
            <a:r>
              <a:rPr lang="en-US" i="1" dirty="0">
                <a:effectLst/>
              </a:rPr>
              <a:t>J </a:t>
            </a:r>
            <a:r>
              <a:rPr lang="en-US" i="1" dirty="0" err="1">
                <a:effectLst/>
              </a:rPr>
              <a:t>Autoimmun</a:t>
            </a:r>
            <a:r>
              <a:rPr lang="en-US" dirty="0">
                <a:effectLst/>
              </a:rPr>
              <a:t>. 2014;52:139-145. doi:10.1016/j.jaut.2013.12.004</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effectLst/>
              </a:rPr>
              <a:t>Rodríguez Cruz PM, Al-Hajjar M, Huda S, et al. Clinical Features and Diagnostic Usefulness of Antibodies to Clustered Acetylcholine Receptors in the Diagnosis of Seronegative Myasthenia Gravis. </a:t>
            </a:r>
            <a:r>
              <a:rPr lang="en-US" i="1" dirty="0">
                <a:effectLst/>
              </a:rPr>
              <a:t>JAMA Neurol</a:t>
            </a:r>
            <a:r>
              <a:rPr lang="en-US" dirty="0">
                <a:effectLst/>
              </a:rPr>
              <a:t>. 2015;72(6):642. doi:10.1001/jamaneurol.2015.0203</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effectLst/>
              </a:rPr>
              <a:t>Vincent A, Huda S, Cao M, et al. Serological and experimental studies in different forms of myasthenia gravis. </a:t>
            </a:r>
            <a:r>
              <a:rPr lang="en-US" i="1" dirty="0">
                <a:effectLst/>
              </a:rPr>
              <a:t>Ann N Y </a:t>
            </a:r>
            <a:r>
              <a:rPr lang="en-US" i="1" dirty="0" err="1">
                <a:effectLst/>
              </a:rPr>
              <a:t>Acad</a:t>
            </a:r>
            <a:r>
              <a:rPr lang="en-US" i="1" dirty="0">
                <a:effectLst/>
              </a:rPr>
              <a:t> Sci</a:t>
            </a:r>
            <a:r>
              <a:rPr lang="en-US" dirty="0">
                <a:effectLst/>
              </a:rPr>
              <a:t>. 2018;1413(1):143-153. doi:10.1111/nyas.13592</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effectLst/>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b="0" i="0" u="sng" strike="noStrike" kern="1200" baseline="0" dirty="0">
              <a:solidFill>
                <a:schemeClr val="tx1"/>
              </a:solidFill>
              <a:latin typeface="+mn-lt"/>
              <a:ea typeface="+mn-ea"/>
              <a:cs typeface="+mn-cs"/>
            </a:endParaRPr>
          </a:p>
          <a:p>
            <a:endParaRPr lang="en-US" sz="1200" b="0" i="0" u="sng" strike="noStrike" kern="1200" baseline="0" dirty="0">
              <a:solidFill>
                <a:schemeClr val="tx1"/>
              </a:solidFill>
              <a:latin typeface="+mn-lt"/>
              <a:ea typeface="+mn-ea"/>
              <a:cs typeface="+mn-cs"/>
            </a:endParaRPr>
          </a:p>
          <a:p>
            <a:r>
              <a:rPr lang="en-US" sz="1200" b="0" i="0" u="sng" strike="noStrike" kern="1200" baseline="0" dirty="0">
                <a:solidFill>
                  <a:schemeClr val="tx1"/>
                </a:solidFill>
                <a:latin typeface="+mn-lt"/>
                <a:ea typeface="+mn-ea"/>
                <a:cs typeface="+mn-cs"/>
              </a:rPr>
              <a:t>Notes</a:t>
            </a:r>
          </a:p>
          <a:p>
            <a:endParaRPr lang="en-US" dirty="0"/>
          </a:p>
        </p:txBody>
      </p:sp>
      <p:sp>
        <p:nvSpPr>
          <p:cNvPr id="4" name="Slide Number Placeholder 3"/>
          <p:cNvSpPr>
            <a:spLocks noGrp="1"/>
          </p:cNvSpPr>
          <p:nvPr>
            <p:ph type="sldNum" sz="quarter" idx="5"/>
          </p:nvPr>
        </p:nvSpPr>
        <p:spPr/>
        <p:txBody>
          <a:bodyPr/>
          <a:lstStyle/>
          <a:p>
            <a:fld id="{838A768E-7E44-40D6-AAEA-1843133FCFF7}" type="slidenum">
              <a:rPr lang="en-US" smtClean="0"/>
              <a:t>15</a:t>
            </a:fld>
            <a:endParaRPr lang="en-US" dirty="0"/>
          </a:p>
        </p:txBody>
      </p:sp>
    </p:spTree>
    <p:extLst>
      <p:ext uri="{BB962C8B-B14F-4D97-AF65-F5344CB8AC3E}">
        <p14:creationId xmlns:p14="http://schemas.microsoft.com/office/powerpoint/2010/main" val="226768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References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effectLst/>
              </a:rPr>
              <a:t>Howard JF. Myasthenia gravis: the role of complement at the neuromuscular junction. </a:t>
            </a:r>
            <a:r>
              <a:rPr lang="en-US" i="1" dirty="0">
                <a:effectLst/>
              </a:rPr>
              <a:t>Ann N Y </a:t>
            </a:r>
            <a:r>
              <a:rPr lang="en-US" i="1" dirty="0" err="1">
                <a:effectLst/>
              </a:rPr>
              <a:t>Acad</a:t>
            </a:r>
            <a:r>
              <a:rPr lang="en-US" i="1" dirty="0">
                <a:effectLst/>
              </a:rPr>
              <a:t> Sci</a:t>
            </a:r>
            <a:r>
              <a:rPr lang="en-US" dirty="0">
                <a:effectLst/>
              </a:rPr>
              <a:t>. 2018;1412(1):113-128. doi:10.1111/nyas.13522</a:t>
            </a:r>
          </a:p>
          <a:p>
            <a:endParaRPr lang="en-US" dirty="0"/>
          </a:p>
          <a:p>
            <a:endParaRPr lang="en-US" dirty="0"/>
          </a:p>
          <a:p>
            <a:endParaRPr lang="en-US" dirty="0"/>
          </a:p>
          <a:p>
            <a:r>
              <a:rPr lang="en-US" u="sng" dirty="0"/>
              <a:t>Notes</a:t>
            </a:r>
          </a:p>
        </p:txBody>
      </p:sp>
      <p:sp>
        <p:nvSpPr>
          <p:cNvPr id="4" name="Slide Number Placeholder 3"/>
          <p:cNvSpPr>
            <a:spLocks noGrp="1"/>
          </p:cNvSpPr>
          <p:nvPr>
            <p:ph type="sldNum" sz="quarter" idx="10"/>
          </p:nvPr>
        </p:nvSpPr>
        <p:spPr/>
        <p:txBody>
          <a:bodyPr/>
          <a:lstStyle/>
          <a:p>
            <a:fld id="{838A768E-7E44-40D6-AAEA-1843133FCFF7}" type="slidenum">
              <a:rPr lang="en-US" smtClean="0"/>
              <a:t>16</a:t>
            </a:fld>
            <a:endParaRPr lang="en-US" dirty="0"/>
          </a:p>
        </p:txBody>
      </p:sp>
    </p:spTree>
    <p:extLst>
      <p:ext uri="{BB962C8B-B14F-4D97-AF65-F5344CB8AC3E}">
        <p14:creationId xmlns:p14="http://schemas.microsoft.com/office/powerpoint/2010/main" val="873975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1. </a:t>
            </a:r>
            <a:r>
              <a:rPr lang="en-US" dirty="0" err="1">
                <a:effectLst/>
              </a:rPr>
              <a:t>Sieb</a:t>
            </a:r>
            <a:r>
              <a:rPr lang="en-US" dirty="0">
                <a:effectLst/>
              </a:rPr>
              <a:t> JP. Myasthenia gravis: an update for the clinician. </a:t>
            </a:r>
            <a:r>
              <a:rPr lang="en-US" i="1" dirty="0">
                <a:effectLst/>
              </a:rPr>
              <a:t>Clin Exp Immunol</a:t>
            </a:r>
            <a:r>
              <a:rPr lang="en-US" dirty="0">
                <a:effectLst/>
              </a:rPr>
              <a:t>. 2014;175(3):408-418. doi:10.1111/cei.12217</a:t>
            </a:r>
          </a:p>
          <a:p>
            <a:endParaRPr lang="en-US" dirty="0"/>
          </a:p>
          <a:p>
            <a:endParaRPr lang="en-US" dirty="0"/>
          </a:p>
          <a:p>
            <a:endParaRPr lang="en-US" dirty="0"/>
          </a:p>
          <a:p>
            <a:r>
              <a:rPr lang="en-US" u="sng" dirty="0"/>
              <a:t>Notes</a:t>
            </a:r>
          </a:p>
          <a:p>
            <a:r>
              <a:rPr lang="en-US" sz="1200" b="0" i="0" u="none" strike="noStrike" kern="1200" dirty="0">
                <a:solidFill>
                  <a:schemeClr val="tx1"/>
                </a:solidFill>
                <a:effectLst/>
                <a:latin typeface="+mn-lt"/>
                <a:ea typeface="+mn-ea"/>
                <a:cs typeface="+mn-cs"/>
              </a:rPr>
              <a:t>Onset of action of the different therapy options in myasthenia gravis: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Administration of acetylcholinesterase inhibitors (</a:t>
            </a:r>
            <a:r>
              <a:rPr lang="en-US" sz="1200" b="0" i="0" u="none" strike="noStrike" kern="1200" dirty="0" err="1">
                <a:solidFill>
                  <a:schemeClr val="tx1"/>
                </a:solidFill>
                <a:effectLst/>
                <a:latin typeface="+mn-lt"/>
                <a:ea typeface="+mn-ea"/>
                <a:cs typeface="+mn-cs"/>
              </a:rPr>
              <a:t>AChE</a:t>
            </a:r>
            <a:r>
              <a:rPr lang="en-US" sz="1200" b="0" i="0" u="none" strike="noStrike" kern="1200" dirty="0">
                <a:solidFill>
                  <a:schemeClr val="tx1"/>
                </a:solidFill>
                <a:effectLst/>
                <a:latin typeface="+mn-lt"/>
                <a:ea typeface="+mn-ea"/>
                <a:cs typeface="+mn-cs"/>
              </a:rPr>
              <a:t>) improves muscular weakness for several hours, but does not affect the course of the disease.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At the beginning of corticosteroid therapy there is the risk of deterioration. Long‐term therapy with corticosteroid should be avoided.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With the use of immunosuppressive drugs, such as azathioprine, an effect on the myasthenic symptoms starts after several months of therapy.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Plasma exchange or the intravenous immunoglobulins (IVIg) are used for myasthenic crisis.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Immunosuppressants and apheresis/IVIG both improve myasthenic weakness for just a few weeks.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Thymectomy might beneficially influence the long‐term course of non‐paraneoplastic myasthenia gravis.</a:t>
            </a:r>
            <a:endParaRPr lang="en-US" dirty="0"/>
          </a:p>
        </p:txBody>
      </p:sp>
      <p:sp>
        <p:nvSpPr>
          <p:cNvPr id="4" name="Slide Number Placeholder 3"/>
          <p:cNvSpPr>
            <a:spLocks noGrp="1"/>
          </p:cNvSpPr>
          <p:nvPr>
            <p:ph type="sldNum" sz="quarter" idx="5"/>
          </p:nvPr>
        </p:nvSpPr>
        <p:spPr/>
        <p:txBody>
          <a:bodyPr/>
          <a:lstStyle/>
          <a:p>
            <a:fld id="{838A768E-7E44-40D6-AAEA-1843133FCFF7}" type="slidenum">
              <a:rPr lang="en-US" smtClean="0"/>
              <a:t>17</a:t>
            </a:fld>
            <a:endParaRPr lang="en-US" dirty="0"/>
          </a:p>
        </p:txBody>
      </p:sp>
    </p:spTree>
    <p:extLst>
      <p:ext uri="{BB962C8B-B14F-4D97-AF65-F5344CB8AC3E}">
        <p14:creationId xmlns:p14="http://schemas.microsoft.com/office/powerpoint/2010/main" val="1551486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50000"/>
              </a:spcBef>
            </a:pPr>
            <a:r>
              <a:rPr lang="en-US" sz="1200" u="sng" dirty="0">
                <a:latin typeface="Arial"/>
                <a:cs typeface="Arial"/>
              </a:rPr>
              <a:t>References</a:t>
            </a:r>
          </a:p>
          <a:p>
            <a:pPr marL="228600" marR="0" lvl="0" indent="-228600" algn="l" defTabSz="914400" rtl="0" eaLnBrk="1" fontAlgn="auto" latinLnBrk="0" hangingPunct="1">
              <a:lnSpc>
                <a:spcPct val="100000"/>
              </a:lnSpc>
              <a:spcBef>
                <a:spcPct val="50000"/>
              </a:spcBef>
              <a:spcAft>
                <a:spcPts val="0"/>
              </a:spcAft>
              <a:buClrTx/>
              <a:buSzTx/>
              <a:buFont typeface="+mj-lt"/>
              <a:buAutoNum type="arabicPeriod"/>
              <a:tabLst/>
              <a:defRPr/>
            </a:pPr>
            <a:r>
              <a:rPr lang="en-US" sz="1200" kern="1200" dirty="0">
                <a:solidFill>
                  <a:schemeClr val="tx1"/>
                </a:solidFill>
                <a:effectLst/>
                <a:latin typeface="+mn-lt"/>
                <a:ea typeface="+mn-ea"/>
                <a:cs typeface="+mn-cs"/>
              </a:rPr>
              <a:t>Simon, R. P., et al. (2015). </a:t>
            </a:r>
            <a:r>
              <a:rPr lang="en-US" sz="1200" u="sng" kern="1200" dirty="0">
                <a:solidFill>
                  <a:schemeClr val="tx1"/>
                </a:solidFill>
                <a:effectLst/>
                <a:latin typeface="+mn-lt"/>
                <a:ea typeface="+mn-ea"/>
                <a:cs typeface="+mn-cs"/>
              </a:rPr>
              <a:t>Clinical Neurology 9/E</a:t>
            </a:r>
            <a:r>
              <a:rPr lang="en-US" sz="1200" kern="1200" dirty="0">
                <a:solidFill>
                  <a:schemeClr val="tx1"/>
                </a:solidFill>
                <a:effectLst/>
                <a:latin typeface="+mn-lt"/>
                <a:ea typeface="+mn-ea"/>
                <a:cs typeface="+mn-cs"/>
              </a:rPr>
              <a:t>, McGraw-Hill Education.</a:t>
            </a:r>
          </a:p>
          <a:p>
            <a:pPr>
              <a:spcBef>
                <a:spcPct val="50000"/>
              </a:spcBef>
            </a:pPr>
            <a:endParaRPr lang="en-US" sz="1200" u="sng" dirty="0">
              <a:latin typeface="Arial"/>
              <a:cs typeface="Arial"/>
            </a:endParaRPr>
          </a:p>
          <a:p>
            <a:pPr>
              <a:spcBef>
                <a:spcPct val="50000"/>
              </a:spcBef>
            </a:pPr>
            <a:endParaRPr lang="en-US" sz="1200" u="sng" dirty="0">
              <a:latin typeface="Arial"/>
              <a:cs typeface="Arial"/>
            </a:endParaRPr>
          </a:p>
        </p:txBody>
      </p:sp>
    </p:spTree>
    <p:extLst>
      <p:ext uri="{BB962C8B-B14F-4D97-AF65-F5344CB8AC3E}">
        <p14:creationId xmlns:p14="http://schemas.microsoft.com/office/powerpoint/2010/main" val="31210337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43656FB-C236-7141-A215-EF66594AB1E9}" type="slidenum">
              <a:rPr lang="en-US" sz="1200"/>
              <a:pPr/>
              <a:t>19</a:t>
            </a:fld>
            <a:endParaRPr lang="en-US" sz="1200"/>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b="1" u="sng" dirty="0">
                <a:solidFill>
                  <a:schemeClr val="tx1"/>
                </a:solidFill>
              </a:rPr>
              <a:t>References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effectLst/>
              </a:rPr>
              <a:t>Pascuzzi RM, Coslett HB, Johns TR. Long-term </a:t>
            </a:r>
            <a:r>
              <a:rPr lang="en-US" dirty="0" err="1">
                <a:effectLst/>
              </a:rPr>
              <a:t>corticosteriod</a:t>
            </a:r>
            <a:r>
              <a:rPr lang="en-US" dirty="0">
                <a:effectLst/>
              </a:rPr>
              <a:t> treatment of myasthenia gravis: Report of 116 Patients. </a:t>
            </a:r>
            <a:r>
              <a:rPr lang="en-US" i="1" dirty="0">
                <a:effectLst/>
              </a:rPr>
              <a:t>Ann Neurol</a:t>
            </a:r>
            <a:r>
              <a:rPr lang="en-US" dirty="0">
                <a:effectLst/>
              </a:rPr>
              <a:t>. 1984;15(3):291-298. doi:10.1002/ana.410150316</a:t>
            </a:r>
          </a:p>
          <a:p>
            <a:pPr eaLnBrk="1" hangingPunct="1"/>
            <a:endParaRPr lang="en-US" b="1" dirty="0">
              <a:solidFill>
                <a:schemeClr val="tx1"/>
              </a:solidFill>
            </a:endParaRPr>
          </a:p>
          <a:p>
            <a:pPr eaLnBrk="1" hangingPunct="1"/>
            <a:endParaRPr lang="en-US" b="1" u="sng" dirty="0">
              <a:solidFill>
                <a:schemeClr val="tx1"/>
              </a:solidFill>
            </a:endParaRPr>
          </a:p>
          <a:p>
            <a:pPr eaLnBrk="1" hangingPunct="1"/>
            <a:endParaRPr lang="en-US" b="1" dirty="0">
              <a:solidFill>
                <a:schemeClr val="tx1"/>
              </a:solidFill>
              <a:cs typeface="Calibri"/>
            </a:endParaRPr>
          </a:p>
          <a:p>
            <a:pPr marL="800080" lvl="1" indent="-342891" eaLnBrk="1" hangingPunct="1">
              <a:buFont typeface="Arial"/>
              <a:buChar char="•"/>
            </a:pPr>
            <a:endParaRPr lang="en-US" sz="2400" dirty="0">
              <a:solidFill>
                <a:schemeClr val="tx1"/>
              </a:solidFill>
              <a:latin typeface="Arial"/>
              <a:cs typeface="Arial"/>
            </a:endParaRPr>
          </a:p>
          <a:p>
            <a:pPr indent="-11">
              <a:spcBef>
                <a:spcPct val="50000"/>
              </a:spcBef>
            </a:pPr>
            <a:endParaRPr lang="en-US" sz="2400" b="1" dirty="0">
              <a:latin typeface="Arial"/>
              <a:cs typeface="Arial"/>
            </a:endParaRPr>
          </a:p>
          <a:p>
            <a:pPr marL="0" lvl="0">
              <a:buFontTx/>
              <a:buNone/>
            </a:pPr>
            <a:endParaRPr lang="en-US" dirty="0">
              <a:latin typeface="Calibri" panose="020F0502020204030204"/>
              <a:ea typeface="ＭＳ Ｐゴシック" charset="0"/>
              <a:cs typeface="Calibri" panose="020F0502020204030204"/>
            </a:endParaRPr>
          </a:p>
        </p:txBody>
      </p:sp>
    </p:spTree>
    <p:extLst>
      <p:ext uri="{BB962C8B-B14F-4D97-AF65-F5344CB8AC3E}">
        <p14:creationId xmlns:p14="http://schemas.microsoft.com/office/powerpoint/2010/main" val="952854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References</a:t>
            </a:r>
          </a:p>
          <a:p>
            <a:pPr marL="171450" marR="0" lvl="0" indent="-171450" algn="l" defTabSz="914400" rtl="0" eaLnBrk="1" fontAlgn="auto" latinLnBrk="0" hangingPunct="1">
              <a:lnSpc>
                <a:spcPct val="100000"/>
              </a:lnSpc>
              <a:spcBef>
                <a:spcPts val="0"/>
              </a:spcBef>
              <a:spcAft>
                <a:spcPts val="0"/>
              </a:spcAft>
              <a:buClrTx/>
              <a:buSzTx/>
              <a:buFontTx/>
              <a:buAutoNum type="arabicPeriod"/>
              <a:tabLst/>
              <a:defRPr/>
            </a:pPr>
            <a:r>
              <a:rPr lang="en-US" dirty="0" err="1">
                <a:effectLst/>
              </a:rPr>
              <a:t>Gilhus</a:t>
            </a:r>
            <a:r>
              <a:rPr lang="en-US" dirty="0">
                <a:effectLst/>
              </a:rPr>
              <a:t> NE. Myasthenia Gravis. Longo DL, ed. </a:t>
            </a:r>
            <a:r>
              <a:rPr lang="en-US" i="1" dirty="0">
                <a:effectLst/>
              </a:rPr>
              <a:t>N </a:t>
            </a:r>
            <a:r>
              <a:rPr lang="en-US" i="1" dirty="0" err="1">
                <a:effectLst/>
              </a:rPr>
              <a:t>Engl</a:t>
            </a:r>
            <a:r>
              <a:rPr lang="en-US" i="1" dirty="0">
                <a:effectLst/>
              </a:rPr>
              <a:t> J Med</a:t>
            </a:r>
            <a:r>
              <a:rPr lang="en-US" dirty="0">
                <a:effectLst/>
              </a:rPr>
              <a:t>. 2016;375(26):2570-2581. doi:10.1056/NEJMra1602678</a:t>
            </a:r>
          </a:p>
          <a:p>
            <a:pPr marL="171450" marR="0" lvl="0" indent="-171450" algn="l" defTabSz="914400" rtl="0" eaLnBrk="1" fontAlgn="auto" latinLnBrk="0" hangingPunct="1">
              <a:lnSpc>
                <a:spcPct val="100000"/>
              </a:lnSpc>
              <a:spcBef>
                <a:spcPts val="0"/>
              </a:spcBef>
              <a:spcAft>
                <a:spcPts val="0"/>
              </a:spcAft>
              <a:buClrTx/>
              <a:buSzTx/>
              <a:buFontTx/>
              <a:buAutoNum type="arabicPeriod"/>
              <a:tabLst/>
              <a:defRPr/>
            </a:pPr>
            <a:r>
              <a:rPr lang="en-US" dirty="0">
                <a:effectLst/>
              </a:rPr>
              <a:t>Phillips LH. The Epidemiology of Myasthenia Gravis. </a:t>
            </a:r>
            <a:r>
              <a:rPr lang="en-US" i="1" dirty="0">
                <a:effectLst/>
              </a:rPr>
              <a:t>Ann N Y </a:t>
            </a:r>
            <a:r>
              <a:rPr lang="en-US" i="1" dirty="0" err="1">
                <a:effectLst/>
              </a:rPr>
              <a:t>Acad</a:t>
            </a:r>
            <a:r>
              <a:rPr lang="en-US" i="1" dirty="0">
                <a:effectLst/>
              </a:rPr>
              <a:t> Sci</a:t>
            </a:r>
            <a:r>
              <a:rPr lang="en-US" dirty="0">
                <a:effectLst/>
              </a:rPr>
              <a:t>. 2003;998(1):407-412. doi:10.1196/annals.1254.053</a:t>
            </a:r>
            <a:endParaRPr lang="en-US" dirty="0"/>
          </a:p>
          <a:p>
            <a:pPr marL="171450" indent="-171450">
              <a:buAutoNum type="arabicPeriod"/>
            </a:pPr>
            <a:endParaRPr lang="en-US" dirty="0"/>
          </a:p>
          <a:p>
            <a:pPr marL="171450" indent="-171450">
              <a:buAutoNum type="arabicPeriod"/>
            </a:pPr>
            <a:endParaRPr lang="en-US" dirty="0"/>
          </a:p>
          <a:p>
            <a:r>
              <a:rPr lang="en-US" u="sng" dirty="0"/>
              <a:t>Notes</a:t>
            </a:r>
          </a:p>
          <a:p>
            <a:r>
              <a:rPr lang="en-US" sz="1200" b="0" i="0" u="none" strike="noStrike" kern="1200" dirty="0">
                <a:solidFill>
                  <a:schemeClr val="tx1"/>
                </a:solidFill>
                <a:effectLst/>
                <a:latin typeface="+mn-lt"/>
                <a:ea typeface="+mn-ea"/>
                <a:cs typeface="+mn-cs"/>
              </a:rPr>
              <a:t>The prevalence of the disease has been increasing since the mid-20</a:t>
            </a:r>
            <a:r>
              <a:rPr lang="en-US" sz="1200" b="0" i="0" u="none" strike="noStrike" kern="1200" baseline="30000" dirty="0">
                <a:solidFill>
                  <a:schemeClr val="tx1"/>
                </a:solidFill>
                <a:effectLst/>
                <a:latin typeface="+mn-lt"/>
                <a:ea typeface="+mn-ea"/>
                <a:cs typeface="+mn-cs"/>
              </a:rPr>
              <a:t>th</a:t>
            </a:r>
            <a:r>
              <a:rPr lang="en-US" sz="1200" b="0" i="0" u="none" strike="noStrike" kern="1200" dirty="0">
                <a:solidFill>
                  <a:schemeClr val="tx1"/>
                </a:solidFill>
                <a:effectLst/>
                <a:latin typeface="+mn-lt"/>
                <a:ea typeface="+mn-ea"/>
                <a:cs typeface="+mn-cs"/>
              </a:rPr>
              <a:t>century, possibly due to better recognition of the condition, aging of the population, and the longer life span of affected patients.</a:t>
            </a:r>
          </a:p>
        </p:txBody>
      </p:sp>
      <p:sp>
        <p:nvSpPr>
          <p:cNvPr id="4" name="Slide Number Placeholder 3"/>
          <p:cNvSpPr>
            <a:spLocks noGrp="1"/>
          </p:cNvSpPr>
          <p:nvPr>
            <p:ph type="sldNum" sz="quarter" idx="5"/>
          </p:nvPr>
        </p:nvSpPr>
        <p:spPr/>
        <p:txBody>
          <a:bodyPr/>
          <a:lstStyle/>
          <a:p>
            <a:fld id="{838A768E-7E44-40D6-AAEA-1843133FCFF7}" type="slidenum">
              <a:rPr lang="en-US" smtClean="0"/>
              <a:t>2</a:t>
            </a:fld>
            <a:endParaRPr lang="en-US" dirty="0"/>
          </a:p>
        </p:txBody>
      </p:sp>
    </p:spTree>
    <p:extLst>
      <p:ext uri="{BB962C8B-B14F-4D97-AF65-F5344CB8AC3E}">
        <p14:creationId xmlns:p14="http://schemas.microsoft.com/office/powerpoint/2010/main" val="36513688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0" u="sng" dirty="0">
                <a:solidFill>
                  <a:schemeClr val="tx1"/>
                </a:solidFill>
              </a:rPr>
              <a:t>References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effectLst/>
              </a:rPr>
              <a:t>Hehir MK, Burns TM, Alpers J, Conaway MR, </a:t>
            </a:r>
            <a:r>
              <a:rPr lang="en-US" dirty="0" err="1">
                <a:effectLst/>
              </a:rPr>
              <a:t>Sawa</a:t>
            </a:r>
            <a:r>
              <a:rPr lang="en-US" dirty="0">
                <a:effectLst/>
              </a:rPr>
              <a:t> M, Sanders DB. Mycophenolate mofetil in </a:t>
            </a:r>
            <a:r>
              <a:rPr lang="en-US" dirty="0" err="1">
                <a:effectLst/>
              </a:rPr>
              <a:t>AChR</a:t>
            </a:r>
            <a:r>
              <a:rPr lang="en-US" dirty="0">
                <a:effectLst/>
              </a:rPr>
              <a:t>-antibody-positive myasthenia gravis: Outcomes in 102 patients. </a:t>
            </a:r>
            <a:r>
              <a:rPr lang="en-US" i="1" dirty="0">
                <a:effectLst/>
              </a:rPr>
              <a:t>Muscle Nerve</a:t>
            </a:r>
            <a:r>
              <a:rPr lang="en-US" dirty="0">
                <a:effectLst/>
              </a:rPr>
              <a:t>. 2010;41(5):593-598. doi:10.1002/mus.21640</a:t>
            </a:r>
            <a:endParaRPr lang="en-US" b="0" dirty="0">
              <a:solidFill>
                <a:schemeClr val="tx1"/>
              </a:solidFill>
            </a:endParaRPr>
          </a:p>
          <a:p>
            <a:pPr marL="228600" indent="-228600" eaLnBrk="1" hangingPunct="1">
              <a:buFont typeface="+mj-lt"/>
              <a:buAutoNum type="arabicPeriod"/>
            </a:pPr>
            <a:r>
              <a:rPr lang="en-US" sz="1200" b="0" i="0" u="none" strike="noStrike" kern="1200" dirty="0">
                <a:solidFill>
                  <a:schemeClr val="tx1"/>
                </a:solidFill>
                <a:effectLst/>
                <a:latin typeface="+mn-lt"/>
                <a:ea typeface="+mn-ea"/>
                <a:cs typeface="+mn-cs"/>
              </a:rPr>
              <a:t>Palace J, Newsom-Davis J, Lecky B. A randomized double-blind trial of prednisolone alone or with azathioprine in myasthenia gravis. Myasthenia Gravis Study Group. Neurology. 1998 Jun;50(6):1778-83. </a:t>
            </a:r>
            <a:r>
              <a:rPr lang="en-US" sz="1200" b="0" i="0" u="none" strike="noStrike" kern="1200" dirty="0" err="1">
                <a:solidFill>
                  <a:schemeClr val="tx1"/>
                </a:solidFill>
                <a:effectLst/>
                <a:latin typeface="+mn-lt"/>
                <a:ea typeface="+mn-ea"/>
                <a:cs typeface="+mn-cs"/>
              </a:rPr>
              <a:t>doi</a:t>
            </a:r>
            <a:r>
              <a:rPr lang="en-US" sz="1200" b="0" i="0" u="none" strike="noStrike" kern="1200" dirty="0">
                <a:solidFill>
                  <a:schemeClr val="tx1"/>
                </a:solidFill>
                <a:effectLst/>
                <a:latin typeface="+mn-lt"/>
                <a:ea typeface="+mn-ea"/>
                <a:cs typeface="+mn-cs"/>
              </a:rPr>
              <a:t>: 10.1212/wnl.50.6.1778. PMID: 9633727.</a:t>
            </a:r>
            <a:endParaRPr lang="en-US" b="0" dirty="0">
              <a:solidFill>
                <a:schemeClr val="tx1"/>
              </a:solidFill>
            </a:endParaRPr>
          </a:p>
          <a:p>
            <a:pPr eaLnBrk="1" hangingPunct="1"/>
            <a:endParaRPr lang="en-US" b="0" dirty="0">
              <a:solidFill>
                <a:schemeClr val="tx1"/>
              </a:solidFill>
            </a:endParaRPr>
          </a:p>
          <a:p>
            <a:pPr eaLnBrk="1" hangingPunct="1"/>
            <a:endParaRPr lang="en-US" b="0" u="sng" dirty="0">
              <a:solidFill>
                <a:schemeClr val="tx1"/>
              </a:solidFill>
            </a:endParaRPr>
          </a:p>
          <a:p>
            <a:pPr eaLnBrk="1" hangingPunct="1"/>
            <a:r>
              <a:rPr lang="en-US" b="0" u="sng" dirty="0">
                <a:solidFill>
                  <a:schemeClr val="tx1"/>
                </a:solidFill>
              </a:rPr>
              <a:t>Notes</a:t>
            </a:r>
          </a:p>
          <a:p>
            <a:endParaRPr lang="en-US" dirty="0"/>
          </a:p>
        </p:txBody>
      </p:sp>
      <p:sp>
        <p:nvSpPr>
          <p:cNvPr id="4" name="Slide Number Placeholder 3"/>
          <p:cNvSpPr>
            <a:spLocks noGrp="1"/>
          </p:cNvSpPr>
          <p:nvPr>
            <p:ph type="sldNum" sz="quarter" idx="5"/>
          </p:nvPr>
        </p:nvSpPr>
        <p:spPr/>
        <p:txBody>
          <a:bodyPr/>
          <a:lstStyle/>
          <a:p>
            <a:fld id="{838A768E-7E44-40D6-AAEA-1843133FCFF7}" type="slidenum">
              <a:rPr lang="en-US" smtClean="0"/>
              <a:t>20</a:t>
            </a:fld>
            <a:endParaRPr lang="en-US" dirty="0"/>
          </a:p>
        </p:txBody>
      </p:sp>
    </p:spTree>
    <p:extLst>
      <p:ext uri="{BB962C8B-B14F-4D97-AF65-F5344CB8AC3E}">
        <p14:creationId xmlns:p14="http://schemas.microsoft.com/office/powerpoint/2010/main" val="35017406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References</a:t>
            </a:r>
          </a:p>
          <a:p>
            <a:pPr marL="171450" marR="0" lvl="0" indent="-171450" algn="l" defTabSz="914400" rtl="0" eaLnBrk="1" fontAlgn="auto" latinLnBrk="0" hangingPunct="1">
              <a:lnSpc>
                <a:spcPct val="100000"/>
              </a:lnSpc>
              <a:spcBef>
                <a:spcPts val="0"/>
              </a:spcBef>
              <a:spcAft>
                <a:spcPts val="0"/>
              </a:spcAft>
              <a:buClrTx/>
              <a:buSzTx/>
              <a:buFontTx/>
              <a:buAutoNum type="arabicPeriod"/>
              <a:tabLst/>
              <a:defRPr/>
            </a:pPr>
            <a:r>
              <a:rPr lang="en-US" sz="1200" b="0" i="0" u="none" strike="noStrike" kern="1200" dirty="0">
                <a:solidFill>
                  <a:schemeClr val="tx1"/>
                </a:solidFill>
                <a:effectLst/>
                <a:latin typeface="+mn-lt"/>
                <a:ea typeface="+mn-ea"/>
                <a:cs typeface="+mn-cs"/>
              </a:rPr>
              <a:t>Wolfe GI, Kaminski HJ, </a:t>
            </a:r>
            <a:r>
              <a:rPr lang="en-US" sz="1200" b="0" i="0" u="none" strike="noStrike" kern="1200" dirty="0" err="1">
                <a:solidFill>
                  <a:schemeClr val="tx1"/>
                </a:solidFill>
                <a:effectLst/>
                <a:latin typeface="+mn-lt"/>
                <a:ea typeface="+mn-ea"/>
                <a:cs typeface="+mn-cs"/>
              </a:rPr>
              <a:t>Aban</a:t>
            </a:r>
            <a:r>
              <a:rPr lang="en-US" sz="1200" b="0" i="0" u="none" strike="noStrike" kern="1200" dirty="0">
                <a:solidFill>
                  <a:schemeClr val="tx1"/>
                </a:solidFill>
                <a:effectLst/>
                <a:latin typeface="+mn-lt"/>
                <a:ea typeface="+mn-ea"/>
                <a:cs typeface="+mn-cs"/>
              </a:rPr>
              <a:t> IB, </a:t>
            </a:r>
            <a:r>
              <a:rPr lang="en-US" sz="1200" b="0" i="0" u="none" strike="noStrike" kern="1200" dirty="0" err="1">
                <a:solidFill>
                  <a:schemeClr val="tx1"/>
                </a:solidFill>
                <a:effectLst/>
                <a:latin typeface="+mn-lt"/>
                <a:ea typeface="+mn-ea"/>
                <a:cs typeface="+mn-cs"/>
              </a:rPr>
              <a:t>Minisman</a:t>
            </a:r>
            <a:r>
              <a:rPr lang="en-US" sz="1200" b="0" i="0" u="none" strike="noStrike" kern="1200" dirty="0">
                <a:solidFill>
                  <a:schemeClr val="tx1"/>
                </a:solidFill>
                <a:effectLst/>
                <a:latin typeface="+mn-lt"/>
                <a:ea typeface="+mn-ea"/>
                <a:cs typeface="+mn-cs"/>
              </a:rPr>
              <a:t> G, </a:t>
            </a:r>
            <a:r>
              <a:rPr lang="en-US" sz="1200" b="0" i="0" u="none" strike="noStrike" kern="1200" dirty="0" err="1">
                <a:solidFill>
                  <a:schemeClr val="tx1"/>
                </a:solidFill>
                <a:effectLst/>
                <a:latin typeface="+mn-lt"/>
                <a:ea typeface="+mn-ea"/>
                <a:cs typeface="+mn-cs"/>
              </a:rPr>
              <a:t>Kuo</a:t>
            </a:r>
            <a:r>
              <a:rPr lang="en-US" sz="1200" b="0" i="0" u="none" strike="noStrike" kern="1200" dirty="0">
                <a:solidFill>
                  <a:schemeClr val="tx1"/>
                </a:solidFill>
                <a:effectLst/>
                <a:latin typeface="+mn-lt"/>
                <a:ea typeface="+mn-ea"/>
                <a:cs typeface="+mn-cs"/>
              </a:rPr>
              <a:t> HC, Marx A, </a:t>
            </a:r>
            <a:r>
              <a:rPr lang="en-US" sz="1200" b="0" i="0" u="none" strike="noStrike" kern="1200" dirty="0" err="1">
                <a:solidFill>
                  <a:schemeClr val="tx1"/>
                </a:solidFill>
                <a:effectLst/>
                <a:latin typeface="+mn-lt"/>
                <a:ea typeface="+mn-ea"/>
                <a:cs typeface="+mn-cs"/>
              </a:rPr>
              <a:t>Ströbel</a:t>
            </a:r>
            <a:r>
              <a:rPr lang="en-US" sz="1200" b="0" i="0" u="none" strike="noStrike" kern="1200" dirty="0">
                <a:solidFill>
                  <a:schemeClr val="tx1"/>
                </a:solidFill>
                <a:effectLst/>
                <a:latin typeface="+mn-lt"/>
                <a:ea typeface="+mn-ea"/>
                <a:cs typeface="+mn-cs"/>
              </a:rPr>
              <a:t> P, </a:t>
            </a:r>
            <a:r>
              <a:rPr lang="en-US" sz="1200" b="0" i="0" u="none" strike="noStrike" kern="1200" dirty="0" err="1">
                <a:solidFill>
                  <a:schemeClr val="tx1"/>
                </a:solidFill>
                <a:effectLst/>
                <a:latin typeface="+mn-lt"/>
                <a:ea typeface="+mn-ea"/>
                <a:cs typeface="+mn-cs"/>
              </a:rPr>
              <a:t>Mazia</a:t>
            </a:r>
            <a:r>
              <a:rPr lang="en-US" sz="1200" b="0" i="0" u="none" strike="noStrike" kern="1200" dirty="0">
                <a:solidFill>
                  <a:schemeClr val="tx1"/>
                </a:solidFill>
                <a:effectLst/>
                <a:latin typeface="+mn-lt"/>
                <a:ea typeface="+mn-ea"/>
                <a:cs typeface="+mn-cs"/>
              </a:rPr>
              <a:t> C, </a:t>
            </a:r>
            <a:r>
              <a:rPr lang="en-US" sz="1200" b="0" i="0" u="none" strike="noStrike" kern="1200" dirty="0" err="1">
                <a:solidFill>
                  <a:schemeClr val="tx1"/>
                </a:solidFill>
                <a:effectLst/>
                <a:latin typeface="+mn-lt"/>
                <a:ea typeface="+mn-ea"/>
                <a:cs typeface="+mn-cs"/>
              </a:rPr>
              <a:t>Oger</a:t>
            </a:r>
            <a:r>
              <a:rPr lang="en-US" sz="1200" b="0" i="0" u="none" strike="noStrike" kern="1200" dirty="0">
                <a:solidFill>
                  <a:schemeClr val="tx1"/>
                </a:solidFill>
                <a:effectLst/>
                <a:latin typeface="+mn-lt"/>
                <a:ea typeface="+mn-ea"/>
                <a:cs typeface="+mn-cs"/>
              </a:rPr>
              <a:t> J, </a:t>
            </a:r>
            <a:r>
              <a:rPr lang="en-US" sz="1200" b="0" i="0" u="none" strike="noStrike" kern="1200" dirty="0" err="1">
                <a:solidFill>
                  <a:schemeClr val="tx1"/>
                </a:solidFill>
                <a:effectLst/>
                <a:latin typeface="+mn-lt"/>
                <a:ea typeface="+mn-ea"/>
                <a:cs typeface="+mn-cs"/>
              </a:rPr>
              <a:t>Cea</a:t>
            </a:r>
            <a:r>
              <a:rPr lang="en-US" sz="1200" b="0" i="0" u="none" strike="noStrike" kern="1200" dirty="0">
                <a:solidFill>
                  <a:schemeClr val="tx1"/>
                </a:solidFill>
                <a:effectLst/>
                <a:latin typeface="+mn-lt"/>
                <a:ea typeface="+mn-ea"/>
                <a:cs typeface="+mn-cs"/>
              </a:rPr>
              <a:t> JG, </a:t>
            </a:r>
            <a:r>
              <a:rPr lang="en-US" sz="1200" b="0" i="0" u="none" strike="noStrike" kern="1200" dirty="0" err="1">
                <a:solidFill>
                  <a:schemeClr val="tx1"/>
                </a:solidFill>
                <a:effectLst/>
                <a:latin typeface="+mn-lt"/>
                <a:ea typeface="+mn-ea"/>
                <a:cs typeface="+mn-cs"/>
              </a:rPr>
              <a:t>Heckmann</a:t>
            </a:r>
            <a:r>
              <a:rPr lang="en-US" sz="1200" b="0" i="0" u="none" strike="noStrike" kern="1200" dirty="0">
                <a:solidFill>
                  <a:schemeClr val="tx1"/>
                </a:solidFill>
                <a:effectLst/>
                <a:latin typeface="+mn-lt"/>
                <a:ea typeface="+mn-ea"/>
                <a:cs typeface="+mn-cs"/>
              </a:rPr>
              <a:t> JM, </a:t>
            </a:r>
            <a:r>
              <a:rPr lang="en-US" sz="1200" b="0" i="0" u="none" strike="noStrike" kern="1200" dirty="0" err="1">
                <a:solidFill>
                  <a:schemeClr val="tx1"/>
                </a:solidFill>
                <a:effectLst/>
                <a:latin typeface="+mn-lt"/>
                <a:ea typeface="+mn-ea"/>
                <a:cs typeface="+mn-cs"/>
              </a:rPr>
              <a:t>Evoli</a:t>
            </a:r>
            <a:r>
              <a:rPr lang="en-US" sz="1200" b="0" i="0" u="none" strike="noStrike" kern="1200" dirty="0">
                <a:solidFill>
                  <a:schemeClr val="tx1"/>
                </a:solidFill>
                <a:effectLst/>
                <a:latin typeface="+mn-lt"/>
                <a:ea typeface="+mn-ea"/>
                <a:cs typeface="+mn-cs"/>
              </a:rPr>
              <a:t> A, Nix W, </a:t>
            </a:r>
            <a:r>
              <a:rPr lang="en-US" sz="1200" b="0" i="0" u="none" strike="noStrike" kern="1200" dirty="0" err="1">
                <a:solidFill>
                  <a:schemeClr val="tx1"/>
                </a:solidFill>
                <a:effectLst/>
                <a:latin typeface="+mn-lt"/>
                <a:ea typeface="+mn-ea"/>
                <a:cs typeface="+mn-cs"/>
              </a:rPr>
              <a:t>Ciafaloni</a:t>
            </a:r>
            <a:r>
              <a:rPr lang="en-US" sz="1200" b="0" i="0" u="none" strike="noStrike" kern="1200" dirty="0">
                <a:solidFill>
                  <a:schemeClr val="tx1"/>
                </a:solidFill>
                <a:effectLst/>
                <a:latin typeface="+mn-lt"/>
                <a:ea typeface="+mn-ea"/>
                <a:cs typeface="+mn-cs"/>
              </a:rPr>
              <a:t> E, </a:t>
            </a:r>
            <a:r>
              <a:rPr lang="en-US" sz="1200" b="0" i="0" u="none" strike="noStrike" kern="1200" dirty="0" err="1">
                <a:solidFill>
                  <a:schemeClr val="tx1"/>
                </a:solidFill>
                <a:effectLst/>
                <a:latin typeface="+mn-lt"/>
                <a:ea typeface="+mn-ea"/>
                <a:cs typeface="+mn-cs"/>
              </a:rPr>
              <a:t>Antonini</a:t>
            </a:r>
            <a:r>
              <a:rPr lang="en-US" sz="1200" b="0" i="0" u="none" strike="noStrike" kern="1200" dirty="0">
                <a:solidFill>
                  <a:schemeClr val="tx1"/>
                </a:solidFill>
                <a:effectLst/>
                <a:latin typeface="+mn-lt"/>
                <a:ea typeface="+mn-ea"/>
                <a:cs typeface="+mn-cs"/>
              </a:rPr>
              <a:t> G, </a:t>
            </a:r>
            <a:r>
              <a:rPr lang="en-US" sz="1200" b="0" i="0" u="none" strike="noStrike" kern="1200" dirty="0" err="1">
                <a:solidFill>
                  <a:schemeClr val="tx1"/>
                </a:solidFill>
                <a:effectLst/>
                <a:latin typeface="+mn-lt"/>
                <a:ea typeface="+mn-ea"/>
                <a:cs typeface="+mn-cs"/>
              </a:rPr>
              <a:t>Witoonpanich</a:t>
            </a:r>
            <a:r>
              <a:rPr lang="en-US" sz="1200" b="0" i="0" u="none" strike="noStrike" kern="1200" dirty="0">
                <a:solidFill>
                  <a:schemeClr val="tx1"/>
                </a:solidFill>
                <a:effectLst/>
                <a:latin typeface="+mn-lt"/>
                <a:ea typeface="+mn-ea"/>
                <a:cs typeface="+mn-cs"/>
              </a:rPr>
              <a:t> R, King JO, </a:t>
            </a:r>
            <a:r>
              <a:rPr lang="en-US" sz="1200" b="0" i="0" u="none" strike="noStrike" kern="1200" dirty="0" err="1">
                <a:solidFill>
                  <a:schemeClr val="tx1"/>
                </a:solidFill>
                <a:effectLst/>
                <a:latin typeface="+mn-lt"/>
                <a:ea typeface="+mn-ea"/>
                <a:cs typeface="+mn-cs"/>
              </a:rPr>
              <a:t>Beydoun</a:t>
            </a:r>
            <a:r>
              <a:rPr lang="en-US" sz="1200" b="0" i="0" u="none" strike="noStrike" kern="1200" dirty="0">
                <a:solidFill>
                  <a:schemeClr val="tx1"/>
                </a:solidFill>
                <a:effectLst/>
                <a:latin typeface="+mn-lt"/>
                <a:ea typeface="+mn-ea"/>
                <a:cs typeface="+mn-cs"/>
              </a:rPr>
              <a:t> SR, Chalk CH, </a:t>
            </a:r>
            <a:r>
              <a:rPr lang="en-US" sz="1200" b="0" i="0" u="none" strike="noStrike" kern="1200" dirty="0" err="1">
                <a:solidFill>
                  <a:schemeClr val="tx1"/>
                </a:solidFill>
                <a:effectLst/>
                <a:latin typeface="+mn-lt"/>
                <a:ea typeface="+mn-ea"/>
                <a:cs typeface="+mn-cs"/>
              </a:rPr>
              <a:t>Barboi</a:t>
            </a:r>
            <a:r>
              <a:rPr lang="en-US" sz="1200" b="0" i="0" u="none" strike="noStrike" kern="1200" dirty="0">
                <a:solidFill>
                  <a:schemeClr val="tx1"/>
                </a:solidFill>
                <a:effectLst/>
                <a:latin typeface="+mn-lt"/>
                <a:ea typeface="+mn-ea"/>
                <a:cs typeface="+mn-cs"/>
              </a:rPr>
              <a:t> AC, Amato AA, </a:t>
            </a:r>
            <a:r>
              <a:rPr lang="en-US" sz="1200" b="0" i="0" u="none" strike="noStrike" kern="1200" dirty="0" err="1">
                <a:solidFill>
                  <a:schemeClr val="tx1"/>
                </a:solidFill>
                <a:effectLst/>
                <a:latin typeface="+mn-lt"/>
                <a:ea typeface="+mn-ea"/>
                <a:cs typeface="+mn-cs"/>
              </a:rPr>
              <a:t>Shaibani</a:t>
            </a:r>
            <a:r>
              <a:rPr lang="en-US" sz="1200" b="0" i="0" u="none" strike="noStrike" kern="1200" dirty="0">
                <a:solidFill>
                  <a:schemeClr val="tx1"/>
                </a:solidFill>
                <a:effectLst/>
                <a:latin typeface="+mn-lt"/>
                <a:ea typeface="+mn-ea"/>
                <a:cs typeface="+mn-cs"/>
              </a:rPr>
              <a:t> AI, </a:t>
            </a:r>
            <a:r>
              <a:rPr lang="en-US" sz="1200" b="0" i="0" u="none" strike="noStrike" kern="1200" dirty="0" err="1">
                <a:solidFill>
                  <a:schemeClr val="tx1"/>
                </a:solidFill>
                <a:effectLst/>
                <a:latin typeface="+mn-lt"/>
                <a:ea typeface="+mn-ea"/>
                <a:cs typeface="+mn-cs"/>
              </a:rPr>
              <a:t>Katirji</a:t>
            </a:r>
            <a:r>
              <a:rPr lang="en-US" sz="1200" b="0" i="0" u="none" strike="noStrike" kern="1200" dirty="0">
                <a:solidFill>
                  <a:schemeClr val="tx1"/>
                </a:solidFill>
                <a:effectLst/>
                <a:latin typeface="+mn-lt"/>
                <a:ea typeface="+mn-ea"/>
                <a:cs typeface="+mn-cs"/>
              </a:rPr>
              <a:t> B, Lecky BR, Buckley C, Vincent A, Dias-</a:t>
            </a:r>
            <a:r>
              <a:rPr lang="en-US" sz="1200" b="0" i="0" u="none" strike="noStrike" kern="1200" dirty="0" err="1">
                <a:solidFill>
                  <a:schemeClr val="tx1"/>
                </a:solidFill>
                <a:effectLst/>
                <a:latin typeface="+mn-lt"/>
                <a:ea typeface="+mn-ea"/>
                <a:cs typeface="+mn-cs"/>
              </a:rPr>
              <a:t>Tosta</a:t>
            </a:r>
            <a:r>
              <a:rPr lang="en-US" sz="1200" b="0" i="0" u="none" strike="noStrike" kern="1200" dirty="0">
                <a:solidFill>
                  <a:schemeClr val="tx1"/>
                </a:solidFill>
                <a:effectLst/>
                <a:latin typeface="+mn-lt"/>
                <a:ea typeface="+mn-ea"/>
                <a:cs typeface="+mn-cs"/>
              </a:rPr>
              <a:t> E, Yoshikawa H, Waddington-Cruz M, Pulley MT, </a:t>
            </a:r>
            <a:r>
              <a:rPr lang="en-US" sz="1200" b="0" i="0" u="none" strike="noStrike" kern="1200" dirty="0" err="1">
                <a:solidFill>
                  <a:schemeClr val="tx1"/>
                </a:solidFill>
                <a:effectLst/>
                <a:latin typeface="+mn-lt"/>
                <a:ea typeface="+mn-ea"/>
                <a:cs typeface="+mn-cs"/>
              </a:rPr>
              <a:t>Rivner</a:t>
            </a:r>
            <a:r>
              <a:rPr lang="en-US" sz="1200" b="0" i="0" u="none" strike="noStrike" kern="1200" dirty="0">
                <a:solidFill>
                  <a:schemeClr val="tx1"/>
                </a:solidFill>
                <a:effectLst/>
                <a:latin typeface="+mn-lt"/>
                <a:ea typeface="+mn-ea"/>
                <a:cs typeface="+mn-cs"/>
              </a:rPr>
              <a:t> MH, </a:t>
            </a:r>
            <a:r>
              <a:rPr lang="en-US" sz="1200" b="0" i="0" u="none" strike="noStrike" kern="1200" dirty="0" err="1">
                <a:solidFill>
                  <a:schemeClr val="tx1"/>
                </a:solidFill>
                <a:effectLst/>
                <a:latin typeface="+mn-lt"/>
                <a:ea typeface="+mn-ea"/>
                <a:cs typeface="+mn-cs"/>
              </a:rPr>
              <a:t>Kostera-Pruszczyk</a:t>
            </a:r>
            <a:r>
              <a:rPr lang="en-US" sz="1200" b="0" i="0" u="none" strike="noStrike" kern="1200" dirty="0">
                <a:solidFill>
                  <a:schemeClr val="tx1"/>
                </a:solidFill>
                <a:effectLst/>
                <a:latin typeface="+mn-lt"/>
                <a:ea typeface="+mn-ea"/>
                <a:cs typeface="+mn-cs"/>
              </a:rPr>
              <a:t> A, </a:t>
            </a:r>
            <a:r>
              <a:rPr lang="en-US" sz="1200" b="0" i="0" u="none" strike="noStrike" kern="1200" dirty="0" err="1">
                <a:solidFill>
                  <a:schemeClr val="tx1"/>
                </a:solidFill>
                <a:effectLst/>
                <a:latin typeface="+mn-lt"/>
                <a:ea typeface="+mn-ea"/>
                <a:cs typeface="+mn-cs"/>
              </a:rPr>
              <a:t>Pascuzzi</a:t>
            </a:r>
            <a:r>
              <a:rPr lang="en-US" sz="1200" b="0" i="0" u="none" strike="noStrike" kern="1200" dirty="0">
                <a:solidFill>
                  <a:schemeClr val="tx1"/>
                </a:solidFill>
                <a:effectLst/>
                <a:latin typeface="+mn-lt"/>
                <a:ea typeface="+mn-ea"/>
                <a:cs typeface="+mn-cs"/>
              </a:rPr>
              <a:t> RM, Jackson CE, Garcia Ramos GS, </a:t>
            </a:r>
            <a:r>
              <a:rPr lang="en-US" sz="1200" b="0" i="0" u="none" strike="noStrike" kern="1200" dirty="0" err="1">
                <a:solidFill>
                  <a:schemeClr val="tx1"/>
                </a:solidFill>
                <a:effectLst/>
                <a:latin typeface="+mn-lt"/>
                <a:ea typeface="+mn-ea"/>
                <a:cs typeface="+mn-cs"/>
              </a:rPr>
              <a:t>Verschuuren</a:t>
            </a:r>
            <a:r>
              <a:rPr lang="en-US" sz="1200" b="0" i="0" u="none" strike="noStrike" kern="1200" dirty="0">
                <a:solidFill>
                  <a:schemeClr val="tx1"/>
                </a:solidFill>
                <a:effectLst/>
                <a:latin typeface="+mn-lt"/>
                <a:ea typeface="+mn-ea"/>
                <a:cs typeface="+mn-cs"/>
              </a:rPr>
              <a:t> JJ, Massey JM, Kissel JT, Werneck LC, Benatar M, </a:t>
            </a:r>
            <a:r>
              <a:rPr lang="en-US" sz="1200" b="0" i="0" u="none" strike="noStrike" kern="1200" dirty="0" err="1">
                <a:solidFill>
                  <a:schemeClr val="tx1"/>
                </a:solidFill>
                <a:effectLst/>
                <a:latin typeface="+mn-lt"/>
                <a:ea typeface="+mn-ea"/>
                <a:cs typeface="+mn-cs"/>
              </a:rPr>
              <a:t>Barohn</a:t>
            </a:r>
            <a:r>
              <a:rPr lang="en-US" sz="1200" b="0" i="0" u="none" strike="noStrike" kern="1200" dirty="0">
                <a:solidFill>
                  <a:schemeClr val="tx1"/>
                </a:solidFill>
                <a:effectLst/>
                <a:latin typeface="+mn-lt"/>
                <a:ea typeface="+mn-ea"/>
                <a:cs typeface="+mn-cs"/>
              </a:rPr>
              <a:t> RJ, Tandan R, </a:t>
            </a:r>
            <a:r>
              <a:rPr lang="en-US" sz="1200" b="0" i="0" u="none" strike="noStrike" kern="1200" dirty="0" err="1">
                <a:solidFill>
                  <a:schemeClr val="tx1"/>
                </a:solidFill>
                <a:effectLst/>
                <a:latin typeface="+mn-lt"/>
                <a:ea typeface="+mn-ea"/>
                <a:cs typeface="+mn-cs"/>
              </a:rPr>
              <a:t>Mozaffar</a:t>
            </a:r>
            <a:r>
              <a:rPr lang="en-US" sz="1200" b="0" i="0" u="none" strike="noStrike" kern="1200" dirty="0">
                <a:solidFill>
                  <a:schemeClr val="tx1"/>
                </a:solidFill>
                <a:effectLst/>
                <a:latin typeface="+mn-lt"/>
                <a:ea typeface="+mn-ea"/>
                <a:cs typeface="+mn-cs"/>
              </a:rPr>
              <a:t> T, </a:t>
            </a:r>
            <a:r>
              <a:rPr lang="en-US" sz="1200" b="0" i="0" u="none" strike="noStrike" kern="1200" dirty="0" err="1">
                <a:solidFill>
                  <a:schemeClr val="tx1"/>
                </a:solidFill>
                <a:effectLst/>
                <a:latin typeface="+mn-lt"/>
                <a:ea typeface="+mn-ea"/>
                <a:cs typeface="+mn-cs"/>
              </a:rPr>
              <a:t>Conwit</a:t>
            </a:r>
            <a:r>
              <a:rPr lang="en-US" sz="1200" b="0" i="0" u="none" strike="noStrike" kern="1200" dirty="0">
                <a:solidFill>
                  <a:schemeClr val="tx1"/>
                </a:solidFill>
                <a:effectLst/>
                <a:latin typeface="+mn-lt"/>
                <a:ea typeface="+mn-ea"/>
                <a:cs typeface="+mn-cs"/>
              </a:rPr>
              <a:t> R, </a:t>
            </a:r>
            <a:r>
              <a:rPr lang="en-US" sz="1200" b="0" i="0" u="none" strike="noStrike" kern="1200" dirty="0" err="1">
                <a:solidFill>
                  <a:schemeClr val="tx1"/>
                </a:solidFill>
                <a:effectLst/>
                <a:latin typeface="+mn-lt"/>
                <a:ea typeface="+mn-ea"/>
                <a:cs typeface="+mn-cs"/>
              </a:rPr>
              <a:t>Odenkirchen</a:t>
            </a:r>
            <a:r>
              <a:rPr lang="en-US" sz="1200" b="0" i="0" u="none" strike="noStrike" kern="1200" dirty="0">
                <a:solidFill>
                  <a:schemeClr val="tx1"/>
                </a:solidFill>
                <a:effectLst/>
                <a:latin typeface="+mn-lt"/>
                <a:ea typeface="+mn-ea"/>
                <a:cs typeface="+mn-cs"/>
              </a:rPr>
              <a:t> J, </a:t>
            </a:r>
            <a:r>
              <a:rPr lang="en-US" sz="1200" b="0" i="0" u="none" strike="noStrike" kern="1200" dirty="0" err="1">
                <a:solidFill>
                  <a:schemeClr val="tx1"/>
                </a:solidFill>
                <a:effectLst/>
                <a:latin typeface="+mn-lt"/>
                <a:ea typeface="+mn-ea"/>
                <a:cs typeface="+mn-cs"/>
              </a:rPr>
              <a:t>Sonett</a:t>
            </a:r>
            <a:r>
              <a:rPr lang="en-US" sz="1200" b="0" i="0" u="none" strike="noStrike" kern="1200" dirty="0">
                <a:solidFill>
                  <a:schemeClr val="tx1"/>
                </a:solidFill>
                <a:effectLst/>
                <a:latin typeface="+mn-lt"/>
                <a:ea typeface="+mn-ea"/>
                <a:cs typeface="+mn-cs"/>
              </a:rPr>
              <a:t> JR, </a:t>
            </a:r>
            <a:r>
              <a:rPr lang="en-US" sz="1200" b="0" i="0" u="none" strike="noStrike" kern="1200" dirty="0" err="1">
                <a:solidFill>
                  <a:schemeClr val="tx1"/>
                </a:solidFill>
                <a:effectLst/>
                <a:latin typeface="+mn-lt"/>
                <a:ea typeface="+mn-ea"/>
                <a:cs typeface="+mn-cs"/>
              </a:rPr>
              <a:t>Jaretzki</a:t>
            </a:r>
            <a:r>
              <a:rPr lang="en-US" sz="1200" b="0" i="0" u="none" strike="noStrike" kern="1200" dirty="0">
                <a:solidFill>
                  <a:schemeClr val="tx1"/>
                </a:solidFill>
                <a:effectLst/>
                <a:latin typeface="+mn-lt"/>
                <a:ea typeface="+mn-ea"/>
                <a:cs typeface="+mn-cs"/>
              </a:rPr>
              <a:t> A 3rd, Newsom-Davis J, Cutter GR; MGTX Study Group. Randomized Trial of Thymectomy in Myasthenia Gravis. N </a:t>
            </a:r>
            <a:r>
              <a:rPr lang="en-US" sz="1200" b="0" i="0" u="none" strike="noStrike" kern="1200" dirty="0" err="1">
                <a:solidFill>
                  <a:schemeClr val="tx1"/>
                </a:solidFill>
                <a:effectLst/>
                <a:latin typeface="+mn-lt"/>
                <a:ea typeface="+mn-ea"/>
                <a:cs typeface="+mn-cs"/>
              </a:rPr>
              <a:t>Engl</a:t>
            </a:r>
            <a:r>
              <a:rPr lang="en-US" sz="1200" b="0" i="0" u="none" strike="noStrike" kern="1200" dirty="0">
                <a:solidFill>
                  <a:schemeClr val="tx1"/>
                </a:solidFill>
                <a:effectLst/>
                <a:latin typeface="+mn-lt"/>
                <a:ea typeface="+mn-ea"/>
                <a:cs typeface="+mn-cs"/>
              </a:rPr>
              <a:t> J Med. 2016 Aug 11;375(6):511-22. </a:t>
            </a:r>
            <a:r>
              <a:rPr lang="en-US" sz="1200" b="0" i="0" u="none" strike="noStrike" kern="1200" dirty="0" err="1">
                <a:solidFill>
                  <a:schemeClr val="tx1"/>
                </a:solidFill>
                <a:effectLst/>
                <a:latin typeface="+mn-lt"/>
                <a:ea typeface="+mn-ea"/>
                <a:cs typeface="+mn-cs"/>
              </a:rPr>
              <a:t>doi</a:t>
            </a:r>
            <a:r>
              <a:rPr lang="en-US" sz="1200" b="0" i="0" u="none" strike="noStrike" kern="1200" dirty="0">
                <a:solidFill>
                  <a:schemeClr val="tx1"/>
                </a:solidFill>
                <a:effectLst/>
                <a:latin typeface="+mn-lt"/>
                <a:ea typeface="+mn-ea"/>
                <a:cs typeface="+mn-cs"/>
              </a:rPr>
              <a:t>: 10.1056/NEJMoa1602489. Erratum in: N </a:t>
            </a:r>
            <a:r>
              <a:rPr lang="en-US" sz="1200" b="0" i="0" u="none" strike="noStrike" kern="1200" dirty="0" err="1">
                <a:solidFill>
                  <a:schemeClr val="tx1"/>
                </a:solidFill>
                <a:effectLst/>
                <a:latin typeface="+mn-lt"/>
                <a:ea typeface="+mn-ea"/>
                <a:cs typeface="+mn-cs"/>
              </a:rPr>
              <a:t>Engl</a:t>
            </a:r>
            <a:r>
              <a:rPr lang="en-US" sz="1200" b="0" i="0" u="none" strike="noStrike" kern="1200" dirty="0">
                <a:solidFill>
                  <a:schemeClr val="tx1"/>
                </a:solidFill>
                <a:effectLst/>
                <a:latin typeface="+mn-lt"/>
                <a:ea typeface="+mn-ea"/>
                <a:cs typeface="+mn-cs"/>
              </a:rPr>
              <a:t> J Med. 2017 May 25;376(21):2097. [Dosage error in article text]. PMID: 27509100; PMCID: PMC5189669.</a:t>
            </a:r>
            <a:endParaRPr lang="en-US" dirty="0">
              <a:effectLst/>
            </a:endParaRPr>
          </a:p>
          <a:p>
            <a:pPr marL="171450" marR="0" lvl="0" indent="-171450" algn="l" defTabSz="914400" rtl="0" eaLnBrk="1" fontAlgn="auto" latinLnBrk="0" hangingPunct="1">
              <a:lnSpc>
                <a:spcPct val="100000"/>
              </a:lnSpc>
              <a:spcBef>
                <a:spcPts val="0"/>
              </a:spcBef>
              <a:spcAft>
                <a:spcPts val="0"/>
              </a:spcAft>
              <a:buClrTx/>
              <a:buSzTx/>
              <a:buFontTx/>
              <a:buAutoNum type="arabicPeriod"/>
              <a:tabLst/>
              <a:defRPr/>
            </a:pPr>
            <a:r>
              <a:rPr lang="en-US" dirty="0" err="1">
                <a:effectLst/>
              </a:rPr>
              <a:t>Gilhus</a:t>
            </a:r>
            <a:r>
              <a:rPr lang="en-US" dirty="0">
                <a:effectLst/>
              </a:rPr>
              <a:t> NE. Myasthenia Gravis. Longo DL, ed. </a:t>
            </a:r>
            <a:r>
              <a:rPr lang="en-US" i="1" dirty="0">
                <a:effectLst/>
              </a:rPr>
              <a:t>N </a:t>
            </a:r>
            <a:r>
              <a:rPr lang="en-US" i="1" dirty="0" err="1">
                <a:effectLst/>
              </a:rPr>
              <a:t>Engl</a:t>
            </a:r>
            <a:r>
              <a:rPr lang="en-US" i="1" dirty="0">
                <a:effectLst/>
              </a:rPr>
              <a:t> J Med</a:t>
            </a:r>
            <a:r>
              <a:rPr lang="en-US" dirty="0">
                <a:effectLst/>
              </a:rPr>
              <a:t>. 2016;375(26):2570-2581. doi:10.1056/NEJMra1602678</a:t>
            </a:r>
          </a:p>
          <a:p>
            <a:pPr marL="171450" marR="0" lvl="0" indent="-171450" algn="l" defTabSz="914400" rtl="0" eaLnBrk="1" fontAlgn="auto" latinLnBrk="0" hangingPunct="1">
              <a:lnSpc>
                <a:spcPct val="100000"/>
              </a:lnSpc>
              <a:spcBef>
                <a:spcPts val="0"/>
              </a:spcBef>
              <a:spcAft>
                <a:spcPts val="0"/>
              </a:spcAft>
              <a:buClrTx/>
              <a:buSzTx/>
              <a:buFontTx/>
              <a:buAutoNum type="arabicPeriod"/>
              <a:tabLst/>
              <a:defRPr/>
            </a:pPr>
            <a:r>
              <a:rPr lang="en-US" dirty="0">
                <a:effectLst/>
              </a:rPr>
              <a:t>Clifford KM, Hobson-Webb LD, Benatar M, et al. Thymectomy may not be associated with clinical improvement in </a:t>
            </a:r>
            <a:r>
              <a:rPr lang="en-US" dirty="0" err="1">
                <a:effectLst/>
              </a:rPr>
              <a:t>MuSK</a:t>
            </a:r>
            <a:r>
              <a:rPr lang="en-US" dirty="0">
                <a:effectLst/>
              </a:rPr>
              <a:t> myasthenia gravis. </a:t>
            </a:r>
            <a:r>
              <a:rPr lang="en-US" i="1" dirty="0">
                <a:effectLst/>
              </a:rPr>
              <a:t>Muscle Nerve</a:t>
            </a:r>
            <a:r>
              <a:rPr lang="en-US" dirty="0">
                <a:effectLst/>
              </a:rPr>
              <a:t>. 2019;59(4):404-410. doi:10.1002/mus.26404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u="sng"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Notes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treatment of ocular myasthenia, </a:t>
            </a:r>
            <a:r>
              <a:rPr lang="en-US" sz="1200" dirty="0"/>
              <a:t>there is insufficient evidence that surgery prevents generalization or results in remission.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it has been argued that thymectomy should be considered for the treatment of ocular MG when drug treatment has failed, the patient has acetylcholine receptor antibodies, and neurophysiological tests indicate a risk of generalized disease.</a:t>
            </a:r>
          </a:p>
        </p:txBody>
      </p:sp>
      <p:sp>
        <p:nvSpPr>
          <p:cNvPr id="4" name="Slide Number Placeholder 3"/>
          <p:cNvSpPr>
            <a:spLocks noGrp="1"/>
          </p:cNvSpPr>
          <p:nvPr>
            <p:ph type="sldNum" sz="quarter" idx="5"/>
          </p:nvPr>
        </p:nvSpPr>
        <p:spPr/>
        <p:txBody>
          <a:bodyPr/>
          <a:lstStyle/>
          <a:p>
            <a:fld id="{838A768E-7E44-40D6-AAEA-1843133FCFF7}" type="slidenum">
              <a:rPr lang="en-US" smtClean="0"/>
              <a:t>21</a:t>
            </a:fld>
            <a:endParaRPr lang="en-US" dirty="0"/>
          </a:p>
        </p:txBody>
      </p:sp>
    </p:spTree>
    <p:extLst>
      <p:ext uri="{BB962C8B-B14F-4D97-AF65-F5344CB8AC3E}">
        <p14:creationId xmlns:p14="http://schemas.microsoft.com/office/powerpoint/2010/main" val="28252292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References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i="0" u="none" strike="noStrike" kern="1200" dirty="0">
                <a:solidFill>
                  <a:schemeClr val="tx1"/>
                </a:solidFill>
                <a:effectLst/>
                <a:latin typeface="+mn-lt"/>
                <a:ea typeface="+mn-ea"/>
                <a:cs typeface="+mn-cs"/>
              </a:rPr>
              <a:t>Suh J, Goldstein JM, Nowak RJ. Clinical characteristics of refractory myasthenia gravis patients. Yale J Biol Med. 2013 Jun 13;86(2):255-60. PMID: 23766745; PMCID: PMC3670444.</a:t>
            </a:r>
            <a:endParaRPr lang="en-US" dirty="0">
              <a:effectLst/>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effectLst/>
              </a:rPr>
              <a:t>Sanders DB, Wolfe GI, Benatar M, et al. </a:t>
            </a:r>
            <a:r>
              <a:rPr lang="en-US" i="1" dirty="0">
                <a:effectLst/>
              </a:rPr>
              <a:t>VIEWS &amp; REVIEWS International Consensus Guidance for Management of Myasthenia Gravis Executive Summary</a:t>
            </a:r>
            <a:r>
              <a:rPr lang="en-US" dirty="0">
                <a:effectLst/>
              </a:rPr>
              <a:t>.; 2016.</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effectLst/>
              </a:rPr>
              <a:t>Silvestri NJ, Wolfe GI. Treatment-Refractory Myasthenia Gravis. </a:t>
            </a:r>
            <a:r>
              <a:rPr lang="en-US" i="1" dirty="0">
                <a:effectLst/>
              </a:rPr>
              <a:t>J Clin </a:t>
            </a:r>
            <a:r>
              <a:rPr lang="en-US" i="1" dirty="0" err="1">
                <a:effectLst/>
              </a:rPr>
              <a:t>Neuromuscul</a:t>
            </a:r>
            <a:r>
              <a:rPr lang="en-US" i="1" dirty="0">
                <a:effectLst/>
              </a:rPr>
              <a:t> Dis</a:t>
            </a:r>
            <a:r>
              <a:rPr lang="en-US" dirty="0">
                <a:effectLst/>
              </a:rPr>
              <a:t>. 2014;15(4):167-178. doi:10.1097/CND.0000000000000034</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effectLst/>
            </a:endParaRPr>
          </a:p>
          <a:p>
            <a:endParaRPr lang="en-US" dirty="0"/>
          </a:p>
          <a:p>
            <a:r>
              <a:rPr lang="en-US" b="1" u="sng" dirty="0"/>
              <a:t>Notes</a:t>
            </a:r>
          </a:p>
          <a:p>
            <a:endParaRPr lang="en-US" b="1" u="sng" dirty="0"/>
          </a:p>
          <a:p>
            <a:r>
              <a:rPr lang="en-US" b="0" i="0" u="none" dirty="0"/>
              <a:t>Patients with refractory disease</a:t>
            </a:r>
          </a:p>
          <a:p>
            <a:pPr marL="380990" indent="-380990">
              <a:buFont typeface="Arial" panose="020B0604020202020204" pitchFamily="34" charset="0"/>
              <a:buChar char="•"/>
            </a:pPr>
            <a:r>
              <a:rPr lang="en-US" dirty="0"/>
              <a:t>10 – 15% generalized MG</a:t>
            </a:r>
          </a:p>
          <a:p>
            <a:pPr marL="380990" indent="-380990">
              <a:buFont typeface="Arial" panose="020B0604020202020204" pitchFamily="34" charset="0"/>
              <a:buChar char="•"/>
            </a:pPr>
            <a:r>
              <a:rPr lang="en-US" dirty="0"/>
              <a:t>Higher % of anti-</a:t>
            </a:r>
            <a:r>
              <a:rPr lang="en-US" dirty="0" err="1"/>
              <a:t>MuSK</a:t>
            </a:r>
            <a:r>
              <a:rPr lang="en-US" dirty="0"/>
              <a:t> MG</a:t>
            </a:r>
          </a:p>
          <a:p>
            <a:endParaRPr lang="en-US" dirty="0"/>
          </a:p>
        </p:txBody>
      </p:sp>
      <p:sp>
        <p:nvSpPr>
          <p:cNvPr id="4" name="Slide Number Placeholder 3"/>
          <p:cNvSpPr>
            <a:spLocks noGrp="1"/>
          </p:cNvSpPr>
          <p:nvPr>
            <p:ph type="sldNum" sz="quarter" idx="5"/>
          </p:nvPr>
        </p:nvSpPr>
        <p:spPr/>
        <p:txBody>
          <a:bodyPr/>
          <a:lstStyle/>
          <a:p>
            <a:fld id="{838A768E-7E44-40D6-AAEA-1843133FCFF7}" type="slidenum">
              <a:rPr lang="en-US" smtClean="0"/>
              <a:t>22</a:t>
            </a:fld>
            <a:endParaRPr lang="en-US" dirty="0"/>
          </a:p>
        </p:txBody>
      </p:sp>
    </p:spTree>
    <p:extLst>
      <p:ext uri="{BB962C8B-B14F-4D97-AF65-F5344CB8AC3E}">
        <p14:creationId xmlns:p14="http://schemas.microsoft.com/office/powerpoint/2010/main" val="18281230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dirty="0">
                <a:latin typeface="+mn-lt"/>
              </a:rPr>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rPr>
              <a:t>1. Howard JF, </a:t>
            </a:r>
            <a:r>
              <a:rPr lang="en-US" sz="1200" dirty="0" err="1">
                <a:effectLst/>
                <a:latin typeface="+mn-lt"/>
              </a:rPr>
              <a:t>Utsugisawa</a:t>
            </a:r>
            <a:r>
              <a:rPr lang="en-US" sz="1200" dirty="0">
                <a:effectLst/>
                <a:latin typeface="+mn-lt"/>
              </a:rPr>
              <a:t> K, Benatar M, et al. Safety and efficacy of eculizumab in anti-acetylcholine receptor antibody-positive refractory </a:t>
            </a:r>
            <a:r>
              <a:rPr lang="en-US" sz="1200" dirty="0" err="1">
                <a:effectLst/>
                <a:latin typeface="+mn-lt"/>
              </a:rPr>
              <a:t>generalised</a:t>
            </a:r>
            <a:r>
              <a:rPr lang="en-US" sz="1200" dirty="0">
                <a:effectLst/>
                <a:latin typeface="+mn-lt"/>
              </a:rPr>
              <a:t> myasthenia gravis (REGAIN): a phase 3, </a:t>
            </a:r>
            <a:r>
              <a:rPr lang="en-US" sz="1200" dirty="0" err="1">
                <a:effectLst/>
                <a:latin typeface="+mn-lt"/>
              </a:rPr>
              <a:t>randomised</a:t>
            </a:r>
            <a:r>
              <a:rPr lang="en-US" sz="1200" dirty="0">
                <a:effectLst/>
                <a:latin typeface="+mn-lt"/>
              </a:rPr>
              <a:t>, double-blind, placebo-controlled, </a:t>
            </a:r>
            <a:r>
              <a:rPr lang="en-US" sz="1200" dirty="0" err="1">
                <a:effectLst/>
                <a:latin typeface="+mn-lt"/>
              </a:rPr>
              <a:t>multicentre</a:t>
            </a:r>
            <a:r>
              <a:rPr lang="en-US" sz="1200" dirty="0">
                <a:effectLst/>
                <a:latin typeface="+mn-lt"/>
              </a:rPr>
              <a:t> study. </a:t>
            </a:r>
            <a:r>
              <a:rPr lang="en-US" sz="1200" i="1" dirty="0">
                <a:effectLst/>
                <a:latin typeface="+mn-lt"/>
              </a:rPr>
              <a:t>Lancet Neurol</a:t>
            </a:r>
            <a:r>
              <a:rPr lang="en-US" sz="1200" dirty="0">
                <a:effectLst/>
                <a:latin typeface="+mn-lt"/>
              </a:rPr>
              <a:t>. 2017;16(12):976-986. doi:10.1016/S1474-4422(17)30369-1</a:t>
            </a:r>
          </a:p>
          <a:p>
            <a:endParaRPr lang="en-US" sz="1200" dirty="0">
              <a:latin typeface="+mn-lt"/>
            </a:endParaRPr>
          </a:p>
          <a:p>
            <a:r>
              <a:rPr lang="en-US" sz="1200" b="1" u="sng" dirty="0">
                <a:latin typeface="+mn-lt"/>
              </a:rPr>
              <a:t>Notes</a:t>
            </a:r>
          </a:p>
          <a:p>
            <a:pPr marL="285750" indent="-285750">
              <a:buFont typeface="Courier New" panose="02070309020205020404" pitchFamily="49" charset="0"/>
              <a:buChar char="o"/>
            </a:pPr>
            <a:r>
              <a:rPr lang="en-US" sz="1200" b="0" i="0" u="none" strike="noStrike" dirty="0">
                <a:solidFill>
                  <a:srgbClr val="000000"/>
                </a:solidFill>
                <a:effectLst/>
                <a:latin typeface="+mn-lt"/>
              </a:rPr>
              <a:t>Results from phase 3 REGAIN study evaluating eculizumab vs placebo in patients with refractory generalized myasthenia gravis (n=125). Primary efficacy endpoint was change from baseline Myasthenia Gravis-Activities of Daily Living Score (MG-ADL) score at 26 weeks, evaluated by worst-rank ANCOVA. Quantitative MG (QMG) score change from baseline was evaluated as a secondary endpoint</a:t>
            </a:r>
          </a:p>
          <a:p>
            <a:pPr marL="285750" indent="-285750">
              <a:buFont typeface="Courier New" panose="02070309020205020404" pitchFamily="49" charset="0"/>
              <a:buChar char="o"/>
            </a:pPr>
            <a:r>
              <a:rPr lang="en-US" sz="1200" b="0" i="0" u="none" strike="noStrike" dirty="0">
                <a:solidFill>
                  <a:srgbClr val="000000"/>
                </a:solidFill>
                <a:effectLst/>
                <a:latin typeface="+mn-lt"/>
              </a:rPr>
              <a:t> Primary endpoint was not met: MG-ADL scores did not differ between eculizumab and placebo (p=0.0698). An analysis of QMG scores showed a significant benefit with eculizumab vs placebo (secondary endpoint; p=0.0129)</a:t>
            </a:r>
          </a:p>
          <a:p>
            <a:pPr marL="285750" indent="-285750">
              <a:buFont typeface="Courier New" panose="02070309020205020404" pitchFamily="49" charset="0"/>
              <a:buChar char="o"/>
            </a:pPr>
            <a:r>
              <a:rPr lang="en-US" sz="1200" b="0" i="0" u="none" strike="noStrike" dirty="0">
                <a:solidFill>
                  <a:srgbClr val="000000"/>
                </a:solidFill>
                <a:effectLst/>
                <a:latin typeface="+mn-lt"/>
              </a:rPr>
              <a:t>Graphs show results of secondary analyses of MG-ADL and QMG scores</a:t>
            </a:r>
          </a:p>
          <a:p>
            <a:pPr lvl="1"/>
            <a:r>
              <a:rPr lang="en-US" sz="1200" b="0" i="0" u="none" strike="noStrike" dirty="0">
                <a:solidFill>
                  <a:srgbClr val="000000"/>
                </a:solidFill>
                <a:effectLst/>
                <a:latin typeface="+mn-lt"/>
              </a:rPr>
              <a:t>-A higher proportion of patients achieved a clinically meaningful response with eculizumab than with placebo</a:t>
            </a:r>
          </a:p>
          <a:p>
            <a:pPr lvl="1"/>
            <a:r>
              <a:rPr lang="en-US" sz="1200" b="0" i="0" u="none" strike="noStrike" dirty="0">
                <a:solidFill>
                  <a:srgbClr val="000000"/>
                </a:solidFill>
                <a:effectLst/>
                <a:latin typeface="+mn-lt"/>
              </a:rPr>
              <a:t>-More stringent cutoffs for “clinically meaningful response” were associated with more substantial differences between eculizumab and placebo at each threshold  </a:t>
            </a:r>
          </a:p>
          <a:p>
            <a:pPr marL="285750" lvl="0" indent="-285750">
              <a:buFont typeface="Courier New" panose="02070309020205020404" pitchFamily="49" charset="0"/>
              <a:buChar char="o"/>
            </a:pPr>
            <a:r>
              <a:rPr lang="en-US" sz="1200" b="0" i="0" u="none" strike="noStrike" dirty="0">
                <a:solidFill>
                  <a:srgbClr val="000000"/>
                </a:solidFill>
                <a:effectLst/>
                <a:latin typeface="+mn-lt"/>
              </a:rPr>
              <a:t>An emphasis on the proportion of patients who exceed established clinically meaningful differences is especially important in a rare disease. </a:t>
            </a:r>
          </a:p>
          <a:p>
            <a:pPr lvl="0"/>
            <a:endParaRPr lang="en-US" sz="1200" b="0" i="0" u="none" strike="noStrike" dirty="0">
              <a:solidFill>
                <a:srgbClr val="000000"/>
              </a:solidFill>
              <a:effectLst/>
              <a:latin typeface="+mn-lt"/>
            </a:endParaRPr>
          </a:p>
          <a:p>
            <a:pPr lvl="0"/>
            <a:r>
              <a:rPr lang="en-US" sz="1200" b="0" u="sng" dirty="0">
                <a:latin typeface="+mn-lt"/>
              </a:rPr>
              <a:t>Black Box:</a:t>
            </a:r>
          </a:p>
          <a:p>
            <a:r>
              <a:rPr lang="en-US" sz="1200" dirty="0">
                <a:latin typeface="+mn-lt"/>
              </a:rPr>
              <a:t>Patients at higher risk of N. meningitidis</a:t>
            </a:r>
          </a:p>
          <a:p>
            <a:endParaRPr lang="en-US" sz="1200" dirty="0">
              <a:latin typeface="+mn-lt"/>
            </a:endParaRPr>
          </a:p>
          <a:p>
            <a:r>
              <a:rPr lang="en-US" sz="1200" dirty="0">
                <a:latin typeface="+mn-lt"/>
              </a:rPr>
              <a:t>Need vaccines prior to starting infusions. Coordinate with PCP/ID</a:t>
            </a:r>
          </a:p>
          <a:p>
            <a:pPr marL="380990" indent="-380990">
              <a:buFont typeface="Arial" panose="020B0604020202020204" pitchFamily="34" charset="0"/>
              <a:buChar char="•"/>
            </a:pPr>
            <a:r>
              <a:rPr lang="en-US" sz="1200" dirty="0">
                <a:latin typeface="+mn-lt"/>
              </a:rPr>
              <a:t>Group B</a:t>
            </a:r>
          </a:p>
          <a:p>
            <a:pPr marL="380990" indent="-380990">
              <a:buFont typeface="Arial" panose="020B0604020202020204" pitchFamily="34" charset="0"/>
              <a:buChar char="•"/>
            </a:pPr>
            <a:r>
              <a:rPr lang="en-US" sz="1200" dirty="0" err="1">
                <a:latin typeface="+mn-lt"/>
              </a:rPr>
              <a:t>Quadravalent</a:t>
            </a:r>
            <a:endParaRPr lang="en-US" sz="1200" dirty="0">
              <a:latin typeface="+mn-lt"/>
            </a:endParaRPr>
          </a:p>
        </p:txBody>
      </p:sp>
      <p:sp>
        <p:nvSpPr>
          <p:cNvPr id="4" name="Slide Number Placeholder 3"/>
          <p:cNvSpPr>
            <a:spLocks noGrp="1"/>
          </p:cNvSpPr>
          <p:nvPr>
            <p:ph type="sldNum" sz="quarter" idx="5"/>
          </p:nvPr>
        </p:nvSpPr>
        <p:spPr/>
        <p:txBody>
          <a:bodyPr/>
          <a:lstStyle/>
          <a:p>
            <a:fld id="{838A768E-7E44-40D6-AAEA-1843133FCFF7}" type="slidenum">
              <a:rPr lang="en-US" smtClean="0"/>
              <a:t>23</a:t>
            </a:fld>
            <a:endParaRPr lang="en-US" dirty="0"/>
          </a:p>
        </p:txBody>
      </p:sp>
    </p:spTree>
    <p:extLst>
      <p:ext uri="{BB962C8B-B14F-4D97-AF65-F5344CB8AC3E}">
        <p14:creationId xmlns:p14="http://schemas.microsoft.com/office/powerpoint/2010/main" val="35496826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1. Tandan R, Hehir MK, </a:t>
            </a:r>
            <a:r>
              <a:rPr lang="en-US" dirty="0" err="1">
                <a:effectLst/>
              </a:rPr>
              <a:t>Waheed</a:t>
            </a:r>
            <a:r>
              <a:rPr lang="en-US" dirty="0">
                <a:effectLst/>
              </a:rPr>
              <a:t> W, Howard DB. Rituximab treatment of myasthenia gravis: A systematic review. </a:t>
            </a:r>
            <a:r>
              <a:rPr lang="en-US" i="1" dirty="0">
                <a:effectLst/>
              </a:rPr>
              <a:t>Muscle Nerve</a:t>
            </a:r>
            <a:r>
              <a:rPr lang="en-US" dirty="0">
                <a:effectLst/>
              </a:rPr>
              <a:t>. 2017;56(2):185-196. doi:10.1002/mus.25597</a:t>
            </a:r>
          </a:p>
          <a:p>
            <a:endParaRPr lang="en-US" sz="1200" b="1" u="sng" dirty="0"/>
          </a:p>
          <a:p>
            <a:endParaRPr lang="en-US" sz="1200" b="1" u="sng" dirty="0"/>
          </a:p>
          <a:p>
            <a:r>
              <a:rPr lang="en-US" sz="1200" b="1" u="sng" dirty="0"/>
              <a:t>Notes</a:t>
            </a:r>
            <a:endParaRPr lang="en-US" sz="1200" b="1" u="none" dirty="0"/>
          </a:p>
          <a:p>
            <a:r>
              <a:rPr lang="en-US" sz="1200" b="1" u="none" dirty="0"/>
              <a:t>Phase II Trial of Rituximab in MG</a:t>
            </a:r>
          </a:p>
          <a:p>
            <a:pPr marL="171450" indent="-171450">
              <a:buFont typeface="Arial" panose="020B0604020202020204" pitchFamily="34" charset="0"/>
              <a:buChar char="•"/>
            </a:pPr>
            <a:r>
              <a:rPr lang="en-US" sz="1200" b="0" i="0" u="none" dirty="0" err="1"/>
              <a:t>ClinicalTrials.gov</a:t>
            </a:r>
            <a:r>
              <a:rPr lang="en-US" sz="1200" b="0" i="0" u="none" dirty="0"/>
              <a:t> ID: NCT02110706</a:t>
            </a:r>
          </a:p>
          <a:p>
            <a:pPr marL="171450" indent="-171450">
              <a:buFont typeface="Arial" panose="020B0604020202020204" pitchFamily="34" charset="0"/>
              <a:buChar char="•"/>
            </a:pPr>
            <a:r>
              <a:rPr lang="en-US" sz="1200" b="0" i="0" u="none" dirty="0"/>
              <a:t>Publication expected 2019-2020</a:t>
            </a:r>
          </a:p>
          <a:p>
            <a:pPr marL="171450" indent="-171450">
              <a:buFont typeface="Arial" panose="020B0604020202020204" pitchFamily="34" charset="0"/>
              <a:buChar char="•"/>
            </a:pPr>
            <a:r>
              <a:rPr lang="en-US" sz="1200" b="0" i="0" u="none" dirty="0"/>
              <a:t>Trial did not meet primary endpoint</a:t>
            </a:r>
          </a:p>
          <a:p>
            <a:pPr marL="171450" indent="-171450">
              <a:buFont typeface="Arial" panose="020B0604020202020204" pitchFamily="34" charset="0"/>
              <a:buChar char="•"/>
            </a:pPr>
            <a:r>
              <a:rPr lang="en-US" sz="1200" b="0" i="0" u="none" dirty="0"/>
              <a:t>Trial excluded </a:t>
            </a:r>
            <a:r>
              <a:rPr lang="en-US" sz="1200" b="0" i="0" u="none" dirty="0" err="1"/>
              <a:t>MuSK</a:t>
            </a:r>
            <a:r>
              <a:rPr lang="en-US" sz="1200" b="0" i="0" u="none" dirty="0"/>
              <a:t> MG patients</a:t>
            </a:r>
          </a:p>
          <a:p>
            <a:endParaRPr lang="en-US" sz="1200" b="1" u="sng" dirty="0"/>
          </a:p>
          <a:p>
            <a:endParaRPr lang="en-US" sz="1200" b="1" u="sng" dirty="0"/>
          </a:p>
        </p:txBody>
      </p:sp>
      <p:sp>
        <p:nvSpPr>
          <p:cNvPr id="4" name="Slide Number Placeholder 3"/>
          <p:cNvSpPr>
            <a:spLocks noGrp="1"/>
          </p:cNvSpPr>
          <p:nvPr>
            <p:ph type="sldNum" sz="quarter" idx="5"/>
          </p:nvPr>
        </p:nvSpPr>
        <p:spPr/>
        <p:txBody>
          <a:bodyPr/>
          <a:lstStyle/>
          <a:p>
            <a:fld id="{838A768E-7E44-40D6-AAEA-1843133FCFF7}" type="slidenum">
              <a:rPr lang="en-US" smtClean="0"/>
              <a:t>24</a:t>
            </a:fld>
            <a:endParaRPr lang="en-US" dirty="0"/>
          </a:p>
        </p:txBody>
      </p:sp>
    </p:spTree>
    <p:extLst>
      <p:ext uri="{BB962C8B-B14F-4D97-AF65-F5344CB8AC3E}">
        <p14:creationId xmlns:p14="http://schemas.microsoft.com/office/powerpoint/2010/main" val="88944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dirty="0"/>
              <a:t>References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effectLst/>
              </a:rPr>
              <a:t>Tandan R, Hehir MK, </a:t>
            </a:r>
            <a:r>
              <a:rPr lang="en-US" dirty="0" err="1">
                <a:effectLst/>
              </a:rPr>
              <a:t>Waheed</a:t>
            </a:r>
            <a:r>
              <a:rPr lang="en-US" dirty="0">
                <a:effectLst/>
              </a:rPr>
              <a:t> W, Howard DB. Rituximab treatment of myasthenia gravis: A systematic review. </a:t>
            </a:r>
            <a:r>
              <a:rPr lang="en-US" i="1" dirty="0">
                <a:effectLst/>
              </a:rPr>
              <a:t>Muscle Nerve</a:t>
            </a:r>
            <a:r>
              <a:rPr lang="en-US" dirty="0">
                <a:effectLst/>
              </a:rPr>
              <a:t>. 2017;56(2):185-196. doi:10.1002/mus.25597</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effectLst/>
              </a:rPr>
              <a:t>Hehir MK, Hobson-Webb LD, Benatar M, et al. Rituximab as treatment for anti-</a:t>
            </a:r>
            <a:r>
              <a:rPr lang="en-US" dirty="0" err="1">
                <a:effectLst/>
              </a:rPr>
              <a:t>MuSK</a:t>
            </a:r>
            <a:r>
              <a:rPr lang="en-US" dirty="0">
                <a:effectLst/>
              </a:rPr>
              <a:t> myasthenia gravis. </a:t>
            </a:r>
            <a:r>
              <a:rPr lang="en-US" i="1" dirty="0">
                <a:effectLst/>
              </a:rPr>
              <a:t>Neurology</a:t>
            </a:r>
            <a:r>
              <a:rPr lang="en-US" dirty="0">
                <a:effectLst/>
              </a:rPr>
              <a:t>. 2017;89(10):1069-1077. doi:10.1212/WNL.0000000000004341</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effectLst/>
              </a:rPr>
              <a:t>Marino M, Basile U, </a:t>
            </a:r>
            <a:r>
              <a:rPr lang="en-US" dirty="0" err="1">
                <a:effectLst/>
              </a:rPr>
              <a:t>Spagni</a:t>
            </a:r>
            <a:r>
              <a:rPr lang="en-US" dirty="0">
                <a:effectLst/>
              </a:rPr>
              <a:t> G, et al. Long-Lasting Rituximab-Induced Reduction of Specific—But Not Total—IgG4 in </a:t>
            </a:r>
            <a:r>
              <a:rPr lang="en-US" dirty="0" err="1">
                <a:effectLst/>
              </a:rPr>
              <a:t>MuSK</a:t>
            </a:r>
            <a:r>
              <a:rPr lang="en-US" dirty="0">
                <a:effectLst/>
              </a:rPr>
              <a:t>-Positive Myasthenia Gravis. </a:t>
            </a:r>
            <a:r>
              <a:rPr lang="en-US" i="1" dirty="0">
                <a:effectLst/>
              </a:rPr>
              <a:t>Front Immunol</a:t>
            </a:r>
            <a:r>
              <a:rPr lang="en-US" dirty="0">
                <a:effectLst/>
              </a:rPr>
              <a:t>. 2020;11:613. doi:10.3389/fimmu.2020.00613</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effectLst/>
            </a:endParaRPr>
          </a:p>
          <a:p>
            <a:endParaRPr lang="en-US" sz="1200" b="1" u="sng" dirty="0"/>
          </a:p>
          <a:p>
            <a:endParaRPr lang="en-US" sz="1200" b="1" u="sng" dirty="0"/>
          </a:p>
          <a:p>
            <a:r>
              <a:rPr lang="en-US" sz="1200" b="1" u="sng" dirty="0"/>
              <a:t>Notes</a:t>
            </a:r>
            <a:endParaRPr lang="en-US" sz="1200" b="1" u="none" dirty="0"/>
          </a:p>
          <a:p>
            <a:r>
              <a:rPr lang="en-US" dirty="0"/>
              <a:t>Scales used: </a:t>
            </a:r>
          </a:p>
          <a:p>
            <a:r>
              <a:rPr lang="en-US" dirty="0"/>
              <a:t>Post-intervention scale-modified (PIS-m)</a:t>
            </a:r>
          </a:p>
          <a:p>
            <a:r>
              <a:rPr lang="en-US" dirty="0"/>
              <a:t>MG status and treatment intensity (MGSTI)</a:t>
            </a:r>
          </a:p>
          <a:p>
            <a:endParaRPr lang="en-US" dirty="0"/>
          </a:p>
          <a:p>
            <a:endParaRPr lang="en-US" dirty="0"/>
          </a:p>
        </p:txBody>
      </p:sp>
      <p:sp>
        <p:nvSpPr>
          <p:cNvPr id="4" name="Slide Number Placeholder 3"/>
          <p:cNvSpPr>
            <a:spLocks noGrp="1"/>
          </p:cNvSpPr>
          <p:nvPr>
            <p:ph type="sldNum" sz="quarter" idx="5"/>
          </p:nvPr>
        </p:nvSpPr>
        <p:spPr/>
        <p:txBody>
          <a:bodyPr/>
          <a:lstStyle/>
          <a:p>
            <a:fld id="{838A768E-7E44-40D6-AAEA-1843133FCFF7}" type="slidenum">
              <a:rPr lang="en-US" smtClean="0"/>
              <a:t>25</a:t>
            </a:fld>
            <a:endParaRPr lang="en-US" dirty="0"/>
          </a:p>
        </p:txBody>
      </p:sp>
    </p:spTree>
    <p:extLst>
      <p:ext uri="{BB962C8B-B14F-4D97-AF65-F5344CB8AC3E}">
        <p14:creationId xmlns:p14="http://schemas.microsoft.com/office/powerpoint/2010/main" val="10953221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dirty="0"/>
              <a:t>References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effectLst/>
              </a:rPr>
              <a:t>Sanders DB, Wolfe GI, Benatar M, et al. </a:t>
            </a:r>
            <a:r>
              <a:rPr lang="en-US" i="1" dirty="0">
                <a:effectLst/>
              </a:rPr>
              <a:t>VIEWS &amp; REVIEWS International Consensus Guidance for Management of Myasthenia Gravis Executive Summary</a:t>
            </a:r>
            <a:r>
              <a:rPr lang="en-US" dirty="0">
                <a:effectLst/>
              </a:rPr>
              <a:t>.; 2016.</a:t>
            </a:r>
          </a:p>
          <a:p>
            <a:endParaRPr lang="en-US" sz="1200" b="1" u="sng" dirty="0"/>
          </a:p>
          <a:p>
            <a:endParaRPr lang="en-US" sz="1200" b="1" u="sng" dirty="0"/>
          </a:p>
          <a:p>
            <a:r>
              <a:rPr lang="en-US" sz="1200" b="1" u="sng" dirty="0"/>
              <a:t>Notes</a:t>
            </a:r>
          </a:p>
          <a:p>
            <a:endParaRPr lang="en-US" dirty="0"/>
          </a:p>
        </p:txBody>
      </p:sp>
      <p:sp>
        <p:nvSpPr>
          <p:cNvPr id="4" name="Slide Number Placeholder 3"/>
          <p:cNvSpPr>
            <a:spLocks noGrp="1"/>
          </p:cNvSpPr>
          <p:nvPr>
            <p:ph type="sldNum" sz="quarter" idx="10"/>
          </p:nvPr>
        </p:nvSpPr>
        <p:spPr/>
        <p:txBody>
          <a:bodyPr/>
          <a:lstStyle/>
          <a:p>
            <a:fld id="{D71342F4-4C06-4CD8-9A6C-F7C96A5EE4DB}" type="slidenum">
              <a:rPr lang="en-US" smtClean="0"/>
              <a:t>26</a:t>
            </a:fld>
            <a:endParaRPr lang="en-US" dirty="0"/>
          </a:p>
        </p:txBody>
      </p:sp>
    </p:spTree>
    <p:extLst>
      <p:ext uri="{BB962C8B-B14F-4D97-AF65-F5344CB8AC3E}">
        <p14:creationId xmlns:p14="http://schemas.microsoft.com/office/powerpoint/2010/main" val="17715410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u="sng" dirty="0"/>
              <a:t>References</a:t>
            </a:r>
          </a:p>
          <a:p>
            <a:pPr marL="228600" indent="-228600">
              <a:buAutoNum type="arabicPeriod"/>
            </a:pPr>
            <a:r>
              <a:rPr lang="en-US" dirty="0">
                <a:effectLst/>
              </a:rPr>
              <a:t>Elsheikh B, Arnold WD, </a:t>
            </a:r>
            <a:r>
              <a:rPr lang="en-US" dirty="0" err="1">
                <a:effectLst/>
              </a:rPr>
              <a:t>Gharibshahi</a:t>
            </a:r>
            <a:r>
              <a:rPr lang="en-US" dirty="0">
                <a:effectLst/>
              </a:rPr>
              <a:t> S, Reynolds J, </a:t>
            </a:r>
            <a:r>
              <a:rPr lang="en-US" dirty="0" err="1">
                <a:effectLst/>
              </a:rPr>
              <a:t>Freimer</a:t>
            </a:r>
            <a:r>
              <a:rPr lang="en-US" dirty="0">
                <a:effectLst/>
              </a:rPr>
              <a:t> M, Kissel JT. Correlation of single-breath count test and neck flexor muscle strength with spirometry in myasthenia gravis. </a:t>
            </a:r>
            <a:r>
              <a:rPr lang="en-US" i="1" dirty="0">
                <a:effectLst/>
              </a:rPr>
              <a:t>Muscle Nerve</a:t>
            </a:r>
            <a:r>
              <a:rPr lang="en-US" dirty="0">
                <a:effectLst/>
              </a:rPr>
              <a:t>. 2016;53(1):134-136. doi:10.1002/mus.24929</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effectLst/>
              </a:rPr>
              <a:t>Chevrolet J-C, </a:t>
            </a:r>
            <a:r>
              <a:rPr lang="en-US" dirty="0" err="1">
                <a:effectLst/>
              </a:rPr>
              <a:t>DeléAmont</a:t>
            </a:r>
            <a:r>
              <a:rPr lang="en-US" dirty="0">
                <a:effectLst/>
              </a:rPr>
              <a:t> P. Repeated Vital Capacity Measurements as Predictive Parameters for Mechanical Ventilation Need and Weaning Success in the Guillain-Barré Syndrome. </a:t>
            </a:r>
            <a:r>
              <a:rPr lang="en-US" i="1" dirty="0">
                <a:effectLst/>
              </a:rPr>
              <a:t>Am Rev Respir Dis</a:t>
            </a:r>
            <a:r>
              <a:rPr lang="en-US" dirty="0">
                <a:effectLst/>
              </a:rPr>
              <a:t>. 1991;144(4):814-818. doi:10.1164/</a:t>
            </a:r>
            <a:r>
              <a:rPr lang="en-US" dirty="0" err="1">
                <a:effectLst/>
              </a:rPr>
              <a:t>ajrccm</a:t>
            </a:r>
            <a:r>
              <a:rPr lang="en-US" dirty="0">
                <a:effectLst/>
              </a:rPr>
              <a:t>/144.4.814</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effectLst/>
              </a:rPr>
              <a:t>Thieben MJ, Blacker DJ, Liu PY, Harper CM, </a:t>
            </a:r>
            <a:r>
              <a:rPr lang="en-US" dirty="0" err="1">
                <a:effectLst/>
              </a:rPr>
              <a:t>Wijdicks</a:t>
            </a:r>
            <a:r>
              <a:rPr lang="en-US" dirty="0">
                <a:effectLst/>
              </a:rPr>
              <a:t> EFM. Pulmonary function tests and blood gases in worsening myasthenia gravis. </a:t>
            </a:r>
            <a:r>
              <a:rPr lang="en-US" i="1" dirty="0">
                <a:effectLst/>
              </a:rPr>
              <a:t>Muscle Nerve</a:t>
            </a:r>
            <a:r>
              <a:rPr lang="en-US" dirty="0">
                <a:effectLst/>
              </a:rPr>
              <a:t>. 2005;32(5):664-667. doi:10.1002/mus.20403</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effectLst/>
            </a:endParaRPr>
          </a:p>
          <a:p>
            <a:endParaRPr lang="en-US" sz="1200" b="1" u="sng" dirty="0"/>
          </a:p>
          <a:p>
            <a:r>
              <a:rPr lang="en-US" sz="1200" b="0" u="sng" dirty="0"/>
              <a:t>Notes</a:t>
            </a:r>
          </a:p>
          <a:p>
            <a:endParaRPr lang="en-US" dirty="0"/>
          </a:p>
        </p:txBody>
      </p:sp>
      <p:sp>
        <p:nvSpPr>
          <p:cNvPr id="4" name="Slide Number Placeholder 3"/>
          <p:cNvSpPr>
            <a:spLocks noGrp="1"/>
          </p:cNvSpPr>
          <p:nvPr>
            <p:ph type="sldNum" sz="quarter" idx="5"/>
          </p:nvPr>
        </p:nvSpPr>
        <p:spPr/>
        <p:txBody>
          <a:bodyPr/>
          <a:lstStyle/>
          <a:p>
            <a:fld id="{838A768E-7E44-40D6-AAEA-1843133FCFF7}" type="slidenum">
              <a:rPr lang="en-US" smtClean="0"/>
              <a:t>27</a:t>
            </a:fld>
            <a:endParaRPr lang="en-US" dirty="0"/>
          </a:p>
        </p:txBody>
      </p:sp>
    </p:spTree>
    <p:extLst>
      <p:ext uri="{BB962C8B-B14F-4D97-AF65-F5344CB8AC3E}">
        <p14:creationId xmlns:p14="http://schemas.microsoft.com/office/powerpoint/2010/main" val="35917277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1. Gummi RR, </a:t>
            </a:r>
            <a:r>
              <a:rPr lang="en-US" dirty="0" err="1">
                <a:effectLst/>
              </a:rPr>
              <a:t>Kukulka</a:t>
            </a:r>
            <a:r>
              <a:rPr lang="en-US" dirty="0">
                <a:effectLst/>
              </a:rPr>
              <a:t> NA, Deroche CB, Govindarajan R. Factors associated with acute exacerbations of myasthenia gravis. </a:t>
            </a:r>
            <a:r>
              <a:rPr lang="en-US" i="1" dirty="0">
                <a:effectLst/>
              </a:rPr>
              <a:t>Muscle Nerve</a:t>
            </a:r>
            <a:r>
              <a:rPr lang="en-US" dirty="0">
                <a:effectLst/>
              </a:rPr>
              <a:t>. 2019;60(6):693-699. doi:10.1002/mus.26689</a:t>
            </a:r>
          </a:p>
          <a:p>
            <a:endParaRPr lang="en-US" dirty="0"/>
          </a:p>
          <a:p>
            <a:endParaRPr lang="en-US" dirty="0"/>
          </a:p>
          <a:p>
            <a:r>
              <a:rPr lang="en-US" u="sng" dirty="0"/>
              <a:t>Notes</a:t>
            </a:r>
          </a:p>
          <a:p>
            <a:endParaRPr lang="en-US" dirty="0"/>
          </a:p>
        </p:txBody>
      </p:sp>
      <p:sp>
        <p:nvSpPr>
          <p:cNvPr id="4" name="Slide Number Placeholder 3"/>
          <p:cNvSpPr>
            <a:spLocks noGrp="1"/>
          </p:cNvSpPr>
          <p:nvPr>
            <p:ph type="sldNum" sz="quarter" idx="5"/>
          </p:nvPr>
        </p:nvSpPr>
        <p:spPr/>
        <p:txBody>
          <a:bodyPr/>
          <a:lstStyle/>
          <a:p>
            <a:fld id="{838A768E-7E44-40D6-AAEA-1843133FCFF7}" type="slidenum">
              <a:rPr lang="en-US" smtClean="0"/>
              <a:t>28</a:t>
            </a:fld>
            <a:endParaRPr lang="en-US" dirty="0"/>
          </a:p>
        </p:txBody>
      </p:sp>
    </p:spTree>
    <p:extLst>
      <p:ext uri="{BB962C8B-B14F-4D97-AF65-F5344CB8AC3E}">
        <p14:creationId xmlns:p14="http://schemas.microsoft.com/office/powerpoint/2010/main" val="31589343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References</a:t>
            </a:r>
          </a:p>
          <a:p>
            <a:pPr marL="228600" indent="-228600">
              <a:buAutoNum type="arabicPeriod"/>
            </a:pPr>
            <a:r>
              <a:rPr lang="en-US" dirty="0">
                <a:effectLst/>
              </a:rPr>
              <a:t>Cautionary Drugs. Accessed November 19, 2020. https://</a:t>
            </a:r>
            <a:r>
              <a:rPr lang="en-US" dirty="0" err="1">
                <a:effectLst/>
              </a:rPr>
              <a:t>myasthenia.org</a:t>
            </a:r>
            <a:r>
              <a:rPr lang="en-US" dirty="0">
                <a:effectLst/>
              </a:rPr>
              <a:t>/Newly-Diagnosed/Drugs-MG</a:t>
            </a:r>
          </a:p>
          <a:p>
            <a:pPr marL="228600" indent="-228600">
              <a:buAutoNum type="arabicPeriod"/>
            </a:pPr>
            <a:r>
              <a:rPr lang="en-US" dirty="0">
                <a:effectLst/>
              </a:rPr>
              <a:t>Myasthenia Gravis Foundation of America &gt; MG Community &gt; </a:t>
            </a:r>
            <a:r>
              <a:rPr lang="en-US" dirty="0" err="1">
                <a:effectLst/>
              </a:rPr>
              <a:t>MyMG</a:t>
            </a:r>
            <a:r>
              <a:rPr lang="en-US" dirty="0">
                <a:effectLst/>
              </a:rPr>
              <a:t> App. Accessed November 19, 2020. https://</a:t>
            </a:r>
            <a:r>
              <a:rPr lang="en-US" dirty="0" err="1">
                <a:effectLst/>
              </a:rPr>
              <a:t>myasthenia.org</a:t>
            </a:r>
            <a:r>
              <a:rPr lang="en-US" dirty="0">
                <a:effectLst/>
              </a:rPr>
              <a:t>/MG-Community/</a:t>
            </a:r>
            <a:r>
              <a:rPr lang="en-US" dirty="0" err="1">
                <a:effectLst/>
              </a:rPr>
              <a:t>MyMG</a:t>
            </a:r>
            <a:r>
              <a:rPr lang="en-US" dirty="0">
                <a:effectLst/>
              </a:rPr>
              <a:t>-App</a:t>
            </a:r>
          </a:p>
          <a:p>
            <a:endParaRPr lang="en-US" dirty="0"/>
          </a:p>
          <a:p>
            <a:pPr marL="228600" indent="-228600">
              <a:buAutoNum type="arabicPeriod"/>
            </a:pPr>
            <a:endParaRPr lang="en-US" dirty="0">
              <a:effectLst/>
            </a:endParaRPr>
          </a:p>
          <a:p>
            <a:r>
              <a:rPr lang="en-US" u="sng"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If in doubt, call your neurologist!</a:t>
            </a:r>
          </a:p>
          <a:p>
            <a:endParaRPr lang="en-US" dirty="0"/>
          </a:p>
          <a:p>
            <a:endParaRPr lang="en-US" dirty="0"/>
          </a:p>
          <a:p>
            <a:endParaRPr lang="en-US" dirty="0"/>
          </a:p>
          <a:p>
            <a:r>
              <a:rPr lang="en-US" u="sng" dirty="0"/>
              <a:t>Notes</a:t>
            </a:r>
          </a:p>
          <a:p>
            <a:endParaRPr lang="en-US" dirty="0"/>
          </a:p>
        </p:txBody>
      </p:sp>
      <p:sp>
        <p:nvSpPr>
          <p:cNvPr id="4" name="Slide Number Placeholder 3"/>
          <p:cNvSpPr>
            <a:spLocks noGrp="1"/>
          </p:cNvSpPr>
          <p:nvPr>
            <p:ph type="sldNum" sz="quarter" idx="5"/>
          </p:nvPr>
        </p:nvSpPr>
        <p:spPr/>
        <p:txBody>
          <a:bodyPr/>
          <a:lstStyle/>
          <a:p>
            <a:fld id="{838A768E-7E44-40D6-AAEA-1843133FCFF7}" type="slidenum">
              <a:rPr lang="en-US" smtClean="0"/>
              <a:t>29</a:t>
            </a:fld>
            <a:endParaRPr lang="en-US" dirty="0"/>
          </a:p>
        </p:txBody>
      </p:sp>
    </p:spTree>
    <p:extLst>
      <p:ext uri="{BB962C8B-B14F-4D97-AF65-F5344CB8AC3E}">
        <p14:creationId xmlns:p14="http://schemas.microsoft.com/office/powerpoint/2010/main" val="871227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sng"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1. </a:t>
            </a:r>
            <a:r>
              <a:rPr lang="en-US" dirty="0" err="1">
                <a:effectLst/>
              </a:rPr>
              <a:t>Gilhus</a:t>
            </a:r>
            <a:r>
              <a:rPr lang="en-US" dirty="0">
                <a:effectLst/>
              </a:rPr>
              <a:t> NE. Myasthenia Gravis. Longo DL, ed. </a:t>
            </a:r>
            <a:r>
              <a:rPr lang="en-US" i="1" dirty="0">
                <a:effectLst/>
              </a:rPr>
              <a:t>N </a:t>
            </a:r>
            <a:r>
              <a:rPr lang="en-US" i="1" dirty="0" err="1">
                <a:effectLst/>
              </a:rPr>
              <a:t>Engl</a:t>
            </a:r>
            <a:r>
              <a:rPr lang="en-US" i="1" dirty="0">
                <a:effectLst/>
              </a:rPr>
              <a:t> J Med</a:t>
            </a:r>
            <a:r>
              <a:rPr lang="en-US" dirty="0">
                <a:effectLst/>
              </a:rPr>
              <a:t>. 2016;375(26):2570-2581. doi:10.1056/NEJMra1602678</a:t>
            </a:r>
          </a:p>
          <a:p>
            <a:endParaRPr lang="en-US" b="0" u="sng" dirty="0"/>
          </a:p>
          <a:p>
            <a:pPr marL="228600" indent="-228600">
              <a:buAutoNum type="arabicPeriod"/>
            </a:pPr>
            <a:endParaRPr lang="en-US" b="0" u="sng" dirty="0"/>
          </a:p>
          <a:p>
            <a:r>
              <a:rPr lang="en-US" b="0" u="sng" dirty="0"/>
              <a:t>Notes</a:t>
            </a:r>
          </a:p>
          <a:p>
            <a:r>
              <a:rPr lang="en-US" dirty="0" err="1">
                <a:solidFill>
                  <a:schemeClr val="bg1"/>
                </a:solidFill>
                <a:latin typeface="ff-quadraat-web-pro"/>
              </a:rPr>
              <a:t>MuSK</a:t>
            </a:r>
            <a:r>
              <a:rPr lang="en-US" dirty="0">
                <a:solidFill>
                  <a:schemeClr val="bg1"/>
                </a:solidFill>
                <a:latin typeface="ff-quadraat-web-pro"/>
              </a:rPr>
              <a:t> denotes muscle-specific kinase, and LRP4 lipoprotein receptor–related protein 4.</a:t>
            </a:r>
          </a:p>
          <a:p>
            <a:endParaRPr lang="en-US" dirty="0">
              <a:solidFill>
                <a:schemeClr val="bg1"/>
              </a:solidFill>
              <a:latin typeface="ff-quadraat-web-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Among patients who have MG with acetylcholine receptor antibodies, the age at onset has a bimodal pattern, supporting the use of a cutoff age of 50 years to distinguish between early-onset and late-onset disease.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Autoimmune juvenile MG (in the early onset subgroup) accounts for approximately 10-15% of cases in North America.</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b="0" u="sng" dirty="0">
              <a:solidFill>
                <a:schemeClr val="bg1"/>
              </a:solidFill>
              <a:latin typeface="ff-quadraat-web-pro"/>
            </a:endParaRPr>
          </a:p>
          <a:p>
            <a:endParaRPr lang="en-US" b="0" u="sng" dirty="0"/>
          </a:p>
        </p:txBody>
      </p:sp>
      <p:sp>
        <p:nvSpPr>
          <p:cNvPr id="4" name="Slide Number Placeholder 3"/>
          <p:cNvSpPr>
            <a:spLocks noGrp="1"/>
          </p:cNvSpPr>
          <p:nvPr>
            <p:ph type="sldNum" sz="quarter" idx="10"/>
          </p:nvPr>
        </p:nvSpPr>
        <p:spPr/>
        <p:txBody>
          <a:bodyPr/>
          <a:lstStyle/>
          <a:p>
            <a:fld id="{838A768E-7E44-40D6-AAEA-1843133FCFF7}" type="slidenum">
              <a:rPr lang="en-US" smtClean="0"/>
              <a:t>3</a:t>
            </a:fld>
            <a:endParaRPr lang="en-US" dirty="0"/>
          </a:p>
        </p:txBody>
      </p:sp>
    </p:spTree>
    <p:extLst>
      <p:ext uri="{BB962C8B-B14F-4D97-AF65-F5344CB8AC3E}">
        <p14:creationId xmlns:p14="http://schemas.microsoft.com/office/powerpoint/2010/main" val="23062027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u="sng" dirty="0">
                <a:latin typeface="Arial" panose="020B0604020202020204" pitchFamily="34" charset="0"/>
                <a:cs typeface="Arial" panose="020B0604020202020204" pitchFamily="34" charset="0"/>
              </a:rPr>
              <a:t>References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err="1">
                <a:effectLst/>
              </a:rPr>
              <a:t>Sieb</a:t>
            </a:r>
            <a:r>
              <a:rPr lang="en-US" dirty="0">
                <a:effectLst/>
              </a:rPr>
              <a:t> JP. Myasthenia gravis: an update for the clinician. </a:t>
            </a:r>
            <a:r>
              <a:rPr lang="en-US" i="1" dirty="0">
                <a:effectLst/>
              </a:rPr>
              <a:t>Clin Exp Immunol</a:t>
            </a:r>
            <a:r>
              <a:rPr lang="en-US" dirty="0">
                <a:effectLst/>
              </a:rPr>
              <a:t>. 2014;175(3):408-418. doi:10.1111/cei.12217</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i="0" u="none" strike="noStrike" kern="1200" dirty="0">
                <a:solidFill>
                  <a:schemeClr val="tx1"/>
                </a:solidFill>
                <a:effectLst/>
                <a:latin typeface="+mn-lt"/>
                <a:ea typeface="+mn-ea"/>
                <a:cs typeface="+mn-cs"/>
              </a:rPr>
              <a:t>Barth D, </a:t>
            </a:r>
            <a:r>
              <a:rPr lang="en-US" sz="1200" b="0" i="0" u="none" strike="noStrike" kern="1200" dirty="0" err="1">
                <a:solidFill>
                  <a:schemeClr val="tx1"/>
                </a:solidFill>
                <a:effectLst/>
                <a:latin typeface="+mn-lt"/>
                <a:ea typeface="+mn-ea"/>
                <a:cs typeface="+mn-cs"/>
              </a:rPr>
              <a:t>Nabavi</a:t>
            </a:r>
            <a:r>
              <a:rPr lang="en-US" sz="1200" b="0" i="0" u="none" strike="noStrike" kern="1200" dirty="0">
                <a:solidFill>
                  <a:schemeClr val="tx1"/>
                </a:solidFill>
                <a:effectLst/>
                <a:latin typeface="+mn-lt"/>
                <a:ea typeface="+mn-ea"/>
                <a:cs typeface="+mn-cs"/>
              </a:rPr>
              <a:t> Nouri M, Ng E, </a:t>
            </a:r>
            <a:r>
              <a:rPr lang="en-US" sz="1200" b="0" i="0" u="none" strike="noStrike" kern="1200" dirty="0" err="1">
                <a:solidFill>
                  <a:schemeClr val="tx1"/>
                </a:solidFill>
                <a:effectLst/>
                <a:latin typeface="+mn-lt"/>
                <a:ea typeface="+mn-ea"/>
                <a:cs typeface="+mn-cs"/>
              </a:rPr>
              <a:t>Nwe</a:t>
            </a:r>
            <a:r>
              <a:rPr lang="en-US" sz="1200" b="0" i="0" u="none" strike="noStrike" kern="1200" dirty="0">
                <a:solidFill>
                  <a:schemeClr val="tx1"/>
                </a:solidFill>
                <a:effectLst/>
                <a:latin typeface="+mn-lt"/>
                <a:ea typeface="+mn-ea"/>
                <a:cs typeface="+mn-cs"/>
              </a:rPr>
              <a:t> P, </a:t>
            </a:r>
            <a:r>
              <a:rPr lang="en-US" sz="1200" b="0" i="0" u="none" strike="noStrike" kern="1200" dirty="0" err="1">
                <a:solidFill>
                  <a:schemeClr val="tx1"/>
                </a:solidFill>
                <a:effectLst/>
                <a:latin typeface="+mn-lt"/>
                <a:ea typeface="+mn-ea"/>
                <a:cs typeface="+mn-cs"/>
              </a:rPr>
              <a:t>Bril</a:t>
            </a:r>
            <a:r>
              <a:rPr lang="en-US" sz="1200" b="0" i="0" u="none" strike="noStrike" kern="1200" dirty="0">
                <a:solidFill>
                  <a:schemeClr val="tx1"/>
                </a:solidFill>
                <a:effectLst/>
                <a:latin typeface="+mn-lt"/>
                <a:ea typeface="+mn-ea"/>
                <a:cs typeface="+mn-cs"/>
              </a:rPr>
              <a:t> V. Comparison of IVIg and PLEX in patients with myasthenia gravis. </a:t>
            </a:r>
            <a:r>
              <a:rPr lang="en-US" sz="1200" b="0" i="1" u="none" strike="noStrike" kern="1200" dirty="0">
                <a:solidFill>
                  <a:schemeClr val="tx1"/>
                </a:solidFill>
                <a:effectLst/>
                <a:latin typeface="+mn-lt"/>
                <a:ea typeface="+mn-ea"/>
                <a:cs typeface="+mn-cs"/>
              </a:rPr>
              <a:t>Neurology</a:t>
            </a:r>
            <a:r>
              <a:rPr lang="en-US" sz="1200" b="0" i="0" u="none" strike="noStrike" kern="1200" dirty="0">
                <a:solidFill>
                  <a:schemeClr val="tx1"/>
                </a:solidFill>
                <a:effectLst/>
                <a:latin typeface="+mn-lt"/>
                <a:ea typeface="+mn-ea"/>
                <a:cs typeface="+mn-cs"/>
              </a:rPr>
              <a:t>. 2011;76(23):2017-2023. doi:10.1212/WNL.0b013e31821e5505</a:t>
            </a:r>
            <a:endParaRPr lang="en-US" b="1" u="sng" dirty="0">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effectLst/>
            </a:endParaRPr>
          </a:p>
          <a:p>
            <a:pPr eaLnBrk="1" hangingPunct="1"/>
            <a:endParaRPr lang="en-US" b="1" u="sng" dirty="0">
              <a:latin typeface="Arial" panose="020B0604020202020204" pitchFamily="34" charset="0"/>
              <a:cs typeface="Arial" panose="020B0604020202020204" pitchFamily="34" charset="0"/>
            </a:endParaRPr>
          </a:p>
          <a:p>
            <a:pPr eaLnBrk="1" hangingPunct="1"/>
            <a:endParaRPr lang="en-US" b="1" u="sng" dirty="0">
              <a:latin typeface="Arial" panose="020B0604020202020204" pitchFamily="34" charset="0"/>
              <a:cs typeface="Arial" panose="020B0604020202020204" pitchFamily="34" charset="0"/>
            </a:endParaRPr>
          </a:p>
          <a:p>
            <a:pPr eaLnBrk="1" hangingPunct="1"/>
            <a:r>
              <a:rPr lang="en-US" b="1" u="sng" dirty="0">
                <a:latin typeface="Arial" panose="020B0604020202020204" pitchFamily="34" charset="0"/>
                <a:cs typeface="Arial" panose="020B0604020202020204" pitchFamily="34" charset="0"/>
              </a:rPr>
              <a:t>Notes</a:t>
            </a:r>
          </a:p>
          <a:p>
            <a:pPr eaLnBrk="1" hangingPunct="1"/>
            <a:endParaRPr lang="en-US" b="1" u="sng" dirty="0">
              <a:latin typeface="Arial" panose="020B0604020202020204" pitchFamily="34" charset="0"/>
              <a:cs typeface="Arial" panose="020B0604020202020204" pitchFamily="34" charset="0"/>
            </a:endParaRPr>
          </a:p>
          <a:p>
            <a:pPr eaLnBrk="1" hangingPunct="1"/>
            <a:endParaRPr lang="en-US" b="1" u="sng" dirty="0">
              <a:latin typeface="Arial" panose="020B0604020202020204" pitchFamily="34" charset="0"/>
              <a:cs typeface="Arial" panose="020B0604020202020204" pitchFamily="34" charset="0"/>
            </a:endParaRPr>
          </a:p>
          <a:p>
            <a:pPr eaLnBrk="1" hangingPunct="1"/>
            <a:r>
              <a:rPr lang="en-US" b="1" u="sng" dirty="0">
                <a:latin typeface="Arial" panose="020B0604020202020204" pitchFamily="34" charset="0"/>
                <a:cs typeface="Arial" panose="020B0604020202020204" pitchFamily="34" charset="0"/>
              </a:rPr>
              <a:t>Prognosis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Contemporary mortality from MG is low: &lt;5%</a:t>
            </a:r>
            <a:endParaRPr lang="en-US" b="1" u="sng" dirty="0">
              <a:latin typeface="Arial" panose="020B0604020202020204" pitchFamily="34" charset="0"/>
              <a:cs typeface="Arial" panose="020B0604020202020204" pitchFamily="34" charset="0"/>
            </a:endParaRPr>
          </a:p>
          <a:p>
            <a:pPr eaLnBrk="1" hangingPunct="1"/>
            <a:endParaRPr lang="en-US" b="1" u="sng" dirty="0">
              <a:latin typeface="Arial" panose="020B0604020202020204" pitchFamily="34" charset="0"/>
              <a:cs typeface="Arial" panose="020B0604020202020204" pitchFamily="34" charset="0"/>
            </a:endParaRPr>
          </a:p>
          <a:p>
            <a:pPr eaLnBrk="1" hangingPunct="1"/>
            <a:r>
              <a:rPr lang="en-US" b="1" u="sng" dirty="0">
                <a:latin typeface="Arial" panose="020B0604020202020204" pitchFamily="34" charset="0"/>
                <a:cs typeface="Arial" panose="020B0604020202020204" pitchFamily="34" charset="0"/>
              </a:rPr>
              <a:t>Duration Mechanical Ventilation Neuromuscular Patients:</a:t>
            </a:r>
          </a:p>
          <a:p>
            <a:pPr eaLnBrk="1" hangingPunct="1"/>
            <a:r>
              <a:rPr lang="en-US" dirty="0">
                <a:latin typeface="Arial" panose="020B0604020202020204" pitchFamily="34" charset="0"/>
                <a:cs typeface="Arial" panose="020B0604020202020204" pitchFamily="34" charset="0"/>
              </a:rPr>
              <a:t>All NM Patients: </a:t>
            </a:r>
          </a:p>
          <a:p>
            <a:pPr eaLnBrk="1" hangingPunct="1"/>
            <a:r>
              <a:rPr lang="en-US" dirty="0">
                <a:latin typeface="Arial" panose="020B0604020202020204" pitchFamily="34" charset="0"/>
                <a:cs typeface="Arial" panose="020B0604020202020204" pitchFamily="34" charset="0"/>
              </a:rPr>
              <a:t>Median 9 days ( 1-109 days)</a:t>
            </a:r>
          </a:p>
          <a:p>
            <a:pPr eaLnBrk="1" hangingPunct="1"/>
            <a:r>
              <a:rPr lang="en-US" dirty="0">
                <a:latin typeface="Arial" panose="020B0604020202020204" pitchFamily="34" charset="0"/>
                <a:cs typeface="Arial" panose="020B0604020202020204" pitchFamily="34" charset="0"/>
              </a:rPr>
              <a:t>MG: 5 days (1 -34)</a:t>
            </a:r>
          </a:p>
          <a:p>
            <a:pPr lvl="1" eaLnBrk="1" hangingPunct="1">
              <a:buFont typeface="Arial" pitchFamily="34" charset="0"/>
              <a:buChar char="•"/>
            </a:pPr>
            <a:endParaRPr lang="en-US" dirty="0">
              <a:latin typeface="Arial" panose="020B0604020202020204" pitchFamily="34" charset="0"/>
              <a:cs typeface="Arial" panose="020B0604020202020204" pitchFamily="34" charset="0"/>
            </a:endParaRPr>
          </a:p>
          <a:p>
            <a:pPr eaLnBrk="1" hangingPunct="1"/>
            <a:r>
              <a:rPr lang="en-US" b="1" u="sng" dirty="0">
                <a:latin typeface="Arial" panose="020B0604020202020204" pitchFamily="34" charset="0"/>
                <a:cs typeface="Arial" panose="020B0604020202020204" pitchFamily="34" charset="0"/>
              </a:rPr>
              <a:t>Duration ICU Stay:</a:t>
            </a:r>
          </a:p>
          <a:p>
            <a:pPr eaLnBrk="1" hangingPunct="1"/>
            <a:r>
              <a:rPr lang="en-US" dirty="0">
                <a:latin typeface="Arial" panose="020B0604020202020204" pitchFamily="34" charset="0"/>
                <a:cs typeface="Arial" panose="020B0604020202020204" pitchFamily="34" charset="0"/>
              </a:rPr>
              <a:t>All NM Patients:  </a:t>
            </a:r>
          </a:p>
          <a:p>
            <a:pPr eaLnBrk="1" hangingPunct="1"/>
            <a:r>
              <a:rPr lang="en-US" dirty="0">
                <a:latin typeface="Arial" panose="020B0604020202020204" pitchFamily="34" charset="0"/>
                <a:cs typeface="Arial" panose="020B0604020202020204" pitchFamily="34" charset="0"/>
              </a:rPr>
              <a:t>Median 16 days (1-111)</a:t>
            </a:r>
          </a:p>
          <a:p>
            <a:pPr eaLnBrk="1" hangingPunct="1"/>
            <a:r>
              <a:rPr lang="en-US" dirty="0">
                <a:latin typeface="Arial" panose="020B0604020202020204" pitchFamily="34" charset="0"/>
                <a:cs typeface="Arial" panose="020B0604020202020204" pitchFamily="34" charset="0"/>
              </a:rPr>
              <a:t>MG: 9 days (2-41)</a:t>
            </a:r>
          </a:p>
          <a:p>
            <a:endParaRPr lang="en-US" dirty="0"/>
          </a:p>
        </p:txBody>
      </p:sp>
      <p:sp>
        <p:nvSpPr>
          <p:cNvPr id="4" name="Slide Number Placeholder 3"/>
          <p:cNvSpPr>
            <a:spLocks noGrp="1"/>
          </p:cNvSpPr>
          <p:nvPr>
            <p:ph type="sldNum" sz="quarter" idx="5"/>
          </p:nvPr>
        </p:nvSpPr>
        <p:spPr/>
        <p:txBody>
          <a:bodyPr/>
          <a:lstStyle/>
          <a:p>
            <a:fld id="{AF7A0049-B3D1-F145-BB10-C86235E4E107}" type="slidenum">
              <a:rPr lang="en-US" altLang="en-US" smtClean="0"/>
              <a:pPr/>
              <a:t>30</a:t>
            </a:fld>
            <a:endParaRPr lang="en-US" altLang="en-US"/>
          </a:p>
        </p:txBody>
      </p:sp>
    </p:spTree>
    <p:extLst>
      <p:ext uri="{BB962C8B-B14F-4D97-AF65-F5344CB8AC3E}">
        <p14:creationId xmlns:p14="http://schemas.microsoft.com/office/powerpoint/2010/main" val="4485661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References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effectLst/>
              </a:rPr>
              <a:t>Sanders DB, Wolfe GI, Benatar M, et al. </a:t>
            </a:r>
            <a:r>
              <a:rPr lang="en-US" i="1" dirty="0">
                <a:effectLst/>
              </a:rPr>
              <a:t>VIEWS &amp; REVIEWS International Consensus Guidance for Management of Myasthenia Gravis Executive Summary&lt;/I</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effectLst/>
              </a:rPr>
              <a:t>Hobson-Webb LD, Hehir M, Crum B, Visser A, Sanders D, Burns TM. Can mycophenolate mofetil be tapered safely in myasthenia gravis? A retrospective, multicenter analysis. </a:t>
            </a:r>
            <a:r>
              <a:rPr lang="en-US" i="1" dirty="0">
                <a:effectLst/>
              </a:rPr>
              <a:t>Muscle Nerve</a:t>
            </a:r>
            <a:r>
              <a:rPr lang="en-US" dirty="0">
                <a:effectLst/>
              </a:rPr>
              <a:t>. 2015;52(2):211-215. doi:10.1002/mus.24694</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effectLst/>
              </a:rPr>
              <a:t>Gupta A, Goyal V, Srivastava AK, Shukla G, Behari M. Remission And relapse of myasthenia gravis on long-term azathioprine: An </a:t>
            </a:r>
            <a:r>
              <a:rPr lang="en-US" dirty="0" err="1">
                <a:effectLst/>
              </a:rPr>
              <a:t>ambispective</a:t>
            </a:r>
            <a:r>
              <a:rPr lang="en-US" dirty="0">
                <a:effectLst/>
              </a:rPr>
              <a:t> study. </a:t>
            </a:r>
            <a:r>
              <a:rPr lang="en-US" i="1" dirty="0">
                <a:effectLst/>
              </a:rPr>
              <a:t>Muscle Nerve</a:t>
            </a:r>
            <a:r>
              <a:rPr lang="en-US" dirty="0">
                <a:effectLst/>
              </a:rPr>
              <a:t>. 2016;54(3):405-412. doi:10.1002/mus.25052</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err="1">
                <a:effectLst/>
              </a:rPr>
              <a:t>Oskarsson</a:t>
            </a:r>
            <a:r>
              <a:rPr lang="en-US" dirty="0">
                <a:effectLst/>
              </a:rPr>
              <a:t> B, </a:t>
            </a:r>
            <a:r>
              <a:rPr lang="en-US" dirty="0" err="1">
                <a:effectLst/>
              </a:rPr>
              <a:t>Rocke</a:t>
            </a:r>
            <a:r>
              <a:rPr lang="en-US" dirty="0">
                <a:effectLst/>
              </a:rPr>
              <a:t> DM, </a:t>
            </a:r>
            <a:r>
              <a:rPr lang="en-US" dirty="0" err="1">
                <a:effectLst/>
              </a:rPr>
              <a:t>Dengel</a:t>
            </a:r>
            <a:r>
              <a:rPr lang="en-US" dirty="0">
                <a:effectLst/>
              </a:rPr>
              <a:t> K, Richman DP. Myasthenia gravis exacerbation after discontinuing mycophenolate. </a:t>
            </a:r>
            <a:r>
              <a:rPr lang="en-US" i="1" dirty="0">
                <a:effectLst/>
              </a:rPr>
              <a:t>Neurology</a:t>
            </a:r>
            <a:r>
              <a:rPr lang="en-US" dirty="0">
                <a:effectLst/>
              </a:rPr>
              <a:t>. 2016;86(12):1159-1163. doi:10.1212/WNL.0000000000002405</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effectLst/>
            </a:endParaRPr>
          </a:p>
          <a:p>
            <a:endParaRPr lang="en-US" dirty="0">
              <a:effectLst/>
            </a:endParaRPr>
          </a:p>
          <a:p>
            <a:endParaRPr lang="en-US" dirty="0"/>
          </a:p>
          <a:p>
            <a:r>
              <a:rPr lang="en-US" u="sng" dirty="0"/>
              <a:t>Notes</a:t>
            </a:r>
          </a:p>
          <a:p>
            <a:r>
              <a:rPr lang="en-US" dirty="0"/>
              <a:t>Therapy for MG has been associated with lymphoid and other malignancies.</a:t>
            </a:r>
          </a:p>
          <a:p>
            <a:endParaRPr lang="en-US"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Tapering of therapies is associated with some risk of relapse.</a:t>
            </a:r>
            <a:endParaRPr lang="en-US" u="sng"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76% Relapse rate after discontinuation of mycophenolate.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Relapse after azathioprine withdrawal.</a:t>
            </a:r>
          </a:p>
          <a:p>
            <a:endParaRPr lang="en-US" u="sng" dirty="0"/>
          </a:p>
        </p:txBody>
      </p:sp>
      <p:sp>
        <p:nvSpPr>
          <p:cNvPr id="4" name="Slide Number Placeholder 3"/>
          <p:cNvSpPr>
            <a:spLocks noGrp="1"/>
          </p:cNvSpPr>
          <p:nvPr>
            <p:ph type="sldNum" sz="quarter" idx="5"/>
          </p:nvPr>
        </p:nvSpPr>
        <p:spPr/>
        <p:txBody>
          <a:bodyPr/>
          <a:lstStyle/>
          <a:p>
            <a:fld id="{838A768E-7E44-40D6-AAEA-1843133FCFF7}" type="slidenum">
              <a:rPr lang="en-US" smtClean="0"/>
              <a:t>31</a:t>
            </a:fld>
            <a:endParaRPr lang="en-US" dirty="0"/>
          </a:p>
        </p:txBody>
      </p:sp>
    </p:spTree>
    <p:extLst>
      <p:ext uri="{BB962C8B-B14F-4D97-AF65-F5344CB8AC3E}">
        <p14:creationId xmlns:p14="http://schemas.microsoft.com/office/powerpoint/2010/main" val="22832180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References</a:t>
            </a:r>
          </a:p>
          <a:p>
            <a:endParaRPr lang="en-US" dirty="0"/>
          </a:p>
          <a:p>
            <a:r>
              <a:rPr lang="en-US" u="sng" dirty="0"/>
              <a:t>Notes</a:t>
            </a:r>
          </a:p>
          <a:p>
            <a:endParaRPr lang="en-US" dirty="0"/>
          </a:p>
        </p:txBody>
      </p:sp>
      <p:sp>
        <p:nvSpPr>
          <p:cNvPr id="4" name="Slide Number Placeholder 3"/>
          <p:cNvSpPr>
            <a:spLocks noGrp="1"/>
          </p:cNvSpPr>
          <p:nvPr>
            <p:ph type="sldNum" sz="quarter" idx="10"/>
          </p:nvPr>
        </p:nvSpPr>
        <p:spPr/>
        <p:txBody>
          <a:bodyPr/>
          <a:lstStyle/>
          <a:p>
            <a:fld id="{838A768E-7E44-40D6-AAEA-1843133FCFF7}" type="slidenum">
              <a:rPr lang="en-US" smtClean="0"/>
              <a:t>32</a:t>
            </a:fld>
            <a:endParaRPr lang="en-US" dirty="0"/>
          </a:p>
        </p:txBody>
      </p:sp>
    </p:spTree>
    <p:extLst>
      <p:ext uri="{BB962C8B-B14F-4D97-AF65-F5344CB8AC3E}">
        <p14:creationId xmlns:p14="http://schemas.microsoft.com/office/powerpoint/2010/main" val="41856451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References</a:t>
            </a:r>
          </a:p>
          <a:p>
            <a:r>
              <a:rPr lang="en-US" dirty="0">
                <a:effectLst/>
              </a:rPr>
              <a:t>1. Burns TM. Using disease-specific, patient-reported measures in everyday clinic. </a:t>
            </a:r>
            <a:r>
              <a:rPr lang="en-US" i="1" dirty="0">
                <a:effectLst/>
              </a:rPr>
              <a:t>Neurology</a:t>
            </a:r>
            <a:r>
              <a:rPr lang="en-US" dirty="0">
                <a:effectLst/>
              </a:rPr>
              <a:t>. 2016;87(9):858-859. doi:10.1212/WNL.0000000000002972</a:t>
            </a:r>
          </a:p>
          <a:p>
            <a:endParaRPr lang="en-US" dirty="0">
              <a:effectLst/>
            </a:endParaRPr>
          </a:p>
          <a:p>
            <a:endParaRPr lang="en-US" dirty="0"/>
          </a:p>
          <a:p>
            <a:r>
              <a:rPr lang="en-US" u="sng" dirty="0"/>
              <a:t>Notes</a:t>
            </a:r>
          </a:p>
          <a:p>
            <a:endParaRPr lang="en-US" dirty="0"/>
          </a:p>
        </p:txBody>
      </p:sp>
      <p:sp>
        <p:nvSpPr>
          <p:cNvPr id="4" name="Slide Number Placeholder 3"/>
          <p:cNvSpPr>
            <a:spLocks noGrp="1"/>
          </p:cNvSpPr>
          <p:nvPr>
            <p:ph type="sldNum" sz="quarter" idx="5"/>
          </p:nvPr>
        </p:nvSpPr>
        <p:spPr/>
        <p:txBody>
          <a:bodyPr/>
          <a:lstStyle/>
          <a:p>
            <a:fld id="{838A768E-7E44-40D6-AAEA-1843133FCFF7}" type="slidenum">
              <a:rPr lang="en-US" smtClean="0"/>
              <a:t>33</a:t>
            </a:fld>
            <a:endParaRPr lang="en-US" dirty="0"/>
          </a:p>
        </p:txBody>
      </p:sp>
    </p:spTree>
    <p:extLst>
      <p:ext uri="{BB962C8B-B14F-4D97-AF65-F5344CB8AC3E}">
        <p14:creationId xmlns:p14="http://schemas.microsoft.com/office/powerpoint/2010/main" val="3713157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1. Burns TM. The MG composite: an outcome measure for myasthenia gravis for use in clinical trials and everyday practice. </a:t>
            </a:r>
            <a:r>
              <a:rPr lang="en-US" i="1" dirty="0">
                <a:effectLst/>
              </a:rPr>
              <a:t>Ann N Y </a:t>
            </a:r>
            <a:r>
              <a:rPr lang="en-US" i="1" dirty="0" err="1">
                <a:effectLst/>
              </a:rPr>
              <a:t>Acad</a:t>
            </a:r>
            <a:r>
              <a:rPr lang="en-US" i="1" dirty="0">
                <a:effectLst/>
              </a:rPr>
              <a:t> Sci</a:t>
            </a:r>
            <a:r>
              <a:rPr lang="en-US" dirty="0">
                <a:effectLst/>
              </a:rPr>
              <a:t>. 2012;1274(1):99-106. doi:10.1111/j.1749-6632.2012.06812.x</a:t>
            </a:r>
          </a:p>
          <a:p>
            <a:endParaRPr lang="en-US" dirty="0"/>
          </a:p>
          <a:p>
            <a:endParaRPr lang="en-US" dirty="0"/>
          </a:p>
          <a:p>
            <a:r>
              <a:rPr lang="en-US" u="sng" dirty="0"/>
              <a:t>Notes</a:t>
            </a:r>
          </a:p>
          <a:p>
            <a:r>
              <a:rPr lang="en-US" dirty="0"/>
              <a:t>MG metrics: Composite, ADL, QOL-15r, MG-Impairment Index, MGFA-Post Intervention Status</a:t>
            </a:r>
          </a:p>
          <a:p>
            <a:endParaRPr lang="en-US" dirty="0"/>
          </a:p>
          <a:p>
            <a:r>
              <a:rPr lang="en-US" dirty="0"/>
              <a:t>Medical providers should follow disease specific outcome measures as part of routine care.</a:t>
            </a:r>
          </a:p>
        </p:txBody>
      </p:sp>
      <p:sp>
        <p:nvSpPr>
          <p:cNvPr id="4" name="Slide Number Placeholder 3"/>
          <p:cNvSpPr>
            <a:spLocks noGrp="1"/>
          </p:cNvSpPr>
          <p:nvPr>
            <p:ph type="sldNum" sz="quarter" idx="5"/>
          </p:nvPr>
        </p:nvSpPr>
        <p:spPr/>
        <p:txBody>
          <a:bodyPr/>
          <a:lstStyle/>
          <a:p>
            <a:fld id="{838A768E-7E44-40D6-AAEA-1843133FCFF7}" type="slidenum">
              <a:rPr lang="en-US" smtClean="0"/>
              <a:t>34</a:t>
            </a:fld>
            <a:endParaRPr lang="en-US" dirty="0"/>
          </a:p>
        </p:txBody>
      </p:sp>
    </p:spTree>
    <p:extLst>
      <p:ext uri="{BB962C8B-B14F-4D97-AF65-F5344CB8AC3E}">
        <p14:creationId xmlns:p14="http://schemas.microsoft.com/office/powerpoint/2010/main" val="39171007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References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effectLst/>
              </a:rPr>
              <a:t>Burns TM, Conaway MR, Cutter GR, Sanders DB. Less is more, or almost as much: A 15-item quality-of-life instrument for myasthenia gravis. </a:t>
            </a:r>
            <a:r>
              <a:rPr lang="en-US" i="1" dirty="0">
                <a:effectLst/>
              </a:rPr>
              <a:t>Muscle Nerve</a:t>
            </a:r>
            <a:r>
              <a:rPr lang="en-US" dirty="0">
                <a:effectLst/>
              </a:rPr>
              <a:t>. 2008;38(2):957-963. doi:10.1002/mus.21053</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effectLst/>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effectLst/>
              </a:rPr>
              <a:t>Notes</a:t>
            </a:r>
          </a:p>
          <a:p>
            <a:endParaRPr lang="en-US" dirty="0"/>
          </a:p>
        </p:txBody>
      </p:sp>
      <p:sp>
        <p:nvSpPr>
          <p:cNvPr id="4" name="Slide Number Placeholder 3"/>
          <p:cNvSpPr>
            <a:spLocks noGrp="1"/>
          </p:cNvSpPr>
          <p:nvPr>
            <p:ph type="sldNum" sz="quarter" idx="5"/>
          </p:nvPr>
        </p:nvSpPr>
        <p:spPr/>
        <p:txBody>
          <a:bodyPr/>
          <a:lstStyle/>
          <a:p>
            <a:fld id="{838A768E-7E44-40D6-AAEA-1843133FCFF7}" type="slidenum">
              <a:rPr lang="en-US" smtClean="0"/>
              <a:t>35</a:t>
            </a:fld>
            <a:endParaRPr lang="en-US" dirty="0"/>
          </a:p>
        </p:txBody>
      </p:sp>
    </p:spTree>
    <p:extLst>
      <p:ext uri="{BB962C8B-B14F-4D97-AF65-F5344CB8AC3E}">
        <p14:creationId xmlns:p14="http://schemas.microsoft.com/office/powerpoint/2010/main" val="32559974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8A768E-7E44-40D6-AAEA-1843133FCFF7}" type="slidenum">
              <a:rPr lang="en-US" smtClean="0"/>
              <a:t>36</a:t>
            </a:fld>
            <a:endParaRPr lang="en-US" dirty="0"/>
          </a:p>
        </p:txBody>
      </p:sp>
    </p:spTree>
    <p:extLst>
      <p:ext uri="{BB962C8B-B14F-4D97-AF65-F5344CB8AC3E}">
        <p14:creationId xmlns:p14="http://schemas.microsoft.com/office/powerpoint/2010/main" val="20089988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1. </a:t>
            </a:r>
            <a:r>
              <a:rPr lang="en-US" dirty="0" err="1">
                <a:effectLst/>
              </a:rPr>
              <a:t>Farmakidis</a:t>
            </a:r>
            <a:r>
              <a:rPr lang="en-US" dirty="0">
                <a:effectLst/>
              </a:rPr>
              <a:t> C, </a:t>
            </a:r>
            <a:r>
              <a:rPr lang="en-US" dirty="0" err="1">
                <a:effectLst/>
              </a:rPr>
              <a:t>Dimachkie</a:t>
            </a:r>
            <a:r>
              <a:rPr lang="en-US" dirty="0">
                <a:effectLst/>
              </a:rPr>
              <a:t> MM, </a:t>
            </a:r>
            <a:r>
              <a:rPr lang="en-US" dirty="0" err="1">
                <a:effectLst/>
              </a:rPr>
              <a:t>Pasnoor</a:t>
            </a:r>
            <a:r>
              <a:rPr lang="en-US" dirty="0">
                <a:effectLst/>
              </a:rPr>
              <a:t> M, </a:t>
            </a:r>
            <a:r>
              <a:rPr lang="en-US" dirty="0" err="1">
                <a:effectLst/>
              </a:rPr>
              <a:t>Barohn</a:t>
            </a:r>
            <a:r>
              <a:rPr lang="en-US" dirty="0">
                <a:effectLst/>
              </a:rPr>
              <a:t> RJ. Immunosuppressive and immunomodulatory therapies for neuromuscular diseases. Part II: New and novel agents. </a:t>
            </a:r>
            <a:r>
              <a:rPr lang="en-US" i="1" dirty="0">
                <a:effectLst/>
              </a:rPr>
              <a:t>Muscle Nerve</a:t>
            </a:r>
            <a:r>
              <a:rPr lang="en-US" dirty="0">
                <a:effectLst/>
              </a:rPr>
              <a:t>. 2020;61(1):17-25. doi:10.1002/mus.26711</a:t>
            </a:r>
          </a:p>
          <a:p>
            <a:endParaRPr lang="en-US" dirty="0"/>
          </a:p>
          <a:p>
            <a:endParaRPr lang="en-US" dirty="0"/>
          </a:p>
          <a:p>
            <a:endParaRPr lang="en-US" dirty="0"/>
          </a:p>
          <a:p>
            <a:r>
              <a:rPr lang="en-US" u="sng" dirty="0"/>
              <a:t>Notes</a:t>
            </a:r>
            <a:endParaRPr lang="en-US" dirty="0"/>
          </a:p>
          <a:p>
            <a:pPr marL="171450" indent="-171450">
              <a:buFont typeface="Arial" panose="020B0604020202020204" pitchFamily="34" charset="0"/>
              <a:buChar char="•"/>
            </a:pPr>
            <a:r>
              <a:rPr lang="en-US" dirty="0"/>
              <a:t>Anti-B cell therapies like rituximab</a:t>
            </a:r>
          </a:p>
          <a:p>
            <a:pPr marL="171450" indent="-171450">
              <a:buFont typeface="Arial" panose="020B0604020202020204" pitchFamily="34" charset="0"/>
              <a:buChar char="•"/>
            </a:pPr>
            <a:r>
              <a:rPr lang="en-US" dirty="0"/>
              <a:t>Other monoclonal antibodies that work on the complement system, including:</a:t>
            </a:r>
          </a:p>
          <a:p>
            <a:pPr marL="628650" lvl="1" indent="-171450">
              <a:buFont typeface="Arial" panose="020B0604020202020204" pitchFamily="34" charset="0"/>
              <a:buChar char="•"/>
            </a:pPr>
            <a:r>
              <a:rPr lang="en-US" dirty="0" err="1"/>
              <a:t>ravulizumab</a:t>
            </a:r>
            <a:r>
              <a:rPr lang="en-US" dirty="0"/>
              <a:t> — which requires less frequent infusions than eculizumab </a:t>
            </a:r>
          </a:p>
          <a:p>
            <a:pPr marL="628650" lvl="1" indent="-171450">
              <a:buFont typeface="Arial" panose="020B0604020202020204" pitchFamily="34" charset="0"/>
              <a:buChar char="•"/>
            </a:pPr>
            <a:r>
              <a:rPr lang="en-US" dirty="0" err="1"/>
              <a:t>zilucoplan</a:t>
            </a:r>
            <a:r>
              <a:rPr lang="en-US" dirty="0"/>
              <a:t>, which can be delivered subcutaneously rather than infused. </a:t>
            </a:r>
          </a:p>
          <a:p>
            <a:pPr marL="171450" indent="-171450">
              <a:buFont typeface="Arial" panose="020B0604020202020204" pitchFamily="34" charset="0"/>
              <a:buChar char="•"/>
            </a:pPr>
            <a:r>
              <a:rPr lang="en-US" dirty="0"/>
              <a:t>Ongoing clinical trials of molecules that block the neonatal fc receptor, which dramatically reduces the amount of IgG antibodies</a:t>
            </a:r>
          </a:p>
          <a:p>
            <a:endParaRPr lang="en-US" dirty="0"/>
          </a:p>
        </p:txBody>
      </p:sp>
      <p:sp>
        <p:nvSpPr>
          <p:cNvPr id="4" name="Slide Number Placeholder 3"/>
          <p:cNvSpPr>
            <a:spLocks noGrp="1"/>
          </p:cNvSpPr>
          <p:nvPr>
            <p:ph type="sldNum" sz="quarter" idx="5"/>
          </p:nvPr>
        </p:nvSpPr>
        <p:spPr/>
        <p:txBody>
          <a:bodyPr/>
          <a:lstStyle/>
          <a:p>
            <a:fld id="{838A768E-7E44-40D6-AAEA-1843133FCFF7}" type="slidenum">
              <a:rPr lang="en-US" smtClean="0"/>
              <a:t>37</a:t>
            </a:fld>
            <a:endParaRPr lang="en-US" dirty="0"/>
          </a:p>
        </p:txBody>
      </p:sp>
    </p:spTree>
    <p:extLst>
      <p:ext uri="{BB962C8B-B14F-4D97-AF65-F5344CB8AC3E}">
        <p14:creationId xmlns:p14="http://schemas.microsoft.com/office/powerpoint/2010/main" val="34047225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1. Myasthenia Gravis Clinical Trials | MGFA. Accessed November 19, 2020. https://</a:t>
            </a:r>
            <a:r>
              <a:rPr lang="en-US" dirty="0" err="1">
                <a:effectLst/>
              </a:rPr>
              <a:t>myasthenia.org</a:t>
            </a:r>
            <a:r>
              <a:rPr lang="en-US" dirty="0">
                <a:effectLst/>
              </a:rPr>
              <a:t>/Research/Clinical-Trials</a:t>
            </a:r>
          </a:p>
          <a:p>
            <a:endParaRPr lang="en-US" dirty="0"/>
          </a:p>
          <a:p>
            <a:endParaRPr lang="en-US" dirty="0"/>
          </a:p>
          <a:p>
            <a:r>
              <a:rPr lang="en-US" u="sng" dirty="0"/>
              <a:t>Notes</a:t>
            </a:r>
          </a:p>
          <a:p>
            <a:r>
              <a:rPr lang="en-US" dirty="0"/>
              <a:t>Additional areas for future research:</a:t>
            </a:r>
          </a:p>
          <a:p>
            <a:pPr marL="171450" indent="-171450">
              <a:buFont typeface="Arial" panose="020B0604020202020204" pitchFamily="34" charset="0"/>
              <a:buChar char="•"/>
            </a:pPr>
            <a:r>
              <a:rPr lang="en-US" sz="1200" dirty="0"/>
              <a:t>Assistive technologies – magnetic devices, etc.</a:t>
            </a:r>
          </a:p>
          <a:p>
            <a:pPr marL="171450" indent="-171450">
              <a:buFont typeface="Arial" panose="020B0604020202020204" pitchFamily="34" charset="0"/>
              <a:buChar char="•"/>
            </a:pPr>
            <a:r>
              <a:rPr lang="en-US" sz="1200" dirty="0"/>
              <a:t>Anti-sense drugs</a:t>
            </a:r>
          </a:p>
          <a:p>
            <a:pPr marL="171450" indent="-171450">
              <a:buFont typeface="Arial" panose="020B0604020202020204" pitchFamily="34" charset="0"/>
              <a:buChar char="•"/>
            </a:pPr>
            <a:r>
              <a:rPr lang="en-US" sz="1200" dirty="0"/>
              <a:t>Vaccines</a:t>
            </a:r>
          </a:p>
          <a:p>
            <a:endParaRPr lang="en-US" dirty="0"/>
          </a:p>
        </p:txBody>
      </p:sp>
      <p:sp>
        <p:nvSpPr>
          <p:cNvPr id="4" name="Slide Number Placeholder 3"/>
          <p:cNvSpPr>
            <a:spLocks noGrp="1"/>
          </p:cNvSpPr>
          <p:nvPr>
            <p:ph type="sldNum" sz="quarter" idx="10"/>
          </p:nvPr>
        </p:nvSpPr>
        <p:spPr/>
        <p:txBody>
          <a:bodyPr/>
          <a:lstStyle/>
          <a:p>
            <a:fld id="{838A768E-7E44-40D6-AAEA-1843133FCFF7}" type="slidenum">
              <a:rPr lang="en-US" smtClean="0"/>
              <a:t>38</a:t>
            </a:fld>
            <a:endParaRPr lang="en-US" dirty="0"/>
          </a:p>
        </p:txBody>
      </p:sp>
    </p:spTree>
    <p:extLst>
      <p:ext uri="{BB962C8B-B14F-4D97-AF65-F5344CB8AC3E}">
        <p14:creationId xmlns:p14="http://schemas.microsoft.com/office/powerpoint/2010/main" val="11369549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8A768E-7E44-40D6-AAEA-1843133FCFF7}" type="slidenum">
              <a:rPr lang="en-US" smtClean="0"/>
              <a:t>39</a:t>
            </a:fld>
            <a:endParaRPr lang="en-US" dirty="0"/>
          </a:p>
        </p:txBody>
      </p:sp>
    </p:spTree>
    <p:extLst>
      <p:ext uri="{BB962C8B-B14F-4D97-AF65-F5344CB8AC3E}">
        <p14:creationId xmlns:p14="http://schemas.microsoft.com/office/powerpoint/2010/main" val="3687042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1. </a:t>
            </a:r>
            <a:r>
              <a:rPr lang="en-US" dirty="0" err="1">
                <a:effectLst/>
              </a:rPr>
              <a:t>Grob</a:t>
            </a:r>
            <a:r>
              <a:rPr lang="en-US" dirty="0">
                <a:effectLst/>
              </a:rPr>
              <a:t> D, Brunner N, </a:t>
            </a:r>
            <a:r>
              <a:rPr lang="en-US" dirty="0" err="1">
                <a:effectLst/>
              </a:rPr>
              <a:t>Namba</a:t>
            </a:r>
            <a:r>
              <a:rPr lang="en-US" dirty="0">
                <a:effectLst/>
              </a:rPr>
              <a:t> T, </a:t>
            </a:r>
            <a:r>
              <a:rPr lang="en-US" dirty="0" err="1">
                <a:effectLst/>
              </a:rPr>
              <a:t>Pagala</a:t>
            </a:r>
            <a:r>
              <a:rPr lang="en-US" dirty="0">
                <a:effectLst/>
              </a:rPr>
              <a:t> M. Lifetime course of myasthenia gravis. </a:t>
            </a:r>
            <a:r>
              <a:rPr lang="en-US" i="1" dirty="0">
                <a:effectLst/>
              </a:rPr>
              <a:t>Muscle Nerve</a:t>
            </a:r>
            <a:r>
              <a:rPr lang="en-US" dirty="0">
                <a:effectLst/>
              </a:rPr>
              <a:t>. 2008;37(2):141-149. doi:10.1002/mus.20950</a:t>
            </a:r>
          </a:p>
          <a:p>
            <a:endParaRPr lang="en-US" dirty="0"/>
          </a:p>
          <a:p>
            <a:r>
              <a:rPr lang="en-US" u="sng"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 population-based case-control study found that women in the postpartum period had an increased risk for the clinical onset of MG.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u="sng" dirty="0"/>
          </a:p>
        </p:txBody>
      </p:sp>
      <p:sp>
        <p:nvSpPr>
          <p:cNvPr id="4" name="Slide Number Placeholder 3"/>
          <p:cNvSpPr>
            <a:spLocks noGrp="1"/>
          </p:cNvSpPr>
          <p:nvPr>
            <p:ph type="sldNum" sz="quarter" idx="10"/>
          </p:nvPr>
        </p:nvSpPr>
        <p:spPr/>
        <p:txBody>
          <a:bodyPr/>
          <a:lstStyle/>
          <a:p>
            <a:fld id="{838A768E-7E44-40D6-AAEA-1843133FCFF7}" type="slidenum">
              <a:rPr lang="en-US" smtClean="0"/>
              <a:t>4</a:t>
            </a:fld>
            <a:endParaRPr lang="en-US" dirty="0"/>
          </a:p>
        </p:txBody>
      </p:sp>
    </p:spTree>
    <p:extLst>
      <p:ext uri="{BB962C8B-B14F-4D97-AF65-F5344CB8AC3E}">
        <p14:creationId xmlns:p14="http://schemas.microsoft.com/office/powerpoint/2010/main" val="976425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1. </a:t>
            </a:r>
            <a:r>
              <a:rPr lang="en-US" dirty="0" err="1">
                <a:effectLst/>
              </a:rPr>
              <a:t>Gilhus</a:t>
            </a:r>
            <a:r>
              <a:rPr lang="en-US" dirty="0">
                <a:effectLst/>
              </a:rPr>
              <a:t> NE, </a:t>
            </a:r>
            <a:r>
              <a:rPr lang="en-US" dirty="0" err="1">
                <a:effectLst/>
              </a:rPr>
              <a:t>Verschuuren</a:t>
            </a:r>
            <a:r>
              <a:rPr lang="en-US" dirty="0">
                <a:effectLst/>
              </a:rPr>
              <a:t> JJ. Myasthenia gravis: subgroup classification and therapeutic strategies. </a:t>
            </a:r>
            <a:r>
              <a:rPr lang="en-US" i="1" dirty="0">
                <a:effectLst/>
              </a:rPr>
              <a:t>Lancet Neurol</a:t>
            </a:r>
            <a:r>
              <a:rPr lang="en-US" dirty="0">
                <a:effectLst/>
              </a:rPr>
              <a:t>. 2015;14(10):1023-1036. doi:10.1016/S1474-4422(15)00145-3</a:t>
            </a:r>
          </a:p>
          <a:p>
            <a:endParaRPr lang="en-US" dirty="0"/>
          </a:p>
          <a:p>
            <a:endParaRPr lang="en-US" dirty="0"/>
          </a:p>
          <a:p>
            <a:r>
              <a:rPr lang="en-US" u="sng" dirty="0"/>
              <a:t>Notes</a:t>
            </a:r>
          </a:p>
          <a:p>
            <a:r>
              <a:rPr lang="en-US" sz="1200" dirty="0" err="1"/>
              <a:t>AChR</a:t>
            </a:r>
            <a:r>
              <a:rPr lang="en-US" sz="1200" dirty="0"/>
              <a:t> - acetylcholine receptor </a:t>
            </a:r>
          </a:p>
          <a:p>
            <a:r>
              <a:rPr lang="en-US" sz="1200" dirty="0" err="1"/>
              <a:t>MuSK</a:t>
            </a:r>
            <a:r>
              <a:rPr lang="en-US" sz="1200" dirty="0"/>
              <a:t> - muscle-specific receptor tyrosine kinase</a:t>
            </a:r>
          </a:p>
          <a:p>
            <a:r>
              <a:rPr lang="en-US" sz="1200" dirty="0"/>
              <a:t>LRP4 - lipoprotein receptor-related protein 4</a:t>
            </a:r>
          </a:p>
          <a:p>
            <a:endParaRPr lang="en-US" sz="1200" u="sng" dirty="0"/>
          </a:p>
          <a:p>
            <a:pPr>
              <a:spcBef>
                <a:spcPct val="50000"/>
              </a:spcBef>
              <a:defRPr/>
            </a:pPr>
            <a:r>
              <a:rPr lang="en-US" sz="1200" b="1" u="sng" dirty="0"/>
              <a:t>Anti-</a:t>
            </a:r>
            <a:r>
              <a:rPr lang="en-US" sz="1200" b="1" u="sng" dirty="0" err="1"/>
              <a:t>MuSK</a:t>
            </a:r>
            <a:r>
              <a:rPr lang="en-US" sz="1200" b="1" u="sng" dirty="0"/>
              <a:t> (Muscle Specific Kinase)</a:t>
            </a:r>
          </a:p>
          <a:p>
            <a:pPr marL="0" marR="0" lvl="0" indent="0" algn="l" defTabSz="914400" rtl="0" eaLnBrk="1" fontAlgn="auto" latinLnBrk="0" hangingPunct="1">
              <a:lnSpc>
                <a:spcPct val="100000"/>
              </a:lnSpc>
              <a:spcBef>
                <a:spcPct val="50000"/>
              </a:spcBef>
              <a:spcAft>
                <a:spcPts val="0"/>
              </a:spcAft>
              <a:buClrTx/>
              <a:buSzTx/>
              <a:buFontTx/>
              <a:buNone/>
              <a:tabLst/>
              <a:defRPr/>
            </a:pPr>
            <a:r>
              <a:rPr lang="en-US" sz="1200" kern="1200" dirty="0">
                <a:solidFill>
                  <a:schemeClr val="tx1"/>
                </a:solidFill>
                <a:effectLst/>
                <a:latin typeface="+mn-lt"/>
                <a:ea typeface="+mn-ea"/>
                <a:cs typeface="+mn-cs"/>
              </a:rPr>
              <a:t>MG with anti-</a:t>
            </a:r>
            <a:r>
              <a:rPr lang="en-US" sz="1200" kern="1200" dirty="0" err="1">
                <a:solidFill>
                  <a:schemeClr val="tx1"/>
                </a:solidFill>
                <a:effectLst/>
                <a:latin typeface="+mn-lt"/>
                <a:ea typeface="+mn-ea"/>
                <a:cs typeface="+mn-cs"/>
              </a:rPr>
              <a:t>MuSK</a:t>
            </a:r>
            <a:r>
              <a:rPr lang="en-US" sz="1200" kern="1200" dirty="0">
                <a:solidFill>
                  <a:schemeClr val="tx1"/>
                </a:solidFill>
                <a:effectLst/>
                <a:latin typeface="+mn-lt"/>
                <a:ea typeface="+mn-ea"/>
                <a:cs typeface="+mn-cs"/>
              </a:rPr>
              <a:t> antibodies accounts for 1 to 10% of cases. </a:t>
            </a:r>
            <a:endParaRPr lang="en-US" sz="1200" b="1" u="sng" dirty="0"/>
          </a:p>
          <a:p>
            <a:pPr>
              <a:spcBef>
                <a:spcPct val="50000"/>
              </a:spcBef>
              <a:defRPr/>
            </a:pPr>
            <a:r>
              <a:rPr lang="en-US" sz="1200" dirty="0"/>
              <a:t>1/3 Seronegative MG </a:t>
            </a:r>
            <a:r>
              <a:rPr lang="en-US" sz="1200" dirty="0">
                <a:solidFill>
                  <a:srgbClr val="FF0000"/>
                </a:solidFill>
              </a:rPr>
              <a:t>(7% total)</a:t>
            </a:r>
          </a:p>
          <a:p>
            <a:pPr>
              <a:spcBef>
                <a:spcPct val="50000"/>
              </a:spcBef>
              <a:defRPr/>
            </a:pPr>
            <a:r>
              <a:rPr lang="en-US" sz="1200" dirty="0">
                <a:solidFill>
                  <a:srgbClr val="000000"/>
                </a:solidFill>
              </a:rPr>
              <a:t>IgG4 antibody (Doesn’t Link Complement)</a:t>
            </a:r>
          </a:p>
          <a:p>
            <a:pPr>
              <a:spcBef>
                <a:spcPct val="50000"/>
              </a:spcBef>
              <a:defRPr/>
            </a:pPr>
            <a:endParaRPr lang="en-US" sz="1200" u="sng" dirty="0"/>
          </a:p>
          <a:p>
            <a:pPr>
              <a:spcBef>
                <a:spcPct val="50000"/>
              </a:spcBef>
              <a:defRPr/>
            </a:pPr>
            <a:r>
              <a:rPr lang="en-US" sz="1200" u="sng" dirty="0"/>
              <a:t>Est Prevalence </a:t>
            </a:r>
            <a:r>
              <a:rPr lang="en-US" sz="1200" u="sng" dirty="0" err="1"/>
              <a:t>MuSK</a:t>
            </a:r>
            <a:r>
              <a:rPr lang="en-US" sz="1200" u="sng" dirty="0"/>
              <a:t> MG</a:t>
            </a:r>
          </a:p>
          <a:p>
            <a:pPr>
              <a:spcBef>
                <a:spcPct val="50000"/>
              </a:spcBef>
              <a:defRPr/>
            </a:pPr>
            <a:r>
              <a:rPr lang="en-US" sz="1200" dirty="0"/>
              <a:t>4000 - 5000 patients in US</a:t>
            </a:r>
          </a:p>
          <a:p>
            <a:pPr>
              <a:spcBef>
                <a:spcPct val="50000"/>
              </a:spcBef>
              <a:defRPr/>
            </a:pPr>
            <a:r>
              <a:rPr lang="en-US" sz="1200" dirty="0"/>
              <a:t>2003: Estimated 60-70,000 people with MG in US </a:t>
            </a:r>
            <a:r>
              <a:rPr lang="en-US" sz="1000" b="1" dirty="0"/>
              <a:t>(Phillips 2003)</a:t>
            </a:r>
          </a:p>
          <a:p>
            <a:pPr>
              <a:spcBef>
                <a:spcPct val="50000"/>
              </a:spcBef>
              <a:defRPr/>
            </a:pPr>
            <a:endParaRPr lang="en-US" sz="1000" b="1" dirty="0"/>
          </a:p>
          <a:p>
            <a:pPr marL="0" marR="0" lvl="0" indent="0" algn="l" defTabSz="914400" rtl="0" eaLnBrk="1" fontAlgn="auto" latinLnBrk="0" hangingPunct="1">
              <a:lnSpc>
                <a:spcPct val="100000"/>
              </a:lnSpc>
              <a:spcBef>
                <a:spcPct val="50000"/>
              </a:spcBef>
              <a:spcAft>
                <a:spcPts val="0"/>
              </a:spcAft>
              <a:buClrTx/>
              <a:buSzTx/>
              <a:buFontTx/>
              <a:buNone/>
              <a:tabLst/>
              <a:defRPr/>
            </a:pPr>
            <a:r>
              <a:rPr lang="en-US" sz="1000" kern="1200" dirty="0">
                <a:solidFill>
                  <a:schemeClr val="tx1"/>
                </a:solidFill>
                <a:effectLst/>
                <a:latin typeface="+mn-lt"/>
                <a:ea typeface="+mn-ea"/>
                <a:cs typeface="+mn-cs"/>
              </a:rPr>
              <a:t>Patients with MG and anti-</a:t>
            </a:r>
            <a:r>
              <a:rPr lang="en-US" sz="1000" kern="1200" dirty="0" err="1">
                <a:solidFill>
                  <a:schemeClr val="tx1"/>
                </a:solidFill>
                <a:effectLst/>
                <a:latin typeface="+mn-lt"/>
                <a:ea typeface="+mn-ea"/>
                <a:cs typeface="+mn-cs"/>
              </a:rPr>
              <a:t>MuSK</a:t>
            </a:r>
            <a:r>
              <a:rPr lang="en-US" sz="1000" kern="1200" dirty="0">
                <a:solidFill>
                  <a:schemeClr val="tx1"/>
                </a:solidFill>
                <a:effectLst/>
                <a:latin typeface="+mn-lt"/>
                <a:ea typeface="+mn-ea"/>
                <a:cs typeface="+mn-cs"/>
              </a:rPr>
              <a:t> antibodies, as compared with patients without these antibodies, have more severe weakness, sometimes with muscle atrophy, and have marked symptoms from facial and bulbar muscles. Limb weakness and ocular weakness are less common and fluctuations in muscle strength are less pronounced than in disease characterized by </a:t>
            </a:r>
            <a:r>
              <a:rPr lang="en-US" sz="1000" kern="1200" dirty="0" err="1">
                <a:solidFill>
                  <a:schemeClr val="tx1"/>
                </a:solidFill>
                <a:effectLst/>
                <a:latin typeface="+mn-lt"/>
                <a:ea typeface="+mn-ea"/>
                <a:cs typeface="+mn-cs"/>
              </a:rPr>
              <a:t>AChR</a:t>
            </a:r>
            <a:r>
              <a:rPr lang="en-US" sz="1000" kern="1200" dirty="0">
                <a:solidFill>
                  <a:schemeClr val="tx1"/>
                </a:solidFill>
                <a:effectLst/>
                <a:latin typeface="+mn-lt"/>
                <a:ea typeface="+mn-ea"/>
                <a:cs typeface="+mn-cs"/>
              </a:rPr>
              <a:t> antibodies. </a:t>
            </a:r>
            <a:endParaRPr lang="en-US" sz="1000" b="1" dirty="0"/>
          </a:p>
          <a:p>
            <a:pPr>
              <a:spcBef>
                <a:spcPct val="50000"/>
              </a:spcBef>
              <a:defRPr/>
            </a:pPr>
            <a:endParaRPr lang="en-US" sz="1000" b="1" dirty="0"/>
          </a:p>
          <a:p>
            <a:pPr>
              <a:spcBef>
                <a:spcPct val="50000"/>
              </a:spcBef>
              <a:defRPr/>
            </a:pPr>
            <a:endParaRPr lang="en-US" sz="10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t>Anti-LRP4</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LRP4 antibodies are present in 1-3% of all patients with MG. Such patients tend to have only mild-to-moderate symptoms. The clinical presentation and response to treatment for patients with LRP4 antibodies is similar to patients with </a:t>
            </a:r>
            <a:r>
              <a:rPr lang="en-US" sz="1200" kern="1200" dirty="0" err="1">
                <a:solidFill>
                  <a:schemeClr val="tx1"/>
                </a:solidFill>
                <a:effectLst/>
                <a:latin typeface="+mn-lt"/>
                <a:ea typeface="+mn-ea"/>
                <a:cs typeface="+mn-cs"/>
              </a:rPr>
              <a:t>AChR</a:t>
            </a:r>
            <a:r>
              <a:rPr lang="en-US" sz="1200" kern="1200" dirty="0">
                <a:solidFill>
                  <a:schemeClr val="tx1"/>
                </a:solidFill>
                <a:effectLst/>
                <a:latin typeface="+mn-lt"/>
                <a:ea typeface="+mn-ea"/>
                <a:cs typeface="+mn-cs"/>
              </a:rPr>
              <a:t>+ MG and seronegative MG.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Patients have been observed with both concurrent </a:t>
            </a:r>
            <a:r>
              <a:rPr lang="en-US" sz="1200" kern="1200" dirty="0" err="1">
                <a:solidFill>
                  <a:schemeClr val="tx1"/>
                </a:solidFill>
                <a:effectLst/>
                <a:latin typeface="+mn-lt"/>
                <a:ea typeface="+mn-ea"/>
                <a:cs typeface="+mn-cs"/>
              </a:rPr>
              <a:t>AChR</a:t>
            </a:r>
            <a:r>
              <a:rPr lang="en-US" sz="1200" kern="1200" dirty="0">
                <a:solidFill>
                  <a:schemeClr val="tx1"/>
                </a:solidFill>
                <a:effectLst/>
                <a:latin typeface="+mn-lt"/>
                <a:ea typeface="+mn-ea"/>
                <a:cs typeface="+mn-cs"/>
              </a:rPr>
              <a:t> antibodies and LRP4 antibodies and concurrent anti-</a:t>
            </a:r>
            <a:r>
              <a:rPr lang="en-US" sz="1200" kern="1200" dirty="0" err="1">
                <a:solidFill>
                  <a:schemeClr val="tx1"/>
                </a:solidFill>
                <a:effectLst/>
                <a:latin typeface="+mn-lt"/>
                <a:ea typeface="+mn-ea"/>
                <a:cs typeface="+mn-cs"/>
              </a:rPr>
              <a:t>MuSK</a:t>
            </a:r>
            <a:r>
              <a:rPr lang="en-US" sz="1200" kern="1200" dirty="0">
                <a:solidFill>
                  <a:schemeClr val="tx1"/>
                </a:solidFill>
                <a:effectLst/>
                <a:latin typeface="+mn-lt"/>
                <a:ea typeface="+mn-ea"/>
                <a:cs typeface="+mn-cs"/>
              </a:rPr>
              <a:t> antibodies and LRP4 antibodies. (Recommend not discussing phenotype of these patients in a basic talk). </a:t>
            </a:r>
          </a:p>
          <a:p>
            <a:pPr marL="0" marR="0" lvl="0" indent="0" algn="l" defTabSz="914400" rtl="0" eaLnBrk="1" fontAlgn="auto" latinLnBrk="0" hangingPunct="1">
              <a:lnSpc>
                <a:spcPct val="100000"/>
              </a:lnSpc>
              <a:spcBef>
                <a:spcPct val="5000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50000"/>
              </a:spcBef>
              <a:spcAft>
                <a:spcPts val="0"/>
              </a:spcAft>
              <a:buClrTx/>
              <a:buSzTx/>
              <a:buFontTx/>
              <a:buNone/>
              <a:tabLst/>
              <a:defRPr/>
            </a:pP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lang="en-US" sz="1200" b="1" u="sng" kern="1200" dirty="0">
                <a:solidFill>
                  <a:schemeClr val="tx1"/>
                </a:solidFill>
                <a:effectLst/>
                <a:latin typeface="+mn-lt"/>
                <a:ea typeface="+mn-ea"/>
                <a:cs typeface="+mn-cs"/>
              </a:rPr>
              <a:t>Diagnostic testing</a:t>
            </a:r>
          </a:p>
          <a:p>
            <a:pPr marL="0" marR="0" lvl="0" indent="0" algn="l" defTabSz="914400" rtl="0" eaLnBrk="1" fontAlgn="auto" latinLnBrk="0" hangingPunct="1">
              <a:lnSpc>
                <a:spcPct val="100000"/>
              </a:lnSpc>
              <a:spcBef>
                <a:spcPct val="50000"/>
              </a:spcBef>
              <a:spcAft>
                <a:spcPts val="0"/>
              </a:spcAft>
              <a:buClrTx/>
              <a:buSzTx/>
              <a:buFontTx/>
              <a:buNone/>
              <a:tabLst/>
              <a:defRPr/>
            </a:pPr>
            <a:r>
              <a:rPr lang="en-US" sz="1200" kern="1200" dirty="0">
                <a:solidFill>
                  <a:schemeClr val="tx1"/>
                </a:solidFill>
                <a:effectLst/>
                <a:latin typeface="+mn-lt"/>
                <a:ea typeface="+mn-ea"/>
                <a:cs typeface="+mn-cs"/>
              </a:rPr>
              <a:t>After standard testing with commercially available kits, 10-15% of patients remain seronegative. Cell-based assays for antibody detection are more sensitive than serum tests because the antigens expressed on cell membranes can be clustered and maintain their natural conformation. Cell-based assays have been developed for </a:t>
            </a:r>
            <a:r>
              <a:rPr lang="en-US" sz="1200" kern="1200" dirty="0" err="1">
                <a:solidFill>
                  <a:schemeClr val="tx1"/>
                </a:solidFill>
                <a:effectLst/>
                <a:latin typeface="+mn-lt"/>
                <a:ea typeface="+mn-ea"/>
                <a:cs typeface="+mn-cs"/>
              </a:rPr>
              <a:t>AChR</a:t>
            </a:r>
            <a:r>
              <a:rPr lang="en-US" sz="1200" kern="1200" dirty="0">
                <a:solidFill>
                  <a:schemeClr val="tx1"/>
                </a:solidFill>
                <a:effectLst/>
                <a:latin typeface="+mn-lt"/>
                <a:ea typeface="+mn-ea"/>
                <a:cs typeface="+mn-cs"/>
              </a:rPr>
              <a:t>, MUSK, and LRP4 antibodies. 1/3 of patients with </a:t>
            </a:r>
            <a:r>
              <a:rPr lang="en-US" sz="1200" kern="1200" dirty="0" err="1">
                <a:solidFill>
                  <a:schemeClr val="tx1"/>
                </a:solidFill>
                <a:effectLst/>
                <a:latin typeface="+mn-lt"/>
                <a:ea typeface="+mn-ea"/>
                <a:cs typeface="+mn-cs"/>
              </a:rPr>
              <a:t>gMG</a:t>
            </a:r>
            <a:r>
              <a:rPr lang="en-US" sz="1200" kern="1200" dirty="0">
                <a:solidFill>
                  <a:schemeClr val="tx1"/>
                </a:solidFill>
                <a:effectLst/>
                <a:latin typeface="+mn-lt"/>
                <a:ea typeface="+mn-ea"/>
                <a:cs typeface="+mn-cs"/>
              </a:rPr>
              <a:t> who are seronegative on standard testing are seropositive on cell-based testing. </a:t>
            </a:r>
            <a:endParaRPr lang="en-US" sz="1000" dirty="0"/>
          </a:p>
          <a:p>
            <a:pPr marL="0" marR="0" lvl="0" indent="0" algn="l" defTabSz="914400" rtl="0" eaLnBrk="1" fontAlgn="auto" latinLnBrk="0" hangingPunct="1">
              <a:lnSpc>
                <a:spcPct val="100000"/>
              </a:lnSpc>
              <a:spcBef>
                <a:spcPct val="50000"/>
              </a:spcBef>
              <a:spcAft>
                <a:spcPts val="0"/>
              </a:spcAft>
              <a:buClrTx/>
              <a:buSzTx/>
              <a:buFontTx/>
              <a:buNone/>
              <a:tabLst/>
              <a:defRPr/>
            </a:pPr>
            <a:endParaRPr lang="en-US" sz="1000" dirty="0"/>
          </a:p>
          <a:p>
            <a:pPr>
              <a:spcBef>
                <a:spcPct val="50000"/>
              </a:spcBef>
              <a:defRPr/>
            </a:pPr>
            <a:endParaRPr lang="en-US" sz="1000" b="1" dirty="0"/>
          </a:p>
          <a:p>
            <a:endParaRPr lang="en-US" u="sng" dirty="0"/>
          </a:p>
        </p:txBody>
      </p:sp>
      <p:sp>
        <p:nvSpPr>
          <p:cNvPr id="4" name="Slide Number Placeholder 3"/>
          <p:cNvSpPr>
            <a:spLocks noGrp="1"/>
          </p:cNvSpPr>
          <p:nvPr>
            <p:ph type="sldNum" sz="quarter" idx="10"/>
          </p:nvPr>
        </p:nvSpPr>
        <p:spPr/>
        <p:txBody>
          <a:bodyPr/>
          <a:lstStyle/>
          <a:p>
            <a:fld id="{838A768E-7E44-40D6-AAEA-1843133FCFF7}" type="slidenum">
              <a:rPr lang="en-US" smtClean="0"/>
              <a:t>5</a:t>
            </a:fld>
            <a:endParaRPr lang="en-US" dirty="0"/>
          </a:p>
        </p:txBody>
      </p:sp>
    </p:spTree>
    <p:extLst>
      <p:ext uri="{BB962C8B-B14F-4D97-AF65-F5344CB8AC3E}">
        <p14:creationId xmlns:p14="http://schemas.microsoft.com/office/powerpoint/2010/main" val="3755469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References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err="1">
                <a:effectLst/>
              </a:rPr>
              <a:t>Pasnoor</a:t>
            </a:r>
            <a:r>
              <a:rPr lang="en-US" dirty="0">
                <a:effectLst/>
              </a:rPr>
              <a:t> M, Wolfe GI, Nations S, et al. Clinical findings in </a:t>
            </a:r>
            <a:r>
              <a:rPr lang="en-US" dirty="0" err="1">
                <a:effectLst/>
              </a:rPr>
              <a:t>MuSK</a:t>
            </a:r>
            <a:r>
              <a:rPr lang="en-US" dirty="0">
                <a:effectLst/>
              </a:rPr>
              <a:t>-antibody positive myasthenia gravis: A U.S. experience. </a:t>
            </a:r>
            <a:r>
              <a:rPr lang="en-US" i="1" dirty="0">
                <a:effectLst/>
              </a:rPr>
              <a:t>Muscle Nerve</a:t>
            </a:r>
            <a:r>
              <a:rPr lang="en-US" dirty="0">
                <a:effectLst/>
              </a:rPr>
              <a:t>. 2010;41(3):370-374. doi:10.1002/mus.21533</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effectLst/>
              </a:rPr>
              <a:t>Clifford KM, Hobson-Webb LD, Benatar M, et al. Thymectomy may not be associated with clinical improvement in </a:t>
            </a:r>
            <a:r>
              <a:rPr lang="en-US" dirty="0" err="1">
                <a:effectLst/>
              </a:rPr>
              <a:t>MuSK</a:t>
            </a:r>
            <a:r>
              <a:rPr lang="en-US" dirty="0">
                <a:effectLst/>
              </a:rPr>
              <a:t> myasthenia gravis. </a:t>
            </a:r>
            <a:r>
              <a:rPr lang="en-US" i="1" dirty="0">
                <a:effectLst/>
              </a:rPr>
              <a:t>Muscle Nerve</a:t>
            </a:r>
            <a:r>
              <a:rPr lang="en-US" dirty="0">
                <a:effectLst/>
              </a:rPr>
              <a:t>. 2019;59(4):404-410. doi:10.1002/mus.26404</a:t>
            </a:r>
          </a:p>
          <a:p>
            <a:endParaRPr lang="en-US" dirty="0"/>
          </a:p>
          <a:p>
            <a:endParaRPr lang="en-US" dirty="0"/>
          </a:p>
          <a:p>
            <a:r>
              <a:rPr lang="en-US" u="sng"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Thymectomy may not be associated with clinical improvement in </a:t>
            </a:r>
            <a:r>
              <a:rPr lang="en-US" dirty="0" err="1"/>
              <a:t>MuSK</a:t>
            </a:r>
            <a:r>
              <a:rPr lang="en-US" dirty="0"/>
              <a:t> MG.</a:t>
            </a:r>
            <a:r>
              <a:rPr lang="en-US" baseline="30000" dirty="0"/>
              <a:t>2</a:t>
            </a:r>
            <a:endParaRPr lang="en-US" sz="1200" baseline="30000" dirty="0"/>
          </a:p>
        </p:txBody>
      </p:sp>
      <p:sp>
        <p:nvSpPr>
          <p:cNvPr id="4" name="Slide Number Placeholder 3"/>
          <p:cNvSpPr>
            <a:spLocks noGrp="1"/>
          </p:cNvSpPr>
          <p:nvPr>
            <p:ph type="sldNum" sz="quarter" idx="5"/>
          </p:nvPr>
        </p:nvSpPr>
        <p:spPr/>
        <p:txBody>
          <a:bodyPr/>
          <a:lstStyle/>
          <a:p>
            <a:fld id="{838A768E-7E44-40D6-AAEA-1843133FCFF7}" type="slidenum">
              <a:rPr lang="en-US" smtClean="0"/>
              <a:t>6</a:t>
            </a:fld>
            <a:endParaRPr lang="en-US" dirty="0"/>
          </a:p>
        </p:txBody>
      </p:sp>
    </p:spTree>
    <p:extLst>
      <p:ext uri="{BB962C8B-B14F-4D97-AF65-F5344CB8AC3E}">
        <p14:creationId xmlns:p14="http://schemas.microsoft.com/office/powerpoint/2010/main" val="2069834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References</a:t>
            </a:r>
          </a:p>
          <a:p>
            <a:r>
              <a:rPr lang="en-US" dirty="0">
                <a:effectLst/>
              </a:rPr>
              <a:t>1. Peeler CE, De Lott LB, </a:t>
            </a:r>
            <a:r>
              <a:rPr lang="en-US" dirty="0" err="1">
                <a:effectLst/>
              </a:rPr>
              <a:t>Nagia</a:t>
            </a:r>
            <a:r>
              <a:rPr lang="en-US" dirty="0">
                <a:effectLst/>
              </a:rPr>
              <a:t> L, </a:t>
            </a:r>
            <a:r>
              <a:rPr lang="en-US" dirty="0" err="1">
                <a:effectLst/>
              </a:rPr>
              <a:t>Lemos</a:t>
            </a:r>
            <a:r>
              <a:rPr lang="en-US" dirty="0">
                <a:effectLst/>
              </a:rPr>
              <a:t> J, </a:t>
            </a:r>
            <a:r>
              <a:rPr lang="en-US" dirty="0" err="1">
                <a:effectLst/>
              </a:rPr>
              <a:t>Eggenberger</a:t>
            </a:r>
            <a:r>
              <a:rPr lang="en-US" dirty="0">
                <a:effectLst/>
              </a:rPr>
              <a:t> ER, </a:t>
            </a:r>
            <a:r>
              <a:rPr lang="en-US" dirty="0" err="1">
                <a:effectLst/>
              </a:rPr>
              <a:t>Cornblath</a:t>
            </a:r>
            <a:r>
              <a:rPr lang="en-US" dirty="0">
                <a:effectLst/>
              </a:rPr>
              <a:t> WT. Clinical Utility of Acetylcholine Receptor Antibody Testing in Ocular Myasthenia Gravis. </a:t>
            </a:r>
            <a:r>
              <a:rPr lang="en-US" i="1" dirty="0">
                <a:effectLst/>
              </a:rPr>
              <a:t>JAMA Neurol</a:t>
            </a:r>
            <a:r>
              <a:rPr lang="en-US" dirty="0">
                <a:effectLst/>
              </a:rPr>
              <a:t>. 2015;72(10):1170. doi:10.1001/jamaneurol.2015.1444</a:t>
            </a:r>
          </a:p>
          <a:p>
            <a:endParaRPr lang="en-US" dirty="0"/>
          </a:p>
          <a:p>
            <a:endParaRPr lang="en-US" dirty="0"/>
          </a:p>
          <a:p>
            <a:r>
              <a:rPr lang="en-US" u="sng" dirty="0"/>
              <a:t>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lang="en-US" sz="1200" b="1" u="sng" dirty="0"/>
              <a:t>Ocular Myasthenia Gravis</a:t>
            </a:r>
            <a:endParaRPr lang="en-US" sz="1200" u="sng" dirty="0"/>
          </a:p>
          <a:p>
            <a:pPr marL="0" marR="0" lvl="0" indent="0" algn="l" defTabSz="914400" rtl="0" eaLnBrk="1" fontAlgn="auto" latinLnBrk="0" hangingPunct="1">
              <a:lnSpc>
                <a:spcPct val="100000"/>
              </a:lnSpc>
              <a:spcBef>
                <a:spcPct val="50000"/>
              </a:spcBef>
              <a:spcAft>
                <a:spcPts val="0"/>
              </a:spcAft>
              <a:buClrTx/>
              <a:buSzTx/>
              <a:buFontTx/>
              <a:buNone/>
              <a:tabLst/>
              <a:defRPr/>
            </a:pPr>
            <a:r>
              <a:rPr lang="en-US" sz="1200" dirty="0"/>
              <a:t>Weakness Restricted to Eyelid and Extra-Ocular Muscles</a:t>
            </a:r>
          </a:p>
          <a:p>
            <a:pPr marL="285750" indent="-285750">
              <a:buFont typeface="Arial" panose="020B0604020202020204" pitchFamily="34" charset="0"/>
              <a:buChar char="•"/>
            </a:pPr>
            <a:r>
              <a:rPr lang="en-US" sz="1200" dirty="0"/>
              <a:t>40-70% Generalize by 2 years</a:t>
            </a:r>
          </a:p>
          <a:p>
            <a:pPr marL="285750" indent="-285750">
              <a:buFont typeface="Arial" panose="020B0604020202020204" pitchFamily="34" charset="0"/>
              <a:buChar char="•"/>
            </a:pPr>
            <a:r>
              <a:rPr lang="en-US" sz="1200" dirty="0"/>
              <a:t>Predilection for Older Patients</a:t>
            </a:r>
          </a:p>
          <a:p>
            <a:pPr marL="285750" indent="-285750">
              <a:buFont typeface="Arial" panose="020B0604020202020204" pitchFamily="34" charset="0"/>
              <a:buChar char="•"/>
            </a:pPr>
            <a:r>
              <a:rPr lang="en-US" sz="1200" dirty="0" err="1"/>
              <a:t>AChR</a:t>
            </a:r>
            <a:r>
              <a:rPr lang="en-US" sz="1200" dirty="0"/>
              <a:t> Ab 50 – 70%</a:t>
            </a:r>
          </a:p>
          <a:p>
            <a:endParaRPr lang="en-US" dirty="0"/>
          </a:p>
        </p:txBody>
      </p:sp>
      <p:sp>
        <p:nvSpPr>
          <p:cNvPr id="4" name="Slide Number Placeholder 3"/>
          <p:cNvSpPr>
            <a:spLocks noGrp="1"/>
          </p:cNvSpPr>
          <p:nvPr>
            <p:ph type="sldNum" sz="quarter" idx="5"/>
          </p:nvPr>
        </p:nvSpPr>
        <p:spPr/>
        <p:txBody>
          <a:bodyPr/>
          <a:lstStyle/>
          <a:p>
            <a:fld id="{838A768E-7E44-40D6-AAEA-1843133FCFF7}" type="slidenum">
              <a:rPr lang="en-US" smtClean="0"/>
              <a:t>7</a:t>
            </a:fld>
            <a:endParaRPr lang="en-US" dirty="0"/>
          </a:p>
        </p:txBody>
      </p:sp>
    </p:spTree>
    <p:extLst>
      <p:ext uri="{BB962C8B-B14F-4D97-AF65-F5344CB8AC3E}">
        <p14:creationId xmlns:p14="http://schemas.microsoft.com/office/powerpoint/2010/main" val="497647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References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effectLst/>
              </a:rPr>
              <a:t>Li F, Hotter B, </a:t>
            </a:r>
            <a:r>
              <a:rPr lang="en-US" dirty="0" err="1">
                <a:effectLst/>
              </a:rPr>
              <a:t>Swierzy</a:t>
            </a:r>
            <a:r>
              <a:rPr lang="en-US" dirty="0">
                <a:effectLst/>
              </a:rPr>
              <a:t> M, Ismail M, Meisel A, </a:t>
            </a:r>
            <a:r>
              <a:rPr lang="en-US" dirty="0" err="1">
                <a:effectLst/>
              </a:rPr>
              <a:t>Rückert</a:t>
            </a:r>
            <a:r>
              <a:rPr lang="en-US" dirty="0">
                <a:effectLst/>
              </a:rPr>
              <a:t> J-C. Generalization after ocular onset in myasthenia gravis: a case series in Germany. </a:t>
            </a:r>
            <a:r>
              <a:rPr lang="en-US" i="1" dirty="0">
                <a:effectLst/>
              </a:rPr>
              <a:t>J Neurol</a:t>
            </a:r>
            <a:r>
              <a:rPr lang="en-US" dirty="0">
                <a:effectLst/>
              </a:rPr>
              <a:t>. 2018;265(12):2773-2782. doi:10.1007/s00415-018-9056-8</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err="1">
                <a:effectLst/>
              </a:rPr>
              <a:t>Gilhus</a:t>
            </a:r>
            <a:r>
              <a:rPr lang="en-US" dirty="0">
                <a:effectLst/>
              </a:rPr>
              <a:t> NE, </a:t>
            </a:r>
            <a:r>
              <a:rPr lang="en-US" dirty="0" err="1">
                <a:effectLst/>
              </a:rPr>
              <a:t>Verschuuren</a:t>
            </a:r>
            <a:r>
              <a:rPr lang="en-US" dirty="0">
                <a:effectLst/>
              </a:rPr>
              <a:t> JJ. Myasthenia gravis: subgroup classification and therapeutic strategies. </a:t>
            </a:r>
            <a:r>
              <a:rPr lang="en-US" i="1" dirty="0">
                <a:effectLst/>
              </a:rPr>
              <a:t>Lancet Neurol</a:t>
            </a:r>
            <a:r>
              <a:rPr lang="en-US" dirty="0">
                <a:effectLst/>
              </a:rPr>
              <a:t>. 2015;14(10):1023-1036. doi:10.1016/S1474-4422(15)00145-3</a:t>
            </a:r>
          </a:p>
          <a:p>
            <a:endParaRPr lang="en-US" dirty="0"/>
          </a:p>
          <a:p>
            <a:endParaRPr lang="en-US" dirty="0"/>
          </a:p>
          <a:p>
            <a:r>
              <a:rPr lang="en-US" u="sng" dirty="0"/>
              <a:t>Notes</a:t>
            </a:r>
          </a:p>
          <a:p>
            <a:pPr marL="0" marR="0" lvl="0" indent="0" algn="l" defTabSz="914400" rtl="0" eaLnBrk="1" fontAlgn="auto" latinLnBrk="0" hangingPunct="1">
              <a:lnSpc>
                <a:spcPct val="100000"/>
              </a:lnSpc>
              <a:spcBef>
                <a:spcPct val="50000"/>
              </a:spcBef>
              <a:spcAft>
                <a:spcPts val="0"/>
              </a:spcAft>
              <a:buClrTx/>
              <a:buSzTx/>
              <a:buFontTx/>
              <a:buNone/>
              <a:tabLst/>
              <a:defRPr/>
            </a:pPr>
            <a:r>
              <a:rPr lang="en-US" sz="1000" dirty="0"/>
              <a:t>Imaging of thymus is not recommended to anti-</a:t>
            </a:r>
            <a:r>
              <a:rPr lang="en-US" sz="1000" dirty="0" err="1"/>
              <a:t>MuSK</a:t>
            </a:r>
            <a:r>
              <a:rPr lang="en-US" sz="1000" dirty="0"/>
              <a:t> MG.</a:t>
            </a:r>
          </a:p>
          <a:p>
            <a:pPr>
              <a:spcBef>
                <a:spcPct val="50000"/>
              </a:spcBef>
              <a:defRPr/>
            </a:pPr>
            <a:endParaRPr lang="en-US" sz="1000" b="1" dirty="0"/>
          </a:p>
          <a:p>
            <a:endParaRPr lang="en-US" u="sng" dirty="0"/>
          </a:p>
        </p:txBody>
      </p:sp>
      <p:sp>
        <p:nvSpPr>
          <p:cNvPr id="4" name="Slide Number Placeholder 3"/>
          <p:cNvSpPr>
            <a:spLocks noGrp="1"/>
          </p:cNvSpPr>
          <p:nvPr>
            <p:ph type="sldNum" sz="quarter" idx="10"/>
          </p:nvPr>
        </p:nvSpPr>
        <p:spPr/>
        <p:txBody>
          <a:bodyPr/>
          <a:lstStyle/>
          <a:p>
            <a:fld id="{838A768E-7E44-40D6-AAEA-1843133FCFF7}" type="slidenum">
              <a:rPr lang="en-US" smtClean="0"/>
              <a:t>8</a:t>
            </a:fld>
            <a:endParaRPr lang="en-US" dirty="0"/>
          </a:p>
        </p:txBody>
      </p:sp>
    </p:spTree>
    <p:extLst>
      <p:ext uri="{BB962C8B-B14F-4D97-AF65-F5344CB8AC3E}">
        <p14:creationId xmlns:p14="http://schemas.microsoft.com/office/powerpoint/2010/main" val="2540295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References</a:t>
            </a:r>
          </a:p>
          <a:p>
            <a:r>
              <a:rPr lang="en-US" dirty="0">
                <a:effectLst/>
              </a:rPr>
              <a:t>1. </a:t>
            </a:r>
            <a:r>
              <a:rPr lang="en-US" dirty="0" err="1">
                <a:effectLst/>
              </a:rPr>
              <a:t>Gilhus</a:t>
            </a:r>
            <a:r>
              <a:rPr lang="en-US" dirty="0">
                <a:effectLst/>
              </a:rPr>
              <a:t> NE. Myasthenia Gravis. Longo DL, ed. </a:t>
            </a:r>
            <a:r>
              <a:rPr lang="en-US" i="1" dirty="0">
                <a:effectLst/>
              </a:rPr>
              <a:t>N </a:t>
            </a:r>
            <a:r>
              <a:rPr lang="en-US" i="1" dirty="0" err="1">
                <a:effectLst/>
              </a:rPr>
              <a:t>Engl</a:t>
            </a:r>
            <a:r>
              <a:rPr lang="en-US" i="1" dirty="0">
                <a:effectLst/>
              </a:rPr>
              <a:t> J Med</a:t>
            </a:r>
            <a:r>
              <a:rPr lang="en-US" dirty="0">
                <a:effectLst/>
              </a:rPr>
              <a:t>. 2016;375(26):2570-2581. doi:10.1056/NEJMra1602678</a:t>
            </a:r>
          </a:p>
          <a:p>
            <a:pPr marL="171450" indent="-171450">
              <a:buAutoNum type="arabicPeriod"/>
            </a:pPr>
            <a:endParaRPr lang="en-US" dirty="0"/>
          </a:p>
          <a:p>
            <a:pPr marL="171450" indent="-171450">
              <a:buAutoNum type="arabicPeriod"/>
            </a:pPr>
            <a:endParaRPr lang="en-US" dirty="0"/>
          </a:p>
          <a:p>
            <a:r>
              <a:rPr lang="en-US" u="sng"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Thymic status and HLA pattern represent strong subgroup markers, probably pointing directly to variation in pathogenic pathways.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Approximately 15% of patients have a second autoimmune disease, which occurs most frequently in patients with early-onset MG and thymic hyperplasia. Thyroiditis is the most common coexisting condition, followed by systemic lupus erythematosus and rheumatoid arthritis. In patients with ocular myasthenia, thyroid disease is especially common.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38A768E-7E44-40D6-AAEA-1843133FCFF7}" type="slidenum">
              <a:rPr lang="en-US" smtClean="0"/>
              <a:t>9</a:t>
            </a:fld>
            <a:endParaRPr lang="en-US" dirty="0"/>
          </a:p>
        </p:txBody>
      </p:sp>
    </p:spTree>
    <p:extLst>
      <p:ext uri="{BB962C8B-B14F-4D97-AF65-F5344CB8AC3E}">
        <p14:creationId xmlns:p14="http://schemas.microsoft.com/office/powerpoint/2010/main" val="4079861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40C64-FF3B-4D84-93D4-C0293DBF58DE}"/>
              </a:ext>
            </a:extLst>
          </p:cNvPr>
          <p:cNvSpPr>
            <a:spLocks noGrp="1"/>
          </p:cNvSpPr>
          <p:nvPr>
            <p:ph type="title"/>
          </p:nvPr>
        </p:nvSpPr>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C268AC65-DE11-44FC-984E-D21E6E0F29F1}"/>
              </a:ext>
            </a:extLst>
          </p:cNvPr>
          <p:cNvSpPr>
            <a:spLocks noGrp="1"/>
          </p:cNvSpPr>
          <p:nvPr>
            <p:ph type="sldNum" sz="quarter" idx="10"/>
          </p:nvPr>
        </p:nvSpPr>
        <p:spPr/>
        <p:txBody>
          <a:bodyPr/>
          <a:lstStyle/>
          <a:p>
            <a:fld id="{103F912F-1C8C-4406-A72D-DDC68CC735EB}" type="slidenum">
              <a:rPr lang="en-US" smtClean="0"/>
              <a:pPr/>
              <a:t>‹#›</a:t>
            </a:fld>
            <a:endParaRPr lang="en-US" dirty="0"/>
          </a:p>
        </p:txBody>
      </p:sp>
      <p:sp>
        <p:nvSpPr>
          <p:cNvPr id="5" name="Text Placeholder 15">
            <a:extLst>
              <a:ext uri="{FF2B5EF4-FFF2-40B4-BE49-F238E27FC236}">
                <a16:creationId xmlns:a16="http://schemas.microsoft.com/office/drawing/2014/main" id="{33DB9DC4-F25D-496E-8CA5-42AE8B128A2E}"/>
              </a:ext>
            </a:extLst>
          </p:cNvPr>
          <p:cNvSpPr>
            <a:spLocks noGrp="1"/>
          </p:cNvSpPr>
          <p:nvPr>
            <p:ph idx="1"/>
          </p:nvPr>
        </p:nvSpPr>
        <p:spPr>
          <a:xfrm>
            <a:off x="841248" y="1636776"/>
            <a:ext cx="10515600" cy="4343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1917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4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descr="A picture containing clock, meter&#10;&#10;Description automatically generated">
            <a:extLst>
              <a:ext uri="{FF2B5EF4-FFF2-40B4-BE49-F238E27FC236}">
                <a16:creationId xmlns:a16="http://schemas.microsoft.com/office/drawing/2014/main" id="{C9F2FBC9-D725-4CA0-AAF7-A7B47CDA982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06778" y="6391630"/>
            <a:ext cx="1540043" cy="286295"/>
          </a:xfrm>
          <a:prstGeom prst="rect">
            <a:avLst/>
          </a:prstGeom>
        </p:spPr>
      </p:pic>
      <p:sp>
        <p:nvSpPr>
          <p:cNvPr id="6" name="Slide Number Placeholder 2">
            <a:extLst>
              <a:ext uri="{FF2B5EF4-FFF2-40B4-BE49-F238E27FC236}">
                <a16:creationId xmlns:a16="http://schemas.microsoft.com/office/drawing/2014/main" id="{AA29BFD7-5443-45EE-AA59-148872E691BA}"/>
              </a:ext>
            </a:extLst>
          </p:cNvPr>
          <p:cNvSpPr>
            <a:spLocks noGrp="1"/>
          </p:cNvSpPr>
          <p:nvPr>
            <p:ph type="sldNum" sz="quarter" idx="4"/>
          </p:nvPr>
        </p:nvSpPr>
        <p:spPr>
          <a:xfrm>
            <a:off x="4693920" y="6427055"/>
            <a:ext cx="2804160" cy="215444"/>
          </a:xfrm>
          <a:prstGeom prst="rect">
            <a:avLst/>
          </a:prstGeom>
        </p:spPr>
        <p:txBody>
          <a:bodyPr/>
          <a:lstStyle>
            <a:lvl1pPr algn="ctr">
              <a:defRPr sz="1200">
                <a:solidFill>
                  <a:schemeClr val="accent2"/>
                </a:solidFill>
                <a:latin typeface="+mj-lt"/>
              </a:defRPr>
            </a:lvl1pPr>
          </a:lstStyle>
          <a:p>
            <a:fld id="{103F912F-1C8C-4406-A72D-DDC68CC735EB}" type="slidenum">
              <a:rPr lang="en-US" smtClean="0"/>
              <a:pPr/>
              <a:t>‹#›</a:t>
            </a:fld>
            <a:endParaRPr lang="en-US" dirty="0"/>
          </a:p>
        </p:txBody>
      </p:sp>
      <p:sp>
        <p:nvSpPr>
          <p:cNvPr id="2" name="Rectangle 1">
            <a:extLst>
              <a:ext uri="{FF2B5EF4-FFF2-40B4-BE49-F238E27FC236}">
                <a16:creationId xmlns:a16="http://schemas.microsoft.com/office/drawing/2014/main" id="{958A9184-5DAF-44A0-A11C-C4D99B0A5666}"/>
              </a:ext>
            </a:extLst>
          </p:cNvPr>
          <p:cNvSpPr/>
          <p:nvPr userDrawn="1"/>
        </p:nvSpPr>
        <p:spPr>
          <a:xfrm>
            <a:off x="0" y="6391630"/>
            <a:ext cx="1709530" cy="406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4">
            <a:extLst>
              <a:ext uri="{FF2B5EF4-FFF2-40B4-BE49-F238E27FC236}">
                <a16:creationId xmlns:a16="http://schemas.microsoft.com/office/drawing/2014/main" id="{A5929F33-8DE3-4320-9C87-F7548EDA65AF}"/>
              </a:ext>
            </a:extLst>
          </p:cNvPr>
          <p:cNvSpPr>
            <a:spLocks noGrp="1"/>
          </p:cNvSpPr>
          <p:nvPr>
            <p:ph type="title"/>
          </p:nvPr>
        </p:nvSpPr>
        <p:spPr>
          <a:xfrm>
            <a:off x="841248" y="635308"/>
            <a:ext cx="10515600" cy="932688"/>
          </a:xfrm>
          <a:prstGeom prst="rect">
            <a:avLst/>
          </a:prstGeom>
        </p:spPr>
        <p:txBody>
          <a:bodyPr vert="horz" lIns="91440" tIns="45720" rIns="91440" bIns="45720" rtlCol="0" anchor="ctr">
            <a:normAutofit/>
          </a:bodyPr>
          <a:lstStyle/>
          <a:p>
            <a:r>
              <a:rPr lang="en-US" dirty="0"/>
              <a:t>Click to edit Master title style</a:t>
            </a:r>
          </a:p>
        </p:txBody>
      </p:sp>
      <p:sp>
        <p:nvSpPr>
          <p:cNvPr id="9" name="Text Placeholder 15">
            <a:extLst>
              <a:ext uri="{FF2B5EF4-FFF2-40B4-BE49-F238E27FC236}">
                <a16:creationId xmlns:a16="http://schemas.microsoft.com/office/drawing/2014/main" id="{39EFA628-6693-41C2-A4A8-669FDDD8E89A}"/>
              </a:ext>
            </a:extLst>
          </p:cNvPr>
          <p:cNvSpPr>
            <a:spLocks noGrp="1"/>
          </p:cNvSpPr>
          <p:nvPr>
            <p:ph idx="1"/>
          </p:nvPr>
        </p:nvSpPr>
        <p:spPr>
          <a:xfrm>
            <a:off x="841248" y="1636776"/>
            <a:ext cx="10515600" cy="4343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10859207"/>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4_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F800BCC-0E1B-4CD2-B217-9CC13652D25F}"/>
              </a:ext>
            </a:extLst>
          </p:cNvPr>
          <p:cNvSpPr>
            <a:spLocks noGrp="1"/>
          </p:cNvSpPr>
          <p:nvPr>
            <p:ph type="sldNum" sz="quarter" idx="10"/>
          </p:nvPr>
        </p:nvSpPr>
        <p:spPr/>
        <p:txBody>
          <a:bodyPr/>
          <a:lstStyle/>
          <a:p>
            <a:fld id="{103F912F-1C8C-4406-A72D-DDC68CC735EB}" type="slidenum">
              <a:rPr lang="en-US" smtClean="0"/>
              <a:pPr/>
              <a:t>‹#›</a:t>
            </a:fld>
            <a:endParaRPr lang="en-US" dirty="0"/>
          </a:p>
        </p:txBody>
      </p:sp>
      <p:pic>
        <p:nvPicPr>
          <p:cNvPr id="4" name="Picture 3" descr="A picture containing clock, meter&#10;&#10;Description automatically generated">
            <a:extLst>
              <a:ext uri="{FF2B5EF4-FFF2-40B4-BE49-F238E27FC236}">
                <a16:creationId xmlns:a16="http://schemas.microsoft.com/office/drawing/2014/main" id="{7089EB70-D675-4E7A-A317-E580EFCF6A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5128" y="6434544"/>
            <a:ext cx="1540043" cy="286295"/>
          </a:xfrm>
          <a:prstGeom prst="rect">
            <a:avLst/>
          </a:prstGeom>
        </p:spPr>
      </p:pic>
      <p:sp>
        <p:nvSpPr>
          <p:cNvPr id="20" name="Title Placeholder 14">
            <a:extLst>
              <a:ext uri="{FF2B5EF4-FFF2-40B4-BE49-F238E27FC236}">
                <a16:creationId xmlns:a16="http://schemas.microsoft.com/office/drawing/2014/main" id="{09E0582B-E556-4618-89E0-10AB0205A160}"/>
              </a:ext>
            </a:extLst>
          </p:cNvPr>
          <p:cNvSpPr>
            <a:spLocks noGrp="1"/>
          </p:cNvSpPr>
          <p:nvPr>
            <p:ph type="title"/>
          </p:nvPr>
        </p:nvSpPr>
        <p:spPr>
          <a:xfrm>
            <a:off x="671514" y="491922"/>
            <a:ext cx="9560688" cy="114682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21" name="Text Placeholder 26">
            <a:extLst>
              <a:ext uri="{FF2B5EF4-FFF2-40B4-BE49-F238E27FC236}">
                <a16:creationId xmlns:a16="http://schemas.microsoft.com/office/drawing/2014/main" id="{67A39654-D0EE-4846-A527-0E004C33E398}"/>
              </a:ext>
            </a:extLst>
          </p:cNvPr>
          <p:cNvSpPr>
            <a:spLocks noGrp="1"/>
          </p:cNvSpPr>
          <p:nvPr>
            <p:ph type="body" sz="quarter" idx="11"/>
          </p:nvPr>
        </p:nvSpPr>
        <p:spPr>
          <a:xfrm>
            <a:off x="671514" y="1644534"/>
            <a:ext cx="8009500" cy="46289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9525782"/>
      </p:ext>
    </p:extLst>
  </p:cSld>
  <p:clrMapOvr>
    <a:masterClrMapping/>
  </p:clrMapOvr>
  <p:hf hdr="0" ftr="0" dt="0"/>
  <p:extLst>
    <p:ext uri="{DCECCB84-F9BA-43D5-87BE-67443E8EF086}">
      <p15:sldGuideLst xmlns:p15="http://schemas.microsoft.com/office/powerpoint/2012/main">
        <p15:guide id="1" orient="horz" pos="312">
          <p15:clr>
            <a:srgbClr val="FBAE40"/>
          </p15:clr>
        </p15:guide>
        <p15:guide id="2" pos="384">
          <p15:clr>
            <a:srgbClr val="FBAE40"/>
          </p15:clr>
        </p15:guide>
        <p15:guide id="3" orient="horz" pos="3984">
          <p15:clr>
            <a:srgbClr val="FBAE40"/>
          </p15:clr>
        </p15:guide>
        <p15:guide id="4" pos="739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5_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BAFAB-FB19-4328-87C7-7ECF6EDFDF94}"/>
              </a:ext>
            </a:extLst>
          </p:cNvPr>
          <p:cNvSpPr>
            <a:spLocks noGrp="1"/>
          </p:cNvSpPr>
          <p:nvPr>
            <p:ph type="title"/>
          </p:nvPr>
        </p:nvSpPr>
        <p:spPr>
          <a:xfrm>
            <a:off x="609600" y="495301"/>
            <a:ext cx="7504253" cy="1149234"/>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2D4FEAB-2720-4D1A-B096-77D084D7671B}"/>
              </a:ext>
            </a:extLst>
          </p:cNvPr>
          <p:cNvSpPr>
            <a:spLocks noGrp="1"/>
          </p:cNvSpPr>
          <p:nvPr>
            <p:ph type="sldNum" sz="quarter" idx="10"/>
          </p:nvPr>
        </p:nvSpPr>
        <p:spPr/>
        <p:txBody>
          <a:bodyPr/>
          <a:lstStyle/>
          <a:p>
            <a:fld id="{103F912F-1C8C-4406-A72D-DDC68CC735EB}" type="slidenum">
              <a:rPr lang="en-US" smtClean="0"/>
              <a:pPr/>
              <a:t>‹#›</a:t>
            </a:fld>
            <a:endParaRPr lang="en-US" dirty="0"/>
          </a:p>
        </p:txBody>
      </p:sp>
      <p:sp>
        <p:nvSpPr>
          <p:cNvPr id="22" name="Text Placeholder 26">
            <a:extLst>
              <a:ext uri="{FF2B5EF4-FFF2-40B4-BE49-F238E27FC236}">
                <a16:creationId xmlns:a16="http://schemas.microsoft.com/office/drawing/2014/main" id="{AD0BF163-7BCC-4582-961E-721D5109ED93}"/>
              </a:ext>
            </a:extLst>
          </p:cNvPr>
          <p:cNvSpPr>
            <a:spLocks noGrp="1"/>
          </p:cNvSpPr>
          <p:nvPr>
            <p:ph type="body" sz="quarter" idx="11"/>
          </p:nvPr>
        </p:nvSpPr>
        <p:spPr>
          <a:xfrm>
            <a:off x="609600" y="1644534"/>
            <a:ext cx="8071414" cy="46289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descr="A picture containing clock, meter&#10;&#10;Description automatically generated">
            <a:extLst>
              <a:ext uri="{FF2B5EF4-FFF2-40B4-BE49-F238E27FC236}">
                <a16:creationId xmlns:a16="http://schemas.microsoft.com/office/drawing/2014/main" id="{87D5E6DB-FF8D-498C-8C11-EB3CA288A5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5128" y="6434544"/>
            <a:ext cx="1540043" cy="286295"/>
          </a:xfrm>
          <a:prstGeom prst="rect">
            <a:avLst/>
          </a:prstGeom>
        </p:spPr>
      </p:pic>
    </p:spTree>
    <p:extLst>
      <p:ext uri="{BB962C8B-B14F-4D97-AF65-F5344CB8AC3E}">
        <p14:creationId xmlns:p14="http://schemas.microsoft.com/office/powerpoint/2010/main" val="1394748109"/>
      </p:ext>
    </p:extLst>
  </p:cSld>
  <p:clrMapOvr>
    <a:masterClrMapping/>
  </p:clrMapOvr>
  <p:hf hdr="0" ftr="0" dt="0"/>
  <p:extLst>
    <p:ext uri="{DCECCB84-F9BA-43D5-87BE-67443E8EF086}">
      <p15:sldGuideLst xmlns:p15="http://schemas.microsoft.com/office/powerpoint/2012/main">
        <p15:guide id="1" orient="horz" pos="312">
          <p15:clr>
            <a:srgbClr val="FBAE40"/>
          </p15:clr>
        </p15:guide>
        <p15:guide id="2" pos="384">
          <p15:clr>
            <a:srgbClr val="FBAE40"/>
          </p15:clr>
        </p15:guide>
        <p15:guide id="3" orient="horz" pos="3984">
          <p15:clr>
            <a:srgbClr val="FBAE40"/>
          </p15:clr>
        </p15:guide>
        <p15:guide id="4" pos="739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10_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366A807-D43E-42D9-9BF7-5AF3B892C14E}"/>
              </a:ext>
            </a:extLst>
          </p:cNvPr>
          <p:cNvSpPr>
            <a:spLocks noGrp="1"/>
          </p:cNvSpPr>
          <p:nvPr>
            <p:ph type="sldNum" sz="quarter" idx="10"/>
          </p:nvPr>
        </p:nvSpPr>
        <p:spPr/>
        <p:txBody>
          <a:bodyPr/>
          <a:lstStyle>
            <a:lvl1pPr>
              <a:defRPr>
                <a:solidFill>
                  <a:schemeClr val="tx1"/>
                </a:solidFill>
              </a:defRPr>
            </a:lvl1pPr>
          </a:lstStyle>
          <a:p>
            <a:fld id="{103F912F-1C8C-4406-A72D-DDC68CC735EB}" type="slidenum">
              <a:rPr lang="en-US" smtClean="0"/>
              <a:pPr/>
              <a:t>‹#›</a:t>
            </a:fld>
            <a:endParaRPr lang="en-US" dirty="0"/>
          </a:p>
        </p:txBody>
      </p:sp>
      <p:sp>
        <p:nvSpPr>
          <p:cNvPr id="15" name="Title 1">
            <a:extLst>
              <a:ext uri="{FF2B5EF4-FFF2-40B4-BE49-F238E27FC236}">
                <a16:creationId xmlns:a16="http://schemas.microsoft.com/office/drawing/2014/main" id="{10C955ED-8F42-4E54-A1AB-6290920FB019}"/>
              </a:ext>
            </a:extLst>
          </p:cNvPr>
          <p:cNvSpPr>
            <a:spLocks noGrp="1"/>
          </p:cNvSpPr>
          <p:nvPr>
            <p:ph type="title"/>
          </p:nvPr>
        </p:nvSpPr>
        <p:spPr>
          <a:xfrm>
            <a:off x="609600" y="495301"/>
            <a:ext cx="7504253" cy="1149234"/>
          </a:xfrm>
        </p:spPr>
        <p:txBody>
          <a:bodyPr/>
          <a:lstStyle/>
          <a:p>
            <a:r>
              <a:rPr lang="en-US"/>
              <a:t>Click to edit Master title style</a:t>
            </a:r>
            <a:endParaRPr lang="en-US" dirty="0"/>
          </a:p>
        </p:txBody>
      </p:sp>
      <p:sp>
        <p:nvSpPr>
          <p:cNvPr id="16" name="Text Placeholder 26">
            <a:extLst>
              <a:ext uri="{FF2B5EF4-FFF2-40B4-BE49-F238E27FC236}">
                <a16:creationId xmlns:a16="http://schemas.microsoft.com/office/drawing/2014/main" id="{BD5C47A0-8FED-4D8C-B005-FBBA6E00CA3D}"/>
              </a:ext>
            </a:extLst>
          </p:cNvPr>
          <p:cNvSpPr>
            <a:spLocks noGrp="1"/>
          </p:cNvSpPr>
          <p:nvPr>
            <p:ph type="body" sz="quarter" idx="11"/>
          </p:nvPr>
        </p:nvSpPr>
        <p:spPr>
          <a:xfrm>
            <a:off x="609600" y="1644534"/>
            <a:ext cx="8071414" cy="46289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7" name="Picture 16" descr="A picture containing clock, meter&#10;&#10;Description automatically generated">
            <a:extLst>
              <a:ext uri="{FF2B5EF4-FFF2-40B4-BE49-F238E27FC236}">
                <a16:creationId xmlns:a16="http://schemas.microsoft.com/office/drawing/2014/main" id="{B1D02F19-2BB5-4A0B-B024-73791575A2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5128" y="6434544"/>
            <a:ext cx="1540043" cy="286295"/>
          </a:xfrm>
          <a:prstGeom prst="rect">
            <a:avLst/>
          </a:prstGeom>
        </p:spPr>
      </p:pic>
    </p:spTree>
    <p:extLst>
      <p:ext uri="{BB962C8B-B14F-4D97-AF65-F5344CB8AC3E}">
        <p14:creationId xmlns:p14="http://schemas.microsoft.com/office/powerpoint/2010/main" val="2094755723"/>
      </p:ext>
    </p:extLst>
  </p:cSld>
  <p:clrMapOvr>
    <a:masterClrMapping/>
  </p:clrMapOvr>
  <p:hf hdr="0" ftr="0" dt="0"/>
  <p:extLst>
    <p:ext uri="{DCECCB84-F9BA-43D5-87BE-67443E8EF086}">
      <p15:sldGuideLst xmlns:p15="http://schemas.microsoft.com/office/powerpoint/2012/main">
        <p15:guide id="1" orient="horz" pos="336">
          <p15:clr>
            <a:srgbClr val="FBAE40"/>
          </p15:clr>
        </p15:guide>
        <p15:guide id="2" pos="7416">
          <p15:clr>
            <a:srgbClr val="FBAE40"/>
          </p15:clr>
        </p15:guide>
        <p15:guide id="3" pos="384">
          <p15:clr>
            <a:srgbClr val="FBAE40"/>
          </p15:clr>
        </p15:guide>
        <p15:guide id="4" orient="horz" pos="400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4" name="Picture 23" descr="A picture containing clock, meter&#10;&#10;Description automatically generated">
            <a:extLst>
              <a:ext uri="{FF2B5EF4-FFF2-40B4-BE49-F238E27FC236}">
                <a16:creationId xmlns:a16="http://schemas.microsoft.com/office/drawing/2014/main" id="{3DC2738B-00CC-42F4-A2DB-313D3318FB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5128" y="6434544"/>
            <a:ext cx="1540043" cy="286295"/>
          </a:xfrm>
          <a:prstGeom prst="rect">
            <a:avLst/>
          </a:prstGeom>
        </p:spPr>
      </p:pic>
      <p:sp>
        <p:nvSpPr>
          <p:cNvPr id="25" name="object 4">
            <a:extLst>
              <a:ext uri="{FF2B5EF4-FFF2-40B4-BE49-F238E27FC236}">
                <a16:creationId xmlns:a16="http://schemas.microsoft.com/office/drawing/2014/main" id="{E3C9932A-8636-41AC-91B5-CF1AA5DD89F0}"/>
              </a:ext>
            </a:extLst>
          </p:cNvPr>
          <p:cNvSpPr/>
          <p:nvPr/>
        </p:nvSpPr>
        <p:spPr>
          <a:xfrm>
            <a:off x="671332" y="1525524"/>
            <a:ext cx="7546694" cy="4721272"/>
          </a:xfrm>
          <a:custGeom>
            <a:avLst/>
            <a:gdLst/>
            <a:ahLst/>
            <a:cxnLst/>
            <a:rect l="l" t="t" r="r" b="b"/>
            <a:pathLst>
              <a:path w="11201400" h="4130040">
                <a:moveTo>
                  <a:pt x="0" y="4130040"/>
                </a:moveTo>
                <a:lnTo>
                  <a:pt x="11201095" y="4130040"/>
                </a:lnTo>
                <a:lnTo>
                  <a:pt x="11201095" y="0"/>
                </a:lnTo>
                <a:lnTo>
                  <a:pt x="0" y="0"/>
                </a:lnTo>
                <a:lnTo>
                  <a:pt x="0" y="4130040"/>
                </a:lnTo>
                <a:close/>
              </a:path>
            </a:pathLst>
          </a:custGeom>
          <a:noFill/>
          <a:ln w="76200">
            <a:noFill/>
          </a:ln>
        </p:spPr>
        <p:txBody>
          <a:bodyPr wrap="square" lIns="0" tIns="0" rIns="0" bIns="0" rtlCol="0"/>
          <a:lstStyle/>
          <a:p>
            <a:endParaRPr/>
          </a:p>
        </p:txBody>
      </p:sp>
      <p:sp>
        <p:nvSpPr>
          <p:cNvPr id="26" name="Title Placeholder 14">
            <a:extLst>
              <a:ext uri="{FF2B5EF4-FFF2-40B4-BE49-F238E27FC236}">
                <a16:creationId xmlns:a16="http://schemas.microsoft.com/office/drawing/2014/main" id="{54A6447F-6229-42B2-8594-AB9A56A9219D}"/>
              </a:ext>
            </a:extLst>
          </p:cNvPr>
          <p:cNvSpPr>
            <a:spLocks noGrp="1"/>
          </p:cNvSpPr>
          <p:nvPr>
            <p:ph type="title"/>
          </p:nvPr>
        </p:nvSpPr>
        <p:spPr>
          <a:xfrm>
            <a:off x="671332" y="497711"/>
            <a:ext cx="9560688" cy="114682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29" name="Slide Number Placeholder 2">
            <a:extLst>
              <a:ext uri="{FF2B5EF4-FFF2-40B4-BE49-F238E27FC236}">
                <a16:creationId xmlns:a16="http://schemas.microsoft.com/office/drawing/2014/main" id="{F6F1C7E4-05B1-4395-A543-5248AE8B5721}"/>
              </a:ext>
            </a:extLst>
          </p:cNvPr>
          <p:cNvSpPr>
            <a:spLocks noGrp="1"/>
          </p:cNvSpPr>
          <p:nvPr>
            <p:ph type="sldNum" sz="quarter" idx="4"/>
          </p:nvPr>
        </p:nvSpPr>
        <p:spPr>
          <a:xfrm>
            <a:off x="9259503" y="6503068"/>
            <a:ext cx="2804160" cy="215444"/>
          </a:xfrm>
          <a:prstGeom prst="rect">
            <a:avLst/>
          </a:prstGeom>
        </p:spPr>
        <p:txBody>
          <a:bodyPr/>
          <a:lstStyle>
            <a:lvl1pPr algn="r">
              <a:defRPr sz="1400"/>
            </a:lvl1pPr>
          </a:lstStyle>
          <a:p>
            <a:fld id="{103F912F-1C8C-4406-A72D-DDC68CC735EB}" type="slidenum">
              <a:rPr lang="en-US" smtClean="0"/>
              <a:pPr/>
              <a:t>‹#›</a:t>
            </a:fld>
            <a:endParaRPr lang="en-US" dirty="0"/>
          </a:p>
        </p:txBody>
      </p:sp>
      <p:sp>
        <p:nvSpPr>
          <p:cNvPr id="34" name="Content Placeholder 33">
            <a:extLst>
              <a:ext uri="{FF2B5EF4-FFF2-40B4-BE49-F238E27FC236}">
                <a16:creationId xmlns:a16="http://schemas.microsoft.com/office/drawing/2014/main" id="{8C6BD276-96D7-4A73-89D7-AAD49EF273D5}"/>
              </a:ext>
            </a:extLst>
          </p:cNvPr>
          <p:cNvSpPr>
            <a:spLocks noGrp="1"/>
          </p:cNvSpPr>
          <p:nvPr>
            <p:ph sz="quarter" idx="10"/>
          </p:nvPr>
        </p:nvSpPr>
        <p:spPr>
          <a:xfrm>
            <a:off x="609600" y="1644650"/>
            <a:ext cx="8361363" cy="4679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729318"/>
      </p:ext>
    </p:extLst>
  </p:cSld>
  <p:clrMapOvr>
    <a:masterClrMapping/>
  </p:clrMapOvr>
  <p:hf hdr="0" ftr="0" dt="0"/>
  <p:extLst>
    <p:ext uri="{DCECCB84-F9BA-43D5-87BE-67443E8EF086}">
      <p15:sldGuideLst xmlns:p15="http://schemas.microsoft.com/office/powerpoint/2012/main">
        <p15:guide id="1" orient="horz" pos="312">
          <p15:clr>
            <a:srgbClr val="FBAE40"/>
          </p15:clr>
        </p15:guide>
        <p15:guide id="2" pos="384">
          <p15:clr>
            <a:srgbClr val="FBAE40"/>
          </p15:clr>
        </p15:guide>
        <p15:guide id="3" orient="horz" pos="3984">
          <p15:clr>
            <a:srgbClr val="FBAE40"/>
          </p15:clr>
        </p15:guide>
        <p15:guide id="4" pos="741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9_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B2E48D0-CDE0-4D8C-A114-768CC49F5886}"/>
              </a:ext>
            </a:extLst>
          </p:cNvPr>
          <p:cNvSpPr>
            <a:spLocks noGrp="1"/>
          </p:cNvSpPr>
          <p:nvPr>
            <p:ph type="sldNum" sz="quarter" idx="10"/>
          </p:nvPr>
        </p:nvSpPr>
        <p:spPr/>
        <p:txBody>
          <a:bodyPr/>
          <a:lstStyle>
            <a:lvl1pPr>
              <a:defRPr>
                <a:solidFill>
                  <a:schemeClr val="bg1"/>
                </a:solidFill>
              </a:defRPr>
            </a:lvl1pPr>
          </a:lstStyle>
          <a:p>
            <a:fld id="{103F912F-1C8C-4406-A72D-DDC68CC735EB}" type="slidenum">
              <a:rPr lang="en-US" smtClean="0"/>
              <a:pPr/>
              <a:t>‹#›</a:t>
            </a:fld>
            <a:endParaRPr lang="en-US" dirty="0"/>
          </a:p>
        </p:txBody>
      </p:sp>
      <p:pic>
        <p:nvPicPr>
          <p:cNvPr id="19" name="Picture 18" descr="A picture containing clock, meter&#10;&#10;Description automatically generated">
            <a:extLst>
              <a:ext uri="{FF2B5EF4-FFF2-40B4-BE49-F238E27FC236}">
                <a16:creationId xmlns:a16="http://schemas.microsoft.com/office/drawing/2014/main" id="{598AE0AA-697A-44D4-ABD1-EFDB4328053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5128" y="6434544"/>
            <a:ext cx="1540043" cy="286295"/>
          </a:xfrm>
          <a:prstGeom prst="rect">
            <a:avLst/>
          </a:prstGeom>
        </p:spPr>
      </p:pic>
      <p:sp>
        <p:nvSpPr>
          <p:cNvPr id="20" name="Title 1">
            <a:extLst>
              <a:ext uri="{FF2B5EF4-FFF2-40B4-BE49-F238E27FC236}">
                <a16:creationId xmlns:a16="http://schemas.microsoft.com/office/drawing/2014/main" id="{85DAD280-3685-4AF1-A16C-1BD23FB06428}"/>
              </a:ext>
            </a:extLst>
          </p:cNvPr>
          <p:cNvSpPr>
            <a:spLocks noGrp="1"/>
          </p:cNvSpPr>
          <p:nvPr>
            <p:ph type="title"/>
          </p:nvPr>
        </p:nvSpPr>
        <p:spPr>
          <a:xfrm>
            <a:off x="609600" y="495301"/>
            <a:ext cx="7504253" cy="1149234"/>
          </a:xfrm>
        </p:spPr>
        <p:txBody>
          <a:bodyPr/>
          <a:lstStyle/>
          <a:p>
            <a:r>
              <a:rPr lang="en-US"/>
              <a:t>Click to edit Master title style</a:t>
            </a:r>
            <a:endParaRPr lang="en-US" dirty="0"/>
          </a:p>
        </p:txBody>
      </p:sp>
      <p:sp>
        <p:nvSpPr>
          <p:cNvPr id="21" name="Text Placeholder 26">
            <a:extLst>
              <a:ext uri="{FF2B5EF4-FFF2-40B4-BE49-F238E27FC236}">
                <a16:creationId xmlns:a16="http://schemas.microsoft.com/office/drawing/2014/main" id="{51F9EBE9-91DA-444F-B186-E06E6A3E937F}"/>
              </a:ext>
            </a:extLst>
          </p:cNvPr>
          <p:cNvSpPr>
            <a:spLocks noGrp="1"/>
          </p:cNvSpPr>
          <p:nvPr>
            <p:ph type="body" sz="quarter" idx="11"/>
          </p:nvPr>
        </p:nvSpPr>
        <p:spPr>
          <a:xfrm>
            <a:off x="609600" y="1644534"/>
            <a:ext cx="8071414" cy="46289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42904481"/>
      </p:ext>
    </p:extLst>
  </p:cSld>
  <p:clrMapOvr>
    <a:masterClrMapping/>
  </p:clrMapOvr>
  <p:hf hdr="0" ftr="0" dt="0"/>
  <p:extLst>
    <p:ext uri="{DCECCB84-F9BA-43D5-87BE-67443E8EF086}">
      <p15:sldGuideLst xmlns:p15="http://schemas.microsoft.com/office/powerpoint/2012/main">
        <p15:guide id="2" pos="384">
          <p15:clr>
            <a:srgbClr val="FBAE40"/>
          </p15:clr>
        </p15:guide>
        <p15:guide id="3" pos="7392">
          <p15:clr>
            <a:srgbClr val="FBAE40"/>
          </p15:clr>
        </p15:guide>
        <p15:guide id="4" orient="horz" pos="3984">
          <p15:clr>
            <a:srgbClr val="FBAE40"/>
          </p15:clr>
        </p15:guide>
        <p15:guide id="5" orient="horz" pos="31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6_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F46F2D-F62A-4209-9A54-2CA1860C9469}"/>
              </a:ext>
            </a:extLst>
          </p:cNvPr>
          <p:cNvSpPr>
            <a:spLocks noGrp="1"/>
          </p:cNvSpPr>
          <p:nvPr>
            <p:ph type="sldNum" sz="quarter" idx="10"/>
          </p:nvPr>
        </p:nvSpPr>
        <p:spPr/>
        <p:txBody>
          <a:bodyPr/>
          <a:lstStyle/>
          <a:p>
            <a:fld id="{103F912F-1C8C-4406-A72D-DDC68CC735EB}" type="slidenum">
              <a:rPr lang="en-US" smtClean="0"/>
              <a:pPr/>
              <a:t>‹#›</a:t>
            </a:fld>
            <a:endParaRPr lang="en-US" dirty="0"/>
          </a:p>
        </p:txBody>
      </p:sp>
      <p:sp>
        <p:nvSpPr>
          <p:cNvPr id="4" name="Text Placeholder 26">
            <a:extLst>
              <a:ext uri="{FF2B5EF4-FFF2-40B4-BE49-F238E27FC236}">
                <a16:creationId xmlns:a16="http://schemas.microsoft.com/office/drawing/2014/main" id="{C8CEAD72-221B-4C4F-A069-EA1070F414E5}"/>
              </a:ext>
            </a:extLst>
          </p:cNvPr>
          <p:cNvSpPr>
            <a:spLocks noGrp="1"/>
          </p:cNvSpPr>
          <p:nvPr>
            <p:ph type="body" sz="quarter" idx="11"/>
          </p:nvPr>
        </p:nvSpPr>
        <p:spPr>
          <a:xfrm>
            <a:off x="609600" y="1644534"/>
            <a:ext cx="8071414" cy="46289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BA99167E-CCE5-45EB-9574-CD8DCA059B25}"/>
              </a:ext>
            </a:extLst>
          </p:cNvPr>
          <p:cNvSpPr>
            <a:spLocks noGrp="1"/>
          </p:cNvSpPr>
          <p:nvPr>
            <p:ph type="title"/>
          </p:nvPr>
        </p:nvSpPr>
        <p:spPr>
          <a:xfrm>
            <a:off x="609600" y="495301"/>
            <a:ext cx="8071414" cy="1149234"/>
          </a:xfrm>
        </p:spPr>
        <p:txBody>
          <a:bodyPr/>
          <a:lstStyle/>
          <a:p>
            <a:r>
              <a:rPr lang="en-US"/>
              <a:t>Click to edit Master title style</a:t>
            </a:r>
          </a:p>
        </p:txBody>
      </p:sp>
      <p:pic>
        <p:nvPicPr>
          <p:cNvPr id="21" name="Picture 20" descr="A picture containing clock, meter&#10;&#10;Description automatically generated">
            <a:extLst>
              <a:ext uri="{FF2B5EF4-FFF2-40B4-BE49-F238E27FC236}">
                <a16:creationId xmlns:a16="http://schemas.microsoft.com/office/drawing/2014/main" id="{EBBF0EEA-3115-460A-8CC9-5F88E3CE3F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5128" y="6434544"/>
            <a:ext cx="1540043" cy="286295"/>
          </a:xfrm>
          <a:prstGeom prst="rect">
            <a:avLst/>
          </a:prstGeom>
        </p:spPr>
      </p:pic>
    </p:spTree>
    <p:extLst>
      <p:ext uri="{BB962C8B-B14F-4D97-AF65-F5344CB8AC3E}">
        <p14:creationId xmlns:p14="http://schemas.microsoft.com/office/powerpoint/2010/main" val="3767600925"/>
      </p:ext>
    </p:extLst>
  </p:cSld>
  <p:clrMapOvr>
    <a:masterClrMapping/>
  </p:clrMapOvr>
  <p:hf hdr="0" ftr="0" dt="0"/>
  <p:extLst>
    <p:ext uri="{DCECCB84-F9BA-43D5-87BE-67443E8EF086}">
      <p15:sldGuideLst xmlns:p15="http://schemas.microsoft.com/office/powerpoint/2012/main">
        <p15:guide id="1" orient="horz" pos="336">
          <p15:clr>
            <a:srgbClr val="FBAE40"/>
          </p15:clr>
        </p15:guide>
        <p15:guide id="2" pos="7392">
          <p15:clr>
            <a:srgbClr val="FBAE40"/>
          </p15:clr>
        </p15:guide>
        <p15:guide id="3" pos="384">
          <p15:clr>
            <a:srgbClr val="FBAE40"/>
          </p15:clr>
        </p15:guide>
        <p15:guide id="4" orient="horz" pos="398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283442"/>
      </p:ext>
    </p:extLst>
  </p:cSld>
  <p:clrMapOvr>
    <a:masterClrMapping/>
  </p:clrMapOvr>
  <p:hf hdr="0" ftr="0" dt="0"/>
  <p:extLst>
    <p:ext uri="{DCECCB84-F9BA-43D5-87BE-67443E8EF086}">
      <p15:sldGuideLst xmlns:p15="http://schemas.microsoft.com/office/powerpoint/2012/main">
        <p15:guide id="1" orient="horz" pos="312">
          <p15:clr>
            <a:srgbClr val="FBAE40"/>
          </p15:clr>
        </p15:guide>
        <p15:guide id="2" pos="384">
          <p15:clr>
            <a:srgbClr val="FBAE40"/>
          </p15:clr>
        </p15:guide>
        <p15:guide id="3" pos="7416">
          <p15:clr>
            <a:srgbClr val="FBAE40"/>
          </p15:clr>
        </p15:guide>
        <p15:guide id="4" orient="horz" pos="398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ONT US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7598491"/>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US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43AA8-69F5-43E0-8E91-3A5987E1C1FC}"/>
              </a:ext>
            </a:extLst>
          </p:cNvPr>
          <p:cNvSpPr>
            <a:spLocks noGrp="1"/>
          </p:cNvSpPr>
          <p:nvPr>
            <p:ph type="title"/>
          </p:nvPr>
        </p:nvSpPr>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FAF146A7-B779-4B01-B50E-12F4DB35C311}"/>
              </a:ext>
            </a:extLst>
          </p:cNvPr>
          <p:cNvSpPr>
            <a:spLocks noGrp="1"/>
          </p:cNvSpPr>
          <p:nvPr>
            <p:ph type="sldNum" sz="quarter" idx="10"/>
          </p:nvPr>
        </p:nvSpPr>
        <p:spPr/>
        <p:txBody>
          <a:bodyPr/>
          <a:lstStyle/>
          <a:p>
            <a:fld id="{103F912F-1C8C-4406-A72D-DDC68CC735EB}" type="slidenum">
              <a:rPr lang="en-US" smtClean="0"/>
              <a:pPr/>
              <a:t>‹#›</a:t>
            </a:fld>
            <a:endParaRPr lang="en-US" dirty="0"/>
          </a:p>
        </p:txBody>
      </p:sp>
      <p:sp>
        <p:nvSpPr>
          <p:cNvPr id="5" name="Content Placeholder 4">
            <a:extLst>
              <a:ext uri="{FF2B5EF4-FFF2-40B4-BE49-F238E27FC236}">
                <a16:creationId xmlns:a16="http://schemas.microsoft.com/office/drawing/2014/main" id="{34BFBD62-053E-4E70-8B3B-714D7CD9A097}"/>
              </a:ext>
            </a:extLst>
          </p:cNvPr>
          <p:cNvSpPr>
            <a:spLocks noGrp="1"/>
          </p:cNvSpPr>
          <p:nvPr>
            <p:ph sz="quarter" idx="11"/>
          </p:nvPr>
        </p:nvSpPr>
        <p:spPr>
          <a:xfrm>
            <a:off x="841248" y="1636776"/>
            <a:ext cx="10515600" cy="44380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6038414"/>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BF8F020-C004-4C7B-B4FA-652BA152785A}"/>
              </a:ext>
            </a:extLst>
          </p:cNvPr>
          <p:cNvSpPr/>
          <p:nvPr userDrawn="1"/>
        </p:nvSpPr>
        <p:spPr>
          <a:xfrm>
            <a:off x="0" y="0"/>
            <a:ext cx="12192000" cy="6858000"/>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clock, meter&#10;&#10;Description automatically generated">
            <a:extLst>
              <a:ext uri="{FF2B5EF4-FFF2-40B4-BE49-F238E27FC236}">
                <a16:creationId xmlns:a16="http://schemas.microsoft.com/office/drawing/2014/main" id="{5BC71F15-3A1C-4F1E-88C1-A8ED9B95F3F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06778" y="6391630"/>
            <a:ext cx="1540043" cy="286295"/>
          </a:xfrm>
          <a:prstGeom prst="rect">
            <a:avLst/>
          </a:prstGeom>
        </p:spPr>
      </p:pic>
      <p:sp>
        <p:nvSpPr>
          <p:cNvPr id="9" name="Slide Number Placeholder 2">
            <a:extLst>
              <a:ext uri="{FF2B5EF4-FFF2-40B4-BE49-F238E27FC236}">
                <a16:creationId xmlns:a16="http://schemas.microsoft.com/office/drawing/2014/main" id="{675A67AE-074B-42C8-9894-52CD7FC773E7}"/>
              </a:ext>
            </a:extLst>
          </p:cNvPr>
          <p:cNvSpPr>
            <a:spLocks noGrp="1"/>
          </p:cNvSpPr>
          <p:nvPr>
            <p:ph type="sldNum" sz="quarter" idx="4"/>
          </p:nvPr>
        </p:nvSpPr>
        <p:spPr>
          <a:xfrm>
            <a:off x="4693920" y="6427055"/>
            <a:ext cx="2804160" cy="215444"/>
          </a:xfrm>
          <a:prstGeom prst="rect">
            <a:avLst/>
          </a:prstGeom>
        </p:spPr>
        <p:txBody>
          <a:bodyPr/>
          <a:lstStyle>
            <a:lvl1pPr algn="ctr">
              <a:defRPr sz="1200">
                <a:solidFill>
                  <a:schemeClr val="accent2"/>
                </a:solidFill>
                <a:latin typeface="+mj-lt"/>
              </a:defRPr>
            </a:lvl1pPr>
          </a:lstStyle>
          <a:p>
            <a:fld id="{103F912F-1C8C-4406-A72D-DDC68CC735EB}" type="slidenum">
              <a:rPr lang="en-US" smtClean="0"/>
              <a:pPr/>
              <a:t>‹#›</a:t>
            </a:fld>
            <a:endParaRPr lang="en-US" dirty="0"/>
          </a:p>
        </p:txBody>
      </p:sp>
      <p:sp>
        <p:nvSpPr>
          <p:cNvPr id="11" name="Title Placeholder 14">
            <a:extLst>
              <a:ext uri="{FF2B5EF4-FFF2-40B4-BE49-F238E27FC236}">
                <a16:creationId xmlns:a16="http://schemas.microsoft.com/office/drawing/2014/main" id="{57763329-ED40-46C6-9678-6DAD5E0B05B7}"/>
              </a:ext>
            </a:extLst>
          </p:cNvPr>
          <p:cNvSpPr>
            <a:spLocks noGrp="1"/>
          </p:cNvSpPr>
          <p:nvPr>
            <p:ph type="title"/>
          </p:nvPr>
        </p:nvSpPr>
        <p:spPr>
          <a:xfrm>
            <a:off x="841248" y="603504"/>
            <a:ext cx="10515600" cy="932688"/>
          </a:xfrm>
          <a:prstGeom prst="rect">
            <a:avLst/>
          </a:prstGeom>
        </p:spPr>
        <p:txBody>
          <a:bodyPr vert="horz" lIns="91440" tIns="45720" rIns="91440" bIns="45720" rtlCol="0" anchor="ctr">
            <a:normAutofit/>
          </a:bodyPr>
          <a:lstStyle/>
          <a:p>
            <a:r>
              <a:rPr lang="en-US" dirty="0"/>
              <a:t>Click to edit Master title style</a:t>
            </a:r>
          </a:p>
        </p:txBody>
      </p:sp>
      <p:sp>
        <p:nvSpPr>
          <p:cNvPr id="15" name="Text Placeholder 15">
            <a:extLst>
              <a:ext uri="{FF2B5EF4-FFF2-40B4-BE49-F238E27FC236}">
                <a16:creationId xmlns:a16="http://schemas.microsoft.com/office/drawing/2014/main" id="{5491C21B-DDCD-491D-A7AD-2639E7CD718C}"/>
              </a:ext>
            </a:extLst>
          </p:cNvPr>
          <p:cNvSpPr>
            <a:spLocks noGrp="1"/>
          </p:cNvSpPr>
          <p:nvPr>
            <p:ph idx="1"/>
          </p:nvPr>
        </p:nvSpPr>
        <p:spPr>
          <a:xfrm>
            <a:off x="841248" y="1636776"/>
            <a:ext cx="10515600" cy="4343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object 3">
            <a:extLst>
              <a:ext uri="{FF2B5EF4-FFF2-40B4-BE49-F238E27FC236}">
                <a16:creationId xmlns:a16="http://schemas.microsoft.com/office/drawing/2014/main" id="{B44AF818-E7DD-4E8F-986E-6A0C3E1EFDDD}"/>
              </a:ext>
            </a:extLst>
          </p:cNvPr>
          <p:cNvSpPr/>
          <p:nvPr userDrawn="1"/>
        </p:nvSpPr>
        <p:spPr>
          <a:xfrm>
            <a:off x="495300" y="381000"/>
            <a:ext cx="11201400" cy="5867400"/>
          </a:xfrm>
          <a:custGeom>
            <a:avLst/>
            <a:gdLst/>
            <a:ahLst/>
            <a:cxnLst/>
            <a:rect l="l" t="t" r="r" b="b"/>
            <a:pathLst>
              <a:path w="11201400" h="5867400">
                <a:moveTo>
                  <a:pt x="0" y="5867400"/>
                </a:moveTo>
                <a:lnTo>
                  <a:pt x="11201095" y="5867400"/>
                </a:lnTo>
                <a:lnTo>
                  <a:pt x="11201095" y="0"/>
                </a:lnTo>
                <a:lnTo>
                  <a:pt x="0" y="0"/>
                </a:lnTo>
                <a:lnTo>
                  <a:pt x="0" y="5867400"/>
                </a:lnTo>
                <a:close/>
              </a:path>
            </a:pathLst>
          </a:custGeom>
          <a:ln w="76200">
            <a:solidFill>
              <a:srgbClr val="485CC7"/>
            </a:solidFill>
          </a:ln>
        </p:spPr>
        <p:txBody>
          <a:bodyPr wrap="square" lIns="0" tIns="0" rIns="0" bIns="0" rtlCol="0"/>
          <a:lstStyle/>
          <a:p>
            <a:endParaRPr/>
          </a:p>
        </p:txBody>
      </p:sp>
    </p:spTree>
    <p:extLst>
      <p:ext uri="{BB962C8B-B14F-4D97-AF65-F5344CB8AC3E}">
        <p14:creationId xmlns:p14="http://schemas.microsoft.com/office/powerpoint/2010/main" val="155785758"/>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cSld name="Title slide 1">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C9F28-4BBE-415F-9CDF-FD61EDF66CF4}"/>
              </a:ext>
            </a:extLst>
          </p:cNvPr>
          <p:cNvSpPr>
            <a:spLocks noGrp="1"/>
          </p:cNvSpPr>
          <p:nvPr>
            <p:ph type="ctrTitle"/>
          </p:nvPr>
        </p:nvSpPr>
        <p:spPr>
          <a:xfrm>
            <a:off x="264695" y="1306512"/>
            <a:ext cx="5397500" cy="2387600"/>
          </a:xfrm>
        </p:spPr>
        <p:txBody>
          <a:bodyPr anchor="b">
            <a:normAutofit/>
          </a:bodyPr>
          <a:lstStyle>
            <a:lvl1pPr algn="l">
              <a:defRPr sz="4000" b="0">
                <a:solidFill>
                  <a:schemeClr val="bg1"/>
                </a:solidFill>
                <a:latin typeface="Arial Rounded MT Bold" panose="020F0704030504030204" pitchFamily="34" charset="0"/>
                <a:cs typeface="Arial" panose="020B06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18F8C62-F57B-48C7-8390-98C9632FCCAE}"/>
              </a:ext>
            </a:extLst>
          </p:cNvPr>
          <p:cNvSpPr>
            <a:spLocks noGrp="1"/>
          </p:cNvSpPr>
          <p:nvPr>
            <p:ph type="subTitle" idx="1"/>
          </p:nvPr>
        </p:nvSpPr>
        <p:spPr>
          <a:xfrm>
            <a:off x="264695" y="3895726"/>
            <a:ext cx="5397500" cy="1655762"/>
          </a:xfr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Picture Placeholder 6">
            <a:extLst>
              <a:ext uri="{FF2B5EF4-FFF2-40B4-BE49-F238E27FC236}">
                <a16:creationId xmlns:a16="http://schemas.microsoft.com/office/drawing/2014/main" id="{6DD73734-F070-481F-82D4-389117F9DE96}"/>
              </a:ext>
            </a:extLst>
          </p:cNvPr>
          <p:cNvSpPr>
            <a:spLocks noGrp="1"/>
          </p:cNvSpPr>
          <p:nvPr>
            <p:ph type="pic" sz="quarter" idx="13"/>
          </p:nvPr>
        </p:nvSpPr>
        <p:spPr>
          <a:xfrm>
            <a:off x="6096000" y="0"/>
            <a:ext cx="6096000" cy="6858000"/>
          </a:xfrm>
        </p:spPr>
        <p:txBody>
          <a:bodyPr/>
          <a:lstStyle/>
          <a:p>
            <a:r>
              <a:rPr lang="en-US"/>
              <a:t>Click icon to add picture</a:t>
            </a:r>
          </a:p>
        </p:txBody>
      </p:sp>
    </p:spTree>
    <p:extLst>
      <p:ext uri="{BB962C8B-B14F-4D97-AF65-F5344CB8AC3E}">
        <p14:creationId xmlns:p14="http://schemas.microsoft.com/office/powerpoint/2010/main" val="34763891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8D121-2979-4D4E-8BC0-44D5D649C9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95B8B2-26E1-464C-9A34-4613F69CA3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10141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C9F28-4BBE-415F-9CDF-FD61EDF66CF4}"/>
              </a:ext>
            </a:extLst>
          </p:cNvPr>
          <p:cNvSpPr>
            <a:spLocks noGrp="1"/>
          </p:cNvSpPr>
          <p:nvPr>
            <p:ph type="ctrTitle"/>
          </p:nvPr>
        </p:nvSpPr>
        <p:spPr>
          <a:xfrm>
            <a:off x="6436360" y="1654175"/>
            <a:ext cx="5397500" cy="2387600"/>
          </a:xfrm>
        </p:spPr>
        <p:txBody>
          <a:bodyPr anchor="b">
            <a:normAutofit/>
          </a:bodyPr>
          <a:lstStyle>
            <a:lvl1pPr algn="r">
              <a:defRPr sz="4000" b="0">
                <a:solidFill>
                  <a:schemeClr val="tx2"/>
                </a:solidFill>
                <a:latin typeface="Arial Rounded MT Bold" panose="020F0704030504030204" pitchFamily="34" charset="0"/>
                <a:cs typeface="Arial" panose="020B06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18F8C62-F57B-48C7-8390-98C9632FCCAE}"/>
              </a:ext>
            </a:extLst>
          </p:cNvPr>
          <p:cNvSpPr>
            <a:spLocks noGrp="1"/>
          </p:cNvSpPr>
          <p:nvPr>
            <p:ph type="subTitle" idx="1"/>
          </p:nvPr>
        </p:nvSpPr>
        <p:spPr>
          <a:xfrm>
            <a:off x="6436360" y="4100513"/>
            <a:ext cx="5397500" cy="1655762"/>
          </a:xfrm>
        </p:spPr>
        <p:txBody>
          <a:bodyPr/>
          <a:lstStyle>
            <a:lvl1pPr marL="0" indent="0" algn="r">
              <a:buNone/>
              <a:defRPr sz="240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7">
            <a:extLst>
              <a:ext uri="{FF2B5EF4-FFF2-40B4-BE49-F238E27FC236}">
                <a16:creationId xmlns:a16="http://schemas.microsoft.com/office/drawing/2014/main" id="{89E725D6-0FC9-41ED-84B0-6E940EEF14EF}"/>
              </a:ext>
            </a:extLst>
          </p:cNvPr>
          <p:cNvSpPr>
            <a:spLocks noGrp="1"/>
          </p:cNvSpPr>
          <p:nvPr>
            <p:ph type="pic" sz="quarter" idx="13"/>
          </p:nvPr>
        </p:nvSpPr>
        <p:spPr>
          <a:xfrm>
            <a:off x="0" y="0"/>
            <a:ext cx="6238875" cy="6858000"/>
          </a:xfrm>
        </p:spPr>
        <p:txBody>
          <a:bodyPr/>
          <a:lstStyle/>
          <a:p>
            <a:r>
              <a:rPr lang="en-US"/>
              <a:t>Click icon to add picture</a:t>
            </a:r>
          </a:p>
        </p:txBody>
      </p:sp>
    </p:spTree>
    <p:extLst>
      <p:ext uri="{BB962C8B-B14F-4D97-AF65-F5344CB8AC3E}">
        <p14:creationId xmlns:p14="http://schemas.microsoft.com/office/powerpoint/2010/main" val="41679436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1B78F683-AD5C-4129-845C-58006DCE02D2}"/>
              </a:ext>
            </a:extLst>
          </p:cNvPr>
          <p:cNvCxnSpPr>
            <a:cxnSpLocks/>
          </p:cNvCxnSpPr>
          <p:nvPr userDrawn="1"/>
        </p:nvCxnSpPr>
        <p:spPr>
          <a:xfrm>
            <a:off x="1477765" y="3159304"/>
            <a:ext cx="1972640" cy="0"/>
          </a:xfrm>
          <a:prstGeom prst="line">
            <a:avLst/>
          </a:prstGeom>
          <a:ln w="38100" cap="rnd"/>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F5167D01-4805-4A1B-87B4-711A799C0D70}"/>
              </a:ext>
            </a:extLst>
          </p:cNvPr>
          <p:cNvCxnSpPr>
            <a:cxnSpLocks/>
          </p:cNvCxnSpPr>
          <p:nvPr userDrawn="1"/>
        </p:nvCxnSpPr>
        <p:spPr>
          <a:xfrm>
            <a:off x="4815154" y="3159304"/>
            <a:ext cx="1972640" cy="0"/>
          </a:xfrm>
          <a:prstGeom prst="line">
            <a:avLst/>
          </a:prstGeom>
          <a:ln w="38100" cap="rnd"/>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240BABD4-CF50-458A-919C-5CF61C97C089}"/>
              </a:ext>
            </a:extLst>
          </p:cNvPr>
          <p:cNvCxnSpPr>
            <a:cxnSpLocks/>
          </p:cNvCxnSpPr>
          <p:nvPr userDrawn="1"/>
        </p:nvCxnSpPr>
        <p:spPr>
          <a:xfrm>
            <a:off x="8152543" y="3159304"/>
            <a:ext cx="1972640" cy="0"/>
          </a:xfrm>
          <a:prstGeom prst="line">
            <a:avLst/>
          </a:prstGeom>
          <a:ln w="38100" cap="rnd"/>
        </p:spPr>
        <p:style>
          <a:lnRef idx="1">
            <a:schemeClr val="accent2"/>
          </a:lnRef>
          <a:fillRef idx="0">
            <a:schemeClr val="accent2"/>
          </a:fillRef>
          <a:effectRef idx="0">
            <a:schemeClr val="accent2"/>
          </a:effectRef>
          <a:fontRef idx="minor">
            <a:schemeClr val="tx1"/>
          </a:fontRef>
        </p:style>
      </p:cxnSp>
      <p:sp>
        <p:nvSpPr>
          <p:cNvPr id="23" name="Text Placeholder 22">
            <a:extLst>
              <a:ext uri="{FF2B5EF4-FFF2-40B4-BE49-F238E27FC236}">
                <a16:creationId xmlns:a16="http://schemas.microsoft.com/office/drawing/2014/main" id="{000F4B92-1D2D-4588-AAD7-72BF9749E9F9}"/>
              </a:ext>
            </a:extLst>
          </p:cNvPr>
          <p:cNvSpPr>
            <a:spLocks noGrp="1"/>
          </p:cNvSpPr>
          <p:nvPr>
            <p:ph type="body" sz="quarter" idx="11"/>
          </p:nvPr>
        </p:nvSpPr>
        <p:spPr>
          <a:xfrm>
            <a:off x="1354674" y="3256891"/>
            <a:ext cx="2795587" cy="1582737"/>
          </a:xfrm>
        </p:spPr>
        <p:txBody>
          <a:bodyPr/>
          <a:lstStyle>
            <a:lvl1pPr marL="0" indent="0">
              <a:buNone/>
              <a:defRPr sz="2400">
                <a:solidFill>
                  <a:schemeClr val="accent2"/>
                </a:solidFill>
              </a:defRPr>
            </a:lvl1pPr>
            <a:lvl2pPr marL="0" indent="0">
              <a:buNone/>
              <a:defRPr sz="2000"/>
            </a:lvl2pPr>
          </a:lstStyle>
          <a:p>
            <a:pPr lvl="0"/>
            <a:r>
              <a:rPr lang="en-US" dirty="0"/>
              <a:t>Edit Master text styles</a:t>
            </a:r>
          </a:p>
          <a:p>
            <a:pPr lvl="1"/>
            <a:r>
              <a:rPr lang="en-US" dirty="0"/>
              <a:t>Second level</a:t>
            </a:r>
          </a:p>
        </p:txBody>
      </p:sp>
      <p:sp>
        <p:nvSpPr>
          <p:cNvPr id="26" name="Text Placeholder 22">
            <a:extLst>
              <a:ext uri="{FF2B5EF4-FFF2-40B4-BE49-F238E27FC236}">
                <a16:creationId xmlns:a16="http://schemas.microsoft.com/office/drawing/2014/main" id="{B644FC58-055A-414E-863F-485444766DDF}"/>
              </a:ext>
            </a:extLst>
          </p:cNvPr>
          <p:cNvSpPr>
            <a:spLocks noGrp="1"/>
          </p:cNvSpPr>
          <p:nvPr>
            <p:ph type="body" sz="quarter" idx="12"/>
          </p:nvPr>
        </p:nvSpPr>
        <p:spPr>
          <a:xfrm>
            <a:off x="4702337" y="3256891"/>
            <a:ext cx="2795587" cy="1582737"/>
          </a:xfrm>
        </p:spPr>
        <p:txBody>
          <a:bodyPr/>
          <a:lstStyle>
            <a:lvl1pPr marL="0" indent="0">
              <a:buNone/>
              <a:defRPr sz="2400">
                <a:solidFill>
                  <a:schemeClr val="accent2"/>
                </a:solidFill>
              </a:defRPr>
            </a:lvl1pPr>
            <a:lvl2pPr marL="0" indent="0">
              <a:buNone/>
              <a:defRPr sz="2000"/>
            </a:lvl2pPr>
          </a:lstStyle>
          <a:p>
            <a:pPr lvl="0"/>
            <a:r>
              <a:rPr lang="en-US" dirty="0"/>
              <a:t>Edit Master text styles</a:t>
            </a:r>
          </a:p>
          <a:p>
            <a:pPr lvl="1"/>
            <a:r>
              <a:rPr lang="en-US" dirty="0"/>
              <a:t>Second level</a:t>
            </a:r>
          </a:p>
        </p:txBody>
      </p:sp>
      <p:sp>
        <p:nvSpPr>
          <p:cNvPr id="27" name="Text Placeholder 22">
            <a:extLst>
              <a:ext uri="{FF2B5EF4-FFF2-40B4-BE49-F238E27FC236}">
                <a16:creationId xmlns:a16="http://schemas.microsoft.com/office/drawing/2014/main" id="{CDBFBC37-C83E-4016-A4A3-18F71568D8FA}"/>
              </a:ext>
            </a:extLst>
          </p:cNvPr>
          <p:cNvSpPr>
            <a:spLocks noGrp="1"/>
          </p:cNvSpPr>
          <p:nvPr>
            <p:ph type="body" sz="quarter" idx="13"/>
          </p:nvPr>
        </p:nvSpPr>
        <p:spPr>
          <a:xfrm>
            <a:off x="8029470" y="3256891"/>
            <a:ext cx="2795587" cy="1582737"/>
          </a:xfrm>
        </p:spPr>
        <p:txBody>
          <a:bodyPr/>
          <a:lstStyle>
            <a:lvl1pPr marL="0" indent="0">
              <a:buNone/>
              <a:defRPr sz="2400">
                <a:solidFill>
                  <a:schemeClr val="accent2"/>
                </a:solidFill>
              </a:defRPr>
            </a:lvl1pPr>
            <a:lvl2pPr marL="0" indent="0">
              <a:buNone/>
              <a:defRPr sz="2000"/>
            </a:lvl2pPr>
          </a:lstStyle>
          <a:p>
            <a:pPr lvl="0"/>
            <a:r>
              <a:rPr lang="en-US" dirty="0"/>
              <a:t>Edit Master text styles</a:t>
            </a:r>
          </a:p>
          <a:p>
            <a:pPr lvl="1"/>
            <a:r>
              <a:rPr lang="en-US" dirty="0"/>
              <a:t>Second level</a:t>
            </a:r>
          </a:p>
        </p:txBody>
      </p:sp>
      <p:sp>
        <p:nvSpPr>
          <p:cNvPr id="13" name="Title 1">
            <a:extLst>
              <a:ext uri="{FF2B5EF4-FFF2-40B4-BE49-F238E27FC236}">
                <a16:creationId xmlns:a16="http://schemas.microsoft.com/office/drawing/2014/main" id="{8732757C-2692-4A13-8BF4-CBB2A0BA96D9}"/>
              </a:ext>
            </a:extLst>
          </p:cNvPr>
          <p:cNvSpPr>
            <a:spLocks noGrp="1"/>
          </p:cNvSpPr>
          <p:nvPr>
            <p:ph type="title"/>
          </p:nvPr>
        </p:nvSpPr>
        <p:spPr>
          <a:xfrm>
            <a:off x="542303" y="167641"/>
            <a:ext cx="10972018" cy="1269048"/>
          </a:xfrm>
        </p:spPr>
        <p:txBody>
          <a:bodyPr/>
          <a:lstStyle>
            <a:lvl1pPr>
              <a:defRPr>
                <a:solidFill>
                  <a:schemeClr val="tx2"/>
                </a:solidFill>
              </a:defRPr>
            </a:lvl1pPr>
          </a:lstStyle>
          <a:p>
            <a:r>
              <a:rPr lang="en-US"/>
              <a:t>Click to edit Master title style</a:t>
            </a:r>
          </a:p>
        </p:txBody>
      </p:sp>
      <p:sp>
        <p:nvSpPr>
          <p:cNvPr id="14" name="Slide Number Placeholder 5">
            <a:extLst>
              <a:ext uri="{FF2B5EF4-FFF2-40B4-BE49-F238E27FC236}">
                <a16:creationId xmlns:a16="http://schemas.microsoft.com/office/drawing/2014/main" id="{D1DBD14E-4CAD-4B85-9835-3F1FEF837A9E}"/>
              </a:ext>
            </a:extLst>
          </p:cNvPr>
          <p:cNvSpPr>
            <a:spLocks noGrp="1"/>
          </p:cNvSpPr>
          <p:nvPr>
            <p:ph type="sldNum" sz="quarter" idx="4"/>
          </p:nvPr>
        </p:nvSpPr>
        <p:spPr>
          <a:xfrm>
            <a:off x="9268324"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3F912F-1C8C-4406-A72D-DDC68CC735EB}" type="slidenum">
              <a:rPr lang="en-US" smtClean="0"/>
              <a:pPr/>
              <a:t>‹#›</a:t>
            </a:fld>
            <a:endParaRPr lang="en-US" dirty="0"/>
          </a:p>
        </p:txBody>
      </p:sp>
    </p:spTree>
    <p:extLst>
      <p:ext uri="{BB962C8B-B14F-4D97-AF65-F5344CB8AC3E}">
        <p14:creationId xmlns:p14="http://schemas.microsoft.com/office/powerpoint/2010/main" val="36216167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1_Custom Layout">
    <p:bg>
      <p:bgPr>
        <a:solidFill>
          <a:schemeClr val="accent1"/>
        </a:solidFill>
        <a:effectLst/>
      </p:bgPr>
    </p:bg>
    <p:spTree>
      <p:nvGrpSpPr>
        <p:cNvPr id="1" name=""/>
        <p:cNvGrpSpPr/>
        <p:nvPr/>
      </p:nvGrpSpPr>
      <p:grpSpPr>
        <a:xfrm>
          <a:off x="0" y="0"/>
          <a:ext cx="0" cy="0"/>
          <a:chOff x="0" y="0"/>
          <a:chExt cx="0" cy="0"/>
        </a:xfrm>
      </p:grpSpPr>
      <p:pic>
        <p:nvPicPr>
          <p:cNvPr id="6" name="pasted-image.png">
            <a:extLst>
              <a:ext uri="{FF2B5EF4-FFF2-40B4-BE49-F238E27FC236}">
                <a16:creationId xmlns:a16="http://schemas.microsoft.com/office/drawing/2014/main" id="{64B0A539-3074-4EC9-983D-051B64B7D697}"/>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rcRect/>
          <a:stretch>
            <a:fillRect/>
          </a:stretch>
        </p:blipFill>
        <p:spPr>
          <a:xfrm>
            <a:off x="10281758" y="6270977"/>
            <a:ext cx="914400" cy="296527"/>
          </a:xfrm>
          <a:prstGeom prst="rect">
            <a:avLst/>
          </a:prstGeom>
          <a:ln w="12700">
            <a:miter lim="400000"/>
          </a:ln>
        </p:spPr>
      </p:pic>
      <p:cxnSp>
        <p:nvCxnSpPr>
          <p:cNvPr id="7" name="Straight Connector 6">
            <a:extLst>
              <a:ext uri="{FF2B5EF4-FFF2-40B4-BE49-F238E27FC236}">
                <a16:creationId xmlns:a16="http://schemas.microsoft.com/office/drawing/2014/main" id="{18BACA97-5EE4-4A05-AF97-2DCE1353F2B6}"/>
              </a:ext>
            </a:extLst>
          </p:cNvPr>
          <p:cNvCxnSpPr/>
          <p:nvPr userDrawn="1"/>
        </p:nvCxnSpPr>
        <p:spPr>
          <a:xfrm>
            <a:off x="11281026" y="6215866"/>
            <a:ext cx="0" cy="380143"/>
          </a:xfrm>
          <a:prstGeom prst="line">
            <a:avLst/>
          </a:prstGeom>
          <a:ln>
            <a:solidFill>
              <a:schemeClr val="bg2">
                <a:alpha val="50000"/>
              </a:schemeClr>
            </a:solidFill>
          </a:ln>
        </p:spPr>
        <p:style>
          <a:lnRef idx="3">
            <a:schemeClr val="accent5"/>
          </a:lnRef>
          <a:fillRef idx="0">
            <a:schemeClr val="accent5"/>
          </a:fillRef>
          <a:effectRef idx="2">
            <a:schemeClr val="accent5"/>
          </a:effectRef>
          <a:fontRef idx="minor">
            <a:schemeClr val="tx1"/>
          </a:fontRef>
        </p:style>
      </p:cxnSp>
      <p:sp>
        <p:nvSpPr>
          <p:cNvPr id="8" name="Slide Number Placeholder 32">
            <a:extLst>
              <a:ext uri="{FF2B5EF4-FFF2-40B4-BE49-F238E27FC236}">
                <a16:creationId xmlns:a16="http://schemas.microsoft.com/office/drawing/2014/main" id="{3406DD15-25B8-4D7F-AC74-4E59247BDDF1}"/>
              </a:ext>
            </a:extLst>
          </p:cNvPr>
          <p:cNvSpPr>
            <a:spLocks noGrp="1"/>
          </p:cNvSpPr>
          <p:nvPr>
            <p:ph type="sldNum" sz="quarter" idx="4"/>
          </p:nvPr>
        </p:nvSpPr>
        <p:spPr>
          <a:xfrm>
            <a:off x="11281026" y="6235454"/>
            <a:ext cx="432368" cy="365125"/>
          </a:xfrm>
          <a:prstGeom prst="rect">
            <a:avLst/>
          </a:prstGeom>
        </p:spPr>
        <p:txBody>
          <a:bodyPr anchor="ctr"/>
          <a:lstStyle>
            <a:lvl1pPr algn="r">
              <a:defRPr sz="1200">
                <a:solidFill>
                  <a:schemeClr val="bg1"/>
                </a:solidFill>
              </a:defRPr>
            </a:lvl1pPr>
          </a:lstStyle>
          <a:p>
            <a:fld id="{103F912F-1C8C-4406-A72D-DDC68CC735EB}" type="slidenum">
              <a:rPr lang="en-US" smtClean="0"/>
              <a:pPr/>
              <a:t>‹#›</a:t>
            </a:fld>
            <a:endParaRPr lang="en-US" dirty="0"/>
          </a:p>
        </p:txBody>
      </p:sp>
      <p:sp>
        <p:nvSpPr>
          <p:cNvPr id="3" name="Picture Placeholder 2">
            <a:extLst>
              <a:ext uri="{FF2B5EF4-FFF2-40B4-BE49-F238E27FC236}">
                <a16:creationId xmlns:a16="http://schemas.microsoft.com/office/drawing/2014/main" id="{952163EF-84E0-4E15-9338-E1BD0C127BF2}"/>
              </a:ext>
            </a:extLst>
          </p:cNvPr>
          <p:cNvSpPr>
            <a:spLocks noGrp="1"/>
          </p:cNvSpPr>
          <p:nvPr>
            <p:ph type="pic" sz="quarter" idx="10"/>
          </p:nvPr>
        </p:nvSpPr>
        <p:spPr>
          <a:xfrm>
            <a:off x="0" y="0"/>
            <a:ext cx="7613650" cy="6858000"/>
          </a:xfrm>
          <a:solidFill>
            <a:schemeClr val="bg1"/>
          </a:solidFill>
        </p:spPr>
        <p:txBody>
          <a:bodyPr/>
          <a:lstStyle>
            <a:lvl1pPr marL="0" indent="0">
              <a:buNone/>
              <a:defRPr/>
            </a:lvl1pPr>
          </a:lstStyle>
          <a:p>
            <a:endParaRPr lang="en-US" dirty="0"/>
          </a:p>
        </p:txBody>
      </p:sp>
      <p:sp>
        <p:nvSpPr>
          <p:cNvPr id="5" name="Text Placeholder 4">
            <a:extLst>
              <a:ext uri="{FF2B5EF4-FFF2-40B4-BE49-F238E27FC236}">
                <a16:creationId xmlns:a16="http://schemas.microsoft.com/office/drawing/2014/main" id="{24AD5CAD-C7AE-420B-AD1D-E32D4F346EB4}"/>
              </a:ext>
            </a:extLst>
          </p:cNvPr>
          <p:cNvSpPr>
            <a:spLocks noGrp="1"/>
          </p:cNvSpPr>
          <p:nvPr>
            <p:ph type="body" sz="quarter" idx="11"/>
          </p:nvPr>
        </p:nvSpPr>
        <p:spPr>
          <a:xfrm>
            <a:off x="8116119" y="1116806"/>
            <a:ext cx="3597275" cy="4624388"/>
          </a:xfrm>
        </p:spPr>
        <p:txBody>
          <a:bodyPr>
            <a:normAutofit/>
          </a:bodyPr>
          <a:lstStyle>
            <a:lvl1pPr marL="0" indent="0">
              <a:buNone/>
              <a:defRPr sz="2400">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22426172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7_Title Slide">
    <p:bg>
      <p:bgPr>
        <a:solidFill>
          <a:schemeClr val="accent1"/>
        </a:solidFill>
        <a:effectLst/>
      </p:bgPr>
    </p:bg>
    <p:spTree>
      <p:nvGrpSpPr>
        <p:cNvPr id="1" name=""/>
        <p:cNvGrpSpPr/>
        <p:nvPr/>
      </p:nvGrpSpPr>
      <p:grpSpPr>
        <a:xfrm>
          <a:off x="0" y="0"/>
          <a:ext cx="0" cy="0"/>
          <a:chOff x="0" y="0"/>
          <a:chExt cx="0" cy="0"/>
        </a:xfrm>
      </p:grpSpPr>
      <p:pic>
        <p:nvPicPr>
          <p:cNvPr id="5" name="pasted-image.png">
            <a:extLst>
              <a:ext uri="{FF2B5EF4-FFF2-40B4-BE49-F238E27FC236}">
                <a16:creationId xmlns:a16="http://schemas.microsoft.com/office/drawing/2014/main" id="{03587691-B036-41EE-BE14-92D56F8EDDB3}"/>
              </a:ext>
            </a:extLst>
          </p:cNvPr>
          <p:cNvPicPr>
            <a:picLocks noChangeAspect="1"/>
          </p:cNvPicPr>
          <p:nvPr userDrawn="1"/>
        </p:nvPicPr>
        <p:blipFill>
          <a:blip r:embed="rId2" cstate="email">
            <a:extLst>
              <a:ext uri="{28A0092B-C50C-407E-A947-70E740481C1C}">
                <a14:useLocalDpi xmlns:a14="http://schemas.microsoft.com/office/drawing/2010/main"/>
              </a:ext>
            </a:extLst>
          </a:blip>
          <a:srcRect b="43763"/>
          <a:stretch>
            <a:fillRect/>
          </a:stretch>
        </p:blipFill>
        <p:spPr>
          <a:xfrm>
            <a:off x="4109663" y="2633132"/>
            <a:ext cx="4311096" cy="1398025"/>
          </a:xfrm>
          <a:prstGeom prst="rect">
            <a:avLst/>
          </a:prstGeom>
          <a:ln w="12700">
            <a:miter lim="400000"/>
          </a:ln>
        </p:spPr>
      </p:pic>
    </p:spTree>
    <p:extLst>
      <p:ext uri="{BB962C8B-B14F-4D97-AF65-F5344CB8AC3E}">
        <p14:creationId xmlns:p14="http://schemas.microsoft.com/office/powerpoint/2010/main" val="16645535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accent1"/>
        </a:solidFill>
        <a:effectLst/>
      </p:bgPr>
    </p:bg>
    <p:spTree>
      <p:nvGrpSpPr>
        <p:cNvPr id="1" name=""/>
        <p:cNvGrpSpPr/>
        <p:nvPr/>
      </p:nvGrpSpPr>
      <p:grpSpPr>
        <a:xfrm>
          <a:off x="0" y="0"/>
          <a:ext cx="0" cy="0"/>
          <a:chOff x="0" y="0"/>
          <a:chExt cx="0" cy="0"/>
        </a:xfrm>
      </p:grpSpPr>
      <p:pic>
        <p:nvPicPr>
          <p:cNvPr id="6" name="pasted-image.png">
            <a:extLst>
              <a:ext uri="{FF2B5EF4-FFF2-40B4-BE49-F238E27FC236}">
                <a16:creationId xmlns:a16="http://schemas.microsoft.com/office/drawing/2014/main" id="{64B0A539-3074-4EC9-983D-051B64B7D697}"/>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rcRect/>
          <a:stretch>
            <a:fillRect/>
          </a:stretch>
        </p:blipFill>
        <p:spPr>
          <a:xfrm>
            <a:off x="10281758" y="6270977"/>
            <a:ext cx="914400" cy="296527"/>
          </a:xfrm>
          <a:prstGeom prst="rect">
            <a:avLst/>
          </a:prstGeom>
          <a:ln w="12700">
            <a:miter lim="400000"/>
          </a:ln>
        </p:spPr>
      </p:pic>
      <p:cxnSp>
        <p:nvCxnSpPr>
          <p:cNvPr id="7" name="Straight Connector 6">
            <a:extLst>
              <a:ext uri="{FF2B5EF4-FFF2-40B4-BE49-F238E27FC236}">
                <a16:creationId xmlns:a16="http://schemas.microsoft.com/office/drawing/2014/main" id="{18BACA97-5EE4-4A05-AF97-2DCE1353F2B6}"/>
              </a:ext>
            </a:extLst>
          </p:cNvPr>
          <p:cNvCxnSpPr/>
          <p:nvPr userDrawn="1"/>
        </p:nvCxnSpPr>
        <p:spPr>
          <a:xfrm>
            <a:off x="11281026" y="6215866"/>
            <a:ext cx="0" cy="380143"/>
          </a:xfrm>
          <a:prstGeom prst="line">
            <a:avLst/>
          </a:prstGeom>
          <a:ln>
            <a:solidFill>
              <a:schemeClr val="bg2">
                <a:alpha val="50000"/>
              </a:schemeClr>
            </a:solidFill>
          </a:ln>
        </p:spPr>
        <p:style>
          <a:lnRef idx="3">
            <a:schemeClr val="accent5"/>
          </a:lnRef>
          <a:fillRef idx="0">
            <a:schemeClr val="accent5"/>
          </a:fillRef>
          <a:effectRef idx="2">
            <a:schemeClr val="accent5"/>
          </a:effectRef>
          <a:fontRef idx="minor">
            <a:schemeClr val="tx1"/>
          </a:fontRef>
        </p:style>
      </p:cxnSp>
      <p:sp>
        <p:nvSpPr>
          <p:cNvPr id="8" name="Slide Number Placeholder 32">
            <a:extLst>
              <a:ext uri="{FF2B5EF4-FFF2-40B4-BE49-F238E27FC236}">
                <a16:creationId xmlns:a16="http://schemas.microsoft.com/office/drawing/2014/main" id="{3406DD15-25B8-4D7F-AC74-4E59247BDDF1}"/>
              </a:ext>
            </a:extLst>
          </p:cNvPr>
          <p:cNvSpPr>
            <a:spLocks noGrp="1"/>
          </p:cNvSpPr>
          <p:nvPr>
            <p:ph type="sldNum" sz="quarter" idx="4"/>
          </p:nvPr>
        </p:nvSpPr>
        <p:spPr>
          <a:xfrm>
            <a:off x="11281026" y="6235454"/>
            <a:ext cx="432368" cy="365125"/>
          </a:xfrm>
          <a:prstGeom prst="rect">
            <a:avLst/>
          </a:prstGeom>
        </p:spPr>
        <p:txBody>
          <a:bodyPr anchor="ctr"/>
          <a:lstStyle>
            <a:lvl1pPr algn="r">
              <a:defRPr sz="1200">
                <a:solidFill>
                  <a:schemeClr val="bg1"/>
                </a:solidFill>
              </a:defRPr>
            </a:lvl1pPr>
          </a:lstStyle>
          <a:p>
            <a:fld id="{103F912F-1C8C-4406-A72D-DDC68CC735EB}" type="slidenum">
              <a:rPr lang="en-US" smtClean="0"/>
              <a:pPr/>
              <a:t>‹#›</a:t>
            </a:fld>
            <a:endParaRPr lang="en-US" dirty="0"/>
          </a:p>
        </p:txBody>
      </p:sp>
    </p:spTree>
    <p:extLst>
      <p:ext uri="{BB962C8B-B14F-4D97-AF65-F5344CB8AC3E}">
        <p14:creationId xmlns:p14="http://schemas.microsoft.com/office/powerpoint/2010/main" val="17810330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99979EF3-5024-4168-9227-D4725D3BB03F}" type="datetimeFigureOut">
              <a:rPr lang="en-US" smtClean="0"/>
              <a:t>5/14/2021</a:t>
            </a:fld>
            <a:endParaRPr lang="en-US" dirty="0"/>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EDB6CB8E-04D0-418A-A59C-1EC6C462A643}" type="slidenum">
              <a:rPr lang="en-US" smtClean="0"/>
              <a:t>‹#›</a:t>
            </a:fld>
            <a:endParaRPr lang="en-US" dirty="0"/>
          </a:p>
        </p:txBody>
      </p:sp>
    </p:spTree>
    <p:extLst>
      <p:ext uri="{BB962C8B-B14F-4D97-AF65-F5344CB8AC3E}">
        <p14:creationId xmlns:p14="http://schemas.microsoft.com/office/powerpoint/2010/main" val="5850892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99979EF3-5024-4168-9227-D4725D3BB03F}" type="datetimeFigureOut">
              <a:rPr lang="en-US" smtClean="0"/>
              <a:t>5/14/2021</a:t>
            </a:fld>
            <a:endParaRPr lang="en-US" dirty="0"/>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EDB6CB8E-04D0-418A-A59C-1EC6C462A643}" type="slidenum">
              <a:rPr lang="en-US" smtClean="0"/>
              <a:t>‹#›</a:t>
            </a:fld>
            <a:endParaRPr lang="en-US" dirty="0"/>
          </a:p>
        </p:txBody>
      </p:sp>
    </p:spTree>
    <p:extLst>
      <p:ext uri="{BB962C8B-B14F-4D97-AF65-F5344CB8AC3E}">
        <p14:creationId xmlns:p14="http://schemas.microsoft.com/office/powerpoint/2010/main" val="66839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1B1C9B-AA52-41E6-A142-FBBF6F58A4A7}"/>
              </a:ext>
            </a:extLst>
          </p:cNvPr>
          <p:cNvSpPr/>
          <p:nvPr userDrawn="1"/>
        </p:nvSpPr>
        <p:spPr>
          <a:xfrm>
            <a:off x="0" y="0"/>
            <a:ext cx="12192000" cy="6858000"/>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clock, meter&#10;&#10;Description automatically generated">
            <a:extLst>
              <a:ext uri="{FF2B5EF4-FFF2-40B4-BE49-F238E27FC236}">
                <a16:creationId xmlns:a16="http://schemas.microsoft.com/office/drawing/2014/main" id="{964B3FA3-207B-4E9B-9704-051A81AA80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06778" y="6391630"/>
            <a:ext cx="1540043" cy="286295"/>
          </a:xfrm>
          <a:prstGeom prst="rect">
            <a:avLst/>
          </a:prstGeom>
        </p:spPr>
      </p:pic>
      <p:sp>
        <p:nvSpPr>
          <p:cNvPr id="14" name="Slide Number Placeholder 2">
            <a:extLst>
              <a:ext uri="{FF2B5EF4-FFF2-40B4-BE49-F238E27FC236}">
                <a16:creationId xmlns:a16="http://schemas.microsoft.com/office/drawing/2014/main" id="{E24FA82D-C627-4CA7-81A4-A87E4A00DF52}"/>
              </a:ext>
            </a:extLst>
          </p:cNvPr>
          <p:cNvSpPr>
            <a:spLocks noGrp="1"/>
          </p:cNvSpPr>
          <p:nvPr>
            <p:ph type="sldNum" sz="quarter" idx="4"/>
          </p:nvPr>
        </p:nvSpPr>
        <p:spPr>
          <a:xfrm>
            <a:off x="4693920" y="6427055"/>
            <a:ext cx="2804160" cy="215444"/>
          </a:xfrm>
          <a:prstGeom prst="rect">
            <a:avLst/>
          </a:prstGeom>
        </p:spPr>
        <p:txBody>
          <a:bodyPr/>
          <a:lstStyle>
            <a:lvl1pPr algn="ctr">
              <a:defRPr sz="1200">
                <a:solidFill>
                  <a:schemeClr val="accent2"/>
                </a:solidFill>
                <a:latin typeface="+mj-lt"/>
              </a:defRPr>
            </a:lvl1pPr>
          </a:lstStyle>
          <a:p>
            <a:fld id="{103F912F-1C8C-4406-A72D-DDC68CC735EB}" type="slidenum">
              <a:rPr lang="en-US" smtClean="0"/>
              <a:pPr/>
              <a:t>‹#›</a:t>
            </a:fld>
            <a:endParaRPr lang="en-US" dirty="0"/>
          </a:p>
        </p:txBody>
      </p:sp>
      <p:sp>
        <p:nvSpPr>
          <p:cNvPr id="15" name="Title Placeholder 14">
            <a:extLst>
              <a:ext uri="{FF2B5EF4-FFF2-40B4-BE49-F238E27FC236}">
                <a16:creationId xmlns:a16="http://schemas.microsoft.com/office/drawing/2014/main" id="{15B19D39-8A17-416E-ADC2-BDC161ABDA50}"/>
              </a:ext>
            </a:extLst>
          </p:cNvPr>
          <p:cNvSpPr>
            <a:spLocks noGrp="1"/>
          </p:cNvSpPr>
          <p:nvPr>
            <p:ph type="title"/>
          </p:nvPr>
        </p:nvSpPr>
        <p:spPr>
          <a:xfrm>
            <a:off x="841248" y="603504"/>
            <a:ext cx="10515600" cy="932688"/>
          </a:xfrm>
          <a:prstGeom prst="rect">
            <a:avLst/>
          </a:prstGeom>
        </p:spPr>
        <p:txBody>
          <a:bodyPr vert="horz" lIns="91440" tIns="45720" rIns="91440" bIns="45720" rtlCol="0" anchor="ctr">
            <a:normAutofit/>
          </a:bodyPr>
          <a:lstStyle/>
          <a:p>
            <a:r>
              <a:rPr lang="en-US" dirty="0"/>
              <a:t>Click to edit Master title style</a:t>
            </a:r>
          </a:p>
        </p:txBody>
      </p:sp>
      <p:sp>
        <p:nvSpPr>
          <p:cNvPr id="16" name="Text Placeholder 15">
            <a:extLst>
              <a:ext uri="{FF2B5EF4-FFF2-40B4-BE49-F238E27FC236}">
                <a16:creationId xmlns:a16="http://schemas.microsoft.com/office/drawing/2014/main" id="{BC3FBC88-625E-4CEB-8A39-45E26DA65258}"/>
              </a:ext>
            </a:extLst>
          </p:cNvPr>
          <p:cNvSpPr>
            <a:spLocks noGrp="1"/>
          </p:cNvSpPr>
          <p:nvPr>
            <p:ph idx="1"/>
          </p:nvPr>
        </p:nvSpPr>
        <p:spPr>
          <a:xfrm>
            <a:off x="841248" y="1636776"/>
            <a:ext cx="10515600" cy="4343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object 3">
            <a:extLst>
              <a:ext uri="{FF2B5EF4-FFF2-40B4-BE49-F238E27FC236}">
                <a16:creationId xmlns:a16="http://schemas.microsoft.com/office/drawing/2014/main" id="{6C7CE3DD-F5D0-4531-AC8C-ED2B629D654E}"/>
              </a:ext>
            </a:extLst>
          </p:cNvPr>
          <p:cNvSpPr/>
          <p:nvPr userDrawn="1"/>
        </p:nvSpPr>
        <p:spPr>
          <a:xfrm>
            <a:off x="495300" y="381000"/>
            <a:ext cx="11201400" cy="5867400"/>
          </a:xfrm>
          <a:custGeom>
            <a:avLst/>
            <a:gdLst/>
            <a:ahLst/>
            <a:cxnLst/>
            <a:rect l="l" t="t" r="r" b="b"/>
            <a:pathLst>
              <a:path w="11201400" h="5867400">
                <a:moveTo>
                  <a:pt x="0" y="5867400"/>
                </a:moveTo>
                <a:lnTo>
                  <a:pt x="11201095" y="5867400"/>
                </a:lnTo>
                <a:lnTo>
                  <a:pt x="11201095" y="0"/>
                </a:lnTo>
                <a:lnTo>
                  <a:pt x="0" y="0"/>
                </a:lnTo>
                <a:lnTo>
                  <a:pt x="0" y="5867400"/>
                </a:lnTo>
                <a:close/>
              </a:path>
            </a:pathLst>
          </a:custGeom>
          <a:ln w="76200">
            <a:solidFill>
              <a:srgbClr val="485CC7"/>
            </a:solidFill>
          </a:ln>
        </p:spPr>
        <p:txBody>
          <a:bodyPr wrap="square" lIns="0" tIns="0" rIns="0" bIns="0" rtlCol="0"/>
          <a:lstStyle/>
          <a:p>
            <a:endParaRPr/>
          </a:p>
        </p:txBody>
      </p:sp>
    </p:spTree>
    <p:extLst>
      <p:ext uri="{BB962C8B-B14F-4D97-AF65-F5344CB8AC3E}">
        <p14:creationId xmlns:p14="http://schemas.microsoft.com/office/powerpoint/2010/main" val="43421791"/>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183D083-B278-4CBF-A623-608B341B789B}"/>
              </a:ext>
            </a:extLst>
          </p:cNvPr>
          <p:cNvSpPr/>
          <p:nvPr userDrawn="1"/>
        </p:nvSpPr>
        <p:spPr>
          <a:xfrm>
            <a:off x="0" y="0"/>
            <a:ext cx="12192000" cy="6858000"/>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clock, meter&#10;&#10;Description automatically generated">
            <a:extLst>
              <a:ext uri="{FF2B5EF4-FFF2-40B4-BE49-F238E27FC236}">
                <a16:creationId xmlns:a16="http://schemas.microsoft.com/office/drawing/2014/main" id="{B8E40D90-15D1-4C16-A3A2-C28246AEAA5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06778" y="6391630"/>
            <a:ext cx="1540043" cy="286295"/>
          </a:xfrm>
          <a:prstGeom prst="rect">
            <a:avLst/>
          </a:prstGeom>
        </p:spPr>
      </p:pic>
      <p:sp>
        <p:nvSpPr>
          <p:cNvPr id="8" name="Slide Number Placeholder 2">
            <a:extLst>
              <a:ext uri="{FF2B5EF4-FFF2-40B4-BE49-F238E27FC236}">
                <a16:creationId xmlns:a16="http://schemas.microsoft.com/office/drawing/2014/main" id="{FB52AD46-D747-40B7-9A5A-88DAAA13AEB2}"/>
              </a:ext>
            </a:extLst>
          </p:cNvPr>
          <p:cNvSpPr>
            <a:spLocks noGrp="1"/>
          </p:cNvSpPr>
          <p:nvPr>
            <p:ph type="sldNum" sz="quarter" idx="4"/>
          </p:nvPr>
        </p:nvSpPr>
        <p:spPr>
          <a:xfrm>
            <a:off x="4693920" y="6427055"/>
            <a:ext cx="2804160" cy="215444"/>
          </a:xfrm>
          <a:prstGeom prst="rect">
            <a:avLst/>
          </a:prstGeom>
        </p:spPr>
        <p:txBody>
          <a:bodyPr/>
          <a:lstStyle>
            <a:lvl1pPr algn="ctr">
              <a:defRPr sz="1200">
                <a:solidFill>
                  <a:schemeClr val="accent2"/>
                </a:solidFill>
                <a:latin typeface="+mj-lt"/>
              </a:defRPr>
            </a:lvl1pPr>
          </a:lstStyle>
          <a:p>
            <a:fld id="{103F912F-1C8C-4406-A72D-DDC68CC735EB}" type="slidenum">
              <a:rPr lang="en-US" smtClean="0"/>
              <a:pPr/>
              <a:t>‹#›</a:t>
            </a:fld>
            <a:endParaRPr lang="en-US" dirty="0"/>
          </a:p>
        </p:txBody>
      </p:sp>
      <p:sp>
        <p:nvSpPr>
          <p:cNvPr id="9" name="Title Placeholder 14">
            <a:extLst>
              <a:ext uri="{FF2B5EF4-FFF2-40B4-BE49-F238E27FC236}">
                <a16:creationId xmlns:a16="http://schemas.microsoft.com/office/drawing/2014/main" id="{710EC016-FF1B-4BC0-8D23-145B67F7F27B}"/>
              </a:ext>
            </a:extLst>
          </p:cNvPr>
          <p:cNvSpPr>
            <a:spLocks noGrp="1"/>
          </p:cNvSpPr>
          <p:nvPr>
            <p:ph type="title"/>
          </p:nvPr>
        </p:nvSpPr>
        <p:spPr>
          <a:xfrm>
            <a:off x="841248" y="603504"/>
            <a:ext cx="10515600" cy="932688"/>
          </a:xfrm>
          <a:prstGeom prst="rect">
            <a:avLst/>
          </a:prstGeom>
        </p:spPr>
        <p:txBody>
          <a:bodyPr vert="horz" lIns="91440" tIns="45720" rIns="91440" bIns="45720" rtlCol="0" anchor="ctr">
            <a:normAutofit/>
          </a:bodyPr>
          <a:lstStyle/>
          <a:p>
            <a:r>
              <a:rPr lang="en-US" dirty="0"/>
              <a:t>Click to edit Master title style</a:t>
            </a:r>
          </a:p>
        </p:txBody>
      </p:sp>
      <p:sp>
        <p:nvSpPr>
          <p:cNvPr id="10" name="Text Placeholder 15">
            <a:extLst>
              <a:ext uri="{FF2B5EF4-FFF2-40B4-BE49-F238E27FC236}">
                <a16:creationId xmlns:a16="http://schemas.microsoft.com/office/drawing/2014/main" id="{8FEC5BE1-7914-47D0-99E3-17DE0997EDC2}"/>
              </a:ext>
            </a:extLst>
          </p:cNvPr>
          <p:cNvSpPr>
            <a:spLocks noGrp="1"/>
          </p:cNvSpPr>
          <p:nvPr>
            <p:ph idx="1"/>
          </p:nvPr>
        </p:nvSpPr>
        <p:spPr>
          <a:xfrm>
            <a:off x="841248" y="1636776"/>
            <a:ext cx="10515600" cy="4343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object 3">
            <a:extLst>
              <a:ext uri="{FF2B5EF4-FFF2-40B4-BE49-F238E27FC236}">
                <a16:creationId xmlns:a16="http://schemas.microsoft.com/office/drawing/2014/main" id="{66C7718E-BF9A-42B9-8F12-D082D0ED41DD}"/>
              </a:ext>
            </a:extLst>
          </p:cNvPr>
          <p:cNvSpPr/>
          <p:nvPr userDrawn="1"/>
        </p:nvSpPr>
        <p:spPr>
          <a:xfrm>
            <a:off x="495300" y="381000"/>
            <a:ext cx="11201400" cy="5867400"/>
          </a:xfrm>
          <a:custGeom>
            <a:avLst/>
            <a:gdLst/>
            <a:ahLst/>
            <a:cxnLst/>
            <a:rect l="l" t="t" r="r" b="b"/>
            <a:pathLst>
              <a:path w="11201400" h="5867400">
                <a:moveTo>
                  <a:pt x="0" y="5867400"/>
                </a:moveTo>
                <a:lnTo>
                  <a:pt x="11201095" y="5867400"/>
                </a:lnTo>
                <a:lnTo>
                  <a:pt x="11201095" y="0"/>
                </a:lnTo>
                <a:lnTo>
                  <a:pt x="0" y="0"/>
                </a:lnTo>
                <a:lnTo>
                  <a:pt x="0" y="5867400"/>
                </a:lnTo>
                <a:close/>
              </a:path>
            </a:pathLst>
          </a:custGeom>
          <a:ln w="76200">
            <a:solidFill>
              <a:srgbClr val="485CC7"/>
            </a:solidFill>
          </a:ln>
        </p:spPr>
        <p:txBody>
          <a:bodyPr wrap="square" lIns="0" tIns="0" rIns="0" bIns="0" rtlCol="0"/>
          <a:lstStyle/>
          <a:p>
            <a:endParaRPr/>
          </a:p>
        </p:txBody>
      </p:sp>
    </p:spTree>
    <p:extLst>
      <p:ext uri="{BB962C8B-B14F-4D97-AF65-F5344CB8AC3E}">
        <p14:creationId xmlns:p14="http://schemas.microsoft.com/office/powerpoint/2010/main" val="239236227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Custom Layout">
    <p:bg>
      <p:bgPr>
        <a:blipFill>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E43E07-5295-4C4B-8845-10FBC506A47B}"/>
              </a:ext>
            </a:extLst>
          </p:cNvPr>
          <p:cNvSpPr/>
          <p:nvPr userDrawn="1"/>
        </p:nvSpPr>
        <p:spPr>
          <a:xfrm>
            <a:off x="0" y="0"/>
            <a:ext cx="12192000" cy="6858000"/>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bk object 18">
            <a:extLst>
              <a:ext uri="{FF2B5EF4-FFF2-40B4-BE49-F238E27FC236}">
                <a16:creationId xmlns:a16="http://schemas.microsoft.com/office/drawing/2014/main" id="{CD66FDA9-6305-4C38-BAA1-ABB736EE82AA}"/>
              </a:ext>
            </a:extLst>
          </p:cNvPr>
          <p:cNvSpPr/>
          <p:nvPr/>
        </p:nvSpPr>
        <p:spPr>
          <a:xfrm>
            <a:off x="1251051" y="1390396"/>
            <a:ext cx="9690100" cy="4077335"/>
          </a:xfrm>
          <a:custGeom>
            <a:avLst/>
            <a:gdLst/>
            <a:ahLst/>
            <a:cxnLst/>
            <a:rect l="l" t="t" r="r" b="b"/>
            <a:pathLst>
              <a:path w="9690100" h="4077335">
                <a:moveTo>
                  <a:pt x="0" y="4077208"/>
                </a:moveTo>
                <a:lnTo>
                  <a:pt x="9689592" y="4077208"/>
                </a:lnTo>
                <a:lnTo>
                  <a:pt x="9689592" y="0"/>
                </a:lnTo>
                <a:lnTo>
                  <a:pt x="0" y="0"/>
                </a:lnTo>
                <a:lnTo>
                  <a:pt x="0" y="4077208"/>
                </a:lnTo>
                <a:close/>
              </a:path>
            </a:pathLst>
          </a:custGeom>
          <a:noFill/>
          <a:ln w="76200">
            <a:solidFill>
              <a:schemeClr val="accent1"/>
            </a:solidFill>
          </a:ln>
        </p:spPr>
        <p:txBody>
          <a:bodyPr wrap="square" lIns="0" tIns="0" rIns="0" bIns="0" rtlCol="0"/>
          <a:lstStyle/>
          <a:p>
            <a:endParaRPr/>
          </a:p>
        </p:txBody>
      </p:sp>
      <p:sp>
        <p:nvSpPr>
          <p:cNvPr id="19" name="Text Placeholder 7">
            <a:extLst>
              <a:ext uri="{FF2B5EF4-FFF2-40B4-BE49-F238E27FC236}">
                <a16:creationId xmlns:a16="http://schemas.microsoft.com/office/drawing/2014/main" id="{38D4CBB3-4583-4718-9EC9-21270871FDC5}"/>
              </a:ext>
            </a:extLst>
          </p:cNvPr>
          <p:cNvSpPr>
            <a:spLocks noGrp="1"/>
          </p:cNvSpPr>
          <p:nvPr>
            <p:ph type="body" sz="quarter" idx="10"/>
          </p:nvPr>
        </p:nvSpPr>
        <p:spPr>
          <a:xfrm>
            <a:off x="2255367" y="2295922"/>
            <a:ext cx="7680960" cy="892552"/>
          </a:xfrm>
          <a:prstGeom prst="rect">
            <a:avLst/>
          </a:prstGeom>
        </p:spPr>
        <p:txBody>
          <a:bodyPr>
            <a:noAutofit/>
          </a:bodyPr>
          <a:lstStyle>
            <a:lvl1pPr marL="0" indent="0" algn="ctr" defTabSz="914400" rtl="0" eaLnBrk="1" latinLnBrk="0" hangingPunct="1">
              <a:lnSpc>
                <a:spcPct val="100000"/>
              </a:lnSpc>
              <a:buNone/>
              <a:defRPr lang="en-US" sz="3600" kern="1200" spc="180" dirty="0" smtClean="0">
                <a:solidFill>
                  <a:schemeClr val="accent1"/>
                </a:solidFill>
                <a:latin typeface="Arial Rounded MT Bold"/>
                <a:ea typeface="+mn-ea"/>
                <a:cs typeface="Arial Rounded MT Bold"/>
              </a:defRPr>
            </a:lvl1pPr>
            <a:lvl2pPr>
              <a:defRPr lang="en-US" sz="7500" b="0" i="1" u="heavy" kern="0" spc="300" dirty="0" smtClean="0">
                <a:solidFill>
                  <a:srgbClr val="231F20"/>
                </a:solidFill>
                <a:uFill>
                  <a:solidFill>
                    <a:srgbClr val="FDB237"/>
                  </a:solidFill>
                </a:uFill>
                <a:latin typeface="Mistral" panose="03090702030407020403" pitchFamily="66" charset="0"/>
                <a:ea typeface="Brush Script MT" panose="03060802040406070304" pitchFamily="66" charset="-122"/>
                <a:cs typeface="Brush Script MT" panose="03060802040406070304" pitchFamily="66" charset="-122"/>
              </a:defRPr>
            </a:lvl2pPr>
          </a:lstStyle>
          <a:p>
            <a:pPr lvl="0"/>
            <a:r>
              <a:rPr lang="en-US" dirty="0"/>
              <a:t>Click to edit Master text styles</a:t>
            </a:r>
          </a:p>
        </p:txBody>
      </p:sp>
      <p:sp>
        <p:nvSpPr>
          <p:cNvPr id="21" name="Text Placeholder 7">
            <a:extLst>
              <a:ext uri="{FF2B5EF4-FFF2-40B4-BE49-F238E27FC236}">
                <a16:creationId xmlns:a16="http://schemas.microsoft.com/office/drawing/2014/main" id="{0A4AE49B-FEBF-4C04-A948-6111550FD6B6}"/>
              </a:ext>
            </a:extLst>
          </p:cNvPr>
          <p:cNvSpPr>
            <a:spLocks noGrp="1"/>
          </p:cNvSpPr>
          <p:nvPr>
            <p:ph type="body" sz="quarter" idx="11"/>
          </p:nvPr>
        </p:nvSpPr>
        <p:spPr>
          <a:xfrm>
            <a:off x="2676991" y="3448609"/>
            <a:ext cx="6837712" cy="1046440"/>
          </a:xfrm>
          <a:prstGeom prst="rect">
            <a:avLst/>
          </a:prstGeom>
        </p:spPr>
        <p:txBody>
          <a:bodyPr/>
          <a:lstStyle>
            <a:lvl1pPr marL="0" indent="0" algn="ctr" defTabSz="914400" rtl="0" eaLnBrk="1" latinLnBrk="0" hangingPunct="1">
              <a:lnSpc>
                <a:spcPct val="100000"/>
              </a:lnSpc>
              <a:spcBef>
                <a:spcPts val="1980"/>
              </a:spcBef>
              <a:buNone/>
              <a:defRPr lang="en-US" sz="3400" b="1" i="1" u="heavy" kern="1200" spc="300" dirty="0" smtClean="0">
                <a:solidFill>
                  <a:srgbClr val="231F20"/>
                </a:solidFill>
                <a:uFill>
                  <a:solidFill>
                    <a:srgbClr val="FDB237"/>
                  </a:solidFill>
                </a:uFill>
                <a:latin typeface="Freestyle Script" panose="030804020302050B0404" pitchFamily="66" charset="0"/>
                <a:ea typeface="+mn-ea"/>
                <a:cs typeface="Times New Roman"/>
              </a:defRPr>
            </a:lvl1pPr>
            <a:lvl2pPr>
              <a:defRPr lang="en-US" sz="7500" b="0" i="1" u="heavy" kern="0" spc="300" dirty="0" smtClean="0">
                <a:solidFill>
                  <a:srgbClr val="231F20"/>
                </a:solidFill>
                <a:uFill>
                  <a:solidFill>
                    <a:srgbClr val="FDB237"/>
                  </a:solidFill>
                </a:uFill>
                <a:latin typeface="Mistral" panose="03090702030407020403" pitchFamily="66" charset="0"/>
                <a:ea typeface="Brush Script MT" panose="03060802040406070304" pitchFamily="66" charset="-122"/>
                <a:cs typeface="Brush Script MT" panose="03060802040406070304" pitchFamily="66" charset="-122"/>
              </a:defRPr>
            </a:lvl2pPr>
          </a:lstStyle>
          <a:p>
            <a:pPr lvl="0"/>
            <a:r>
              <a:rPr lang="en-US"/>
              <a:t>Click to edit Master text styles</a:t>
            </a:r>
          </a:p>
        </p:txBody>
      </p:sp>
      <p:pic>
        <p:nvPicPr>
          <p:cNvPr id="22" name="Picture 21" descr="A picture containing clock, meter&#10;&#10;Description automatically generated">
            <a:extLst>
              <a:ext uri="{FF2B5EF4-FFF2-40B4-BE49-F238E27FC236}">
                <a16:creationId xmlns:a16="http://schemas.microsoft.com/office/drawing/2014/main" id="{4ADC2308-8710-4864-BFF9-DE4E292AA17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36327" y="307097"/>
            <a:ext cx="1938847" cy="360433"/>
          </a:xfrm>
          <a:prstGeom prst="rect">
            <a:avLst/>
          </a:prstGeom>
        </p:spPr>
      </p:pic>
      <p:sp>
        <p:nvSpPr>
          <p:cNvPr id="23" name="Slide Number Placeholder 2">
            <a:extLst>
              <a:ext uri="{FF2B5EF4-FFF2-40B4-BE49-F238E27FC236}">
                <a16:creationId xmlns:a16="http://schemas.microsoft.com/office/drawing/2014/main" id="{F8EC1262-83F0-45F1-AEF2-902E060E3DE3}"/>
              </a:ext>
            </a:extLst>
          </p:cNvPr>
          <p:cNvSpPr>
            <a:spLocks noGrp="1"/>
          </p:cNvSpPr>
          <p:nvPr>
            <p:ph type="sldNum" sz="quarter" idx="12"/>
          </p:nvPr>
        </p:nvSpPr>
        <p:spPr>
          <a:xfrm>
            <a:off x="11146055" y="6458552"/>
            <a:ext cx="917608" cy="259960"/>
          </a:xfrm>
          <a:prstGeom prst="rect">
            <a:avLst/>
          </a:prstGeom>
        </p:spPr>
        <p:txBody>
          <a:bodyPr/>
          <a:lstStyle>
            <a:lvl1pPr>
              <a:defRPr sz="1400"/>
            </a:lvl1pPr>
          </a:lstStyle>
          <a:p>
            <a:fld id="{103F912F-1C8C-4406-A72D-DDC68CC735EB}" type="slidenum">
              <a:rPr lang="en-US" smtClean="0"/>
              <a:pPr/>
              <a:t>‹#›</a:t>
            </a:fld>
            <a:endParaRPr lang="en-US" dirty="0"/>
          </a:p>
        </p:txBody>
      </p:sp>
    </p:spTree>
    <p:extLst>
      <p:ext uri="{BB962C8B-B14F-4D97-AF65-F5344CB8AC3E}">
        <p14:creationId xmlns:p14="http://schemas.microsoft.com/office/powerpoint/2010/main" val="622278199"/>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Divider 3">
    <p:bg>
      <p:bgPr>
        <a:blipFill>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976FEEF-60F3-453D-9762-CDCD6D162C65}"/>
              </a:ext>
            </a:extLst>
          </p:cNvPr>
          <p:cNvSpPr/>
          <p:nvPr userDrawn="1"/>
        </p:nvSpPr>
        <p:spPr>
          <a:xfrm>
            <a:off x="0" y="0"/>
            <a:ext cx="12192000" cy="6858000"/>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k object 18">
            <a:extLst>
              <a:ext uri="{FF2B5EF4-FFF2-40B4-BE49-F238E27FC236}">
                <a16:creationId xmlns:a16="http://schemas.microsoft.com/office/drawing/2014/main" id="{FB152370-9D56-480C-AB1F-BD5A7B7AD5D3}"/>
              </a:ext>
            </a:extLst>
          </p:cNvPr>
          <p:cNvSpPr/>
          <p:nvPr/>
        </p:nvSpPr>
        <p:spPr>
          <a:xfrm>
            <a:off x="1251051" y="1390396"/>
            <a:ext cx="9690100" cy="4077335"/>
          </a:xfrm>
          <a:custGeom>
            <a:avLst/>
            <a:gdLst/>
            <a:ahLst/>
            <a:cxnLst/>
            <a:rect l="l" t="t" r="r" b="b"/>
            <a:pathLst>
              <a:path w="9690100" h="4077335">
                <a:moveTo>
                  <a:pt x="0" y="4077208"/>
                </a:moveTo>
                <a:lnTo>
                  <a:pt x="9689592" y="4077208"/>
                </a:lnTo>
                <a:lnTo>
                  <a:pt x="9689592" y="0"/>
                </a:lnTo>
                <a:lnTo>
                  <a:pt x="0" y="0"/>
                </a:lnTo>
                <a:lnTo>
                  <a:pt x="0" y="4077208"/>
                </a:lnTo>
                <a:close/>
              </a:path>
            </a:pathLst>
          </a:custGeom>
          <a:noFill/>
          <a:ln w="76200">
            <a:solidFill>
              <a:schemeClr val="accent1"/>
            </a:solidFill>
          </a:ln>
        </p:spPr>
        <p:txBody>
          <a:bodyPr wrap="square" lIns="0" tIns="0" rIns="0" bIns="0" rtlCol="0"/>
          <a:lstStyle/>
          <a:p>
            <a:endParaRPr/>
          </a:p>
        </p:txBody>
      </p:sp>
      <p:sp>
        <p:nvSpPr>
          <p:cNvPr id="17" name="Text Placeholder 7">
            <a:extLst>
              <a:ext uri="{FF2B5EF4-FFF2-40B4-BE49-F238E27FC236}">
                <a16:creationId xmlns:a16="http://schemas.microsoft.com/office/drawing/2014/main" id="{711C7017-C640-4843-AB89-BADD903565F1}"/>
              </a:ext>
            </a:extLst>
          </p:cNvPr>
          <p:cNvSpPr>
            <a:spLocks noGrp="1"/>
          </p:cNvSpPr>
          <p:nvPr>
            <p:ph type="body" sz="quarter" idx="10"/>
          </p:nvPr>
        </p:nvSpPr>
        <p:spPr>
          <a:xfrm>
            <a:off x="2255367" y="2295922"/>
            <a:ext cx="7680960" cy="892552"/>
          </a:xfrm>
          <a:prstGeom prst="rect">
            <a:avLst/>
          </a:prstGeom>
        </p:spPr>
        <p:txBody>
          <a:bodyPr>
            <a:noAutofit/>
          </a:bodyPr>
          <a:lstStyle>
            <a:lvl1pPr marL="0" indent="0" algn="ctr" defTabSz="914400" rtl="0" eaLnBrk="1" latinLnBrk="0" hangingPunct="1">
              <a:lnSpc>
                <a:spcPct val="100000"/>
              </a:lnSpc>
              <a:buNone/>
              <a:defRPr lang="en-US" sz="3600" kern="1200" spc="180" dirty="0" smtClean="0">
                <a:solidFill>
                  <a:schemeClr val="accent1"/>
                </a:solidFill>
                <a:latin typeface="Arial Rounded MT Bold"/>
                <a:ea typeface="+mn-ea"/>
                <a:cs typeface="Arial Rounded MT Bold"/>
              </a:defRPr>
            </a:lvl1pPr>
            <a:lvl2pPr>
              <a:defRPr lang="en-US" sz="7500" b="0" i="1" u="heavy" kern="0" spc="300" dirty="0" smtClean="0">
                <a:solidFill>
                  <a:srgbClr val="231F20"/>
                </a:solidFill>
                <a:uFill>
                  <a:solidFill>
                    <a:srgbClr val="FDB237"/>
                  </a:solidFill>
                </a:uFill>
                <a:latin typeface="Mistral" panose="03090702030407020403" pitchFamily="66" charset="0"/>
                <a:ea typeface="Brush Script MT" panose="03060802040406070304" pitchFamily="66" charset="-122"/>
                <a:cs typeface="Brush Script MT" panose="03060802040406070304" pitchFamily="66" charset="-122"/>
              </a:defRPr>
            </a:lvl2pPr>
          </a:lstStyle>
          <a:p>
            <a:pPr lvl="0"/>
            <a:r>
              <a:rPr lang="en-US"/>
              <a:t>Click to edit Master text styles</a:t>
            </a:r>
          </a:p>
        </p:txBody>
      </p:sp>
      <p:sp>
        <p:nvSpPr>
          <p:cNvPr id="18" name="Text Placeholder 7">
            <a:extLst>
              <a:ext uri="{FF2B5EF4-FFF2-40B4-BE49-F238E27FC236}">
                <a16:creationId xmlns:a16="http://schemas.microsoft.com/office/drawing/2014/main" id="{647562EA-2659-4F5D-8C53-0AED1AE5338A}"/>
              </a:ext>
            </a:extLst>
          </p:cNvPr>
          <p:cNvSpPr>
            <a:spLocks noGrp="1"/>
          </p:cNvSpPr>
          <p:nvPr>
            <p:ph type="body" sz="quarter" idx="11"/>
          </p:nvPr>
        </p:nvSpPr>
        <p:spPr>
          <a:xfrm>
            <a:off x="2676991" y="3448609"/>
            <a:ext cx="6837712" cy="1046440"/>
          </a:xfrm>
          <a:prstGeom prst="rect">
            <a:avLst/>
          </a:prstGeom>
        </p:spPr>
        <p:txBody>
          <a:bodyPr>
            <a:normAutofit/>
          </a:bodyPr>
          <a:lstStyle>
            <a:lvl1pPr marL="0" indent="0" algn="ctr" defTabSz="914400" rtl="0" eaLnBrk="1" latinLnBrk="0" hangingPunct="1">
              <a:lnSpc>
                <a:spcPct val="100000"/>
              </a:lnSpc>
              <a:spcBef>
                <a:spcPts val="1980"/>
              </a:spcBef>
              <a:buNone/>
              <a:defRPr lang="en-US" sz="3600" b="1" i="1" u="heavy" kern="1200" spc="300" dirty="0" smtClean="0">
                <a:solidFill>
                  <a:srgbClr val="231F20"/>
                </a:solidFill>
                <a:uFill>
                  <a:solidFill>
                    <a:srgbClr val="FDB237"/>
                  </a:solidFill>
                </a:uFill>
                <a:latin typeface="Freestyle Script" panose="030804020302050B0404" pitchFamily="66" charset="0"/>
                <a:ea typeface="+mn-ea"/>
                <a:cs typeface="Times New Roman"/>
              </a:defRPr>
            </a:lvl1pPr>
            <a:lvl2pPr>
              <a:defRPr lang="en-US" sz="7500" b="0" i="1" u="heavy" kern="0" spc="300" dirty="0" smtClean="0">
                <a:solidFill>
                  <a:srgbClr val="231F20"/>
                </a:solidFill>
                <a:uFill>
                  <a:solidFill>
                    <a:srgbClr val="FDB237"/>
                  </a:solidFill>
                </a:uFill>
                <a:latin typeface="Mistral" panose="03090702030407020403" pitchFamily="66" charset="0"/>
                <a:ea typeface="Brush Script MT" panose="03060802040406070304" pitchFamily="66" charset="-122"/>
                <a:cs typeface="Brush Script MT" panose="03060802040406070304" pitchFamily="66" charset="-122"/>
              </a:defRPr>
            </a:lvl2pPr>
          </a:lstStyle>
          <a:p>
            <a:pPr lvl="0"/>
            <a:r>
              <a:rPr lang="en-US"/>
              <a:t>Click to edit Master text styles</a:t>
            </a:r>
          </a:p>
        </p:txBody>
      </p:sp>
      <p:pic>
        <p:nvPicPr>
          <p:cNvPr id="21" name="Picture 20" descr="A picture containing clock, meter&#10;&#10;Description automatically generated">
            <a:extLst>
              <a:ext uri="{FF2B5EF4-FFF2-40B4-BE49-F238E27FC236}">
                <a16:creationId xmlns:a16="http://schemas.microsoft.com/office/drawing/2014/main" id="{4D3161C9-70C8-4F1E-B09D-3E6B54CD47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36327" y="307097"/>
            <a:ext cx="1938847" cy="360433"/>
          </a:xfrm>
          <a:prstGeom prst="rect">
            <a:avLst/>
          </a:prstGeom>
        </p:spPr>
      </p:pic>
      <p:sp>
        <p:nvSpPr>
          <p:cNvPr id="22" name="Slide Number Placeholder 2">
            <a:extLst>
              <a:ext uri="{FF2B5EF4-FFF2-40B4-BE49-F238E27FC236}">
                <a16:creationId xmlns:a16="http://schemas.microsoft.com/office/drawing/2014/main" id="{51FC452C-852F-4C66-B3D8-3A1EAB982EF6}"/>
              </a:ext>
            </a:extLst>
          </p:cNvPr>
          <p:cNvSpPr>
            <a:spLocks noGrp="1"/>
          </p:cNvSpPr>
          <p:nvPr>
            <p:ph type="sldNum" sz="quarter" idx="12"/>
          </p:nvPr>
        </p:nvSpPr>
        <p:spPr>
          <a:xfrm>
            <a:off x="11146055" y="6458552"/>
            <a:ext cx="917608" cy="259960"/>
          </a:xfrm>
          <a:prstGeom prst="rect">
            <a:avLst/>
          </a:prstGeom>
        </p:spPr>
        <p:txBody>
          <a:bodyPr/>
          <a:lstStyle>
            <a:lvl1pPr>
              <a:defRPr sz="1400"/>
            </a:lvl1pPr>
          </a:lstStyle>
          <a:p>
            <a:fld id="{103F912F-1C8C-4406-A72D-DDC68CC735EB}" type="slidenum">
              <a:rPr lang="en-US" smtClean="0"/>
              <a:pPr/>
              <a:t>‹#›</a:t>
            </a:fld>
            <a:endParaRPr lang="en-US" dirty="0"/>
          </a:p>
        </p:txBody>
      </p:sp>
    </p:spTree>
    <p:extLst>
      <p:ext uri="{BB962C8B-B14F-4D97-AF65-F5344CB8AC3E}">
        <p14:creationId xmlns:p14="http://schemas.microsoft.com/office/powerpoint/2010/main" val="3682849741"/>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8_Title Only">
    <p:bg>
      <p:bgPr>
        <a:blipFill>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3EC939-31AA-49BC-858C-D2742A7CAF1E}"/>
              </a:ext>
            </a:extLst>
          </p:cNvPr>
          <p:cNvSpPr/>
          <p:nvPr userDrawn="1"/>
        </p:nvSpPr>
        <p:spPr>
          <a:xfrm>
            <a:off x="0" y="0"/>
            <a:ext cx="12192000" cy="6858000"/>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clock, meter&#10;&#10;Description automatically generated">
            <a:extLst>
              <a:ext uri="{FF2B5EF4-FFF2-40B4-BE49-F238E27FC236}">
                <a16:creationId xmlns:a16="http://schemas.microsoft.com/office/drawing/2014/main" id="{14680C89-D2D1-44DC-ADF4-4D7F713CA2C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06778" y="6391630"/>
            <a:ext cx="1540043" cy="286295"/>
          </a:xfrm>
          <a:prstGeom prst="rect">
            <a:avLst/>
          </a:prstGeom>
        </p:spPr>
      </p:pic>
      <p:sp>
        <p:nvSpPr>
          <p:cNvPr id="10" name="Slide Number Placeholder 2">
            <a:extLst>
              <a:ext uri="{FF2B5EF4-FFF2-40B4-BE49-F238E27FC236}">
                <a16:creationId xmlns:a16="http://schemas.microsoft.com/office/drawing/2014/main" id="{207CBA5F-F7C2-463D-8233-BDC15AC97653}"/>
              </a:ext>
            </a:extLst>
          </p:cNvPr>
          <p:cNvSpPr>
            <a:spLocks noGrp="1"/>
          </p:cNvSpPr>
          <p:nvPr>
            <p:ph type="sldNum" sz="quarter" idx="4"/>
          </p:nvPr>
        </p:nvSpPr>
        <p:spPr>
          <a:xfrm>
            <a:off x="4693920" y="6427055"/>
            <a:ext cx="2804160" cy="215444"/>
          </a:xfrm>
          <a:prstGeom prst="rect">
            <a:avLst/>
          </a:prstGeom>
        </p:spPr>
        <p:txBody>
          <a:bodyPr/>
          <a:lstStyle>
            <a:lvl1pPr algn="ctr">
              <a:defRPr sz="1200">
                <a:solidFill>
                  <a:schemeClr val="accent2"/>
                </a:solidFill>
                <a:latin typeface="+mj-lt"/>
              </a:defRPr>
            </a:lvl1pPr>
          </a:lstStyle>
          <a:p>
            <a:fld id="{103F912F-1C8C-4406-A72D-DDC68CC735EB}" type="slidenum">
              <a:rPr lang="en-US" smtClean="0"/>
              <a:pPr/>
              <a:t>‹#›</a:t>
            </a:fld>
            <a:endParaRPr lang="en-US" dirty="0"/>
          </a:p>
        </p:txBody>
      </p:sp>
      <p:sp>
        <p:nvSpPr>
          <p:cNvPr id="11" name="Title Placeholder 14">
            <a:extLst>
              <a:ext uri="{FF2B5EF4-FFF2-40B4-BE49-F238E27FC236}">
                <a16:creationId xmlns:a16="http://schemas.microsoft.com/office/drawing/2014/main" id="{5D349050-7737-4135-B5A5-BC7A90B4184F}"/>
              </a:ext>
            </a:extLst>
          </p:cNvPr>
          <p:cNvSpPr>
            <a:spLocks noGrp="1"/>
          </p:cNvSpPr>
          <p:nvPr>
            <p:ph type="title"/>
          </p:nvPr>
        </p:nvSpPr>
        <p:spPr>
          <a:xfrm>
            <a:off x="841248" y="603504"/>
            <a:ext cx="10515600" cy="932688"/>
          </a:xfrm>
          <a:prstGeom prst="rect">
            <a:avLst/>
          </a:prstGeom>
        </p:spPr>
        <p:txBody>
          <a:bodyPr vert="horz" lIns="91440" tIns="45720" rIns="91440" bIns="45720" rtlCol="0" anchor="ctr">
            <a:normAutofit/>
          </a:bodyPr>
          <a:lstStyle/>
          <a:p>
            <a:r>
              <a:rPr lang="en-US" dirty="0"/>
              <a:t>Click to edit Master title style</a:t>
            </a:r>
          </a:p>
        </p:txBody>
      </p:sp>
      <p:sp>
        <p:nvSpPr>
          <p:cNvPr id="12" name="Text Placeholder 15">
            <a:extLst>
              <a:ext uri="{FF2B5EF4-FFF2-40B4-BE49-F238E27FC236}">
                <a16:creationId xmlns:a16="http://schemas.microsoft.com/office/drawing/2014/main" id="{ADF364CF-64BC-4C25-8555-02B2FEF0B805}"/>
              </a:ext>
            </a:extLst>
          </p:cNvPr>
          <p:cNvSpPr>
            <a:spLocks noGrp="1"/>
          </p:cNvSpPr>
          <p:nvPr>
            <p:ph idx="1"/>
          </p:nvPr>
        </p:nvSpPr>
        <p:spPr>
          <a:xfrm>
            <a:off x="841248" y="1636776"/>
            <a:ext cx="10515600" cy="4343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object 3">
            <a:extLst>
              <a:ext uri="{FF2B5EF4-FFF2-40B4-BE49-F238E27FC236}">
                <a16:creationId xmlns:a16="http://schemas.microsoft.com/office/drawing/2014/main" id="{F2B26B10-C919-468A-B875-A6B106C84149}"/>
              </a:ext>
            </a:extLst>
          </p:cNvPr>
          <p:cNvSpPr/>
          <p:nvPr userDrawn="1"/>
        </p:nvSpPr>
        <p:spPr>
          <a:xfrm>
            <a:off x="495300" y="381000"/>
            <a:ext cx="11201400" cy="5867400"/>
          </a:xfrm>
          <a:custGeom>
            <a:avLst/>
            <a:gdLst/>
            <a:ahLst/>
            <a:cxnLst/>
            <a:rect l="l" t="t" r="r" b="b"/>
            <a:pathLst>
              <a:path w="11201400" h="5867400">
                <a:moveTo>
                  <a:pt x="0" y="5867400"/>
                </a:moveTo>
                <a:lnTo>
                  <a:pt x="11201095" y="5867400"/>
                </a:lnTo>
                <a:lnTo>
                  <a:pt x="11201095" y="0"/>
                </a:lnTo>
                <a:lnTo>
                  <a:pt x="0" y="0"/>
                </a:lnTo>
                <a:lnTo>
                  <a:pt x="0" y="5867400"/>
                </a:lnTo>
                <a:close/>
              </a:path>
            </a:pathLst>
          </a:custGeom>
          <a:ln w="76200">
            <a:solidFill>
              <a:srgbClr val="485CC7"/>
            </a:solidFill>
          </a:ln>
        </p:spPr>
        <p:txBody>
          <a:bodyPr wrap="square" lIns="0" tIns="0" rIns="0" bIns="0" rtlCol="0"/>
          <a:lstStyle/>
          <a:p>
            <a:endParaRPr/>
          </a:p>
        </p:txBody>
      </p:sp>
    </p:spTree>
    <p:extLst>
      <p:ext uri="{BB962C8B-B14F-4D97-AF65-F5344CB8AC3E}">
        <p14:creationId xmlns:p14="http://schemas.microsoft.com/office/powerpoint/2010/main" val="3427843492"/>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1_Title Only">
    <p:bg>
      <p:bgPr>
        <a:blipFill>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73E3A7-B264-446B-9F17-397F57573520}"/>
              </a:ext>
            </a:extLst>
          </p:cNvPr>
          <p:cNvSpPr/>
          <p:nvPr userDrawn="1"/>
        </p:nvSpPr>
        <p:spPr>
          <a:xfrm>
            <a:off x="0" y="0"/>
            <a:ext cx="12192000" cy="6858000"/>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clock, meter&#10;&#10;Description automatically generated">
            <a:extLst>
              <a:ext uri="{FF2B5EF4-FFF2-40B4-BE49-F238E27FC236}">
                <a16:creationId xmlns:a16="http://schemas.microsoft.com/office/drawing/2014/main" id="{1942B930-1B60-43CB-957D-5FE6803FD5B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06778" y="6391630"/>
            <a:ext cx="1540043" cy="286295"/>
          </a:xfrm>
          <a:prstGeom prst="rect">
            <a:avLst/>
          </a:prstGeom>
        </p:spPr>
      </p:pic>
      <p:sp>
        <p:nvSpPr>
          <p:cNvPr id="9" name="Slide Number Placeholder 2">
            <a:extLst>
              <a:ext uri="{FF2B5EF4-FFF2-40B4-BE49-F238E27FC236}">
                <a16:creationId xmlns:a16="http://schemas.microsoft.com/office/drawing/2014/main" id="{1CEB69CD-CBC4-4692-A43A-3301C0C31157}"/>
              </a:ext>
            </a:extLst>
          </p:cNvPr>
          <p:cNvSpPr>
            <a:spLocks noGrp="1"/>
          </p:cNvSpPr>
          <p:nvPr>
            <p:ph type="sldNum" sz="quarter" idx="4"/>
          </p:nvPr>
        </p:nvSpPr>
        <p:spPr>
          <a:xfrm>
            <a:off x="4693920" y="6427055"/>
            <a:ext cx="2804160" cy="215444"/>
          </a:xfrm>
          <a:prstGeom prst="rect">
            <a:avLst/>
          </a:prstGeom>
        </p:spPr>
        <p:txBody>
          <a:bodyPr/>
          <a:lstStyle>
            <a:lvl1pPr algn="ctr">
              <a:defRPr sz="1200">
                <a:solidFill>
                  <a:schemeClr val="accent2"/>
                </a:solidFill>
                <a:latin typeface="+mj-lt"/>
              </a:defRPr>
            </a:lvl1pPr>
          </a:lstStyle>
          <a:p>
            <a:fld id="{103F912F-1C8C-4406-A72D-DDC68CC735EB}" type="slidenum">
              <a:rPr lang="en-US" smtClean="0"/>
              <a:pPr/>
              <a:t>‹#›</a:t>
            </a:fld>
            <a:endParaRPr lang="en-US" dirty="0"/>
          </a:p>
        </p:txBody>
      </p:sp>
      <p:sp>
        <p:nvSpPr>
          <p:cNvPr id="10" name="Title Placeholder 14">
            <a:extLst>
              <a:ext uri="{FF2B5EF4-FFF2-40B4-BE49-F238E27FC236}">
                <a16:creationId xmlns:a16="http://schemas.microsoft.com/office/drawing/2014/main" id="{BE6DAE90-EB1C-46AD-A63B-AA54899ED3D7}"/>
              </a:ext>
            </a:extLst>
          </p:cNvPr>
          <p:cNvSpPr>
            <a:spLocks noGrp="1"/>
          </p:cNvSpPr>
          <p:nvPr>
            <p:ph type="title"/>
          </p:nvPr>
        </p:nvSpPr>
        <p:spPr>
          <a:xfrm>
            <a:off x="841248" y="603504"/>
            <a:ext cx="10515600" cy="932688"/>
          </a:xfrm>
          <a:prstGeom prst="rect">
            <a:avLst/>
          </a:prstGeom>
        </p:spPr>
        <p:txBody>
          <a:bodyPr vert="horz" lIns="91440" tIns="45720" rIns="91440" bIns="45720" rtlCol="0" anchor="ctr">
            <a:normAutofit/>
          </a:bodyPr>
          <a:lstStyle/>
          <a:p>
            <a:r>
              <a:rPr lang="en-US" dirty="0"/>
              <a:t>Click to edit Master title style</a:t>
            </a:r>
          </a:p>
        </p:txBody>
      </p:sp>
      <p:sp>
        <p:nvSpPr>
          <p:cNvPr id="11" name="Text Placeholder 15">
            <a:extLst>
              <a:ext uri="{FF2B5EF4-FFF2-40B4-BE49-F238E27FC236}">
                <a16:creationId xmlns:a16="http://schemas.microsoft.com/office/drawing/2014/main" id="{72584E9D-79AA-4609-A2E6-FAB1F05C9A91}"/>
              </a:ext>
            </a:extLst>
          </p:cNvPr>
          <p:cNvSpPr>
            <a:spLocks noGrp="1"/>
          </p:cNvSpPr>
          <p:nvPr>
            <p:ph idx="1"/>
          </p:nvPr>
        </p:nvSpPr>
        <p:spPr>
          <a:xfrm>
            <a:off x="841248" y="1636776"/>
            <a:ext cx="10515600" cy="4343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3073D71C-33EE-4BC7-9B9F-44CA4D12CAD9}"/>
              </a:ext>
            </a:extLst>
          </p:cNvPr>
          <p:cNvSpPr/>
          <p:nvPr userDrawn="1"/>
        </p:nvSpPr>
        <p:spPr>
          <a:xfrm>
            <a:off x="495300" y="381000"/>
            <a:ext cx="11201400" cy="5867400"/>
          </a:xfrm>
          <a:custGeom>
            <a:avLst/>
            <a:gdLst/>
            <a:ahLst/>
            <a:cxnLst/>
            <a:rect l="l" t="t" r="r" b="b"/>
            <a:pathLst>
              <a:path w="11201400" h="5867400">
                <a:moveTo>
                  <a:pt x="0" y="5867400"/>
                </a:moveTo>
                <a:lnTo>
                  <a:pt x="11201095" y="5867400"/>
                </a:lnTo>
                <a:lnTo>
                  <a:pt x="11201095" y="0"/>
                </a:lnTo>
                <a:lnTo>
                  <a:pt x="0" y="0"/>
                </a:lnTo>
                <a:lnTo>
                  <a:pt x="0" y="5867400"/>
                </a:lnTo>
                <a:close/>
              </a:path>
            </a:pathLst>
          </a:custGeom>
          <a:ln w="76200">
            <a:solidFill>
              <a:srgbClr val="485CC7"/>
            </a:solidFill>
          </a:ln>
        </p:spPr>
        <p:txBody>
          <a:bodyPr wrap="square" lIns="0" tIns="0" rIns="0" bIns="0" rtlCol="0"/>
          <a:lstStyle/>
          <a:p>
            <a:endParaRPr/>
          </a:p>
        </p:txBody>
      </p:sp>
    </p:spTree>
    <p:extLst>
      <p:ext uri="{BB962C8B-B14F-4D97-AF65-F5344CB8AC3E}">
        <p14:creationId xmlns:p14="http://schemas.microsoft.com/office/powerpoint/2010/main" val="455916076"/>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wo Content">
    <p:bg>
      <p:bgPr>
        <a:solidFill>
          <a:schemeClr val="accent1">
            <a:lumMod val="75000"/>
          </a:schemeClr>
        </a:solidFill>
        <a:effectLst/>
      </p:bgPr>
    </p:bg>
    <p:spTree>
      <p:nvGrpSpPr>
        <p:cNvPr id="1" name=""/>
        <p:cNvGrpSpPr/>
        <p:nvPr/>
      </p:nvGrpSpPr>
      <p:grpSpPr>
        <a:xfrm>
          <a:off x="0" y="0"/>
          <a:ext cx="0" cy="0"/>
          <a:chOff x="0" y="0"/>
          <a:chExt cx="0" cy="0"/>
        </a:xfrm>
      </p:grpSpPr>
      <p:sp>
        <p:nvSpPr>
          <p:cNvPr id="12" name="object 4">
            <a:extLst>
              <a:ext uri="{FF2B5EF4-FFF2-40B4-BE49-F238E27FC236}">
                <a16:creationId xmlns:a16="http://schemas.microsoft.com/office/drawing/2014/main" id="{60D338AF-06B2-4419-9919-046BD2F14356}"/>
              </a:ext>
            </a:extLst>
          </p:cNvPr>
          <p:cNvSpPr/>
          <p:nvPr/>
        </p:nvSpPr>
        <p:spPr>
          <a:xfrm>
            <a:off x="545421" y="1525524"/>
            <a:ext cx="11201400" cy="4721272"/>
          </a:xfrm>
          <a:custGeom>
            <a:avLst/>
            <a:gdLst/>
            <a:ahLst/>
            <a:cxnLst/>
            <a:rect l="l" t="t" r="r" b="b"/>
            <a:pathLst>
              <a:path w="11201400" h="4130040">
                <a:moveTo>
                  <a:pt x="0" y="4130040"/>
                </a:moveTo>
                <a:lnTo>
                  <a:pt x="11201095" y="4130040"/>
                </a:lnTo>
                <a:lnTo>
                  <a:pt x="11201095" y="0"/>
                </a:lnTo>
                <a:lnTo>
                  <a:pt x="0" y="0"/>
                </a:lnTo>
                <a:lnTo>
                  <a:pt x="0" y="4130040"/>
                </a:lnTo>
                <a:close/>
              </a:path>
            </a:pathLst>
          </a:custGeom>
          <a:noFill/>
          <a:ln w="76200">
            <a:solidFill>
              <a:schemeClr val="bg1"/>
            </a:solidFill>
          </a:ln>
        </p:spPr>
        <p:txBody>
          <a:bodyPr wrap="square" lIns="0" tIns="0" rIns="0" bIns="0" rtlCol="0"/>
          <a:lstStyle/>
          <a:p>
            <a:endParaRPr/>
          </a:p>
        </p:txBody>
      </p:sp>
      <p:sp>
        <p:nvSpPr>
          <p:cNvPr id="13" name="Slide Number Placeholder 2">
            <a:extLst>
              <a:ext uri="{FF2B5EF4-FFF2-40B4-BE49-F238E27FC236}">
                <a16:creationId xmlns:a16="http://schemas.microsoft.com/office/drawing/2014/main" id="{D1CAA8BD-A2C2-48FE-B433-C8DF37638148}"/>
              </a:ext>
            </a:extLst>
          </p:cNvPr>
          <p:cNvSpPr>
            <a:spLocks noGrp="1"/>
          </p:cNvSpPr>
          <p:nvPr>
            <p:ph type="sldNum" sz="quarter" idx="4"/>
          </p:nvPr>
        </p:nvSpPr>
        <p:spPr>
          <a:xfrm>
            <a:off x="9259503" y="6503068"/>
            <a:ext cx="2804160" cy="215444"/>
          </a:xfrm>
          <a:prstGeom prst="rect">
            <a:avLst/>
          </a:prstGeom>
        </p:spPr>
        <p:txBody>
          <a:bodyPr/>
          <a:lstStyle>
            <a:lvl1pPr algn="r">
              <a:defRPr sz="1400">
                <a:solidFill>
                  <a:schemeClr val="bg1"/>
                </a:solidFill>
              </a:defRPr>
            </a:lvl1pPr>
          </a:lstStyle>
          <a:p>
            <a:fld id="{103F912F-1C8C-4406-A72D-DDC68CC735EB}" type="slidenum">
              <a:rPr lang="en-US" smtClean="0"/>
              <a:pPr/>
              <a:t>‹#›</a:t>
            </a:fld>
            <a:endParaRPr lang="en-US" dirty="0"/>
          </a:p>
        </p:txBody>
      </p:sp>
      <p:sp>
        <p:nvSpPr>
          <p:cNvPr id="21" name="Title Placeholder 14">
            <a:extLst>
              <a:ext uri="{FF2B5EF4-FFF2-40B4-BE49-F238E27FC236}">
                <a16:creationId xmlns:a16="http://schemas.microsoft.com/office/drawing/2014/main" id="{E663D25D-D745-486E-8834-F32FA40436B7}"/>
              </a:ext>
            </a:extLst>
          </p:cNvPr>
          <p:cNvSpPr>
            <a:spLocks noGrp="1"/>
          </p:cNvSpPr>
          <p:nvPr>
            <p:ph type="title"/>
          </p:nvPr>
        </p:nvSpPr>
        <p:spPr>
          <a:xfrm>
            <a:off x="545421" y="180075"/>
            <a:ext cx="11201400" cy="1325563"/>
          </a:xfrm>
          <a:prstGeom prst="rect">
            <a:avLst/>
          </a:prstGeom>
        </p:spPr>
        <p:txBody>
          <a:bodyPr vert="horz" lIns="91440" tIns="45720" rIns="91440" bIns="45720" rtlCol="0" anchor="ctr">
            <a:normAutofit/>
          </a:bodyPr>
          <a:lstStyle>
            <a:lvl1pPr>
              <a:defRPr>
                <a:solidFill>
                  <a:schemeClr val="bg1"/>
                </a:solidFill>
              </a:defRPr>
            </a:lvl1pPr>
          </a:lstStyle>
          <a:p>
            <a:r>
              <a:rPr lang="en-US"/>
              <a:t>Click to edit Master title style</a:t>
            </a:r>
            <a:endParaRPr lang="en-US" dirty="0"/>
          </a:p>
        </p:txBody>
      </p:sp>
      <p:pic>
        <p:nvPicPr>
          <p:cNvPr id="3" name="Picture 2" descr="A picture containing drawing&#10;&#10;Description automatically generated">
            <a:extLst>
              <a:ext uri="{FF2B5EF4-FFF2-40B4-BE49-F238E27FC236}">
                <a16:creationId xmlns:a16="http://schemas.microsoft.com/office/drawing/2014/main" id="{7B4D7CA5-DB10-49FE-B381-86608E072FB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8337" y="6451140"/>
            <a:ext cx="1717583" cy="319300"/>
          </a:xfrm>
          <a:prstGeom prst="rect">
            <a:avLst/>
          </a:prstGeom>
        </p:spPr>
      </p:pic>
      <p:sp>
        <p:nvSpPr>
          <p:cNvPr id="5" name="Content Placeholder 4">
            <a:extLst>
              <a:ext uri="{FF2B5EF4-FFF2-40B4-BE49-F238E27FC236}">
                <a16:creationId xmlns:a16="http://schemas.microsoft.com/office/drawing/2014/main" id="{600B25F3-B17C-4EF3-89CA-BB0F245546F0}"/>
              </a:ext>
            </a:extLst>
          </p:cNvPr>
          <p:cNvSpPr>
            <a:spLocks noGrp="1"/>
          </p:cNvSpPr>
          <p:nvPr>
            <p:ph sz="quarter" idx="10"/>
          </p:nvPr>
        </p:nvSpPr>
        <p:spPr>
          <a:xfrm>
            <a:off x="546100" y="1525588"/>
            <a:ext cx="11201400" cy="47212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7081094"/>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clock, meter&#10;&#10;Description automatically generated">
            <a:extLst>
              <a:ext uri="{FF2B5EF4-FFF2-40B4-BE49-F238E27FC236}">
                <a16:creationId xmlns:a16="http://schemas.microsoft.com/office/drawing/2014/main" id="{6F483BAC-0014-4EF3-B379-4FBD1EBE24F8}"/>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10206778" y="6391630"/>
            <a:ext cx="1540043" cy="286295"/>
          </a:xfrm>
          <a:prstGeom prst="rect">
            <a:avLst/>
          </a:prstGeom>
        </p:spPr>
      </p:pic>
      <p:sp>
        <p:nvSpPr>
          <p:cNvPr id="14" name="Slide Number Placeholder 2">
            <a:extLst>
              <a:ext uri="{FF2B5EF4-FFF2-40B4-BE49-F238E27FC236}">
                <a16:creationId xmlns:a16="http://schemas.microsoft.com/office/drawing/2014/main" id="{15202CC6-3364-4A06-A9F5-712863ECA996}"/>
              </a:ext>
            </a:extLst>
          </p:cNvPr>
          <p:cNvSpPr>
            <a:spLocks noGrp="1"/>
          </p:cNvSpPr>
          <p:nvPr>
            <p:ph type="sldNum" sz="quarter" idx="4"/>
          </p:nvPr>
        </p:nvSpPr>
        <p:spPr>
          <a:xfrm>
            <a:off x="4693920" y="6427055"/>
            <a:ext cx="2804160" cy="215444"/>
          </a:xfrm>
          <a:prstGeom prst="rect">
            <a:avLst/>
          </a:prstGeom>
        </p:spPr>
        <p:txBody>
          <a:bodyPr/>
          <a:lstStyle>
            <a:lvl1pPr algn="ctr">
              <a:defRPr sz="1200">
                <a:solidFill>
                  <a:schemeClr val="accent2"/>
                </a:solidFill>
                <a:latin typeface="+mj-lt"/>
              </a:defRPr>
            </a:lvl1pPr>
          </a:lstStyle>
          <a:p>
            <a:fld id="{103F912F-1C8C-4406-A72D-DDC68CC735EB}" type="slidenum">
              <a:rPr lang="en-US" smtClean="0"/>
              <a:pPr/>
              <a:t>‹#›</a:t>
            </a:fld>
            <a:endParaRPr lang="en-US" dirty="0"/>
          </a:p>
        </p:txBody>
      </p:sp>
      <p:sp>
        <p:nvSpPr>
          <p:cNvPr id="15" name="Title Placeholder 14">
            <a:extLst>
              <a:ext uri="{FF2B5EF4-FFF2-40B4-BE49-F238E27FC236}">
                <a16:creationId xmlns:a16="http://schemas.microsoft.com/office/drawing/2014/main" id="{DCA1B180-5B46-4138-A603-9B287BB4AD79}"/>
              </a:ext>
            </a:extLst>
          </p:cNvPr>
          <p:cNvSpPr>
            <a:spLocks noGrp="1"/>
          </p:cNvSpPr>
          <p:nvPr>
            <p:ph type="title"/>
          </p:nvPr>
        </p:nvSpPr>
        <p:spPr>
          <a:xfrm>
            <a:off x="841248" y="603504"/>
            <a:ext cx="10515600" cy="932688"/>
          </a:xfrm>
          <a:prstGeom prst="rect">
            <a:avLst/>
          </a:prstGeom>
        </p:spPr>
        <p:txBody>
          <a:bodyPr vert="horz" lIns="91440" tIns="45720" rIns="91440" bIns="45720" rtlCol="0" anchor="ctr">
            <a:normAutofit/>
          </a:bodyPr>
          <a:lstStyle/>
          <a:p>
            <a:r>
              <a:rPr lang="en-US" dirty="0"/>
              <a:t>Click to edit Master title style</a:t>
            </a:r>
          </a:p>
        </p:txBody>
      </p:sp>
      <p:sp>
        <p:nvSpPr>
          <p:cNvPr id="16" name="Text Placeholder 15">
            <a:extLst>
              <a:ext uri="{FF2B5EF4-FFF2-40B4-BE49-F238E27FC236}">
                <a16:creationId xmlns:a16="http://schemas.microsoft.com/office/drawing/2014/main" id="{404761CC-194F-4812-8672-004993FD7DD3}"/>
              </a:ext>
            </a:extLst>
          </p:cNvPr>
          <p:cNvSpPr>
            <a:spLocks noGrp="1"/>
          </p:cNvSpPr>
          <p:nvPr>
            <p:ph type="body" idx="1"/>
          </p:nvPr>
        </p:nvSpPr>
        <p:spPr>
          <a:xfrm>
            <a:off x="841248" y="1636776"/>
            <a:ext cx="10515600" cy="4343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object 3">
            <a:extLst>
              <a:ext uri="{FF2B5EF4-FFF2-40B4-BE49-F238E27FC236}">
                <a16:creationId xmlns:a16="http://schemas.microsoft.com/office/drawing/2014/main" id="{8330B73A-0AC0-47D3-B41E-A6740C6EA87D}"/>
              </a:ext>
            </a:extLst>
          </p:cNvPr>
          <p:cNvSpPr/>
          <p:nvPr userDrawn="1"/>
        </p:nvSpPr>
        <p:spPr>
          <a:xfrm>
            <a:off x="495300" y="381000"/>
            <a:ext cx="11201400" cy="5867400"/>
          </a:xfrm>
          <a:custGeom>
            <a:avLst/>
            <a:gdLst/>
            <a:ahLst/>
            <a:cxnLst/>
            <a:rect l="l" t="t" r="r" b="b"/>
            <a:pathLst>
              <a:path w="11201400" h="5867400">
                <a:moveTo>
                  <a:pt x="0" y="5867400"/>
                </a:moveTo>
                <a:lnTo>
                  <a:pt x="11201095" y="5867400"/>
                </a:lnTo>
                <a:lnTo>
                  <a:pt x="11201095" y="0"/>
                </a:lnTo>
                <a:lnTo>
                  <a:pt x="0" y="0"/>
                </a:lnTo>
                <a:lnTo>
                  <a:pt x="0" y="5867400"/>
                </a:lnTo>
                <a:close/>
              </a:path>
            </a:pathLst>
          </a:custGeom>
          <a:ln w="76200">
            <a:solidFill>
              <a:srgbClr val="485CC7"/>
            </a:solidFill>
          </a:ln>
        </p:spPr>
        <p:txBody>
          <a:bodyPr wrap="square" lIns="0" tIns="0" rIns="0" bIns="0" rtlCol="0"/>
          <a:lstStyle/>
          <a:p>
            <a:endParaRPr/>
          </a:p>
        </p:txBody>
      </p:sp>
    </p:spTree>
    <p:extLst>
      <p:ext uri="{BB962C8B-B14F-4D97-AF65-F5344CB8AC3E}">
        <p14:creationId xmlns:p14="http://schemas.microsoft.com/office/powerpoint/2010/main" val="1251890257"/>
      </p:ext>
    </p:extLst>
  </p:cSld>
  <p:clrMap bg1="lt1" tx1="dk1" bg2="lt2" tx2="dk2" accent1="accent1" accent2="accent2" accent3="accent3" accent4="accent4" accent5="accent5" accent6="accent6" hlink="hlink" folHlink="folHlink"/>
  <p:sldLayoutIdLst>
    <p:sldLayoutId id="2147483799"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 id="2147483793" r:id="rId19"/>
    <p:sldLayoutId id="2147483794" r:id="rId20"/>
    <p:sldLayoutId id="2147483795" r:id="rId21"/>
    <p:sldLayoutId id="2147483796" r:id="rId22"/>
    <p:sldLayoutId id="2147483726" r:id="rId23"/>
    <p:sldLayoutId id="2147483727" r:id="rId24"/>
    <p:sldLayoutId id="2147483730" r:id="rId25"/>
    <p:sldLayoutId id="2147483731" r:id="rId26"/>
    <p:sldLayoutId id="2147483797" r:id="rId27"/>
    <p:sldLayoutId id="2147483798" r:id="rId28"/>
  </p:sldLayoutIdLst>
  <p:hf hdr="0" ftr="0" dt="0"/>
  <p:txStyles>
    <p:titleStyle>
      <a:lvl1pPr algn="ctr" eaLnBrk="1" hangingPunct="1">
        <a:defRPr sz="3600">
          <a:solidFill>
            <a:schemeClr val="accent1"/>
          </a:solidFill>
          <a:latin typeface="Arial Rounded MT Bold" panose="020F0704030504030204" pitchFamily="34" charset="0"/>
          <a:ea typeface="+mj-ea"/>
          <a:cs typeface="+mj-cs"/>
        </a:defRPr>
      </a:lvl1pPr>
    </p:titleStyle>
    <p:bodyStyle>
      <a:lvl1pPr marL="341313" indent="-230188" eaLnBrk="1" hangingPunct="1">
        <a:lnSpc>
          <a:spcPct val="114000"/>
        </a:lnSpc>
        <a:spcBef>
          <a:spcPts val="600"/>
        </a:spcBef>
        <a:spcAft>
          <a:spcPts val="600"/>
        </a:spcAft>
        <a:buFont typeface="Arial" panose="020B0604020202020204" pitchFamily="34" charset="0"/>
        <a:buChar char="•"/>
        <a:defRPr sz="2800">
          <a:solidFill>
            <a:schemeClr val="tx1">
              <a:lumMod val="85000"/>
              <a:lumOff val="15000"/>
            </a:schemeClr>
          </a:solidFill>
          <a:latin typeface="+mn-lt"/>
          <a:ea typeface="+mn-ea"/>
          <a:cs typeface="+mn-cs"/>
        </a:defRPr>
      </a:lvl1pPr>
      <a:lvl2pPr marL="742950" indent="-285750" eaLnBrk="1" hangingPunct="1">
        <a:lnSpc>
          <a:spcPct val="114000"/>
        </a:lnSpc>
        <a:spcBef>
          <a:spcPts val="600"/>
        </a:spcBef>
        <a:buFont typeface="Courier New" panose="02070309020205020404" pitchFamily="49" charset="0"/>
        <a:buChar char="o"/>
        <a:defRPr sz="2400">
          <a:solidFill>
            <a:schemeClr val="tx1">
              <a:lumMod val="85000"/>
              <a:lumOff val="15000"/>
            </a:schemeClr>
          </a:solidFill>
          <a:latin typeface="+mn-lt"/>
          <a:ea typeface="+mn-ea"/>
          <a:cs typeface="+mn-cs"/>
        </a:defRPr>
      </a:lvl2pPr>
      <a:lvl3pPr marL="1200150" indent="-285750" eaLnBrk="1" hangingPunct="1">
        <a:lnSpc>
          <a:spcPct val="114000"/>
        </a:lnSpc>
        <a:spcBef>
          <a:spcPts val="600"/>
        </a:spcBef>
        <a:buFont typeface="Arial" panose="020B0604020202020204" pitchFamily="34" charset="0"/>
        <a:buChar char="•"/>
        <a:defRPr>
          <a:solidFill>
            <a:schemeClr val="tx1">
              <a:lumMod val="85000"/>
              <a:lumOff val="15000"/>
            </a:schemeClr>
          </a:solidFill>
          <a:latin typeface="+mn-lt"/>
          <a:ea typeface="+mn-ea"/>
          <a:cs typeface="+mn-cs"/>
        </a:defRPr>
      </a:lvl3pPr>
      <a:lvl4pPr marL="1657350" indent="-285750" eaLnBrk="1" hangingPunct="1">
        <a:lnSpc>
          <a:spcPct val="114000"/>
        </a:lnSpc>
        <a:spcBef>
          <a:spcPts val="600"/>
        </a:spcBef>
        <a:buFont typeface="Arial" panose="020B0604020202020204" pitchFamily="34" charset="0"/>
        <a:buChar char="•"/>
        <a:defRPr>
          <a:solidFill>
            <a:schemeClr val="tx1">
              <a:lumMod val="85000"/>
              <a:lumOff val="15000"/>
            </a:schemeClr>
          </a:solidFill>
          <a:latin typeface="+mn-lt"/>
          <a:ea typeface="+mn-ea"/>
          <a:cs typeface="+mn-cs"/>
        </a:defRPr>
      </a:lvl4pPr>
      <a:lvl5pPr marL="2114550" indent="-285750" eaLnBrk="1" hangingPunct="1">
        <a:lnSpc>
          <a:spcPct val="114000"/>
        </a:lnSpc>
        <a:spcBef>
          <a:spcPts val="600"/>
        </a:spcBef>
        <a:buFont typeface="Arial" panose="020B0604020202020204" pitchFamily="34" charset="0"/>
        <a:buChar char="•"/>
        <a:defRPr>
          <a:solidFill>
            <a:schemeClr val="tx1">
              <a:lumMod val="85000"/>
              <a:lumOff val="15000"/>
            </a:schemeClr>
          </a:solidFill>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1.xml"/><Relationship Id="rId5" Type="http://schemas.openxmlformats.org/officeDocument/2006/relationships/image" Target="../media/image32.emf"/><Relationship Id="rId4" Type="http://schemas.openxmlformats.org/officeDocument/2006/relationships/package" Target="../embeddings/Microsoft_Excel_Worksheet.xlsx"/></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9.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notesSlide" Target="../notesSlides/notesSlide24.xml"/><Relationship Id="rId1" Type="http://schemas.openxmlformats.org/officeDocument/2006/relationships/slideLayout" Target="../slideLayouts/slideLayout19.xml"/><Relationship Id="rId4" Type="http://schemas.openxmlformats.org/officeDocument/2006/relationships/image" Target="../media/image40.emf"/></Relationships>
</file>

<file path=ppt/slides/_rels/slide2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notesSlide" Target="../notesSlides/notesSlide25.xml"/><Relationship Id="rId1" Type="http://schemas.openxmlformats.org/officeDocument/2006/relationships/slideLayout" Target="../slideLayouts/slideLayout28.xml"/><Relationship Id="rId6" Type="http://schemas.openxmlformats.org/officeDocument/2006/relationships/image" Target="../media/image42.emf"/><Relationship Id="rId5" Type="http://schemas.openxmlformats.org/officeDocument/2006/relationships/package" Target="../embeddings/Microsoft_Excel_Worksheet3.xlsx"/><Relationship Id="rId4" Type="http://schemas.openxmlformats.org/officeDocument/2006/relationships/image" Target="../media/image41.e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2.tiff"/></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7.xml"/><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45.emf"/></Relationships>
</file>

<file path=ppt/slides/_rels/slide3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openxmlformats.org/officeDocument/2006/relationships/notesSlide" Target="../notesSlides/notesSlide35.xml"/><Relationship Id="rId1" Type="http://schemas.openxmlformats.org/officeDocument/2006/relationships/slideLayout" Target="../slideLayouts/slideLayout28.xml"/><Relationship Id="rId4" Type="http://schemas.openxmlformats.org/officeDocument/2006/relationships/image" Target="../media/image46.emf"/></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21.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openxmlformats.org/officeDocument/2006/relationships/notesSlide" Target="../notesSlides/notesSlide37.xml"/><Relationship Id="rId1" Type="http://schemas.openxmlformats.org/officeDocument/2006/relationships/slideLayout" Target="../slideLayouts/slideLayout18.xml"/><Relationship Id="rId4" Type="http://schemas.openxmlformats.org/officeDocument/2006/relationships/image" Target="../media/image49.em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24.jpe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ubtitle 27">
            <a:extLst>
              <a:ext uri="{FF2B5EF4-FFF2-40B4-BE49-F238E27FC236}">
                <a16:creationId xmlns:a16="http://schemas.microsoft.com/office/drawing/2014/main" id="{ED755882-32B2-4BCF-814F-35EB541CC90F}"/>
              </a:ext>
            </a:extLst>
          </p:cNvPr>
          <p:cNvSpPr>
            <a:spLocks noGrp="1"/>
          </p:cNvSpPr>
          <p:nvPr>
            <p:ph type="body" sz="quarter" idx="10"/>
          </p:nvPr>
        </p:nvSpPr>
        <p:spPr/>
        <p:txBody>
          <a:bodyPr/>
          <a:lstStyle/>
          <a:p>
            <a:r>
              <a:rPr lang="en-US" dirty="0"/>
              <a:t>What’s New in</a:t>
            </a:r>
          </a:p>
        </p:txBody>
      </p:sp>
      <p:sp>
        <p:nvSpPr>
          <p:cNvPr id="3" name="Text Placeholder 2">
            <a:extLst>
              <a:ext uri="{FF2B5EF4-FFF2-40B4-BE49-F238E27FC236}">
                <a16:creationId xmlns:a16="http://schemas.microsoft.com/office/drawing/2014/main" id="{FF29A161-D800-2B4C-86C7-8FFB8BD7314F}"/>
              </a:ext>
            </a:extLst>
          </p:cNvPr>
          <p:cNvSpPr>
            <a:spLocks noGrp="1"/>
          </p:cNvSpPr>
          <p:nvPr>
            <p:ph type="body" sz="quarter" idx="11"/>
          </p:nvPr>
        </p:nvSpPr>
        <p:spPr/>
        <p:txBody>
          <a:bodyPr>
            <a:normAutofit fontScale="92500" lnSpcReduction="10000"/>
          </a:bodyPr>
          <a:lstStyle/>
          <a:p>
            <a:r>
              <a:rPr lang="en-US" sz="7200" dirty="0"/>
              <a:t>Myasthenia Gravis</a:t>
            </a:r>
          </a:p>
        </p:txBody>
      </p:sp>
      <p:sp>
        <p:nvSpPr>
          <p:cNvPr id="5" name="Slide Number Placeholder 4">
            <a:extLst>
              <a:ext uri="{FF2B5EF4-FFF2-40B4-BE49-F238E27FC236}">
                <a16:creationId xmlns:a16="http://schemas.microsoft.com/office/drawing/2014/main" id="{BDE966A4-F17D-4766-BAF0-8B99BD0702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3F912F-1C8C-4406-A72D-DDC68CC735EB}" type="slidenum">
              <a:rPr kumimoji="0" 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402631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factors (continued)</a:t>
            </a:r>
          </a:p>
        </p:txBody>
      </p:sp>
      <p:sp>
        <p:nvSpPr>
          <p:cNvPr id="4" name="Slide Number Placeholder 3"/>
          <p:cNvSpPr>
            <a:spLocks noGrp="1"/>
          </p:cNvSpPr>
          <p:nvPr>
            <p:ph type="sldNum" sz="quarter" idx="10"/>
          </p:nvPr>
        </p:nvSpPr>
        <p:spPr/>
        <p:txBody>
          <a:bodyPr/>
          <a:lstStyle/>
          <a:p>
            <a:fld id="{103F912F-1C8C-4406-A72D-DDC68CC735EB}" type="slidenum">
              <a:rPr lang="en-US" smtClean="0"/>
              <a:pPr/>
              <a:t>10</a:t>
            </a:fld>
            <a:endParaRPr lang="en-US" dirty="0"/>
          </a:p>
        </p:txBody>
      </p:sp>
      <p:sp>
        <p:nvSpPr>
          <p:cNvPr id="3" name="Content Placeholder 2"/>
          <p:cNvSpPr>
            <a:spLocks noGrp="1"/>
          </p:cNvSpPr>
          <p:nvPr>
            <p:ph sz="quarter" idx="11"/>
          </p:nvPr>
        </p:nvSpPr>
        <p:spPr>
          <a:xfrm>
            <a:off x="841248" y="1636776"/>
            <a:ext cx="7944943" cy="4438021"/>
          </a:xfrm>
        </p:spPr>
        <p:txBody>
          <a:bodyPr>
            <a:normAutofit/>
          </a:bodyPr>
          <a:lstStyle/>
          <a:p>
            <a:pPr marL="0" indent="0" fontAlgn="base">
              <a:buNone/>
            </a:pPr>
            <a:r>
              <a:rPr lang="en-US" sz="2000" b="1" u="sng" dirty="0"/>
              <a:t>Checkpoint inhibition in cancer patients</a:t>
            </a:r>
          </a:p>
          <a:p>
            <a:r>
              <a:rPr lang="en-US" sz="2000" dirty="0"/>
              <a:t>Reports of MG caused by checkpoint inhibition therapy in cancer patients are rare but growing</a:t>
            </a:r>
          </a:p>
          <a:p>
            <a:r>
              <a:rPr lang="en-US" sz="2000" dirty="0"/>
              <a:t>50-60% of these cases are </a:t>
            </a:r>
            <a:r>
              <a:rPr lang="en-US" sz="2000" dirty="0" err="1"/>
              <a:t>AChR</a:t>
            </a:r>
            <a:r>
              <a:rPr lang="en-US" sz="2000" dirty="0"/>
              <a:t> and </a:t>
            </a:r>
            <a:r>
              <a:rPr lang="en-US" sz="2000" dirty="0" err="1"/>
              <a:t>MuSK</a:t>
            </a:r>
            <a:r>
              <a:rPr lang="en-US" sz="2000" dirty="0"/>
              <a:t> Negative</a:t>
            </a:r>
          </a:p>
          <a:p>
            <a:r>
              <a:rPr lang="en-US" sz="2000" dirty="0"/>
              <a:t>It takes a mean time of 2 – 4 cycles (up to 14 weeks) of checkpoint inhibition therapy to develop neurological complications </a:t>
            </a:r>
          </a:p>
          <a:p>
            <a:r>
              <a:rPr lang="en-US" sz="2000" dirty="0"/>
              <a:t>Concurrent myositis is common</a:t>
            </a:r>
          </a:p>
          <a:p>
            <a:r>
              <a:rPr lang="en-US" sz="2000" dirty="0"/>
              <a:t>Treatment for MG caused by checkpoint inhibition may be different than other MG subgroups</a:t>
            </a:r>
          </a:p>
        </p:txBody>
      </p:sp>
      <p:sp>
        <p:nvSpPr>
          <p:cNvPr id="91" name="Rectangle 90"/>
          <p:cNvSpPr/>
          <p:nvPr/>
        </p:nvSpPr>
        <p:spPr>
          <a:xfrm>
            <a:off x="410248" y="6311639"/>
            <a:ext cx="5925551" cy="230832"/>
          </a:xfrm>
          <a:prstGeom prst="rect">
            <a:avLst/>
          </a:prstGeom>
        </p:spPr>
        <p:txBody>
          <a:bodyPr wrap="square" numCol="3" spcCol="0">
            <a:spAutoFit/>
          </a:bodyPr>
          <a:lstStyle/>
          <a:p>
            <a:pPr marL="115888" indent="-115888">
              <a:buClrTx/>
              <a:buFont typeface="+mj-lt"/>
              <a:buAutoNum type="arabicPeriod"/>
            </a:pPr>
            <a:r>
              <a:rPr lang="da-DK" sz="900" dirty="0" err="1"/>
              <a:t>Dubey</a:t>
            </a:r>
            <a:r>
              <a:rPr lang="da-DK" sz="900" dirty="0"/>
              <a:t>, et al., 2020</a:t>
            </a:r>
          </a:p>
          <a:p>
            <a:pPr marL="115888" indent="-115888">
              <a:buClrTx/>
              <a:buFont typeface="+mj-lt"/>
              <a:buAutoNum type="arabicPeriod"/>
            </a:pPr>
            <a:r>
              <a:rPr lang="da-DK" sz="900" dirty="0"/>
              <a:t>Kolb, et al., 2018</a:t>
            </a:r>
          </a:p>
        </p:txBody>
      </p:sp>
      <p:pic>
        <p:nvPicPr>
          <p:cNvPr id="1026" name="Picture 2">
            <a:extLst>
              <a:ext uri="{FF2B5EF4-FFF2-40B4-BE49-F238E27FC236}">
                <a16:creationId xmlns:a16="http://schemas.microsoft.com/office/drawing/2014/main" id="{38014D9B-222F-4548-BA93-DA0BA9135AD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8888344" y="1885550"/>
            <a:ext cx="2458523" cy="24580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3D63384-E337-C942-BA60-61F4D1195413}"/>
              </a:ext>
            </a:extLst>
          </p:cNvPr>
          <p:cNvSpPr/>
          <p:nvPr/>
        </p:nvSpPr>
        <p:spPr>
          <a:xfrm>
            <a:off x="8786191" y="4415207"/>
            <a:ext cx="2712052" cy="1169551"/>
          </a:xfrm>
          <a:prstGeom prst="rect">
            <a:avLst/>
          </a:prstGeom>
        </p:spPr>
        <p:txBody>
          <a:bodyPr wrap="square">
            <a:spAutoFit/>
          </a:bodyPr>
          <a:lstStyle/>
          <a:p>
            <a:r>
              <a:rPr lang="en-US" sz="1400" dirty="0">
                <a:solidFill>
                  <a:srgbClr val="0C0D0D"/>
                </a:solidFill>
                <a:latin typeface="Arial" panose="020B0604020202020204" pitchFamily="34" charset="0"/>
                <a:cs typeface="Arial" panose="020B0604020202020204" pitchFamily="34" charset="0"/>
              </a:rPr>
              <a:t>Immune checkpoint inhibitors prevent tumor cells from binding to inhibitory receptors on T cells, enabling the T cells to remain active.</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82873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Mechanism of disease</a:t>
            </a:r>
          </a:p>
        </p:txBody>
      </p:sp>
      <p:sp>
        <p:nvSpPr>
          <p:cNvPr id="4" name="Slide Number Placeholder 3"/>
          <p:cNvSpPr>
            <a:spLocks noGrp="1"/>
          </p:cNvSpPr>
          <p:nvPr>
            <p:ph type="sldNum" sz="quarter" idx="4294967295"/>
          </p:nvPr>
        </p:nvSpPr>
        <p:spPr>
          <a:xfrm>
            <a:off x="9268324" y="6356350"/>
            <a:ext cx="2743200" cy="365125"/>
          </a:xfrm>
        </p:spPr>
        <p:txBody>
          <a:bodyPr/>
          <a:lstStyle/>
          <a:p>
            <a:fld id="{103F912F-1C8C-4406-A72D-DDC68CC735EB}" type="slidenum">
              <a:rPr lang="en-US" smtClean="0"/>
              <a:pPr/>
              <a:t>11</a:t>
            </a:fld>
            <a:endParaRPr lang="en-US" dirty="0"/>
          </a:p>
        </p:txBody>
      </p:sp>
      <p:sp>
        <p:nvSpPr>
          <p:cNvPr id="8" name="Rectangle 7"/>
          <p:cNvSpPr/>
          <p:nvPr/>
        </p:nvSpPr>
        <p:spPr>
          <a:xfrm>
            <a:off x="438046" y="6293157"/>
            <a:ext cx="7118454" cy="369332"/>
          </a:xfrm>
          <a:prstGeom prst="rect">
            <a:avLst/>
          </a:prstGeom>
        </p:spPr>
        <p:txBody>
          <a:bodyPr wrap="square" numCol="3" spcCol="0">
            <a:spAutoFit/>
          </a:bodyPr>
          <a:lstStyle/>
          <a:p>
            <a:pPr marL="115888" indent="-115888">
              <a:buClrTx/>
              <a:buFont typeface="+mj-lt"/>
              <a:buAutoNum type="arabicPeriod"/>
            </a:pPr>
            <a:r>
              <a:rPr lang="da-DK" sz="900" dirty="0"/>
              <a:t>Howard, 2018</a:t>
            </a:r>
          </a:p>
          <a:p>
            <a:pPr marL="115888" indent="-115888">
              <a:buClrTx/>
              <a:buFont typeface="+mj-lt"/>
              <a:buAutoNum type="arabicPeriod"/>
            </a:pPr>
            <a:r>
              <a:rPr lang="da-DK" sz="900" dirty="0" err="1"/>
              <a:t>Berrih-Aknin</a:t>
            </a:r>
            <a:r>
              <a:rPr lang="da-DK" sz="900" dirty="0"/>
              <a:t>, 2014</a:t>
            </a:r>
          </a:p>
          <a:p>
            <a:pPr marL="115888" indent="-115888">
              <a:buClrTx/>
              <a:buFont typeface="+mj-lt"/>
              <a:buAutoNum type="arabicPeriod"/>
            </a:pPr>
            <a:r>
              <a:rPr lang="da-DK" sz="900" dirty="0" err="1"/>
              <a:t>Conti</a:t>
            </a:r>
            <a:r>
              <a:rPr lang="da-DK" sz="900" dirty="0"/>
              <a:t>-Fine, 2006</a:t>
            </a:r>
          </a:p>
          <a:p>
            <a:pPr marL="115888" indent="-115888">
              <a:buClrTx/>
              <a:buFont typeface="+mj-lt"/>
              <a:buAutoNum type="arabicPeriod"/>
            </a:pPr>
            <a:endParaRPr lang="da-DK" sz="900" dirty="0"/>
          </a:p>
        </p:txBody>
      </p:sp>
      <p:sp>
        <p:nvSpPr>
          <p:cNvPr id="16" name="Rectangle 15">
            <a:extLst>
              <a:ext uri="{FF2B5EF4-FFF2-40B4-BE49-F238E27FC236}">
                <a16:creationId xmlns:a16="http://schemas.microsoft.com/office/drawing/2014/main" id="{A20E415F-D551-8740-AE04-A96E4EDD09B0}"/>
              </a:ext>
            </a:extLst>
          </p:cNvPr>
          <p:cNvSpPr/>
          <p:nvPr/>
        </p:nvSpPr>
        <p:spPr>
          <a:xfrm>
            <a:off x="841248" y="1636776"/>
            <a:ext cx="4271441" cy="4031873"/>
          </a:xfrm>
          <a:prstGeom prst="rect">
            <a:avLst/>
          </a:prstGeom>
        </p:spPr>
        <p:txBody>
          <a:bodyPr wrap="square">
            <a:spAutoFit/>
          </a:bodyPr>
          <a:lstStyle/>
          <a:p>
            <a:pPr lvl="0">
              <a:spcAft>
                <a:spcPts val="600"/>
              </a:spcAft>
              <a:defRPr/>
            </a:pPr>
            <a:r>
              <a:rPr lang="en-US" sz="1700" b="1" u="sng" dirty="0">
                <a:uFill>
                  <a:solidFill>
                    <a:schemeClr val="accent1">
                      <a:lumMod val="75000"/>
                    </a:schemeClr>
                  </a:solidFill>
                </a:uFill>
              </a:rPr>
              <a:t>Pathophysiology of anti-</a:t>
            </a:r>
            <a:r>
              <a:rPr lang="en-US" sz="1700" b="1" u="sng" dirty="0" err="1">
                <a:uFill>
                  <a:solidFill>
                    <a:schemeClr val="accent1">
                      <a:lumMod val="75000"/>
                    </a:schemeClr>
                  </a:solidFill>
                </a:uFill>
              </a:rPr>
              <a:t>AChR</a:t>
            </a:r>
            <a:r>
              <a:rPr lang="en-US" sz="1700" b="1" u="sng" dirty="0">
                <a:uFill>
                  <a:solidFill>
                    <a:schemeClr val="accent1">
                      <a:lumMod val="75000"/>
                    </a:schemeClr>
                  </a:solidFill>
                </a:uFill>
              </a:rPr>
              <a:t>+ MG</a:t>
            </a:r>
          </a:p>
          <a:p>
            <a:pPr>
              <a:spcAft>
                <a:spcPts val="600"/>
              </a:spcAft>
            </a:pPr>
            <a:r>
              <a:rPr lang="en-US" sz="1700" dirty="0"/>
              <a:t>Autoreactive Th2 T-cell stimulated B-cell response produces high affinity anti-</a:t>
            </a:r>
            <a:r>
              <a:rPr lang="en-US" sz="1700" dirty="0" err="1"/>
              <a:t>AChR</a:t>
            </a:r>
            <a:r>
              <a:rPr lang="en-US" sz="1700" dirty="0"/>
              <a:t> IgG Ab, which results in:</a:t>
            </a:r>
          </a:p>
          <a:p>
            <a:pPr marL="285750" indent="-285750">
              <a:spcAft>
                <a:spcPts val="600"/>
              </a:spcAft>
              <a:buFont typeface="Arial" panose="020B0604020202020204" pitchFamily="34" charset="0"/>
              <a:buChar char="•"/>
            </a:pPr>
            <a:r>
              <a:rPr lang="en-US" sz="1700" dirty="0"/>
              <a:t>Ab crosslinking and complement activation </a:t>
            </a:r>
            <a:r>
              <a:rPr lang="en-US" sz="1700" dirty="0">
                <a:sym typeface="Wingdings" pitchFamily="2" charset="2"/>
              </a:rPr>
              <a:t></a:t>
            </a:r>
            <a:r>
              <a:rPr lang="en-US" sz="1700" dirty="0"/>
              <a:t> ending in MAC formation</a:t>
            </a:r>
          </a:p>
          <a:p>
            <a:pPr marL="285750" lvl="0" indent="-285750">
              <a:spcAft>
                <a:spcPts val="600"/>
              </a:spcAft>
              <a:buFont typeface="Arial" panose="020B0604020202020204" pitchFamily="34" charset="0"/>
              <a:buChar char="•"/>
              <a:defRPr/>
            </a:pPr>
            <a:r>
              <a:rPr lang="en-US" sz="1700" dirty="0"/>
              <a:t>Internalization/degradation of surface </a:t>
            </a:r>
            <a:r>
              <a:rPr lang="en-US" sz="1700" dirty="0" err="1"/>
              <a:t>AChR</a:t>
            </a:r>
            <a:endParaRPr lang="en-US" sz="1700" dirty="0"/>
          </a:p>
          <a:p>
            <a:pPr marL="285750" lvl="0" indent="-285750">
              <a:spcAft>
                <a:spcPts val="600"/>
              </a:spcAft>
              <a:buFont typeface="Arial" panose="020B0604020202020204" pitchFamily="34" charset="0"/>
              <a:buChar char="•"/>
              <a:defRPr/>
            </a:pPr>
            <a:r>
              <a:rPr lang="en-US" sz="1700" dirty="0"/>
              <a:t>Direct blocking of Ach binding to receptor</a:t>
            </a:r>
          </a:p>
          <a:p>
            <a:pPr>
              <a:spcAft>
                <a:spcPts val="600"/>
              </a:spcAft>
            </a:pPr>
            <a:r>
              <a:rPr lang="en-US" sz="1700" u="sng" dirty="0">
                <a:uFill>
                  <a:solidFill>
                    <a:schemeClr val="accent3"/>
                  </a:solidFill>
                </a:uFill>
              </a:rPr>
              <a:t>Pathophysiology of anti-</a:t>
            </a:r>
            <a:r>
              <a:rPr lang="en-US" sz="1700" u="sng" dirty="0" err="1">
                <a:uFill>
                  <a:solidFill>
                    <a:schemeClr val="accent3"/>
                  </a:solidFill>
                </a:uFill>
              </a:rPr>
              <a:t>MuSK</a:t>
            </a:r>
            <a:r>
              <a:rPr lang="en-US" sz="1700" u="sng" dirty="0">
                <a:uFill>
                  <a:solidFill>
                    <a:schemeClr val="accent3"/>
                  </a:solidFill>
                </a:uFill>
              </a:rPr>
              <a:t>+ MG</a:t>
            </a:r>
          </a:p>
          <a:p>
            <a:pPr>
              <a:spcAft>
                <a:spcPts val="600"/>
              </a:spcAft>
            </a:pPr>
            <a:r>
              <a:rPr lang="en-US" sz="1700" dirty="0"/>
              <a:t>Presence of anti-</a:t>
            </a:r>
            <a:r>
              <a:rPr lang="en-US" sz="1700" dirty="0" err="1"/>
              <a:t>MuSK</a:t>
            </a:r>
            <a:r>
              <a:rPr lang="en-US" sz="1700" dirty="0"/>
              <a:t> IgG4 Ab causes:</a:t>
            </a:r>
          </a:p>
          <a:p>
            <a:pPr marL="285750" indent="-285750">
              <a:spcAft>
                <a:spcPts val="600"/>
              </a:spcAft>
              <a:buFont typeface="Arial" panose="020B0604020202020204" pitchFamily="34" charset="0"/>
              <a:buChar char="•"/>
            </a:pPr>
            <a:r>
              <a:rPr lang="en-US" sz="1700" dirty="0"/>
              <a:t>Decrease in </a:t>
            </a:r>
            <a:r>
              <a:rPr lang="en-US" sz="1700" dirty="0" err="1"/>
              <a:t>AChR</a:t>
            </a:r>
            <a:r>
              <a:rPr lang="en-US" sz="1700" dirty="0"/>
              <a:t> clustering</a:t>
            </a:r>
          </a:p>
        </p:txBody>
      </p:sp>
      <p:grpSp>
        <p:nvGrpSpPr>
          <p:cNvPr id="3" name="Group 2">
            <a:extLst>
              <a:ext uri="{FF2B5EF4-FFF2-40B4-BE49-F238E27FC236}">
                <a16:creationId xmlns:a16="http://schemas.microsoft.com/office/drawing/2014/main" id="{E326A548-04F4-4730-A1E0-B6BDB3646A38}"/>
              </a:ext>
            </a:extLst>
          </p:cNvPr>
          <p:cNvGrpSpPr/>
          <p:nvPr/>
        </p:nvGrpSpPr>
        <p:grpSpPr>
          <a:xfrm>
            <a:off x="5764696" y="2066325"/>
            <a:ext cx="5818112" cy="3428026"/>
            <a:chOff x="4968246" y="2066325"/>
            <a:chExt cx="6614562" cy="3712880"/>
          </a:xfrm>
        </p:grpSpPr>
        <p:sp>
          <p:nvSpPr>
            <p:cNvPr id="11" name="Rectangle 10">
              <a:extLst>
                <a:ext uri="{FF2B5EF4-FFF2-40B4-BE49-F238E27FC236}">
                  <a16:creationId xmlns:a16="http://schemas.microsoft.com/office/drawing/2014/main" id="{C1E544E7-5524-3942-A453-50E133CC305D}"/>
                </a:ext>
              </a:extLst>
            </p:cNvPr>
            <p:cNvSpPr/>
            <p:nvPr/>
          </p:nvSpPr>
          <p:spPr>
            <a:xfrm>
              <a:off x="8722581" y="5502206"/>
              <a:ext cx="2860227" cy="276999"/>
            </a:xfrm>
            <a:prstGeom prst="rect">
              <a:avLst/>
            </a:prstGeom>
          </p:spPr>
          <p:txBody>
            <a:bodyPr wrap="square" numCol="1" spcCol="0">
              <a:spAutoFit/>
            </a:bodyPr>
            <a:lstStyle/>
            <a:p>
              <a:pPr algn="r">
                <a:buClrTx/>
              </a:pPr>
              <a:r>
                <a:rPr lang="da-DK" sz="1200" dirty="0" err="1"/>
                <a:t>Figure</a:t>
              </a:r>
              <a:r>
                <a:rPr lang="da-DK" sz="1200" dirty="0"/>
                <a:t> </a:t>
              </a:r>
              <a:r>
                <a:rPr lang="da-DK" sz="1200" dirty="0" err="1"/>
                <a:t>adapted</a:t>
              </a:r>
              <a:r>
                <a:rPr lang="da-DK" sz="1200" dirty="0"/>
                <a:t> from reference #1.</a:t>
              </a:r>
            </a:p>
          </p:txBody>
        </p:sp>
        <p:pic>
          <p:nvPicPr>
            <p:cNvPr id="6" name="Picture 5">
              <a:extLst>
                <a:ext uri="{FF2B5EF4-FFF2-40B4-BE49-F238E27FC236}">
                  <a16:creationId xmlns:a16="http://schemas.microsoft.com/office/drawing/2014/main" id="{8BA390A1-557E-434F-B3E7-9D8AE56EFC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8246" y="2066325"/>
              <a:ext cx="6614562" cy="3367413"/>
            </a:xfrm>
            <a:prstGeom prst="rect">
              <a:avLst/>
            </a:prstGeom>
          </p:spPr>
        </p:pic>
      </p:grpSp>
      <p:sp>
        <p:nvSpPr>
          <p:cNvPr id="9" name="Slide Number Placeholder 3">
            <a:extLst>
              <a:ext uri="{FF2B5EF4-FFF2-40B4-BE49-F238E27FC236}">
                <a16:creationId xmlns:a16="http://schemas.microsoft.com/office/drawing/2014/main" id="{178DB4B2-3A95-45A2-9324-E43C88423C99}"/>
              </a:ext>
            </a:extLst>
          </p:cNvPr>
          <p:cNvSpPr txBox="1">
            <a:spLocks/>
          </p:cNvSpPr>
          <p:nvPr/>
        </p:nvSpPr>
        <p:spPr>
          <a:xfrm>
            <a:off x="4693920" y="6427055"/>
            <a:ext cx="2804160" cy="2154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03F912F-1C8C-4406-A72D-DDC68CC735EB}" type="slidenum">
              <a:rPr lang="en-US" sz="1200" smtClean="0">
                <a:solidFill>
                  <a:schemeClr val="accent2"/>
                </a:solidFill>
                <a:latin typeface="+mj-lt"/>
              </a:rPr>
              <a:pPr algn="ctr"/>
              <a:t>11</a:t>
            </a:fld>
            <a:endParaRPr lang="en-US" sz="1200" dirty="0">
              <a:solidFill>
                <a:schemeClr val="accent2"/>
              </a:solidFill>
              <a:latin typeface="+mj-lt"/>
            </a:endParaRPr>
          </a:p>
        </p:txBody>
      </p:sp>
    </p:spTree>
    <p:extLst>
      <p:ext uri="{BB962C8B-B14F-4D97-AF65-F5344CB8AC3E}">
        <p14:creationId xmlns:p14="http://schemas.microsoft.com/office/powerpoint/2010/main" val="4029373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1332" y="497711"/>
            <a:ext cx="9560688" cy="1146823"/>
          </a:xfrm>
        </p:spPr>
        <p:txBody>
          <a:bodyPr/>
          <a:lstStyle/>
          <a:p>
            <a:r>
              <a:rPr lang="en-US" dirty="0"/>
              <a:t>Signs and symptoms</a:t>
            </a:r>
          </a:p>
        </p:txBody>
      </p:sp>
      <p:sp>
        <p:nvSpPr>
          <p:cNvPr id="3" name="Content Placeholder 2"/>
          <p:cNvSpPr>
            <a:spLocks noGrp="1"/>
          </p:cNvSpPr>
          <p:nvPr>
            <p:ph type="body" sz="quarter" idx="4294967295"/>
          </p:nvPr>
        </p:nvSpPr>
        <p:spPr>
          <a:xfrm>
            <a:off x="841248" y="1636776"/>
            <a:ext cx="9312568" cy="4628944"/>
          </a:xfrm>
        </p:spPr>
        <p:txBody>
          <a:bodyPr>
            <a:normAutofit fontScale="85000" lnSpcReduction="10000"/>
          </a:bodyPr>
          <a:lstStyle/>
          <a:p>
            <a:pPr marL="0" indent="0">
              <a:buNone/>
            </a:pPr>
            <a:r>
              <a:rPr lang="en-US" sz="1900" dirty="0"/>
              <a:t>MG can produce weakness in any skeletal muscle group, but certain presentations are characteristic of MG:</a:t>
            </a:r>
          </a:p>
          <a:p>
            <a:r>
              <a:rPr lang="en-US" sz="1900" dirty="0"/>
              <a:t>&gt;50% of patients present with ocular symptoms of ptosis and/or diplopia </a:t>
            </a:r>
          </a:p>
          <a:p>
            <a:r>
              <a:rPr lang="en-US" sz="1900" dirty="0"/>
              <a:t>Many patients without ocular manifestations develop ptosis or diplopia at some point in the disease course</a:t>
            </a:r>
          </a:p>
          <a:p>
            <a:r>
              <a:rPr lang="en-US" sz="1900" dirty="0"/>
              <a:t>~15% of patients present with bulbar symptoms -- dysarthria, dysphagia, and fatigable chewing</a:t>
            </a:r>
          </a:p>
          <a:p>
            <a:r>
              <a:rPr lang="en-US" sz="1900" dirty="0"/>
              <a:t>Patients with anti-</a:t>
            </a:r>
            <a:r>
              <a:rPr lang="en-US" sz="1900" dirty="0" err="1"/>
              <a:t>MuSK</a:t>
            </a:r>
            <a:r>
              <a:rPr lang="en-US" sz="1900" dirty="0"/>
              <a:t> MG are more likely to present with early bulbar and respiratory muscle weakness</a:t>
            </a:r>
            <a:r>
              <a:rPr lang="en-US" sz="1900" baseline="30000" dirty="0"/>
              <a:t>1</a:t>
            </a:r>
          </a:p>
          <a:p>
            <a:r>
              <a:rPr lang="en-US" sz="1900" dirty="0"/>
              <a:t>&lt;5% present with proximal limb weakness alone</a:t>
            </a:r>
          </a:p>
          <a:p>
            <a:r>
              <a:rPr lang="en-US" sz="1900" dirty="0"/>
              <a:t>Less common presentations include:</a:t>
            </a:r>
          </a:p>
          <a:p>
            <a:pPr lvl="1"/>
            <a:r>
              <a:rPr lang="en-US" sz="1900" dirty="0"/>
              <a:t>Isolated neck weakness</a:t>
            </a:r>
          </a:p>
          <a:p>
            <a:pPr lvl="1"/>
            <a:r>
              <a:rPr lang="en-US" sz="1900" dirty="0"/>
              <a:t>Isolated respiratory muscle weakness</a:t>
            </a:r>
          </a:p>
          <a:p>
            <a:pPr lvl="1"/>
            <a:r>
              <a:rPr lang="en-US" sz="1900" dirty="0"/>
              <a:t>Distal limb weakness</a:t>
            </a:r>
          </a:p>
          <a:p>
            <a:endParaRPr lang="en-US" sz="1600" dirty="0"/>
          </a:p>
        </p:txBody>
      </p:sp>
      <p:sp>
        <p:nvSpPr>
          <p:cNvPr id="5" name="TextBox 4">
            <a:extLst>
              <a:ext uri="{FF2B5EF4-FFF2-40B4-BE49-F238E27FC236}">
                <a16:creationId xmlns:a16="http://schemas.microsoft.com/office/drawing/2014/main" id="{37043384-009A-F842-A8ED-C72F6F864FBB}"/>
              </a:ext>
            </a:extLst>
          </p:cNvPr>
          <p:cNvSpPr txBox="1"/>
          <p:nvPr/>
        </p:nvSpPr>
        <p:spPr>
          <a:xfrm>
            <a:off x="7434469" y="4140874"/>
            <a:ext cx="2444447" cy="2031325"/>
          </a:xfrm>
          <a:prstGeom prst="rect">
            <a:avLst/>
          </a:prstGeom>
          <a:solidFill>
            <a:schemeClr val="accent1"/>
          </a:solidFill>
          <a:ln>
            <a:noFill/>
          </a:ln>
        </p:spPr>
        <p:txBody>
          <a:bodyPr wrap="square" rtlCol="0">
            <a:spAutoFit/>
          </a:bodyPr>
          <a:lstStyle/>
          <a:p>
            <a:pPr algn="ctr"/>
            <a:r>
              <a:rPr lang="en-US" sz="1400" b="1" u="sng" dirty="0">
                <a:solidFill>
                  <a:schemeClr val="bg1"/>
                </a:solidFill>
              </a:rPr>
              <a:t>Clinical Presentation</a:t>
            </a:r>
            <a:r>
              <a:rPr lang="en-US" sz="1400" u="sng" dirty="0">
                <a:solidFill>
                  <a:schemeClr val="bg1"/>
                </a:solidFill>
              </a:rPr>
              <a:t>:</a:t>
            </a:r>
          </a:p>
          <a:p>
            <a:pPr algn="ctr"/>
            <a:r>
              <a:rPr lang="en-US" sz="1400" i="1" dirty="0">
                <a:solidFill>
                  <a:schemeClr val="bg1"/>
                </a:solidFill>
              </a:rPr>
              <a:t>Location:</a:t>
            </a:r>
          </a:p>
          <a:p>
            <a:pPr algn="ctr"/>
            <a:r>
              <a:rPr lang="en-US" sz="1400" dirty="0">
                <a:solidFill>
                  <a:schemeClr val="bg1"/>
                </a:solidFill>
              </a:rPr>
              <a:t>Ocular MG</a:t>
            </a:r>
          </a:p>
          <a:p>
            <a:pPr algn="ctr"/>
            <a:r>
              <a:rPr lang="en-US" sz="1400" dirty="0">
                <a:solidFill>
                  <a:schemeClr val="bg1"/>
                </a:solidFill>
              </a:rPr>
              <a:t>Generalized MG</a:t>
            </a:r>
          </a:p>
          <a:p>
            <a:pPr algn="ctr"/>
            <a:r>
              <a:rPr lang="en-US" sz="1400" dirty="0">
                <a:solidFill>
                  <a:schemeClr val="bg1"/>
                </a:solidFill>
              </a:rPr>
              <a:t>Refractory MG</a:t>
            </a:r>
          </a:p>
          <a:p>
            <a:pPr algn="ctr"/>
            <a:endParaRPr lang="en-US" sz="1400" dirty="0">
              <a:solidFill>
                <a:schemeClr val="bg1"/>
              </a:solidFill>
            </a:endParaRPr>
          </a:p>
          <a:p>
            <a:pPr algn="ctr"/>
            <a:r>
              <a:rPr lang="en-US" sz="1400" i="1" dirty="0">
                <a:solidFill>
                  <a:schemeClr val="bg1"/>
                </a:solidFill>
              </a:rPr>
              <a:t>Thymus Pathology</a:t>
            </a:r>
          </a:p>
          <a:p>
            <a:pPr algn="ctr"/>
            <a:endParaRPr lang="en-US" sz="1400" i="1" dirty="0">
              <a:solidFill>
                <a:schemeClr val="bg1"/>
              </a:solidFill>
            </a:endParaRPr>
          </a:p>
          <a:p>
            <a:pPr algn="ctr"/>
            <a:r>
              <a:rPr lang="en-US" sz="1400" i="1" dirty="0">
                <a:solidFill>
                  <a:schemeClr val="bg1"/>
                </a:solidFill>
              </a:rPr>
              <a:t>Age Onset</a:t>
            </a:r>
          </a:p>
        </p:txBody>
      </p:sp>
      <p:sp>
        <p:nvSpPr>
          <p:cNvPr id="6" name="Rectangle 5">
            <a:extLst>
              <a:ext uri="{FF2B5EF4-FFF2-40B4-BE49-F238E27FC236}">
                <a16:creationId xmlns:a16="http://schemas.microsoft.com/office/drawing/2014/main" id="{7D003CA6-CBCB-8B4B-B895-D937178057BA}"/>
              </a:ext>
            </a:extLst>
          </p:cNvPr>
          <p:cNvSpPr/>
          <p:nvPr/>
        </p:nvSpPr>
        <p:spPr>
          <a:xfrm>
            <a:off x="586583" y="6379958"/>
            <a:ext cx="4764646" cy="230832"/>
          </a:xfrm>
          <a:prstGeom prst="rect">
            <a:avLst/>
          </a:prstGeom>
        </p:spPr>
        <p:txBody>
          <a:bodyPr wrap="square" numCol="3" spcCol="0">
            <a:spAutoFit/>
          </a:bodyPr>
          <a:lstStyle/>
          <a:p>
            <a:pPr marL="115888" indent="-115888">
              <a:buClrTx/>
              <a:buFont typeface="+mj-lt"/>
              <a:buAutoNum type="arabicPeriod"/>
            </a:pPr>
            <a:r>
              <a:rPr lang="da-DK" sz="900" dirty="0" err="1"/>
              <a:t>Pasnoor</a:t>
            </a:r>
            <a:r>
              <a:rPr lang="da-DK" sz="900" dirty="0"/>
              <a:t>, et al., 2010</a:t>
            </a:r>
          </a:p>
          <a:p>
            <a:pPr marL="115888" indent="-115888">
              <a:buClrTx/>
              <a:buFont typeface="+mj-lt"/>
              <a:buAutoNum type="arabicPeriod"/>
            </a:pPr>
            <a:r>
              <a:rPr lang="da-DK" sz="900" dirty="0" err="1"/>
              <a:t>Gilhus</a:t>
            </a:r>
            <a:r>
              <a:rPr lang="da-DK" sz="900" dirty="0"/>
              <a:t>, 2016</a:t>
            </a:r>
          </a:p>
        </p:txBody>
      </p:sp>
      <p:sp>
        <p:nvSpPr>
          <p:cNvPr id="7" name="Slide Number Placeholder 3">
            <a:extLst>
              <a:ext uri="{FF2B5EF4-FFF2-40B4-BE49-F238E27FC236}">
                <a16:creationId xmlns:a16="http://schemas.microsoft.com/office/drawing/2014/main" id="{C02AE810-8499-43A2-8263-600906FDC854}"/>
              </a:ext>
            </a:extLst>
          </p:cNvPr>
          <p:cNvSpPr txBox="1">
            <a:spLocks/>
          </p:cNvSpPr>
          <p:nvPr/>
        </p:nvSpPr>
        <p:spPr>
          <a:xfrm>
            <a:off x="4693920" y="6427055"/>
            <a:ext cx="2804160" cy="2154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03F912F-1C8C-4406-A72D-DDC68CC735EB}" type="slidenum">
              <a:rPr lang="en-US" sz="1200" smtClean="0">
                <a:solidFill>
                  <a:schemeClr val="accent2"/>
                </a:solidFill>
                <a:latin typeface="+mj-lt"/>
              </a:rPr>
              <a:pPr algn="ctr"/>
              <a:t>12</a:t>
            </a:fld>
            <a:endParaRPr lang="en-US" sz="1200" dirty="0">
              <a:solidFill>
                <a:schemeClr val="accent2"/>
              </a:solidFill>
              <a:latin typeface="+mj-lt"/>
            </a:endParaRPr>
          </a:p>
        </p:txBody>
      </p:sp>
    </p:spTree>
    <p:extLst>
      <p:ext uri="{BB962C8B-B14F-4D97-AF65-F5344CB8AC3E}">
        <p14:creationId xmlns:p14="http://schemas.microsoft.com/office/powerpoint/2010/main" val="3221715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Diagnostic algorithm for MG</a:t>
            </a:r>
          </a:p>
        </p:txBody>
      </p:sp>
      <p:sp>
        <p:nvSpPr>
          <p:cNvPr id="4" name="Slide Number Placeholder 3"/>
          <p:cNvSpPr>
            <a:spLocks noGrp="1"/>
          </p:cNvSpPr>
          <p:nvPr>
            <p:ph type="sldNum" sz="quarter" idx="10"/>
          </p:nvPr>
        </p:nvSpPr>
        <p:spPr/>
        <p:txBody>
          <a:bodyPr/>
          <a:lstStyle/>
          <a:p>
            <a:fld id="{103F912F-1C8C-4406-A72D-DDC68CC735EB}" type="slidenum">
              <a:rPr lang="en-US" smtClean="0"/>
              <a:pPr/>
              <a:t>13</a:t>
            </a:fld>
            <a:endParaRPr lang="en-US" dirty="0"/>
          </a:p>
        </p:txBody>
      </p:sp>
      <p:sp>
        <p:nvSpPr>
          <p:cNvPr id="3" name="Content Placeholder 2">
            <a:extLst>
              <a:ext uri="{FF2B5EF4-FFF2-40B4-BE49-F238E27FC236}">
                <a16:creationId xmlns:a16="http://schemas.microsoft.com/office/drawing/2014/main" id="{5382813A-2B0E-4E97-9F77-6DED4AF67230}"/>
              </a:ext>
            </a:extLst>
          </p:cNvPr>
          <p:cNvSpPr>
            <a:spLocks noGrp="1"/>
          </p:cNvSpPr>
          <p:nvPr>
            <p:ph sz="quarter" idx="11"/>
          </p:nvPr>
        </p:nvSpPr>
        <p:spPr/>
        <p:txBody>
          <a:bodyPr/>
          <a:lstStyle/>
          <a:p>
            <a:endParaRPr lang="en-US"/>
          </a:p>
        </p:txBody>
      </p:sp>
      <p:sp>
        <p:nvSpPr>
          <p:cNvPr id="6" name="Rectangle 5"/>
          <p:cNvSpPr/>
          <p:nvPr/>
        </p:nvSpPr>
        <p:spPr>
          <a:xfrm>
            <a:off x="545421" y="5965849"/>
            <a:ext cx="5925551" cy="230832"/>
          </a:xfrm>
          <a:prstGeom prst="rect">
            <a:avLst/>
          </a:prstGeom>
        </p:spPr>
        <p:txBody>
          <a:bodyPr wrap="square" numCol="3" spcCol="0">
            <a:spAutoFit/>
          </a:bodyPr>
          <a:lstStyle/>
          <a:p>
            <a:pPr marL="115888" indent="-115888">
              <a:buClrTx/>
              <a:buFont typeface="+mj-lt"/>
              <a:buAutoNum type="arabicPeriod"/>
            </a:pPr>
            <a:r>
              <a:rPr lang="da-DK" sz="900" dirty="0">
                <a:solidFill>
                  <a:schemeClr val="bg1"/>
                </a:solidFill>
              </a:rPr>
              <a:t>Wang, et al., 2007</a:t>
            </a:r>
          </a:p>
          <a:p>
            <a:pPr marL="115888" indent="-115888">
              <a:buClrTx/>
              <a:buFont typeface="+mj-lt"/>
              <a:buAutoNum type="arabicPeriod"/>
            </a:pPr>
            <a:r>
              <a:rPr lang="da-DK" sz="900" dirty="0">
                <a:solidFill>
                  <a:schemeClr val="bg1"/>
                </a:solidFill>
              </a:rPr>
              <a:t>Mercuri, et al., 2018</a:t>
            </a:r>
          </a:p>
        </p:txBody>
      </p:sp>
      <p:sp>
        <p:nvSpPr>
          <p:cNvPr id="10" name="TextBox 9">
            <a:extLst>
              <a:ext uri="{FF2B5EF4-FFF2-40B4-BE49-F238E27FC236}">
                <a16:creationId xmlns:a16="http://schemas.microsoft.com/office/drawing/2014/main" id="{B294D9BC-16F4-0847-B0EF-A61BC3A17725}"/>
              </a:ext>
            </a:extLst>
          </p:cNvPr>
          <p:cNvSpPr txBox="1"/>
          <p:nvPr/>
        </p:nvSpPr>
        <p:spPr>
          <a:xfrm>
            <a:off x="671332" y="6387652"/>
            <a:ext cx="5042288" cy="230832"/>
          </a:xfrm>
          <a:prstGeom prst="rect">
            <a:avLst/>
          </a:prstGeom>
          <a:noFill/>
        </p:spPr>
        <p:txBody>
          <a:bodyPr wrap="square" rtlCol="0">
            <a:spAutoFit/>
          </a:bodyPr>
          <a:lstStyle/>
          <a:p>
            <a:pPr marL="228600" indent="-228600">
              <a:buFont typeface="+mj-lt"/>
              <a:buAutoNum type="arabicPeriod"/>
            </a:pPr>
            <a:r>
              <a:rPr lang="en-US" sz="900" dirty="0"/>
              <a:t>Hehir and </a:t>
            </a:r>
            <a:r>
              <a:rPr lang="en-US" sz="900" dirty="0" err="1"/>
              <a:t>Ciafaloni</a:t>
            </a:r>
            <a:r>
              <a:rPr lang="en-US" sz="900" dirty="0"/>
              <a:t>, 2011</a:t>
            </a:r>
          </a:p>
        </p:txBody>
      </p:sp>
      <p:pic>
        <p:nvPicPr>
          <p:cNvPr id="9" name="Picture 2">
            <a:extLst>
              <a:ext uri="{FF2B5EF4-FFF2-40B4-BE49-F238E27FC236}">
                <a16:creationId xmlns:a16="http://schemas.microsoft.com/office/drawing/2014/main" id="{A6A01B19-CE7B-AD4D-82A2-10C408A93BC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11013" y="1718327"/>
            <a:ext cx="4769974" cy="41737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38653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672686095"/>
              </p:ext>
            </p:extLst>
          </p:nvPr>
        </p:nvGraphicFramePr>
        <p:xfrm>
          <a:off x="4071067" y="1636776"/>
          <a:ext cx="7418566" cy="4258447"/>
        </p:xfrm>
        <a:graphic>
          <a:graphicData uri="http://schemas.openxmlformats.org/drawingml/2006/table">
            <a:tbl>
              <a:tblPr firstRow="1" bandRow="1">
                <a:tableStyleId>{5C22544A-7EE6-4342-B048-85BDC9FD1C3A}</a:tableStyleId>
              </a:tblPr>
              <a:tblGrid>
                <a:gridCol w="1854642">
                  <a:extLst>
                    <a:ext uri="{9D8B030D-6E8A-4147-A177-3AD203B41FA5}">
                      <a16:colId xmlns:a16="http://schemas.microsoft.com/office/drawing/2014/main" val="20000"/>
                    </a:ext>
                  </a:extLst>
                </a:gridCol>
                <a:gridCol w="2101927">
                  <a:extLst>
                    <a:ext uri="{9D8B030D-6E8A-4147-A177-3AD203B41FA5}">
                      <a16:colId xmlns:a16="http://schemas.microsoft.com/office/drawing/2014/main" val="20001"/>
                    </a:ext>
                  </a:extLst>
                </a:gridCol>
                <a:gridCol w="1607355">
                  <a:extLst>
                    <a:ext uri="{9D8B030D-6E8A-4147-A177-3AD203B41FA5}">
                      <a16:colId xmlns:a16="http://schemas.microsoft.com/office/drawing/2014/main" val="20002"/>
                    </a:ext>
                  </a:extLst>
                </a:gridCol>
                <a:gridCol w="1854642">
                  <a:extLst>
                    <a:ext uri="{9D8B030D-6E8A-4147-A177-3AD203B41FA5}">
                      <a16:colId xmlns:a16="http://schemas.microsoft.com/office/drawing/2014/main" val="20003"/>
                    </a:ext>
                  </a:extLst>
                </a:gridCol>
              </a:tblGrid>
              <a:tr h="639380">
                <a:tc>
                  <a:txBody>
                    <a:bodyPr/>
                    <a:lstStyle/>
                    <a:p>
                      <a:pPr algn="ctr"/>
                      <a:r>
                        <a:rPr lang="en-US" sz="1600" dirty="0"/>
                        <a:t>Antibody </a:t>
                      </a:r>
                    </a:p>
                  </a:txBody>
                  <a:tcPr marL="121920" marR="121920" marT="60960" marB="60960" anchor="ctr"/>
                </a:tc>
                <a:tc>
                  <a:txBody>
                    <a:bodyPr/>
                    <a:lstStyle/>
                    <a:p>
                      <a:pPr algn="ctr"/>
                      <a:r>
                        <a:rPr lang="en-US" sz="1600" dirty="0"/>
                        <a:t>Diagnostic Utility</a:t>
                      </a:r>
                    </a:p>
                  </a:txBody>
                  <a:tcPr marL="121920" marR="121920" marT="60960" marB="60960" anchor="ctr"/>
                </a:tc>
                <a:tc>
                  <a:txBody>
                    <a:bodyPr/>
                    <a:lstStyle/>
                    <a:p>
                      <a:pPr algn="ctr"/>
                      <a:r>
                        <a:rPr lang="en-US" sz="1600" dirty="0"/>
                        <a:t>Thymus</a:t>
                      </a:r>
                      <a:r>
                        <a:rPr lang="en-US" sz="1600" baseline="0" dirty="0"/>
                        <a:t> Pathology</a:t>
                      </a:r>
                      <a:endParaRPr lang="en-US" sz="1600" dirty="0"/>
                    </a:p>
                  </a:txBody>
                  <a:tcPr marL="121920" marR="121920" marT="60960" marB="60960" anchor="ctr"/>
                </a:tc>
                <a:tc>
                  <a:txBody>
                    <a:bodyPr/>
                    <a:lstStyle/>
                    <a:p>
                      <a:pPr algn="ctr"/>
                      <a:r>
                        <a:rPr lang="en-US" sz="1600" dirty="0"/>
                        <a:t>Additional</a:t>
                      </a:r>
                      <a:r>
                        <a:rPr lang="en-US" sz="1600" baseline="0" dirty="0"/>
                        <a:t> Considerations</a:t>
                      </a:r>
                      <a:endParaRPr lang="en-US" sz="1600" dirty="0"/>
                    </a:p>
                  </a:txBody>
                  <a:tcPr marL="121920" marR="121920" marT="60960" marB="60960" anchor="ctr"/>
                </a:tc>
                <a:extLst>
                  <a:ext uri="{0D108BD9-81ED-4DB2-BD59-A6C34878D82A}">
                    <a16:rowId xmlns:a16="http://schemas.microsoft.com/office/drawing/2014/main" val="10000"/>
                  </a:ext>
                </a:extLst>
              </a:tr>
              <a:tr h="1086948">
                <a:tc>
                  <a:txBody>
                    <a:bodyPr/>
                    <a:lstStyle/>
                    <a:p>
                      <a:pPr algn="l"/>
                      <a:r>
                        <a:rPr lang="en-US" sz="1600" b="1" dirty="0" err="1"/>
                        <a:t>AChR</a:t>
                      </a:r>
                      <a:r>
                        <a:rPr lang="en-US" sz="1600" b="1" dirty="0"/>
                        <a:t>-Binding</a:t>
                      </a:r>
                    </a:p>
                  </a:txBody>
                  <a:tcPr marL="121920" marR="121920" marT="60960" marB="60960" anchor="ctr"/>
                </a:tc>
                <a:tc>
                  <a:txBody>
                    <a:bodyPr/>
                    <a:lstStyle/>
                    <a:p>
                      <a:pPr algn="l"/>
                      <a:r>
                        <a:rPr lang="en-US" sz="1200" dirty="0"/>
                        <a:t>Gen MG:     </a:t>
                      </a:r>
                      <a:r>
                        <a:rPr lang="en-US" sz="1200" dirty="0" err="1"/>
                        <a:t>Sens</a:t>
                      </a:r>
                      <a:r>
                        <a:rPr lang="en-US" sz="1200" dirty="0"/>
                        <a:t>: 70-95%</a:t>
                      </a:r>
                    </a:p>
                    <a:p>
                      <a:pPr algn="l"/>
                      <a:r>
                        <a:rPr lang="en-US" sz="1200" baseline="0" dirty="0"/>
                        <a:t>                     Spec:  90+%</a:t>
                      </a:r>
                    </a:p>
                    <a:p>
                      <a:pPr algn="l"/>
                      <a:r>
                        <a:rPr lang="en-US" sz="1200" baseline="0" dirty="0"/>
                        <a:t>Ocular MG: </a:t>
                      </a:r>
                      <a:r>
                        <a:rPr lang="en-US" sz="1200" baseline="0" dirty="0" err="1"/>
                        <a:t>Sens</a:t>
                      </a:r>
                      <a:r>
                        <a:rPr lang="en-US" sz="1200" baseline="0" dirty="0"/>
                        <a:t>: 30-75%</a:t>
                      </a:r>
                    </a:p>
                    <a:p>
                      <a:pPr algn="l"/>
                      <a:r>
                        <a:rPr lang="en-US" sz="1200" baseline="0" dirty="0"/>
                        <a:t>                      Spec: 90+%</a:t>
                      </a:r>
                      <a:endParaRPr lang="en-US" sz="1200" dirty="0"/>
                    </a:p>
                    <a:p>
                      <a:pPr algn="l"/>
                      <a:endParaRPr lang="en-US" sz="1200" dirty="0"/>
                    </a:p>
                  </a:txBody>
                  <a:tcPr marL="121920" marR="121920" marT="60960" marB="60960" anchor="ctr"/>
                </a:tc>
                <a:tc>
                  <a:txBody>
                    <a:bodyPr/>
                    <a:lstStyle/>
                    <a:p>
                      <a:pPr algn="l"/>
                      <a:endParaRPr lang="en-US" sz="1800" dirty="0"/>
                    </a:p>
                  </a:txBody>
                  <a:tcPr marL="121920" marR="121920" marT="60960" marB="60960" anchor="ctr"/>
                </a:tc>
                <a:tc>
                  <a:txBody>
                    <a:bodyPr/>
                    <a:lstStyle/>
                    <a:p>
                      <a:pPr algn="l"/>
                      <a:r>
                        <a:rPr lang="en-US" sz="1200" dirty="0"/>
                        <a:t>Rare False Positive:</a:t>
                      </a:r>
                    </a:p>
                    <a:p>
                      <a:pPr algn="l"/>
                      <a:r>
                        <a:rPr lang="en-US" sz="1200" dirty="0"/>
                        <a:t>SLE,</a:t>
                      </a:r>
                      <a:r>
                        <a:rPr lang="en-US" sz="1200" baseline="0" dirty="0"/>
                        <a:t> RA, Autoimmune hepatitis, </a:t>
                      </a:r>
                      <a:r>
                        <a:rPr lang="en-US" sz="1200" baseline="0" dirty="0" err="1"/>
                        <a:t>thymoma</a:t>
                      </a:r>
                      <a:r>
                        <a:rPr lang="en-US" sz="1200" baseline="0" dirty="0"/>
                        <a:t> w/o MG</a:t>
                      </a:r>
                      <a:endParaRPr lang="en-US" sz="1200" dirty="0"/>
                    </a:p>
                  </a:txBody>
                  <a:tcPr marL="121920" marR="121920" marT="60960" marB="60960" anchor="ctr"/>
                </a:tc>
                <a:extLst>
                  <a:ext uri="{0D108BD9-81ED-4DB2-BD59-A6C34878D82A}">
                    <a16:rowId xmlns:a16="http://schemas.microsoft.com/office/drawing/2014/main" val="10001"/>
                  </a:ext>
                </a:extLst>
              </a:tr>
              <a:tr h="518658">
                <a:tc>
                  <a:txBody>
                    <a:bodyPr/>
                    <a:lstStyle/>
                    <a:p>
                      <a:pPr algn="l"/>
                      <a:r>
                        <a:rPr lang="en-US" sz="1600" b="1" dirty="0" err="1"/>
                        <a:t>AchR</a:t>
                      </a:r>
                      <a:r>
                        <a:rPr lang="en-US" sz="1600" b="1" dirty="0"/>
                        <a:t>-Modulating</a:t>
                      </a:r>
                    </a:p>
                  </a:txBody>
                  <a:tcPr marL="121920" marR="121920" marT="60960" marB="60960" anchor="ctr"/>
                </a:tc>
                <a:tc>
                  <a:txBody>
                    <a:bodyPr/>
                    <a:lstStyle/>
                    <a:p>
                      <a:pPr algn="l"/>
                      <a:r>
                        <a:rPr lang="en-US" sz="1200" dirty="0"/>
                        <a:t>Positive</a:t>
                      </a:r>
                      <a:r>
                        <a:rPr lang="en-US" sz="1200" baseline="0" dirty="0"/>
                        <a:t> in 3-4% of patients with normal </a:t>
                      </a:r>
                      <a:r>
                        <a:rPr lang="en-US" sz="1200" baseline="0" dirty="0" err="1"/>
                        <a:t>AChR</a:t>
                      </a:r>
                      <a:r>
                        <a:rPr lang="en-US" sz="1200" baseline="0" dirty="0"/>
                        <a:t>-Binding</a:t>
                      </a:r>
                      <a:endParaRPr lang="en-US" sz="1200" dirty="0"/>
                    </a:p>
                  </a:txBody>
                  <a:tcPr marL="121920" marR="121920" marT="60960" marB="60960" anchor="ctr"/>
                </a:tc>
                <a:tc>
                  <a:txBody>
                    <a:bodyPr/>
                    <a:lstStyle/>
                    <a:p>
                      <a:pPr algn="l"/>
                      <a:r>
                        <a:rPr lang="en-US" sz="1200" dirty="0"/>
                        <a:t>May be predictive of </a:t>
                      </a:r>
                      <a:r>
                        <a:rPr lang="en-US" sz="1200" dirty="0" err="1"/>
                        <a:t>Thymoma</a:t>
                      </a:r>
                      <a:endParaRPr lang="en-US" sz="1200" dirty="0"/>
                    </a:p>
                  </a:txBody>
                  <a:tcPr marL="121920" marR="121920" marT="60960" marB="60960" anchor="ctr"/>
                </a:tc>
                <a:tc>
                  <a:txBody>
                    <a:bodyPr/>
                    <a:lstStyle/>
                    <a:p>
                      <a:pPr algn="l"/>
                      <a:r>
                        <a:rPr lang="en-US" sz="1200" dirty="0"/>
                        <a:t>False positive in hemolysis</a:t>
                      </a:r>
                    </a:p>
                  </a:txBody>
                  <a:tcPr marL="121920" marR="121920" marT="60960" marB="60960" anchor="ctr"/>
                </a:tc>
                <a:extLst>
                  <a:ext uri="{0D108BD9-81ED-4DB2-BD59-A6C34878D82A}">
                    <a16:rowId xmlns:a16="http://schemas.microsoft.com/office/drawing/2014/main" val="10002"/>
                  </a:ext>
                </a:extLst>
              </a:tr>
              <a:tr h="703319">
                <a:tc>
                  <a:txBody>
                    <a:bodyPr/>
                    <a:lstStyle/>
                    <a:p>
                      <a:pPr algn="l"/>
                      <a:r>
                        <a:rPr lang="en-US" sz="1600" b="1" dirty="0" err="1"/>
                        <a:t>AChR</a:t>
                      </a:r>
                      <a:r>
                        <a:rPr lang="en-US" sz="1600" b="1" dirty="0"/>
                        <a:t>-Blocking</a:t>
                      </a:r>
                    </a:p>
                  </a:txBody>
                  <a:tcPr marL="121920" marR="121920" marT="60960" marB="60960" anchor="ctr"/>
                </a:tc>
                <a:tc>
                  <a:txBody>
                    <a:bodyPr/>
                    <a:lstStyle/>
                    <a:p>
                      <a:pPr algn="l"/>
                      <a:r>
                        <a:rPr lang="en-US" sz="1200" dirty="0"/>
                        <a:t>Positive</a:t>
                      </a:r>
                      <a:r>
                        <a:rPr lang="en-US" sz="1200" baseline="0" dirty="0"/>
                        <a:t> in fewer than 1% patients with normal </a:t>
                      </a:r>
                      <a:r>
                        <a:rPr lang="en-US" sz="1200" baseline="0" dirty="0" err="1"/>
                        <a:t>AChR</a:t>
                      </a:r>
                      <a:r>
                        <a:rPr lang="en-US" sz="1200" baseline="0" dirty="0"/>
                        <a:t>-Binding</a:t>
                      </a:r>
                      <a:endParaRPr lang="en-US" sz="1200" dirty="0"/>
                    </a:p>
                  </a:txBody>
                  <a:tcPr marL="121920" marR="121920" marT="60960" marB="60960" anchor="ctr"/>
                </a:tc>
                <a:tc>
                  <a:txBody>
                    <a:bodyPr/>
                    <a:lstStyle/>
                    <a:p>
                      <a:pPr algn="l"/>
                      <a:endParaRPr lang="en-US" sz="1800" dirty="0"/>
                    </a:p>
                  </a:txBody>
                  <a:tcPr marL="121920" marR="121920" marT="60960" marB="60960" anchor="ctr"/>
                </a:tc>
                <a:tc>
                  <a:txBody>
                    <a:bodyPr/>
                    <a:lstStyle/>
                    <a:p>
                      <a:pPr algn="l"/>
                      <a:endParaRPr lang="en-US" sz="1800" dirty="0"/>
                    </a:p>
                  </a:txBody>
                  <a:tcPr marL="121920" marR="121920" marT="60960" marB="60960" anchor="ctr"/>
                </a:tc>
                <a:extLst>
                  <a:ext uri="{0D108BD9-81ED-4DB2-BD59-A6C34878D82A}">
                    <a16:rowId xmlns:a16="http://schemas.microsoft.com/office/drawing/2014/main" val="10003"/>
                  </a:ext>
                </a:extLst>
              </a:tr>
              <a:tr h="1086948">
                <a:tc>
                  <a:txBody>
                    <a:bodyPr/>
                    <a:lstStyle/>
                    <a:p>
                      <a:pPr algn="l"/>
                      <a:r>
                        <a:rPr lang="en-US" sz="1600" b="1" dirty="0"/>
                        <a:t>Striated</a:t>
                      </a:r>
                      <a:r>
                        <a:rPr lang="en-US" sz="1600" b="1" baseline="0" dirty="0"/>
                        <a:t> Muscle</a:t>
                      </a:r>
                      <a:endParaRPr lang="en-US" sz="1600" b="1" dirty="0"/>
                    </a:p>
                  </a:txBody>
                  <a:tcPr marL="121920" marR="121920" marT="60960" marB="60960" anchor="ctr"/>
                </a:tc>
                <a:tc>
                  <a:txBody>
                    <a:bodyPr/>
                    <a:lstStyle/>
                    <a:p>
                      <a:pPr algn="l"/>
                      <a:r>
                        <a:rPr lang="en-US" sz="1200" dirty="0"/>
                        <a:t>Gen MG:</a:t>
                      </a:r>
                      <a:r>
                        <a:rPr lang="en-US" sz="1200" baseline="0" dirty="0"/>
                        <a:t>     </a:t>
                      </a:r>
                      <a:r>
                        <a:rPr lang="en-US" sz="1200" baseline="0" dirty="0" err="1"/>
                        <a:t>Sens</a:t>
                      </a:r>
                      <a:r>
                        <a:rPr lang="en-US" sz="1200" baseline="0" dirty="0"/>
                        <a:t>: 30%</a:t>
                      </a:r>
                      <a:endParaRPr lang="en-US" sz="1200" dirty="0"/>
                    </a:p>
                  </a:txBody>
                  <a:tcPr marL="121920" marR="121920" marT="60960" marB="60960" anchor="ctr"/>
                </a:tc>
                <a:tc>
                  <a:txBody>
                    <a:bodyPr/>
                    <a:lstStyle/>
                    <a:p>
                      <a:pPr algn="l"/>
                      <a:r>
                        <a:rPr lang="en-US" sz="1200" dirty="0"/>
                        <a:t>Predictive </a:t>
                      </a:r>
                      <a:r>
                        <a:rPr lang="en-US" sz="1200" dirty="0" err="1"/>
                        <a:t>Thymoma</a:t>
                      </a:r>
                      <a:endParaRPr lang="en-US" sz="1200" dirty="0"/>
                    </a:p>
                    <a:p>
                      <a:pPr marL="171450" indent="-171450" algn="l">
                        <a:buFont typeface="Arial"/>
                        <a:buChar char="•"/>
                      </a:pPr>
                      <a:r>
                        <a:rPr lang="en-US" sz="1200" dirty="0"/>
                        <a:t>&gt;80% MG with </a:t>
                      </a:r>
                      <a:r>
                        <a:rPr lang="en-US" sz="1200" dirty="0" err="1"/>
                        <a:t>thymoma</a:t>
                      </a:r>
                      <a:endParaRPr lang="en-US" sz="1200" dirty="0"/>
                    </a:p>
                    <a:p>
                      <a:pPr marL="171450" indent="-171450" algn="l">
                        <a:buFont typeface="Arial"/>
                        <a:buChar char="•"/>
                      </a:pPr>
                      <a:r>
                        <a:rPr lang="en-US" sz="1200" dirty="0"/>
                        <a:t>24% </a:t>
                      </a:r>
                      <a:r>
                        <a:rPr lang="en-US" sz="1200" dirty="0" err="1"/>
                        <a:t>thymoma</a:t>
                      </a:r>
                      <a:r>
                        <a:rPr lang="en-US" sz="1200" dirty="0"/>
                        <a:t> w/o MG</a:t>
                      </a:r>
                    </a:p>
                  </a:txBody>
                  <a:tcPr marL="121920" marR="121920" marT="60960" marB="60960" anchor="ctr"/>
                </a:tc>
                <a:tc>
                  <a:txBody>
                    <a:bodyPr/>
                    <a:lstStyle/>
                    <a:p>
                      <a:pPr marL="171450" indent="-171450" algn="l">
                        <a:buFont typeface="Arial"/>
                        <a:buChar char="•"/>
                      </a:pPr>
                      <a:r>
                        <a:rPr lang="en-US" sz="1200" dirty="0"/>
                        <a:t>More</a:t>
                      </a:r>
                      <a:r>
                        <a:rPr lang="en-US" sz="1200" baseline="0" dirty="0"/>
                        <a:t> common in elderly patients. </a:t>
                      </a:r>
                    </a:p>
                    <a:p>
                      <a:pPr marL="171450" indent="-171450" algn="l">
                        <a:buFont typeface="Arial"/>
                        <a:buChar char="•"/>
                      </a:pPr>
                      <a:r>
                        <a:rPr lang="en-US" sz="1200" baseline="0" dirty="0"/>
                        <a:t>False positive in: RA, LEMS, Graft vs. Host</a:t>
                      </a:r>
                      <a:endParaRPr lang="en-US" sz="1200" dirty="0"/>
                    </a:p>
                  </a:txBody>
                  <a:tcPr marL="121920" marR="121920" marT="60960" marB="60960" anchor="ctr"/>
                </a:tc>
                <a:extLst>
                  <a:ext uri="{0D108BD9-81ED-4DB2-BD59-A6C34878D82A}">
                    <a16:rowId xmlns:a16="http://schemas.microsoft.com/office/drawing/2014/main" val="10004"/>
                  </a:ext>
                </a:extLst>
              </a:tr>
            </a:tbl>
          </a:graphicData>
        </a:graphic>
      </p:graphicFrame>
      <p:sp>
        <p:nvSpPr>
          <p:cNvPr id="6" name="Rectangle 5">
            <a:extLst>
              <a:ext uri="{FF2B5EF4-FFF2-40B4-BE49-F238E27FC236}">
                <a16:creationId xmlns:a16="http://schemas.microsoft.com/office/drawing/2014/main" id="{CDBCC480-21F2-DC4A-B61D-5CDC2BE5E52E}"/>
              </a:ext>
            </a:extLst>
          </p:cNvPr>
          <p:cNvSpPr/>
          <p:nvPr/>
        </p:nvSpPr>
        <p:spPr>
          <a:xfrm>
            <a:off x="551261" y="6341236"/>
            <a:ext cx="5925551" cy="230832"/>
          </a:xfrm>
          <a:prstGeom prst="rect">
            <a:avLst/>
          </a:prstGeom>
        </p:spPr>
        <p:txBody>
          <a:bodyPr wrap="square" numCol="3" spcCol="0">
            <a:spAutoFit/>
          </a:bodyPr>
          <a:lstStyle/>
          <a:p>
            <a:pPr marL="115888" indent="-115888">
              <a:buClrTx/>
              <a:buFont typeface="+mj-lt"/>
              <a:buAutoNum type="arabicPeriod"/>
            </a:pPr>
            <a:r>
              <a:rPr lang="da-DK" sz="900" dirty="0" err="1"/>
              <a:t>Meriggioli</a:t>
            </a:r>
            <a:r>
              <a:rPr lang="da-DK" sz="900" dirty="0"/>
              <a:t> and Sanders, 2005</a:t>
            </a:r>
          </a:p>
          <a:p>
            <a:pPr marL="115888" indent="-115888">
              <a:buClrTx/>
              <a:buFont typeface="+mj-lt"/>
              <a:buAutoNum type="arabicPeriod"/>
            </a:pPr>
            <a:r>
              <a:rPr lang="da-DK" sz="900" dirty="0" err="1"/>
              <a:t>Benatar</a:t>
            </a:r>
            <a:r>
              <a:rPr lang="da-DK" sz="900" dirty="0"/>
              <a:t>, 2006</a:t>
            </a:r>
          </a:p>
        </p:txBody>
      </p:sp>
      <p:sp>
        <p:nvSpPr>
          <p:cNvPr id="10" name="Rectangle 9">
            <a:extLst>
              <a:ext uri="{FF2B5EF4-FFF2-40B4-BE49-F238E27FC236}">
                <a16:creationId xmlns:a16="http://schemas.microsoft.com/office/drawing/2014/main" id="{E157AF3C-4A9E-184B-B532-1CC96C9020EA}"/>
              </a:ext>
            </a:extLst>
          </p:cNvPr>
          <p:cNvSpPr/>
          <p:nvPr/>
        </p:nvSpPr>
        <p:spPr>
          <a:xfrm>
            <a:off x="841248" y="1636776"/>
            <a:ext cx="3034557" cy="2946897"/>
          </a:xfrm>
          <a:prstGeom prst="rect">
            <a:avLst/>
          </a:prstGeom>
        </p:spPr>
        <p:txBody>
          <a:bodyPr wrap="square">
            <a:spAutoFit/>
          </a:bodyPr>
          <a:lstStyle/>
          <a:p>
            <a:pPr marL="285750" indent="-285750">
              <a:lnSpc>
                <a:spcPct val="114000"/>
              </a:lnSpc>
              <a:spcBef>
                <a:spcPts val="600"/>
              </a:spcBef>
              <a:buFont typeface="Arial" panose="020B0604020202020204" pitchFamily="34" charset="0"/>
              <a:buChar char="•"/>
            </a:pPr>
            <a:r>
              <a:rPr lang="en-US" sz="2000" dirty="0"/>
              <a:t>Testing for </a:t>
            </a:r>
            <a:r>
              <a:rPr lang="en-US" sz="2000" dirty="0" err="1"/>
              <a:t>AChR</a:t>
            </a:r>
            <a:r>
              <a:rPr lang="en-US" sz="2000" dirty="0"/>
              <a:t> antibodies is sensitive and specific in generalized MG.</a:t>
            </a:r>
          </a:p>
          <a:p>
            <a:pPr marL="285750" indent="-285750">
              <a:lnSpc>
                <a:spcPct val="114000"/>
              </a:lnSpc>
              <a:spcBef>
                <a:spcPts val="600"/>
              </a:spcBef>
              <a:buFont typeface="Arial" panose="020B0604020202020204" pitchFamily="34" charset="0"/>
              <a:buChar char="•"/>
            </a:pPr>
            <a:r>
              <a:rPr lang="en-US" sz="2000" dirty="0"/>
              <a:t>Testing for </a:t>
            </a:r>
            <a:r>
              <a:rPr lang="en-US" sz="2000" dirty="0" err="1"/>
              <a:t>AChR</a:t>
            </a:r>
            <a:r>
              <a:rPr lang="en-US" sz="2000" dirty="0"/>
              <a:t> antibodies is less sensitive in ocular MG.</a:t>
            </a:r>
          </a:p>
        </p:txBody>
      </p:sp>
      <p:sp>
        <p:nvSpPr>
          <p:cNvPr id="2" name="Title 1">
            <a:extLst>
              <a:ext uri="{FF2B5EF4-FFF2-40B4-BE49-F238E27FC236}">
                <a16:creationId xmlns:a16="http://schemas.microsoft.com/office/drawing/2014/main" id="{4F79E383-E955-45E3-9724-E7A09F136669}"/>
              </a:ext>
            </a:extLst>
          </p:cNvPr>
          <p:cNvSpPr>
            <a:spLocks noGrp="1"/>
          </p:cNvSpPr>
          <p:nvPr>
            <p:ph type="title"/>
          </p:nvPr>
        </p:nvSpPr>
        <p:spPr/>
        <p:txBody>
          <a:bodyPr>
            <a:normAutofit/>
          </a:bodyPr>
          <a:lstStyle/>
          <a:p>
            <a:r>
              <a:rPr lang="en-US" dirty="0"/>
              <a:t>Diagnostic testing for anti-</a:t>
            </a:r>
            <a:r>
              <a:rPr lang="en-US" dirty="0" err="1"/>
              <a:t>AChR</a:t>
            </a:r>
            <a:r>
              <a:rPr lang="en-US" dirty="0"/>
              <a:t> antibodies</a:t>
            </a:r>
          </a:p>
        </p:txBody>
      </p:sp>
      <p:sp>
        <p:nvSpPr>
          <p:cNvPr id="9" name="Slide Number Placeholder 3">
            <a:extLst>
              <a:ext uri="{FF2B5EF4-FFF2-40B4-BE49-F238E27FC236}">
                <a16:creationId xmlns:a16="http://schemas.microsoft.com/office/drawing/2014/main" id="{D5E1A001-7EB3-45FE-8472-E55A27552E63}"/>
              </a:ext>
            </a:extLst>
          </p:cNvPr>
          <p:cNvSpPr txBox="1">
            <a:spLocks/>
          </p:cNvSpPr>
          <p:nvPr/>
        </p:nvSpPr>
        <p:spPr>
          <a:xfrm>
            <a:off x="4693920" y="6378927"/>
            <a:ext cx="2804160" cy="2154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03F912F-1C8C-4406-A72D-DDC68CC735EB}" type="slidenum">
              <a:rPr lang="en-US" sz="1200" smtClean="0">
                <a:solidFill>
                  <a:schemeClr val="accent2"/>
                </a:solidFill>
                <a:latin typeface="+mj-lt"/>
              </a:rPr>
              <a:pPr algn="ctr"/>
              <a:t>14</a:t>
            </a:fld>
            <a:endParaRPr lang="en-US" sz="1200" dirty="0">
              <a:solidFill>
                <a:schemeClr val="accent2"/>
              </a:solidFill>
              <a:latin typeface="+mj-lt"/>
            </a:endParaRPr>
          </a:p>
        </p:txBody>
      </p:sp>
    </p:spTree>
    <p:extLst>
      <p:ext uri="{BB962C8B-B14F-4D97-AF65-F5344CB8AC3E}">
        <p14:creationId xmlns:p14="http://schemas.microsoft.com/office/powerpoint/2010/main" val="35848597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Newer assays for diagnosis of MG</a:t>
            </a:r>
          </a:p>
        </p:txBody>
      </p:sp>
      <p:sp>
        <p:nvSpPr>
          <p:cNvPr id="5" name="TextBox 4"/>
          <p:cNvSpPr txBox="1"/>
          <p:nvPr/>
        </p:nvSpPr>
        <p:spPr>
          <a:xfrm>
            <a:off x="841248" y="1636776"/>
            <a:ext cx="8806991" cy="774507"/>
          </a:xfrm>
          <a:prstGeom prst="rect">
            <a:avLst/>
          </a:prstGeom>
          <a:noFill/>
        </p:spPr>
        <p:txBody>
          <a:bodyPr wrap="square" rtlCol="0">
            <a:spAutoFit/>
          </a:bodyPr>
          <a:lstStyle/>
          <a:p>
            <a:pPr marL="457178" indent="-457178">
              <a:lnSpc>
                <a:spcPct val="114000"/>
              </a:lnSpc>
              <a:spcBef>
                <a:spcPts val="600"/>
              </a:spcBef>
              <a:buFont typeface="+mj-lt"/>
              <a:buAutoNum type="arabicPeriod"/>
            </a:pPr>
            <a:r>
              <a:rPr lang="en-US" dirty="0"/>
              <a:t>Clustered </a:t>
            </a:r>
            <a:r>
              <a:rPr lang="en-US" dirty="0" err="1"/>
              <a:t>AChR</a:t>
            </a:r>
            <a:r>
              <a:rPr lang="en-US" dirty="0"/>
              <a:t> Cell Based Antibody Assay</a:t>
            </a:r>
          </a:p>
          <a:p>
            <a:pPr marL="457178" indent="-457178">
              <a:lnSpc>
                <a:spcPct val="114000"/>
              </a:lnSpc>
              <a:spcBef>
                <a:spcPts val="600"/>
              </a:spcBef>
              <a:buFont typeface="+mj-lt"/>
              <a:buAutoNum type="arabicPeriod"/>
            </a:pPr>
            <a:r>
              <a:rPr lang="en-US" dirty="0"/>
              <a:t>Anti-LRP4 (Low Density Lipoprotein 4) Ab</a:t>
            </a:r>
          </a:p>
        </p:txBody>
      </p:sp>
      <p:sp>
        <p:nvSpPr>
          <p:cNvPr id="7" name="Rectangle 6">
            <a:extLst>
              <a:ext uri="{FF2B5EF4-FFF2-40B4-BE49-F238E27FC236}">
                <a16:creationId xmlns:a16="http://schemas.microsoft.com/office/drawing/2014/main" id="{8CE75476-4436-5B4E-867E-EC00B7D148FF}"/>
              </a:ext>
            </a:extLst>
          </p:cNvPr>
          <p:cNvSpPr/>
          <p:nvPr/>
        </p:nvSpPr>
        <p:spPr>
          <a:xfrm>
            <a:off x="393391" y="6354409"/>
            <a:ext cx="5925551" cy="369332"/>
          </a:xfrm>
          <a:prstGeom prst="rect">
            <a:avLst/>
          </a:prstGeom>
        </p:spPr>
        <p:txBody>
          <a:bodyPr wrap="square" numCol="3" spcCol="0">
            <a:spAutoFit/>
          </a:bodyPr>
          <a:lstStyle/>
          <a:p>
            <a:pPr marL="115888" indent="-115888">
              <a:buClrTx/>
              <a:buFont typeface="+mj-lt"/>
              <a:buAutoNum type="arabicPeriod"/>
            </a:pPr>
            <a:r>
              <a:rPr lang="da-DK" sz="900" dirty="0"/>
              <a:t>Howard, 2018</a:t>
            </a:r>
          </a:p>
          <a:p>
            <a:pPr marL="115888" indent="-115888">
              <a:buClrTx/>
              <a:buFont typeface="+mj-lt"/>
              <a:buAutoNum type="arabicPeriod"/>
            </a:pPr>
            <a:r>
              <a:rPr lang="da-DK" sz="900" dirty="0" err="1"/>
              <a:t>Zisimopoulou</a:t>
            </a:r>
            <a:r>
              <a:rPr lang="da-DK" sz="900" dirty="0"/>
              <a:t>, et al., 2014</a:t>
            </a:r>
          </a:p>
          <a:p>
            <a:pPr marL="115888" indent="-115888">
              <a:buClrTx/>
              <a:buFont typeface="+mj-lt"/>
              <a:buAutoNum type="arabicPeriod"/>
            </a:pPr>
            <a:r>
              <a:rPr lang="da-DK" sz="900" dirty="0" err="1"/>
              <a:t>Rodriguez</a:t>
            </a:r>
            <a:r>
              <a:rPr lang="da-DK" sz="900" dirty="0"/>
              <a:t> </a:t>
            </a:r>
            <a:r>
              <a:rPr lang="da-DK" sz="900" dirty="0" err="1"/>
              <a:t>Cruz</a:t>
            </a:r>
            <a:r>
              <a:rPr lang="da-DK" sz="900" dirty="0"/>
              <a:t>, et al., 2015</a:t>
            </a:r>
          </a:p>
          <a:p>
            <a:pPr marL="115888" indent="-115888">
              <a:buClrTx/>
              <a:buFont typeface="+mj-lt"/>
              <a:buAutoNum type="arabicPeriod"/>
            </a:pPr>
            <a:r>
              <a:rPr lang="da-DK" sz="900" dirty="0"/>
              <a:t>Vincent, et al., 2018</a:t>
            </a:r>
          </a:p>
        </p:txBody>
      </p:sp>
      <p:pic>
        <p:nvPicPr>
          <p:cNvPr id="4" name="Picture 3">
            <a:extLst>
              <a:ext uri="{FF2B5EF4-FFF2-40B4-BE49-F238E27FC236}">
                <a16:creationId xmlns:a16="http://schemas.microsoft.com/office/drawing/2014/main" id="{1A20A8E8-7BBC-F54F-AC43-45FA35E18A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4329" y="2511917"/>
            <a:ext cx="6439379" cy="3278229"/>
          </a:xfrm>
          <a:prstGeom prst="rect">
            <a:avLst/>
          </a:prstGeom>
        </p:spPr>
      </p:pic>
      <p:sp>
        <p:nvSpPr>
          <p:cNvPr id="14" name="Rectangle 13">
            <a:extLst>
              <a:ext uri="{FF2B5EF4-FFF2-40B4-BE49-F238E27FC236}">
                <a16:creationId xmlns:a16="http://schemas.microsoft.com/office/drawing/2014/main" id="{F96BF35A-90EE-1A4E-81A9-6C228012BFA9}"/>
              </a:ext>
            </a:extLst>
          </p:cNvPr>
          <p:cNvSpPr/>
          <p:nvPr/>
        </p:nvSpPr>
        <p:spPr>
          <a:xfrm>
            <a:off x="674329" y="5864584"/>
            <a:ext cx="5925551" cy="276999"/>
          </a:xfrm>
          <a:prstGeom prst="rect">
            <a:avLst/>
          </a:prstGeom>
        </p:spPr>
        <p:txBody>
          <a:bodyPr wrap="square" numCol="1" spcCol="0">
            <a:spAutoFit/>
          </a:bodyPr>
          <a:lstStyle/>
          <a:p>
            <a:pPr>
              <a:buClrTx/>
            </a:pPr>
            <a:r>
              <a:rPr lang="da-DK" sz="1200" dirty="0" err="1"/>
              <a:t>Figure</a:t>
            </a:r>
            <a:r>
              <a:rPr lang="da-DK" sz="1200" dirty="0"/>
              <a:t> </a:t>
            </a:r>
            <a:r>
              <a:rPr lang="da-DK" sz="1200" dirty="0" err="1"/>
              <a:t>adapted</a:t>
            </a:r>
            <a:r>
              <a:rPr lang="da-DK" sz="1200" dirty="0"/>
              <a:t> from reference #1.</a:t>
            </a:r>
          </a:p>
        </p:txBody>
      </p:sp>
      <p:sp>
        <p:nvSpPr>
          <p:cNvPr id="15" name="Rectangle 14">
            <a:extLst>
              <a:ext uri="{FF2B5EF4-FFF2-40B4-BE49-F238E27FC236}">
                <a16:creationId xmlns:a16="http://schemas.microsoft.com/office/drawing/2014/main" id="{B65F00CC-97F3-6A41-8E8E-D88FD7DC414A}"/>
              </a:ext>
            </a:extLst>
          </p:cNvPr>
          <p:cNvSpPr/>
          <p:nvPr/>
        </p:nvSpPr>
        <p:spPr>
          <a:xfrm>
            <a:off x="7543203" y="5766474"/>
            <a:ext cx="5925551" cy="276999"/>
          </a:xfrm>
          <a:prstGeom prst="rect">
            <a:avLst/>
          </a:prstGeom>
        </p:spPr>
        <p:txBody>
          <a:bodyPr wrap="square" numCol="1" spcCol="0">
            <a:spAutoFit/>
          </a:bodyPr>
          <a:lstStyle/>
          <a:p>
            <a:pPr>
              <a:buClrTx/>
            </a:pPr>
            <a:r>
              <a:rPr lang="da-DK" sz="1200" dirty="0" err="1"/>
              <a:t>Table</a:t>
            </a:r>
            <a:r>
              <a:rPr lang="da-DK" sz="1200" dirty="0"/>
              <a:t> </a:t>
            </a:r>
            <a:r>
              <a:rPr lang="da-DK" sz="1200" dirty="0" err="1"/>
              <a:t>adapted</a:t>
            </a:r>
            <a:r>
              <a:rPr lang="da-DK" sz="1200" dirty="0"/>
              <a:t> from reference #4.</a:t>
            </a:r>
          </a:p>
        </p:txBody>
      </p:sp>
      <p:graphicFrame>
        <p:nvGraphicFramePr>
          <p:cNvPr id="17" name="Object 16">
            <a:extLst>
              <a:ext uri="{FF2B5EF4-FFF2-40B4-BE49-F238E27FC236}">
                <a16:creationId xmlns:a16="http://schemas.microsoft.com/office/drawing/2014/main" id="{FE4D29DB-E349-1940-8CF0-DFFF17CC7EAE}"/>
              </a:ext>
            </a:extLst>
          </p:cNvPr>
          <p:cNvGraphicFramePr>
            <a:graphicFrameLocks noChangeAspect="1"/>
          </p:cNvGraphicFramePr>
          <p:nvPr>
            <p:extLst>
              <p:ext uri="{D42A27DB-BD31-4B8C-83A1-F6EECF244321}">
                <p14:modId xmlns:p14="http://schemas.microsoft.com/office/powerpoint/2010/main" val="1008170326"/>
              </p:ext>
            </p:extLst>
          </p:nvPr>
        </p:nvGraphicFramePr>
        <p:xfrm>
          <a:off x="7543203" y="1911191"/>
          <a:ext cx="3393738" cy="3829298"/>
        </p:xfrm>
        <a:graphic>
          <a:graphicData uri="http://schemas.openxmlformats.org/presentationml/2006/ole">
            <mc:AlternateContent xmlns:mc="http://schemas.openxmlformats.org/markup-compatibility/2006">
              <mc:Choice xmlns:v="urn:schemas-microsoft-com:vml" Requires="v">
                <p:oleObj name="Worksheet" r:id="rId4" imgW="2374900" imgH="2679700" progId="Excel.Sheet.12">
                  <p:embed/>
                </p:oleObj>
              </mc:Choice>
              <mc:Fallback>
                <p:oleObj name="Worksheet" r:id="rId4" imgW="2374900" imgH="2679700" progId="Excel.Sheet.12">
                  <p:embed/>
                  <p:pic>
                    <p:nvPicPr>
                      <p:cNvPr id="17" name="Object 16">
                        <a:extLst>
                          <a:ext uri="{FF2B5EF4-FFF2-40B4-BE49-F238E27FC236}">
                            <a16:creationId xmlns:a16="http://schemas.microsoft.com/office/drawing/2014/main" id="{FE4D29DB-E349-1940-8CF0-DFFF17CC7EAE}"/>
                          </a:ext>
                        </a:extLst>
                      </p:cNvPr>
                      <p:cNvPicPr/>
                      <p:nvPr/>
                    </p:nvPicPr>
                    <p:blipFill>
                      <a:blip r:embed="rId5"/>
                      <a:stretch>
                        <a:fillRect/>
                      </a:stretch>
                    </p:blipFill>
                    <p:spPr>
                      <a:xfrm>
                        <a:off x="7543203" y="1911191"/>
                        <a:ext cx="3393738" cy="3829298"/>
                      </a:xfrm>
                      <a:prstGeom prst="rect">
                        <a:avLst/>
                      </a:prstGeom>
                    </p:spPr>
                  </p:pic>
                </p:oleObj>
              </mc:Fallback>
            </mc:AlternateContent>
          </a:graphicData>
        </a:graphic>
      </p:graphicFrame>
      <p:sp>
        <p:nvSpPr>
          <p:cNvPr id="9" name="Slide Number Placeholder 3">
            <a:extLst>
              <a:ext uri="{FF2B5EF4-FFF2-40B4-BE49-F238E27FC236}">
                <a16:creationId xmlns:a16="http://schemas.microsoft.com/office/drawing/2014/main" id="{76A4BCF3-353D-4586-9EE0-BCF57EE2DFC7}"/>
              </a:ext>
            </a:extLst>
          </p:cNvPr>
          <p:cNvSpPr txBox="1">
            <a:spLocks/>
          </p:cNvSpPr>
          <p:nvPr/>
        </p:nvSpPr>
        <p:spPr>
          <a:xfrm>
            <a:off x="4693920" y="6378927"/>
            <a:ext cx="2804160" cy="2154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03F912F-1C8C-4406-A72D-DDC68CC735EB}" type="slidenum">
              <a:rPr lang="en-US" sz="1200" smtClean="0">
                <a:solidFill>
                  <a:schemeClr val="accent2"/>
                </a:solidFill>
                <a:latin typeface="+mj-lt"/>
              </a:rPr>
              <a:pPr algn="ctr"/>
              <a:t>15</a:t>
            </a:fld>
            <a:endParaRPr lang="en-US" sz="1200" dirty="0">
              <a:solidFill>
                <a:schemeClr val="accent2"/>
              </a:solidFill>
              <a:latin typeface="+mj-lt"/>
            </a:endParaRPr>
          </a:p>
        </p:txBody>
      </p:sp>
    </p:spTree>
    <p:extLst>
      <p:ext uri="{BB962C8B-B14F-4D97-AF65-F5344CB8AC3E}">
        <p14:creationId xmlns:p14="http://schemas.microsoft.com/office/powerpoint/2010/main" val="3119736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j-lt"/>
              </a:rPr>
              <a:t>Recommended management guidelines</a:t>
            </a:r>
          </a:p>
        </p:txBody>
      </p:sp>
      <p:sp>
        <p:nvSpPr>
          <p:cNvPr id="4" name="Slide Number Placeholder 3"/>
          <p:cNvSpPr>
            <a:spLocks noGrp="1"/>
          </p:cNvSpPr>
          <p:nvPr>
            <p:ph type="sldNum" sz="quarter" idx="10"/>
          </p:nvPr>
        </p:nvSpPr>
        <p:spPr/>
        <p:txBody>
          <a:bodyPr/>
          <a:lstStyle/>
          <a:p>
            <a:fld id="{103F912F-1C8C-4406-A72D-DDC68CC735EB}" type="slidenum">
              <a:rPr lang="en-US" smtClean="0"/>
              <a:pPr/>
              <a:t>16</a:t>
            </a:fld>
            <a:endParaRPr lang="en-US" dirty="0"/>
          </a:p>
        </p:txBody>
      </p:sp>
      <p:sp>
        <p:nvSpPr>
          <p:cNvPr id="3" name="Content Placeholder 2"/>
          <p:cNvSpPr>
            <a:spLocks noGrp="1"/>
          </p:cNvSpPr>
          <p:nvPr>
            <p:ph sz="quarter" idx="11"/>
          </p:nvPr>
        </p:nvSpPr>
        <p:spPr/>
        <p:txBody>
          <a:bodyPr>
            <a:normAutofit/>
          </a:bodyPr>
          <a:lstStyle/>
          <a:p>
            <a:pPr marL="0" indent="0">
              <a:buNone/>
            </a:pPr>
            <a:r>
              <a:rPr lang="en-US" sz="1600" b="1" u="sng" dirty="0"/>
              <a:t>Current treatment options for MG include: </a:t>
            </a:r>
          </a:p>
          <a:p>
            <a:pPr marL="0" indent="0">
              <a:buNone/>
            </a:pPr>
            <a:r>
              <a:rPr lang="en-US" sz="1600" u="sng" dirty="0"/>
              <a:t>Symptomatic Treatment:</a:t>
            </a:r>
          </a:p>
          <a:p>
            <a:pPr marL="342900" indent="-342900">
              <a:buFont typeface="+mj-lt"/>
              <a:buAutoNum type="arabicPeriod"/>
            </a:pPr>
            <a:r>
              <a:rPr lang="en-US" sz="1600" dirty="0"/>
              <a:t>Acetylcholinesterase inhibitors</a:t>
            </a:r>
          </a:p>
          <a:p>
            <a:pPr marL="0" indent="0">
              <a:buNone/>
            </a:pPr>
            <a:r>
              <a:rPr lang="en-US" sz="1600" u="sng" dirty="0"/>
              <a:t>Disease Modifying Treatments:</a:t>
            </a:r>
          </a:p>
          <a:p>
            <a:pPr marL="342900" indent="-342900">
              <a:buFont typeface="+mj-lt"/>
              <a:buAutoNum type="arabicPeriod"/>
            </a:pPr>
            <a:r>
              <a:rPr lang="en-US" sz="1600" dirty="0"/>
              <a:t>Corticosteroids (e.g. prednisone)</a:t>
            </a:r>
          </a:p>
          <a:p>
            <a:pPr marL="342900" indent="-342900">
              <a:buFont typeface="+mj-lt"/>
              <a:buAutoNum type="arabicPeriod"/>
            </a:pPr>
            <a:r>
              <a:rPr lang="en-US" sz="1600" dirty="0"/>
              <a:t>Non-steroid Immune Suppressants </a:t>
            </a:r>
            <a:br>
              <a:rPr lang="en-US" sz="1600" dirty="0"/>
            </a:br>
            <a:r>
              <a:rPr lang="en-US" sz="1600" dirty="0"/>
              <a:t>(e.g. mycophenolate mofetil and azathioprine)</a:t>
            </a:r>
          </a:p>
          <a:p>
            <a:pPr marL="342900" indent="-342900">
              <a:buFont typeface="+mj-lt"/>
              <a:buAutoNum type="arabicPeriod"/>
            </a:pPr>
            <a:r>
              <a:rPr lang="en-US" sz="1600" dirty="0"/>
              <a:t>Intravenous immunoglobulin (IVIG)</a:t>
            </a:r>
          </a:p>
          <a:p>
            <a:pPr marL="342900" indent="-342900">
              <a:buFont typeface="+mj-lt"/>
              <a:buAutoNum type="arabicPeriod"/>
            </a:pPr>
            <a:r>
              <a:rPr lang="en-US" sz="1600" dirty="0"/>
              <a:t>Plasma Exchange/Therapeutic Apheresis</a:t>
            </a:r>
          </a:p>
          <a:p>
            <a:pPr marL="342900" indent="-342900">
              <a:buFont typeface="+mj-lt"/>
              <a:buAutoNum type="arabicPeriod"/>
            </a:pPr>
            <a:r>
              <a:rPr lang="en-US" sz="1600" dirty="0"/>
              <a:t>Complement Inhibitors (e.g. eculizumab)</a:t>
            </a:r>
            <a:endParaRPr lang="en-US" sz="1800" dirty="0"/>
          </a:p>
          <a:p>
            <a:pPr marL="0" indent="0">
              <a:buNone/>
            </a:pPr>
            <a:endParaRPr lang="en-US" sz="1600" dirty="0"/>
          </a:p>
        </p:txBody>
      </p:sp>
      <p:sp>
        <p:nvSpPr>
          <p:cNvPr id="5" name="Rectangle 4"/>
          <p:cNvSpPr/>
          <p:nvPr/>
        </p:nvSpPr>
        <p:spPr>
          <a:xfrm>
            <a:off x="1910695" y="6336332"/>
            <a:ext cx="5925551" cy="230832"/>
          </a:xfrm>
          <a:prstGeom prst="rect">
            <a:avLst/>
          </a:prstGeom>
        </p:spPr>
        <p:txBody>
          <a:bodyPr wrap="square" numCol="3" spcCol="0">
            <a:spAutoFit/>
          </a:bodyPr>
          <a:lstStyle/>
          <a:p>
            <a:pPr marL="115888" indent="-115888">
              <a:buClrTx/>
              <a:buFont typeface="+mj-lt"/>
              <a:buAutoNum type="arabicPeriod"/>
            </a:pPr>
            <a:r>
              <a:rPr lang="da-DK" sz="900" dirty="0">
                <a:solidFill>
                  <a:schemeClr val="bg1"/>
                </a:solidFill>
              </a:rPr>
              <a:t>Howard, 2018</a:t>
            </a:r>
          </a:p>
        </p:txBody>
      </p:sp>
      <p:sp>
        <p:nvSpPr>
          <p:cNvPr id="15" name="Rectangle 14">
            <a:extLst>
              <a:ext uri="{FF2B5EF4-FFF2-40B4-BE49-F238E27FC236}">
                <a16:creationId xmlns:a16="http://schemas.microsoft.com/office/drawing/2014/main" id="{0FCA4126-D56E-C449-B232-8C154890E041}"/>
              </a:ext>
            </a:extLst>
          </p:cNvPr>
          <p:cNvSpPr/>
          <p:nvPr/>
        </p:nvSpPr>
        <p:spPr>
          <a:xfrm>
            <a:off x="6174444" y="5098239"/>
            <a:ext cx="5381810" cy="276999"/>
          </a:xfrm>
          <a:prstGeom prst="rect">
            <a:avLst/>
          </a:prstGeom>
        </p:spPr>
        <p:txBody>
          <a:bodyPr wrap="square" numCol="1" spcCol="0">
            <a:spAutoFit/>
          </a:bodyPr>
          <a:lstStyle/>
          <a:p>
            <a:pPr algn="r">
              <a:buClrTx/>
            </a:pPr>
            <a:r>
              <a:rPr lang="da-DK" sz="1200" dirty="0" err="1"/>
              <a:t>Figure</a:t>
            </a:r>
            <a:r>
              <a:rPr lang="da-DK" sz="1200" dirty="0"/>
              <a:t> </a:t>
            </a:r>
            <a:r>
              <a:rPr lang="da-DK" sz="1200" dirty="0" err="1"/>
              <a:t>adapted</a:t>
            </a:r>
            <a:r>
              <a:rPr lang="da-DK" sz="1200" dirty="0"/>
              <a:t> from reference #1.</a:t>
            </a:r>
          </a:p>
        </p:txBody>
      </p:sp>
      <p:pic>
        <p:nvPicPr>
          <p:cNvPr id="8" name="Picture 7">
            <a:extLst>
              <a:ext uri="{FF2B5EF4-FFF2-40B4-BE49-F238E27FC236}">
                <a16:creationId xmlns:a16="http://schemas.microsoft.com/office/drawing/2014/main" id="{00128C99-B5AB-AD4A-BE58-0102A4F2C7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50457" y="1967728"/>
            <a:ext cx="6005796" cy="3057496"/>
          </a:xfrm>
          <a:prstGeom prst="rect">
            <a:avLst/>
          </a:prstGeom>
        </p:spPr>
      </p:pic>
    </p:spTree>
    <p:extLst>
      <p:ext uri="{BB962C8B-B14F-4D97-AF65-F5344CB8AC3E}">
        <p14:creationId xmlns:p14="http://schemas.microsoft.com/office/powerpoint/2010/main" val="2963662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E6B95E3-2353-2841-B009-BE0BB95EE26F}"/>
              </a:ext>
            </a:extLst>
          </p:cNvPr>
          <p:cNvSpPr txBox="1">
            <a:spLocks/>
          </p:cNvSpPr>
          <p:nvPr/>
        </p:nvSpPr>
        <p:spPr>
          <a:xfrm>
            <a:off x="1508854" y="-625805"/>
            <a:ext cx="11201400" cy="1027417"/>
          </a:xfrm>
          <a:prstGeom prst="rect">
            <a:avLst/>
          </a:prstGeom>
        </p:spPr>
        <p:txBody>
          <a:bodyPr/>
          <a:lstStyle>
            <a:lvl1pPr eaLnBrk="1" hangingPunct="1">
              <a:defRPr sz="4000">
                <a:solidFill>
                  <a:schemeClr val="tx1">
                    <a:lumMod val="85000"/>
                    <a:lumOff val="15000"/>
                  </a:schemeClr>
                </a:solidFill>
                <a:latin typeface="Arial Rounded MT Bold" panose="020F0704030504030204" pitchFamily="34" charset="0"/>
                <a:ea typeface="+mj-ea"/>
                <a:cs typeface="+mj-cs"/>
              </a:defRPr>
            </a:lvl1pPr>
          </a:lstStyle>
          <a:p>
            <a:endParaRPr lang="en-US" kern="0" dirty="0">
              <a:latin typeface="+mj-lt"/>
            </a:endParaRPr>
          </a:p>
        </p:txBody>
      </p:sp>
      <p:sp>
        <p:nvSpPr>
          <p:cNvPr id="5" name="Rectangle 4">
            <a:extLst>
              <a:ext uri="{FF2B5EF4-FFF2-40B4-BE49-F238E27FC236}">
                <a16:creationId xmlns:a16="http://schemas.microsoft.com/office/drawing/2014/main" id="{EA2201AE-CC79-5841-8F08-8742C2529B03}"/>
              </a:ext>
            </a:extLst>
          </p:cNvPr>
          <p:cNvSpPr/>
          <p:nvPr/>
        </p:nvSpPr>
        <p:spPr>
          <a:xfrm>
            <a:off x="440163" y="6321483"/>
            <a:ext cx="5925551" cy="230832"/>
          </a:xfrm>
          <a:prstGeom prst="rect">
            <a:avLst/>
          </a:prstGeom>
        </p:spPr>
        <p:txBody>
          <a:bodyPr wrap="square" numCol="3" spcCol="0">
            <a:spAutoFit/>
          </a:bodyPr>
          <a:lstStyle/>
          <a:p>
            <a:pPr marL="115888" indent="-115888">
              <a:buClrTx/>
              <a:buFont typeface="+mj-lt"/>
              <a:buAutoNum type="arabicPeriod"/>
            </a:pPr>
            <a:r>
              <a:rPr lang="da-DK" sz="900" dirty="0" err="1"/>
              <a:t>Sieb</a:t>
            </a:r>
            <a:r>
              <a:rPr lang="da-DK" sz="900" dirty="0"/>
              <a:t>, 2014</a:t>
            </a:r>
          </a:p>
        </p:txBody>
      </p:sp>
      <p:sp>
        <p:nvSpPr>
          <p:cNvPr id="2" name="Title 1">
            <a:extLst>
              <a:ext uri="{FF2B5EF4-FFF2-40B4-BE49-F238E27FC236}">
                <a16:creationId xmlns:a16="http://schemas.microsoft.com/office/drawing/2014/main" id="{37EB3F58-2619-489D-BD5A-8C4844A7B568}"/>
              </a:ext>
            </a:extLst>
          </p:cNvPr>
          <p:cNvSpPr>
            <a:spLocks noGrp="1"/>
          </p:cNvSpPr>
          <p:nvPr>
            <p:ph type="title"/>
          </p:nvPr>
        </p:nvSpPr>
        <p:spPr>
          <a:xfrm>
            <a:off x="841248" y="635790"/>
            <a:ext cx="10515600" cy="932688"/>
          </a:xfrm>
        </p:spPr>
        <p:txBody>
          <a:bodyPr>
            <a:normAutofit/>
          </a:bodyPr>
          <a:lstStyle/>
          <a:p>
            <a:r>
              <a:rPr lang="en-US" dirty="0"/>
              <a:t>MG Treatment Landscape (2020)</a:t>
            </a:r>
          </a:p>
        </p:txBody>
      </p:sp>
      <p:sp>
        <p:nvSpPr>
          <p:cNvPr id="3" name="Content Placeholder 2">
            <a:extLst>
              <a:ext uri="{FF2B5EF4-FFF2-40B4-BE49-F238E27FC236}">
                <a16:creationId xmlns:a16="http://schemas.microsoft.com/office/drawing/2014/main" id="{762E26FC-9BAA-40F3-BA9D-348DEDE9B7B1}"/>
              </a:ext>
            </a:extLst>
          </p:cNvPr>
          <p:cNvSpPr>
            <a:spLocks noGrp="1"/>
          </p:cNvSpPr>
          <p:nvPr>
            <p:ph sz="quarter" idx="11"/>
          </p:nvPr>
        </p:nvSpPr>
        <p:spPr>
          <a:xfrm>
            <a:off x="841248" y="1636776"/>
            <a:ext cx="5393776" cy="4422118"/>
          </a:xfrm>
        </p:spPr>
        <p:txBody>
          <a:bodyPr>
            <a:normAutofit lnSpcReduction="10000"/>
          </a:bodyPr>
          <a:lstStyle/>
          <a:p>
            <a:pPr marL="0" indent="0">
              <a:lnSpc>
                <a:spcPct val="134000"/>
              </a:lnSpc>
              <a:spcBef>
                <a:spcPts val="0"/>
              </a:spcBef>
              <a:spcAft>
                <a:spcPts val="0"/>
              </a:spcAft>
              <a:buNone/>
            </a:pPr>
            <a:r>
              <a:rPr lang="en-US" sz="1600" b="1" u="sng" dirty="0"/>
              <a:t>Symptomatic:</a:t>
            </a:r>
          </a:p>
          <a:p>
            <a:pPr marL="0" indent="0">
              <a:lnSpc>
                <a:spcPct val="134000"/>
              </a:lnSpc>
              <a:spcBef>
                <a:spcPts val="0"/>
              </a:spcBef>
              <a:spcAft>
                <a:spcPts val="0"/>
              </a:spcAft>
              <a:buNone/>
            </a:pPr>
            <a:r>
              <a:rPr lang="en-US" sz="1600" b="1" dirty="0"/>
              <a:t>Acetylcholinesterase Inhibitors</a:t>
            </a:r>
          </a:p>
          <a:p>
            <a:pPr marL="285750" indent="-174625">
              <a:lnSpc>
                <a:spcPct val="134000"/>
              </a:lnSpc>
              <a:spcBef>
                <a:spcPts val="0"/>
              </a:spcBef>
              <a:spcAft>
                <a:spcPts val="0"/>
              </a:spcAft>
            </a:pPr>
            <a:r>
              <a:rPr lang="en-US" sz="1600" dirty="0"/>
              <a:t>Pyridostigmine (</a:t>
            </a:r>
            <a:r>
              <a:rPr lang="en-US" sz="1600" dirty="0" err="1"/>
              <a:t>Mestinon</a:t>
            </a:r>
            <a:r>
              <a:rPr lang="en-US" sz="1600" dirty="0"/>
              <a:t>)</a:t>
            </a:r>
          </a:p>
          <a:p>
            <a:pPr marL="0" indent="0">
              <a:lnSpc>
                <a:spcPct val="134000"/>
              </a:lnSpc>
              <a:spcBef>
                <a:spcPts val="0"/>
              </a:spcBef>
              <a:spcAft>
                <a:spcPts val="0"/>
              </a:spcAft>
              <a:buNone/>
            </a:pPr>
            <a:r>
              <a:rPr lang="en-US" sz="1600" b="1" u="sng" dirty="0"/>
              <a:t>Immune-based treatment:</a:t>
            </a:r>
          </a:p>
          <a:p>
            <a:pPr marL="0" indent="0">
              <a:lnSpc>
                <a:spcPct val="134000"/>
              </a:lnSpc>
              <a:spcBef>
                <a:spcPts val="0"/>
              </a:spcBef>
              <a:spcAft>
                <a:spcPts val="0"/>
              </a:spcAft>
              <a:buNone/>
            </a:pPr>
            <a:r>
              <a:rPr lang="en-US" sz="1600" b="1" dirty="0"/>
              <a:t>Corticosteroids:  </a:t>
            </a:r>
            <a:r>
              <a:rPr lang="en-US" sz="1600" dirty="0"/>
              <a:t>Retrospective Data</a:t>
            </a:r>
          </a:p>
          <a:p>
            <a:pPr marL="0" indent="0">
              <a:lnSpc>
                <a:spcPct val="134000"/>
              </a:lnSpc>
              <a:spcBef>
                <a:spcPts val="0"/>
              </a:spcBef>
              <a:spcAft>
                <a:spcPts val="0"/>
              </a:spcAft>
              <a:buNone/>
            </a:pPr>
            <a:r>
              <a:rPr lang="en-US" sz="1600" b="1" dirty="0"/>
              <a:t>Azathioprine:	  </a:t>
            </a:r>
            <a:r>
              <a:rPr lang="en-US" sz="1600" dirty="0"/>
              <a:t>RCT and Retrospective</a:t>
            </a:r>
          </a:p>
          <a:p>
            <a:pPr marL="0" indent="0">
              <a:lnSpc>
                <a:spcPct val="134000"/>
              </a:lnSpc>
              <a:spcBef>
                <a:spcPts val="0"/>
              </a:spcBef>
              <a:spcAft>
                <a:spcPts val="0"/>
              </a:spcAft>
              <a:buNone/>
            </a:pPr>
            <a:r>
              <a:rPr lang="en-US" sz="1600" b="1" dirty="0"/>
              <a:t>Cyclosporine:  </a:t>
            </a:r>
            <a:r>
              <a:rPr lang="en-US" sz="1600" dirty="0"/>
              <a:t>RCT and Retrospective</a:t>
            </a:r>
          </a:p>
          <a:p>
            <a:pPr marL="0" indent="0">
              <a:lnSpc>
                <a:spcPct val="134000"/>
              </a:lnSpc>
              <a:spcBef>
                <a:spcPts val="0"/>
              </a:spcBef>
              <a:spcAft>
                <a:spcPts val="0"/>
              </a:spcAft>
              <a:buNone/>
            </a:pPr>
            <a:r>
              <a:rPr lang="en-US" sz="1600" b="1" dirty="0"/>
              <a:t>Mycophenolate:  </a:t>
            </a:r>
            <a:r>
              <a:rPr lang="en-US" sz="1600" dirty="0"/>
              <a:t>RCT Neg</a:t>
            </a:r>
          </a:p>
          <a:p>
            <a:pPr marL="0" indent="0">
              <a:lnSpc>
                <a:spcPct val="134000"/>
              </a:lnSpc>
              <a:spcBef>
                <a:spcPts val="0"/>
              </a:spcBef>
              <a:spcAft>
                <a:spcPts val="0"/>
              </a:spcAft>
              <a:buNone/>
            </a:pPr>
            <a:r>
              <a:rPr lang="en-US" sz="1600" dirty="0"/>
              <a:t>	      Retrospective Positive</a:t>
            </a:r>
          </a:p>
          <a:p>
            <a:pPr marL="0" indent="0">
              <a:lnSpc>
                <a:spcPct val="134000"/>
              </a:lnSpc>
              <a:spcBef>
                <a:spcPts val="0"/>
              </a:spcBef>
              <a:spcAft>
                <a:spcPts val="0"/>
              </a:spcAft>
              <a:buNone/>
            </a:pPr>
            <a:r>
              <a:rPr lang="en-US" sz="1600" b="1" dirty="0"/>
              <a:t>Tacrolimus:  </a:t>
            </a:r>
            <a:r>
              <a:rPr lang="en-US" sz="1600" dirty="0"/>
              <a:t>Retrospective</a:t>
            </a:r>
          </a:p>
          <a:p>
            <a:pPr marL="0" indent="0">
              <a:lnSpc>
                <a:spcPct val="134000"/>
              </a:lnSpc>
              <a:spcBef>
                <a:spcPts val="0"/>
              </a:spcBef>
              <a:spcAft>
                <a:spcPts val="0"/>
              </a:spcAft>
              <a:buNone/>
            </a:pPr>
            <a:r>
              <a:rPr lang="en-US" sz="1600" b="1" dirty="0"/>
              <a:t>Rituximab:  </a:t>
            </a:r>
            <a:r>
              <a:rPr lang="en-US" sz="1600" dirty="0"/>
              <a:t>Retrospective, RCT expected</a:t>
            </a:r>
          </a:p>
          <a:p>
            <a:pPr marL="0" indent="0">
              <a:lnSpc>
                <a:spcPct val="134000"/>
              </a:lnSpc>
              <a:spcBef>
                <a:spcPts val="0"/>
              </a:spcBef>
              <a:spcAft>
                <a:spcPts val="0"/>
              </a:spcAft>
              <a:buNone/>
            </a:pPr>
            <a:r>
              <a:rPr lang="en-US" sz="1600" b="1" dirty="0"/>
              <a:t>IVIG/PLEX:  </a:t>
            </a:r>
            <a:r>
              <a:rPr lang="en-US" sz="1600" dirty="0"/>
              <a:t>RCT Impending Crisis</a:t>
            </a:r>
          </a:p>
          <a:p>
            <a:pPr marL="0" indent="0">
              <a:lnSpc>
                <a:spcPct val="134000"/>
              </a:lnSpc>
              <a:spcBef>
                <a:spcPts val="0"/>
              </a:spcBef>
              <a:spcAft>
                <a:spcPts val="0"/>
              </a:spcAft>
              <a:buNone/>
            </a:pPr>
            <a:r>
              <a:rPr lang="en-US" sz="1600" b="1" dirty="0"/>
              <a:t>Eculizumab:  </a:t>
            </a:r>
            <a:r>
              <a:rPr lang="en-US" sz="1600" dirty="0"/>
              <a:t>RCT</a:t>
            </a:r>
          </a:p>
          <a:p>
            <a:pPr marL="0" indent="0">
              <a:lnSpc>
                <a:spcPct val="134000"/>
              </a:lnSpc>
              <a:spcBef>
                <a:spcPts val="0"/>
              </a:spcBef>
              <a:spcAft>
                <a:spcPts val="0"/>
              </a:spcAft>
              <a:buNone/>
            </a:pPr>
            <a:r>
              <a:rPr lang="en-US" sz="1600" b="1" dirty="0"/>
              <a:t>SC IG:  </a:t>
            </a:r>
            <a:r>
              <a:rPr lang="en-US" sz="1600" dirty="0"/>
              <a:t>Retrospective, RCT ongoing</a:t>
            </a:r>
          </a:p>
        </p:txBody>
      </p:sp>
      <p:sp>
        <p:nvSpPr>
          <p:cNvPr id="9" name="Slide Number Placeholder 3">
            <a:extLst>
              <a:ext uri="{FF2B5EF4-FFF2-40B4-BE49-F238E27FC236}">
                <a16:creationId xmlns:a16="http://schemas.microsoft.com/office/drawing/2014/main" id="{246B6671-168C-457B-A5CE-150D239E4448}"/>
              </a:ext>
            </a:extLst>
          </p:cNvPr>
          <p:cNvSpPr>
            <a:spLocks noGrp="1"/>
          </p:cNvSpPr>
          <p:nvPr>
            <p:ph type="sldNum" sz="quarter" idx="10"/>
          </p:nvPr>
        </p:nvSpPr>
        <p:spPr>
          <a:xfrm>
            <a:off x="4693920" y="6427055"/>
            <a:ext cx="2804160" cy="215444"/>
          </a:xfrm>
        </p:spPr>
        <p:txBody>
          <a:bodyPr/>
          <a:lstStyle/>
          <a:p>
            <a:fld id="{103F912F-1C8C-4406-A72D-DDC68CC735EB}" type="slidenum">
              <a:rPr lang="en-US" smtClean="0"/>
              <a:pPr/>
              <a:t>17</a:t>
            </a:fld>
            <a:endParaRPr lang="en-US" dirty="0"/>
          </a:p>
        </p:txBody>
      </p:sp>
      <p:grpSp>
        <p:nvGrpSpPr>
          <p:cNvPr id="11" name="Group 10">
            <a:extLst>
              <a:ext uri="{FF2B5EF4-FFF2-40B4-BE49-F238E27FC236}">
                <a16:creationId xmlns:a16="http://schemas.microsoft.com/office/drawing/2014/main" id="{0F0667BE-6C0A-4A88-A611-783C259084A1}"/>
              </a:ext>
            </a:extLst>
          </p:cNvPr>
          <p:cNvGrpSpPr/>
          <p:nvPr/>
        </p:nvGrpSpPr>
        <p:grpSpPr>
          <a:xfrm>
            <a:off x="6096000" y="2019582"/>
            <a:ext cx="5254752" cy="3880663"/>
            <a:chOff x="6096000" y="2019582"/>
            <a:chExt cx="5254752" cy="3880663"/>
          </a:xfrm>
        </p:grpSpPr>
        <p:pic>
          <p:nvPicPr>
            <p:cNvPr id="8" name="Picture 7">
              <a:extLst>
                <a:ext uri="{FF2B5EF4-FFF2-40B4-BE49-F238E27FC236}">
                  <a16:creationId xmlns:a16="http://schemas.microsoft.com/office/drawing/2014/main" id="{9DC34512-3E92-4E4B-9019-01FE6F43C57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35024" y="5364480"/>
              <a:ext cx="5115728" cy="535765"/>
            </a:xfrm>
            <a:prstGeom prst="rect">
              <a:avLst/>
            </a:prstGeom>
          </p:spPr>
        </p:pic>
        <p:pic>
          <p:nvPicPr>
            <p:cNvPr id="10" name="Picture 9" descr="Graphical user interface, timeline, Teams&#10;&#10;Description automatically generated">
              <a:extLst>
                <a:ext uri="{FF2B5EF4-FFF2-40B4-BE49-F238E27FC236}">
                  <a16:creationId xmlns:a16="http://schemas.microsoft.com/office/drawing/2014/main" id="{FEFB1A1C-6D9E-4F10-9F5D-A4D86BF251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000" y="2019582"/>
              <a:ext cx="5242560" cy="3276600"/>
            </a:xfrm>
            <a:prstGeom prst="rect">
              <a:avLst/>
            </a:prstGeom>
          </p:spPr>
        </p:pic>
      </p:grpSp>
    </p:spTree>
    <p:extLst>
      <p:ext uri="{BB962C8B-B14F-4D97-AF65-F5344CB8AC3E}">
        <p14:creationId xmlns:p14="http://schemas.microsoft.com/office/powerpoint/2010/main" val="26933942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dirty="0">
                <a:latin typeface="+mj-lt"/>
              </a:rPr>
              <a:t>Cholinesterase Inhibitors</a:t>
            </a:r>
          </a:p>
        </p:txBody>
      </p:sp>
      <p:sp>
        <p:nvSpPr>
          <p:cNvPr id="5" name="Content Placeholder 4">
            <a:extLst>
              <a:ext uri="{FF2B5EF4-FFF2-40B4-BE49-F238E27FC236}">
                <a16:creationId xmlns:a16="http://schemas.microsoft.com/office/drawing/2014/main" id="{1A17B388-8780-4065-B14B-6E94A4E25AB1}"/>
              </a:ext>
            </a:extLst>
          </p:cNvPr>
          <p:cNvSpPr>
            <a:spLocks noGrp="1"/>
          </p:cNvSpPr>
          <p:nvPr>
            <p:ph sz="quarter" idx="11"/>
          </p:nvPr>
        </p:nvSpPr>
        <p:spPr/>
        <p:txBody>
          <a:bodyPr vert="horz" lIns="91440" tIns="45720" rIns="91440" bIns="45720" rtlCol="0" anchor="t">
            <a:normAutofit fontScale="62500" lnSpcReduction="20000"/>
          </a:bodyPr>
          <a:lstStyle/>
          <a:p>
            <a:pPr marL="0" indent="0">
              <a:lnSpc>
                <a:spcPct val="134000"/>
              </a:lnSpc>
              <a:spcBef>
                <a:spcPct val="50000"/>
              </a:spcBef>
              <a:spcAft>
                <a:spcPts val="0"/>
              </a:spcAft>
              <a:buNone/>
            </a:pPr>
            <a:r>
              <a:rPr lang="en-US" sz="2800" dirty="0">
                <a:latin typeface="Arial"/>
                <a:cs typeface="Arial"/>
              </a:rPr>
              <a:t>Slow breakdown of acetylcholine</a:t>
            </a:r>
          </a:p>
          <a:p>
            <a:pPr marL="0" indent="0">
              <a:lnSpc>
                <a:spcPct val="134000"/>
              </a:lnSpc>
              <a:spcBef>
                <a:spcPct val="50000"/>
              </a:spcBef>
              <a:spcAft>
                <a:spcPts val="0"/>
              </a:spcAft>
              <a:buNone/>
            </a:pPr>
            <a:r>
              <a:rPr lang="en-US" sz="2800" dirty="0">
                <a:latin typeface="Arial"/>
                <a:cs typeface="Arial"/>
              </a:rPr>
              <a:t>Improves strength by increasing competition for limited receptors</a:t>
            </a:r>
          </a:p>
          <a:p>
            <a:pPr marL="0" indent="0">
              <a:lnSpc>
                <a:spcPct val="134000"/>
              </a:lnSpc>
              <a:spcBef>
                <a:spcPct val="50000"/>
              </a:spcBef>
              <a:spcAft>
                <a:spcPts val="0"/>
              </a:spcAft>
              <a:buNone/>
            </a:pPr>
            <a:r>
              <a:rPr lang="en-US" sz="2800" dirty="0">
                <a:solidFill>
                  <a:schemeClr val="accent2"/>
                </a:solidFill>
                <a:latin typeface="Arial"/>
                <a:cs typeface="Arial"/>
              </a:rPr>
              <a:t>Symptomatic treatment only</a:t>
            </a:r>
          </a:p>
          <a:p>
            <a:pPr marL="111125" indent="0">
              <a:lnSpc>
                <a:spcPct val="134000"/>
              </a:lnSpc>
              <a:spcAft>
                <a:spcPts val="0"/>
              </a:spcAft>
              <a:buNone/>
            </a:pPr>
            <a:r>
              <a:rPr lang="en-US" sz="2800" b="1" u="sng" dirty="0">
                <a:cs typeface="Arial"/>
              </a:rPr>
              <a:t>Goal:</a:t>
            </a:r>
          </a:p>
          <a:p>
            <a:pPr marL="457200" indent="-228600">
              <a:lnSpc>
                <a:spcPct val="134000"/>
              </a:lnSpc>
              <a:spcAft>
                <a:spcPts val="0"/>
              </a:spcAft>
            </a:pPr>
            <a:r>
              <a:rPr lang="en-US" sz="2800" dirty="0">
                <a:cs typeface="Arial"/>
              </a:rPr>
              <a:t>Improvement in strength (e.g. elimination of double vision)</a:t>
            </a:r>
          </a:p>
          <a:p>
            <a:pPr marL="457200" indent="-228600">
              <a:lnSpc>
                <a:spcPct val="134000"/>
              </a:lnSpc>
              <a:spcAft>
                <a:spcPts val="0"/>
              </a:spcAft>
            </a:pPr>
            <a:r>
              <a:rPr lang="en-US" sz="2800" dirty="0">
                <a:cs typeface="Arial"/>
              </a:rPr>
              <a:t>Benefit: 4 – 6 hours</a:t>
            </a:r>
          </a:p>
          <a:p>
            <a:pPr marL="0" indent="0">
              <a:lnSpc>
                <a:spcPct val="134000"/>
              </a:lnSpc>
              <a:spcAft>
                <a:spcPts val="0"/>
              </a:spcAft>
              <a:buNone/>
            </a:pPr>
            <a:r>
              <a:rPr lang="en-US" sz="2800" b="1" u="sng" dirty="0">
                <a:cs typeface="Arial"/>
              </a:rPr>
              <a:t>Side Effects:</a:t>
            </a:r>
          </a:p>
          <a:p>
            <a:pPr marL="457200" indent="-228600">
              <a:lnSpc>
                <a:spcPct val="134000"/>
              </a:lnSpc>
              <a:spcAft>
                <a:spcPts val="0"/>
              </a:spcAft>
              <a:buFont typeface="Arial"/>
              <a:buChar char="•"/>
            </a:pPr>
            <a:r>
              <a:rPr lang="en-US" sz="2800" dirty="0">
                <a:cs typeface="Arial"/>
              </a:rPr>
              <a:t>GI upset</a:t>
            </a:r>
          </a:p>
          <a:p>
            <a:pPr marL="457200" indent="-228600">
              <a:lnSpc>
                <a:spcPct val="134000"/>
              </a:lnSpc>
              <a:spcAft>
                <a:spcPts val="0"/>
              </a:spcAft>
              <a:buFont typeface="Arial"/>
              <a:buChar char="•"/>
            </a:pPr>
            <a:r>
              <a:rPr lang="en-US" sz="2800" dirty="0">
                <a:cs typeface="Arial"/>
              </a:rPr>
              <a:t>Salivation </a:t>
            </a:r>
          </a:p>
          <a:p>
            <a:pPr marL="0" indent="0">
              <a:lnSpc>
                <a:spcPct val="134000"/>
              </a:lnSpc>
              <a:spcAft>
                <a:spcPts val="0"/>
              </a:spcAft>
              <a:buNone/>
            </a:pPr>
            <a:r>
              <a:rPr lang="en-US" sz="2800" dirty="0">
                <a:cs typeface="Arial"/>
              </a:rPr>
              <a:t>If  medication is successful, can consider treating </a:t>
            </a:r>
            <a:br>
              <a:rPr lang="en-US" sz="2800" dirty="0">
                <a:cs typeface="Arial"/>
              </a:rPr>
            </a:br>
            <a:r>
              <a:rPr lang="en-US" sz="2800" dirty="0">
                <a:cs typeface="Arial"/>
              </a:rPr>
              <a:t>side effects (e.g. glycopyrrolate)</a:t>
            </a:r>
            <a:endParaRPr lang="en-US" sz="2800" dirty="0"/>
          </a:p>
        </p:txBody>
      </p:sp>
      <p:pic>
        <p:nvPicPr>
          <p:cNvPr id="2" name="Picture 1" descr="Pacman.jp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66187" y="8124931"/>
            <a:ext cx="1141476" cy="1216153"/>
          </a:xfrm>
          <a:prstGeom prst="rect">
            <a:avLst/>
          </a:prstGeom>
        </p:spPr>
      </p:pic>
      <p:sp>
        <p:nvSpPr>
          <p:cNvPr id="3" name="TextBox 2"/>
          <p:cNvSpPr txBox="1"/>
          <p:nvPr/>
        </p:nvSpPr>
        <p:spPr>
          <a:xfrm>
            <a:off x="4880565" y="7508808"/>
            <a:ext cx="2169872" cy="338554"/>
          </a:xfrm>
          <a:prstGeom prst="rect">
            <a:avLst/>
          </a:prstGeom>
          <a:noFill/>
        </p:spPr>
        <p:txBody>
          <a:bodyPr wrap="square" rtlCol="0">
            <a:spAutoFit/>
          </a:bodyPr>
          <a:lstStyle/>
          <a:p>
            <a:r>
              <a:rPr lang="en-US" sz="1600" dirty="0" err="1">
                <a:solidFill>
                  <a:srgbClr val="0000FF"/>
                </a:solidFill>
              </a:rPr>
              <a:t>Acetylcholinesterase</a:t>
            </a:r>
            <a:endParaRPr lang="en-US" sz="1600" dirty="0">
              <a:solidFill>
                <a:srgbClr val="0000FF"/>
              </a:solidFill>
            </a:endParaRPr>
          </a:p>
        </p:txBody>
      </p:sp>
      <p:sp>
        <p:nvSpPr>
          <p:cNvPr id="4" name="Multiply 3"/>
          <p:cNvSpPr/>
          <p:nvPr/>
        </p:nvSpPr>
        <p:spPr>
          <a:xfrm>
            <a:off x="5862730" y="7658062"/>
            <a:ext cx="1536191" cy="1676400"/>
          </a:xfrm>
          <a:prstGeom prst="mathMultiply">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4D0FC25-B6BE-0C45-9F15-1AC4A953440A}"/>
              </a:ext>
            </a:extLst>
          </p:cNvPr>
          <p:cNvSpPr/>
          <p:nvPr/>
        </p:nvSpPr>
        <p:spPr>
          <a:xfrm>
            <a:off x="1675076" y="6359629"/>
            <a:ext cx="5925551" cy="230832"/>
          </a:xfrm>
          <a:prstGeom prst="rect">
            <a:avLst/>
          </a:prstGeom>
        </p:spPr>
        <p:txBody>
          <a:bodyPr wrap="square" numCol="3" spcCol="0">
            <a:spAutoFit/>
          </a:bodyPr>
          <a:lstStyle/>
          <a:p>
            <a:pPr marL="115888" indent="-115888">
              <a:buClrTx/>
              <a:buFont typeface="+mj-lt"/>
              <a:buAutoNum type="arabicPeriod"/>
            </a:pPr>
            <a:r>
              <a:rPr lang="da-DK" sz="900" dirty="0"/>
              <a:t>Simon, et al. 2015</a:t>
            </a:r>
          </a:p>
        </p:txBody>
      </p:sp>
      <p:grpSp>
        <p:nvGrpSpPr>
          <p:cNvPr id="7" name="Group 6">
            <a:extLst>
              <a:ext uri="{FF2B5EF4-FFF2-40B4-BE49-F238E27FC236}">
                <a16:creationId xmlns:a16="http://schemas.microsoft.com/office/drawing/2014/main" id="{156AF062-9959-4431-968C-96E8430CD0B2}"/>
              </a:ext>
            </a:extLst>
          </p:cNvPr>
          <p:cNvGrpSpPr/>
          <p:nvPr/>
        </p:nvGrpSpPr>
        <p:grpSpPr>
          <a:xfrm>
            <a:off x="6521115" y="1619217"/>
            <a:ext cx="4829637" cy="4477065"/>
            <a:chOff x="6521115" y="1619217"/>
            <a:chExt cx="4829637" cy="4477065"/>
          </a:xfrm>
        </p:grpSpPr>
        <p:sp>
          <p:nvSpPr>
            <p:cNvPr id="9" name="Rectangle 8">
              <a:extLst>
                <a:ext uri="{FF2B5EF4-FFF2-40B4-BE49-F238E27FC236}">
                  <a16:creationId xmlns:a16="http://schemas.microsoft.com/office/drawing/2014/main" id="{40EE7B56-5ADB-0949-B4EB-DD980A02D0E0}"/>
                </a:ext>
              </a:extLst>
            </p:cNvPr>
            <p:cNvSpPr/>
            <p:nvPr/>
          </p:nvSpPr>
          <p:spPr>
            <a:xfrm>
              <a:off x="6521115" y="5819283"/>
              <a:ext cx="4829637" cy="276999"/>
            </a:xfrm>
            <a:prstGeom prst="rect">
              <a:avLst/>
            </a:prstGeom>
          </p:spPr>
          <p:txBody>
            <a:bodyPr wrap="square" numCol="1" spcCol="0">
              <a:spAutoFit/>
            </a:bodyPr>
            <a:lstStyle/>
            <a:p>
              <a:pPr algn="r">
                <a:buClrTx/>
              </a:pPr>
              <a:r>
                <a:rPr lang="da-DK" sz="1200" dirty="0" err="1"/>
                <a:t>Figure</a:t>
              </a:r>
              <a:r>
                <a:rPr lang="da-DK" sz="1200" dirty="0"/>
                <a:t> </a:t>
              </a:r>
              <a:r>
                <a:rPr lang="da-DK" sz="1200" dirty="0" err="1"/>
                <a:t>adapted</a:t>
              </a:r>
              <a:r>
                <a:rPr lang="da-DK" sz="1200" dirty="0"/>
                <a:t> from reference #1. Re-</a:t>
              </a:r>
              <a:r>
                <a:rPr lang="da-DK" sz="1200" dirty="0" err="1"/>
                <a:t>created</a:t>
              </a:r>
              <a:r>
                <a:rPr lang="da-DK" sz="1200" dirty="0"/>
                <a:t> </a:t>
              </a:r>
              <a:r>
                <a:rPr lang="da-DK" sz="1200" dirty="0" err="1"/>
                <a:t>using</a:t>
              </a:r>
              <a:r>
                <a:rPr lang="da-DK" sz="1200" dirty="0"/>
                <a:t> </a:t>
              </a:r>
              <a:r>
                <a:rPr lang="da-DK" sz="1200" dirty="0" err="1"/>
                <a:t>BioRender.com</a:t>
              </a:r>
              <a:endParaRPr lang="da-DK" sz="1200" dirty="0"/>
            </a:p>
          </p:txBody>
        </p:sp>
        <p:pic>
          <p:nvPicPr>
            <p:cNvPr id="6" name="Picture 5">
              <a:extLst>
                <a:ext uri="{FF2B5EF4-FFF2-40B4-BE49-F238E27FC236}">
                  <a16:creationId xmlns:a16="http://schemas.microsoft.com/office/drawing/2014/main" id="{1A16D1AF-B480-044F-B83D-06D01A9C106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94902" y="1619217"/>
              <a:ext cx="4255850" cy="4057650"/>
            </a:xfrm>
            <a:prstGeom prst="rect">
              <a:avLst/>
            </a:prstGeom>
          </p:spPr>
        </p:pic>
      </p:grpSp>
      <p:sp>
        <p:nvSpPr>
          <p:cNvPr id="12" name="Slide Number Placeholder 3">
            <a:extLst>
              <a:ext uri="{FF2B5EF4-FFF2-40B4-BE49-F238E27FC236}">
                <a16:creationId xmlns:a16="http://schemas.microsoft.com/office/drawing/2014/main" id="{68B86149-876B-4ABD-89BD-44929354E729}"/>
              </a:ext>
            </a:extLst>
          </p:cNvPr>
          <p:cNvSpPr>
            <a:spLocks noGrp="1"/>
          </p:cNvSpPr>
          <p:nvPr>
            <p:ph type="sldNum" sz="quarter" idx="10"/>
          </p:nvPr>
        </p:nvSpPr>
        <p:spPr>
          <a:xfrm>
            <a:off x="4693920" y="6427055"/>
            <a:ext cx="2804160" cy="215444"/>
          </a:xfrm>
        </p:spPr>
        <p:txBody>
          <a:bodyPr/>
          <a:lstStyle/>
          <a:p>
            <a:fld id="{103F912F-1C8C-4406-A72D-DDC68CC735EB}" type="slidenum">
              <a:rPr lang="en-US" smtClean="0"/>
              <a:pPr/>
              <a:t>18</a:t>
            </a:fld>
            <a:endParaRPr lang="en-US" dirty="0"/>
          </a:p>
        </p:txBody>
      </p:sp>
    </p:spTree>
    <p:extLst>
      <p:ext uri="{BB962C8B-B14F-4D97-AF65-F5344CB8AC3E}">
        <p14:creationId xmlns:p14="http://schemas.microsoft.com/office/powerpoint/2010/main" val="12561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ChangeArrowheads="1"/>
          </p:cNvSpPr>
          <p:nvPr>
            <p:ph type="title"/>
          </p:nvPr>
        </p:nvSpPr>
        <p:spPr>
          <a:xfrm>
            <a:off x="2209800" y="603504"/>
            <a:ext cx="7772400" cy="914400"/>
          </a:xfrm>
        </p:spPr>
        <p:txBody>
          <a:bodyPr>
            <a:normAutofit/>
          </a:bodyPr>
          <a:lstStyle/>
          <a:p>
            <a:pPr eaLnBrk="1" hangingPunct="1"/>
            <a:r>
              <a:rPr lang="en-US" dirty="0"/>
              <a:t>Corticosteroids</a:t>
            </a:r>
          </a:p>
        </p:txBody>
      </p:sp>
      <p:sp>
        <p:nvSpPr>
          <p:cNvPr id="5" name="Rectangle 4">
            <a:extLst>
              <a:ext uri="{FF2B5EF4-FFF2-40B4-BE49-F238E27FC236}">
                <a16:creationId xmlns:a16="http://schemas.microsoft.com/office/drawing/2014/main" id="{F45C8B0E-6406-C241-91F7-E5BA85CAF276}"/>
              </a:ext>
            </a:extLst>
          </p:cNvPr>
          <p:cNvSpPr/>
          <p:nvPr/>
        </p:nvSpPr>
        <p:spPr>
          <a:xfrm>
            <a:off x="418506" y="6266528"/>
            <a:ext cx="5925551" cy="230832"/>
          </a:xfrm>
          <a:prstGeom prst="rect">
            <a:avLst/>
          </a:prstGeom>
        </p:spPr>
        <p:txBody>
          <a:bodyPr wrap="square" numCol="3" spcCol="0">
            <a:spAutoFit/>
          </a:bodyPr>
          <a:lstStyle/>
          <a:p>
            <a:pPr marL="115888" indent="-115888">
              <a:buClrTx/>
              <a:buFont typeface="+mj-lt"/>
              <a:buAutoNum type="arabicPeriod"/>
            </a:pPr>
            <a:r>
              <a:rPr lang="da-DK" sz="900" dirty="0" err="1"/>
              <a:t>Pascuzzi</a:t>
            </a:r>
            <a:r>
              <a:rPr lang="da-DK" sz="900" dirty="0"/>
              <a:t>, et al., 1984</a:t>
            </a:r>
          </a:p>
        </p:txBody>
      </p:sp>
      <p:grpSp>
        <p:nvGrpSpPr>
          <p:cNvPr id="3" name="Group 2">
            <a:extLst>
              <a:ext uri="{FF2B5EF4-FFF2-40B4-BE49-F238E27FC236}">
                <a16:creationId xmlns:a16="http://schemas.microsoft.com/office/drawing/2014/main" id="{3FD219C3-8499-401F-A2D7-36B10F8C6E0A}"/>
              </a:ext>
            </a:extLst>
          </p:cNvPr>
          <p:cNvGrpSpPr/>
          <p:nvPr/>
        </p:nvGrpSpPr>
        <p:grpSpPr>
          <a:xfrm>
            <a:off x="838200" y="1636776"/>
            <a:ext cx="9696253" cy="4431983"/>
            <a:chOff x="838200" y="1572768"/>
            <a:chExt cx="9696253" cy="4431983"/>
          </a:xfrm>
        </p:grpSpPr>
        <p:sp>
          <p:nvSpPr>
            <p:cNvPr id="6" name="Text Box 6">
              <a:extLst>
                <a:ext uri="{FF2B5EF4-FFF2-40B4-BE49-F238E27FC236}">
                  <a16:creationId xmlns:a16="http://schemas.microsoft.com/office/drawing/2014/main" id="{BEF03107-5556-41E6-8888-AEEF595EFBF8}"/>
                </a:ext>
              </a:extLst>
            </p:cNvPr>
            <p:cNvSpPr txBox="1">
              <a:spLocks noChangeArrowheads="1"/>
            </p:cNvSpPr>
            <p:nvPr/>
          </p:nvSpPr>
          <p:spPr bwMode="auto">
            <a:xfrm>
              <a:off x="838200" y="1572768"/>
              <a:ext cx="5752662" cy="44319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1440" tIns="45720" rIns="91440" bIns="45720" anchor="t">
              <a:spAutoFit/>
            </a:bodyPr>
            <a:lstStyle/>
            <a:p>
              <a:pPr>
                <a:defRPr/>
              </a:pPr>
              <a:r>
                <a:rPr lang="en-US" sz="2000" b="1" u="sng" dirty="0">
                  <a:latin typeface="Arial" panose="020B0604020202020204" pitchFamily="34" charset="0"/>
                  <a:cs typeface="Arial" panose="020B0604020202020204" pitchFamily="34" charset="0"/>
                </a:rPr>
                <a:t>Dose:</a:t>
              </a:r>
            </a:p>
            <a:p>
              <a:pPr>
                <a:defRPr/>
              </a:pPr>
              <a:r>
                <a:rPr lang="en-US" sz="2000" dirty="0">
                  <a:latin typeface="Arial" panose="020B0604020202020204" pitchFamily="34" charset="0"/>
                  <a:cs typeface="Arial" panose="020B0604020202020204" pitchFamily="34" charset="0"/>
                </a:rPr>
                <a:t>60-100mg daily (1.5-2 mg/kg/day)</a:t>
              </a:r>
            </a:p>
            <a:p>
              <a:pPr>
                <a:defRPr/>
              </a:pPr>
              <a:r>
                <a:rPr lang="en-US" sz="2000" dirty="0">
                  <a:latin typeface="Arial" panose="020B0604020202020204" pitchFamily="34" charset="0"/>
                  <a:cs typeface="Arial" panose="020B0604020202020204" pitchFamily="34" charset="0"/>
                </a:rPr>
                <a:t>Begin taper after strength improved (4-6 weeks)</a:t>
              </a:r>
            </a:p>
            <a:p>
              <a:pPr>
                <a:defRPr/>
              </a:pPr>
              <a:r>
                <a:rPr lang="en-US" sz="2000" dirty="0">
                  <a:solidFill>
                    <a:schemeClr val="accent2"/>
                  </a:solidFill>
                  <a:latin typeface="Arial"/>
                  <a:cs typeface="Arial"/>
                </a:rPr>
                <a:t>Initial exacerbation (5 days post treatment initiation)</a:t>
              </a:r>
            </a:p>
            <a:p>
              <a:endParaRPr lang="en-US" sz="2000" dirty="0">
                <a:latin typeface="Arial" panose="020B0604020202020204" pitchFamily="34" charset="0"/>
                <a:cs typeface="Arial" panose="020B0604020202020204" pitchFamily="34" charset="0"/>
              </a:endParaRPr>
            </a:p>
            <a:p>
              <a:r>
                <a:rPr lang="en-US" sz="2000" b="1" u="sng" dirty="0">
                  <a:latin typeface="Arial" panose="020B0604020202020204" pitchFamily="34" charset="0"/>
                  <a:cs typeface="Arial" panose="020B0604020202020204" pitchFamily="34" charset="0"/>
                </a:rPr>
                <a:t>Results: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80% marked improvement (53%) or remission (27%)</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Onset benefit 3 weeks (85%)</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Max benefit 2 weeks - 6 years</a:t>
              </a:r>
            </a:p>
            <a:p>
              <a:pPr>
                <a:defRPr/>
              </a:pPr>
              <a:endParaRPr lang="en-US" sz="2000" dirty="0">
                <a:latin typeface="Arial" panose="020B0604020202020204" pitchFamily="34" charset="0"/>
                <a:cs typeface="Arial" panose="020B0604020202020204" pitchFamily="34" charset="0"/>
              </a:endParaRPr>
            </a:p>
            <a:p>
              <a:pPr>
                <a:spcBef>
                  <a:spcPct val="50000"/>
                </a:spcBef>
                <a:defRPr/>
              </a:pPr>
              <a:endParaRPr lang="en-US" sz="28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EED26DCD-6BC7-4BB4-9946-ED9E3D0D7CD0}"/>
                </a:ext>
              </a:extLst>
            </p:cNvPr>
            <p:cNvSpPr/>
            <p:nvPr/>
          </p:nvSpPr>
          <p:spPr>
            <a:xfrm>
              <a:off x="6992467" y="1572768"/>
              <a:ext cx="3541986" cy="2246769"/>
            </a:xfrm>
            <a:prstGeom prst="rect">
              <a:avLst/>
            </a:prstGeom>
          </p:spPr>
          <p:txBody>
            <a:bodyPr wrap="square" lIns="91440" tIns="45720" rIns="91440" bIns="45720" anchor="t">
              <a:spAutoFit/>
            </a:bodyPr>
            <a:lstStyle/>
            <a:p>
              <a:r>
                <a:rPr lang="en-US" sz="2000" b="1" dirty="0">
                  <a:solidFill>
                    <a:schemeClr val="accent1"/>
                  </a:solidFill>
                  <a:latin typeface="Arial"/>
                  <a:cs typeface="Arial"/>
                </a:rPr>
                <a:t>Problem = Side Effects!</a:t>
              </a:r>
            </a:p>
            <a:p>
              <a:r>
                <a:rPr lang="en-US" sz="2000" dirty="0">
                  <a:solidFill>
                    <a:schemeClr val="accent1"/>
                  </a:solidFill>
                  <a:latin typeface="Arial"/>
                  <a:cs typeface="Arial"/>
                </a:rPr>
                <a:t>66.7% patients side effects</a:t>
              </a:r>
            </a:p>
            <a:p>
              <a:r>
                <a:rPr lang="en-US" sz="2000" dirty="0">
                  <a:solidFill>
                    <a:schemeClr val="accent1"/>
                  </a:solidFill>
                  <a:latin typeface="Arial"/>
                  <a:cs typeface="Arial"/>
                </a:rPr>
                <a:t>Include:</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Cushing</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Weight gain</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Diabetes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Osteoporosis</a:t>
              </a:r>
            </a:p>
          </p:txBody>
        </p:sp>
      </p:grpSp>
      <p:sp>
        <p:nvSpPr>
          <p:cNvPr id="9" name="Slide Number Placeholder 3">
            <a:extLst>
              <a:ext uri="{FF2B5EF4-FFF2-40B4-BE49-F238E27FC236}">
                <a16:creationId xmlns:a16="http://schemas.microsoft.com/office/drawing/2014/main" id="{B97F839C-BC7A-44B2-A25F-C6EC1AC4F2AB}"/>
              </a:ext>
            </a:extLst>
          </p:cNvPr>
          <p:cNvSpPr txBox="1">
            <a:spLocks/>
          </p:cNvSpPr>
          <p:nvPr/>
        </p:nvSpPr>
        <p:spPr>
          <a:xfrm>
            <a:off x="4693920" y="6427055"/>
            <a:ext cx="2804160" cy="2154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03F912F-1C8C-4406-A72D-DDC68CC735EB}" type="slidenum">
              <a:rPr lang="en-US" sz="1200" smtClean="0">
                <a:solidFill>
                  <a:schemeClr val="accent2"/>
                </a:solidFill>
                <a:latin typeface="+mj-lt"/>
              </a:rPr>
              <a:pPr algn="ctr"/>
              <a:t>19</a:t>
            </a:fld>
            <a:endParaRPr lang="en-US" sz="1200" dirty="0">
              <a:solidFill>
                <a:schemeClr val="accent2"/>
              </a:solidFill>
              <a:latin typeface="+mj-lt"/>
            </a:endParaRPr>
          </a:p>
        </p:txBody>
      </p:sp>
    </p:spTree>
    <p:extLst>
      <p:ext uri="{BB962C8B-B14F-4D97-AF65-F5344CB8AC3E}">
        <p14:creationId xmlns:p14="http://schemas.microsoft.com/office/powerpoint/2010/main" val="3653069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B9CE3F-CEA8-3F41-B26B-C093BF7C9358}"/>
              </a:ext>
            </a:extLst>
          </p:cNvPr>
          <p:cNvSpPr>
            <a:spLocks noGrp="1"/>
          </p:cNvSpPr>
          <p:nvPr>
            <p:ph type="sldNum" sz="quarter" idx="4"/>
          </p:nvPr>
        </p:nvSpPr>
        <p:spPr>
          <a:xfrm>
            <a:off x="4693920" y="6503068"/>
            <a:ext cx="2804160" cy="215444"/>
          </a:xfrm>
        </p:spPr>
        <p:txBody>
          <a:bodyPr/>
          <a:lstStyle/>
          <a:p>
            <a:fld id="{103F912F-1C8C-4406-A72D-DDC68CC735EB}" type="slidenum">
              <a:rPr lang="en-US" smtClean="0"/>
              <a:pPr/>
              <a:t>2</a:t>
            </a:fld>
            <a:endParaRPr lang="en-US" dirty="0"/>
          </a:p>
        </p:txBody>
      </p:sp>
      <p:sp>
        <p:nvSpPr>
          <p:cNvPr id="5" name="Title 4">
            <a:extLst>
              <a:ext uri="{FF2B5EF4-FFF2-40B4-BE49-F238E27FC236}">
                <a16:creationId xmlns:a16="http://schemas.microsoft.com/office/drawing/2014/main" id="{5FEF0A47-7475-A041-9A08-8C1699D97F41}"/>
              </a:ext>
            </a:extLst>
          </p:cNvPr>
          <p:cNvSpPr>
            <a:spLocks noGrp="1"/>
          </p:cNvSpPr>
          <p:nvPr>
            <p:ph type="title"/>
          </p:nvPr>
        </p:nvSpPr>
        <p:spPr>
          <a:xfrm>
            <a:off x="841248" y="603504"/>
            <a:ext cx="10509504" cy="1146823"/>
          </a:xfrm>
        </p:spPr>
        <p:txBody>
          <a:bodyPr/>
          <a:lstStyle/>
          <a:p>
            <a:r>
              <a:rPr lang="en-US" dirty="0"/>
              <a:t>Introduction to MG</a:t>
            </a:r>
          </a:p>
        </p:txBody>
      </p:sp>
      <p:sp>
        <p:nvSpPr>
          <p:cNvPr id="6" name="Content Placeholder 5">
            <a:extLst>
              <a:ext uri="{FF2B5EF4-FFF2-40B4-BE49-F238E27FC236}">
                <a16:creationId xmlns:a16="http://schemas.microsoft.com/office/drawing/2014/main" id="{F362E5B9-447D-CA46-8E7A-ABF1C9F63067}"/>
              </a:ext>
            </a:extLst>
          </p:cNvPr>
          <p:cNvSpPr>
            <a:spLocks noGrp="1"/>
          </p:cNvSpPr>
          <p:nvPr>
            <p:ph type="body" sz="quarter" idx="4294967295"/>
          </p:nvPr>
        </p:nvSpPr>
        <p:spPr>
          <a:xfrm>
            <a:off x="841248" y="1636776"/>
            <a:ext cx="9320385" cy="4628944"/>
          </a:xfrm>
        </p:spPr>
        <p:txBody>
          <a:bodyPr>
            <a:normAutofit/>
          </a:bodyPr>
          <a:lstStyle/>
          <a:p>
            <a:pPr>
              <a:lnSpc>
                <a:spcPct val="110000"/>
              </a:lnSpc>
              <a:spcAft>
                <a:spcPts val="0"/>
              </a:spcAft>
            </a:pPr>
            <a:r>
              <a:rPr lang="en-US" sz="1600" dirty="0"/>
              <a:t>MG is an autoimmune disease of the the neuromuscular junction. It is characterized by variable weakness in skeletal muscle (ocular, bulbar, limb and respiratory):</a:t>
            </a:r>
          </a:p>
          <a:p>
            <a:pPr lvl="1">
              <a:lnSpc>
                <a:spcPct val="110000"/>
              </a:lnSpc>
            </a:pPr>
            <a:r>
              <a:rPr lang="en-US" sz="1600" dirty="0"/>
              <a:t>Fatigable Weakness</a:t>
            </a:r>
          </a:p>
          <a:p>
            <a:pPr lvl="2">
              <a:lnSpc>
                <a:spcPct val="110000"/>
              </a:lnSpc>
            </a:pPr>
            <a:r>
              <a:rPr lang="en-US" sz="1600" dirty="0"/>
              <a:t>Muscle weakness that fluctuates with rest and activity </a:t>
            </a:r>
          </a:p>
          <a:p>
            <a:pPr lvl="1">
              <a:lnSpc>
                <a:spcPct val="110000"/>
              </a:lnSpc>
            </a:pPr>
            <a:r>
              <a:rPr lang="en-US" sz="1600" dirty="0"/>
              <a:t>Selective Vulnerability </a:t>
            </a:r>
          </a:p>
          <a:p>
            <a:pPr lvl="2">
              <a:lnSpc>
                <a:spcPct val="110000"/>
              </a:lnSpc>
            </a:pPr>
            <a:r>
              <a:rPr lang="en-US" sz="1600" dirty="0"/>
              <a:t>Muscle weakness in eyes, eyelids, shoulder, hip, breathing muscles (diaphragm), neck, chewing/swallowing muscles</a:t>
            </a:r>
          </a:p>
          <a:p>
            <a:pPr>
              <a:lnSpc>
                <a:spcPct val="110000"/>
              </a:lnSpc>
            </a:pPr>
            <a:r>
              <a:rPr lang="en-US" sz="1600" dirty="0"/>
              <a:t>Muscle weakness results in double vision, obstruction of vision, trouble chewing/swallowing, trouble talking, trouble breathing, and dysfunction of arms/legs</a:t>
            </a:r>
          </a:p>
          <a:p>
            <a:pPr>
              <a:lnSpc>
                <a:spcPct val="110000"/>
              </a:lnSpc>
              <a:spcAft>
                <a:spcPts val="0"/>
              </a:spcAft>
            </a:pPr>
            <a:r>
              <a:rPr lang="en-US" sz="1600" dirty="0"/>
              <a:t>Incidence of 8-10 cases/million/year</a:t>
            </a:r>
            <a:r>
              <a:rPr lang="en-US" sz="1600" baseline="30000" dirty="0"/>
              <a:t>1</a:t>
            </a:r>
          </a:p>
          <a:p>
            <a:pPr>
              <a:lnSpc>
                <a:spcPct val="110000"/>
              </a:lnSpc>
              <a:spcAft>
                <a:spcPts val="0"/>
              </a:spcAft>
            </a:pPr>
            <a:r>
              <a:rPr lang="en-US" sz="1600" dirty="0"/>
              <a:t>Prevalence of 200 cases/million</a:t>
            </a:r>
            <a:r>
              <a:rPr lang="en-US" sz="1600" baseline="30000" dirty="0"/>
              <a:t>1,2</a:t>
            </a:r>
          </a:p>
          <a:p>
            <a:pPr lvl="1">
              <a:lnSpc>
                <a:spcPct val="110000"/>
              </a:lnSpc>
            </a:pPr>
            <a:r>
              <a:rPr lang="en-US" sz="1600" dirty="0"/>
              <a:t>Est: 70,000 people with MG in US</a:t>
            </a:r>
          </a:p>
          <a:p>
            <a:pPr>
              <a:lnSpc>
                <a:spcPct val="110000"/>
              </a:lnSpc>
              <a:spcAft>
                <a:spcPts val="0"/>
              </a:spcAft>
            </a:pPr>
            <a:r>
              <a:rPr lang="en-US" sz="1600" dirty="0"/>
              <a:t>Age of onset: Women &lt; 40 years; Men &gt; 50 years</a:t>
            </a:r>
          </a:p>
        </p:txBody>
      </p:sp>
      <p:sp>
        <p:nvSpPr>
          <p:cNvPr id="8" name="Rectangle 7">
            <a:extLst>
              <a:ext uri="{FF2B5EF4-FFF2-40B4-BE49-F238E27FC236}">
                <a16:creationId xmlns:a16="http://schemas.microsoft.com/office/drawing/2014/main" id="{D583D3CB-7253-604E-B5B8-1A2B3A6DECB5}"/>
              </a:ext>
            </a:extLst>
          </p:cNvPr>
          <p:cNvSpPr/>
          <p:nvPr/>
        </p:nvSpPr>
        <p:spPr>
          <a:xfrm>
            <a:off x="593536" y="6360289"/>
            <a:ext cx="5925551" cy="230832"/>
          </a:xfrm>
          <a:prstGeom prst="rect">
            <a:avLst/>
          </a:prstGeom>
        </p:spPr>
        <p:txBody>
          <a:bodyPr wrap="square" numCol="3" spcCol="0">
            <a:spAutoFit/>
          </a:bodyPr>
          <a:lstStyle/>
          <a:p>
            <a:pPr marL="115888" indent="-115888">
              <a:buClrTx/>
              <a:buFont typeface="+mj-lt"/>
              <a:buAutoNum type="arabicPeriod"/>
            </a:pPr>
            <a:r>
              <a:rPr lang="da-DK" sz="900" dirty="0" err="1"/>
              <a:t>Gilhus</a:t>
            </a:r>
            <a:r>
              <a:rPr lang="da-DK" sz="900" dirty="0"/>
              <a:t>, 2016</a:t>
            </a:r>
          </a:p>
          <a:p>
            <a:pPr marL="115888" indent="-115888">
              <a:buClrTx/>
              <a:buFont typeface="+mj-lt"/>
              <a:buAutoNum type="arabicPeriod"/>
            </a:pPr>
            <a:r>
              <a:rPr lang="da-DK" sz="900" dirty="0"/>
              <a:t>Phillips, 2003</a:t>
            </a:r>
          </a:p>
        </p:txBody>
      </p:sp>
    </p:spTree>
    <p:extLst>
      <p:ext uri="{BB962C8B-B14F-4D97-AF65-F5344CB8AC3E}">
        <p14:creationId xmlns:p14="http://schemas.microsoft.com/office/powerpoint/2010/main" val="221048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799E2-2B12-EF43-8D0B-2F3425618CB5}"/>
              </a:ext>
            </a:extLst>
          </p:cNvPr>
          <p:cNvSpPr>
            <a:spLocks noGrp="1"/>
          </p:cNvSpPr>
          <p:nvPr>
            <p:ph type="title"/>
          </p:nvPr>
        </p:nvSpPr>
        <p:spPr/>
        <p:txBody>
          <a:bodyPr/>
          <a:lstStyle/>
          <a:p>
            <a:r>
              <a:rPr lang="en-US" dirty="0"/>
              <a:t>Immunosuppressants</a:t>
            </a:r>
          </a:p>
        </p:txBody>
      </p:sp>
      <p:sp>
        <p:nvSpPr>
          <p:cNvPr id="6" name="Rectangle 5">
            <a:extLst>
              <a:ext uri="{FF2B5EF4-FFF2-40B4-BE49-F238E27FC236}">
                <a16:creationId xmlns:a16="http://schemas.microsoft.com/office/drawing/2014/main" id="{D041A962-4199-D642-8A7C-6EB9DA1EBA92}"/>
              </a:ext>
            </a:extLst>
          </p:cNvPr>
          <p:cNvSpPr/>
          <p:nvPr/>
        </p:nvSpPr>
        <p:spPr>
          <a:xfrm>
            <a:off x="491625" y="6356351"/>
            <a:ext cx="5925551" cy="230832"/>
          </a:xfrm>
          <a:prstGeom prst="rect">
            <a:avLst/>
          </a:prstGeom>
        </p:spPr>
        <p:txBody>
          <a:bodyPr wrap="square" numCol="3" spcCol="0">
            <a:spAutoFit/>
          </a:bodyPr>
          <a:lstStyle/>
          <a:p>
            <a:pPr marL="115888" indent="-115888">
              <a:buClrTx/>
              <a:buFont typeface="+mj-lt"/>
              <a:buAutoNum type="arabicPeriod"/>
            </a:pPr>
            <a:r>
              <a:rPr lang="da-DK" sz="900" dirty="0" err="1"/>
              <a:t>Hehir</a:t>
            </a:r>
            <a:r>
              <a:rPr lang="da-DK" sz="900" dirty="0"/>
              <a:t>, et al., 2010</a:t>
            </a:r>
          </a:p>
          <a:p>
            <a:pPr marL="115888" indent="-115888">
              <a:buClrTx/>
              <a:buFont typeface="+mj-lt"/>
              <a:buAutoNum type="arabicPeriod"/>
            </a:pPr>
            <a:r>
              <a:rPr lang="da-DK" sz="900" dirty="0"/>
              <a:t>Palace, et al., 1998</a:t>
            </a:r>
          </a:p>
        </p:txBody>
      </p:sp>
      <p:sp>
        <p:nvSpPr>
          <p:cNvPr id="7" name="Text Box 6">
            <a:extLst>
              <a:ext uri="{FF2B5EF4-FFF2-40B4-BE49-F238E27FC236}">
                <a16:creationId xmlns:a16="http://schemas.microsoft.com/office/drawing/2014/main" id="{07F94E41-8A0A-4505-A020-F540F600CD49}"/>
              </a:ext>
            </a:extLst>
          </p:cNvPr>
          <p:cNvSpPr txBox="1">
            <a:spLocks noChangeArrowheads="1"/>
          </p:cNvSpPr>
          <p:nvPr/>
        </p:nvSpPr>
        <p:spPr bwMode="auto">
          <a:xfrm>
            <a:off x="838200" y="1572768"/>
            <a:ext cx="5752662" cy="3477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sz="2000" b="1" u="sng" dirty="0">
                <a:latin typeface="Arial" panose="020B0604020202020204" pitchFamily="34" charset="0"/>
                <a:cs typeface="Arial" panose="020B0604020202020204" pitchFamily="34" charset="0"/>
              </a:rPr>
              <a:t>Azathioprine</a:t>
            </a:r>
          </a:p>
          <a:p>
            <a:pPr>
              <a:defRPr/>
            </a:pPr>
            <a:r>
              <a:rPr lang="en-US" sz="2000" dirty="0">
                <a:latin typeface="Arial" panose="020B0604020202020204" pitchFamily="34" charset="0"/>
                <a:cs typeface="Arial" panose="020B0604020202020204" pitchFamily="34" charset="0"/>
              </a:rPr>
              <a:t>Block T cell production</a:t>
            </a:r>
          </a:p>
          <a:p>
            <a:pPr>
              <a:defRPr/>
            </a:pPr>
            <a:r>
              <a:rPr lang="en-US" sz="2000" dirty="0">
                <a:latin typeface="Arial" panose="020B0604020202020204" pitchFamily="34" charset="0"/>
                <a:cs typeface="Arial" panose="020B0604020202020204" pitchFamily="34" charset="0"/>
              </a:rPr>
              <a:t>Onset: 12 – 18 months</a:t>
            </a:r>
          </a:p>
          <a:p>
            <a:pPr>
              <a:defRPr/>
            </a:pPr>
            <a:r>
              <a:rPr lang="en-US" sz="2000" dirty="0">
                <a:latin typeface="Arial" panose="020B0604020202020204" pitchFamily="34" charset="0"/>
                <a:cs typeface="Arial" panose="020B0604020202020204" pitchFamily="34" charset="0"/>
              </a:rPr>
              <a:t>Typical Dose:</a:t>
            </a:r>
          </a:p>
          <a:p>
            <a:pPr>
              <a:defRPr/>
            </a:pPr>
            <a:r>
              <a:rPr lang="en-US" sz="2000" dirty="0">
                <a:latin typeface="Arial" panose="020B0604020202020204" pitchFamily="34" charset="0"/>
                <a:cs typeface="Arial" panose="020B0604020202020204" pitchFamily="34" charset="0"/>
              </a:rPr>
              <a:t>1.5 – 2.5 mg/kg/day (150-250mg)</a:t>
            </a:r>
          </a:p>
          <a:p>
            <a:pPr>
              <a:defRPr/>
            </a:pPr>
            <a:endParaRPr lang="en-US" sz="2000" dirty="0">
              <a:latin typeface="Arial" panose="020B0604020202020204" pitchFamily="34" charset="0"/>
              <a:cs typeface="Arial" panose="020B0604020202020204" pitchFamily="34" charset="0"/>
            </a:endParaRPr>
          </a:p>
          <a:p>
            <a:pPr>
              <a:defRPr/>
            </a:pPr>
            <a:r>
              <a:rPr lang="en-US" sz="2000" b="1" u="sng" dirty="0">
                <a:latin typeface="Arial" panose="020B0604020202020204" pitchFamily="34" charset="0"/>
                <a:cs typeface="Arial" panose="020B0604020202020204" pitchFamily="34" charset="0"/>
              </a:rPr>
              <a:t>Goals Therapy:</a:t>
            </a:r>
          </a:p>
          <a:p>
            <a:pPr>
              <a:defRPr/>
            </a:pPr>
            <a:r>
              <a:rPr lang="en-US" sz="2000" dirty="0">
                <a:latin typeface="Arial" panose="020B0604020202020204" pitchFamily="34" charset="0"/>
                <a:cs typeface="Arial" panose="020B0604020202020204" pitchFamily="34" charset="0"/>
              </a:rPr>
              <a:t>Improve Strength</a:t>
            </a:r>
          </a:p>
          <a:p>
            <a:pPr marL="342900" indent="-282575">
              <a:buFont typeface="Arial" panose="020B0604020202020204" pitchFamily="34" charset="0"/>
              <a:buChar char="•"/>
              <a:defRPr/>
            </a:pPr>
            <a:r>
              <a:rPr lang="en-US" sz="2000" dirty="0">
                <a:latin typeface="Arial" panose="020B0604020202020204" pitchFamily="34" charset="0"/>
                <a:cs typeface="Arial" panose="020B0604020202020204" pitchFamily="34" charset="0"/>
              </a:rPr>
              <a:t>Increase relapse free period</a:t>
            </a:r>
          </a:p>
          <a:p>
            <a:pPr>
              <a:defRPr/>
            </a:pPr>
            <a:r>
              <a:rPr lang="en-US" sz="2000" dirty="0">
                <a:latin typeface="Arial" panose="020B0604020202020204" pitchFamily="34" charset="0"/>
                <a:cs typeface="Arial" panose="020B0604020202020204" pitchFamily="34" charset="0"/>
              </a:rPr>
              <a:t>Reduce or Eliminate Steroids</a:t>
            </a:r>
          </a:p>
          <a:p>
            <a:pPr marL="342900" indent="-282575">
              <a:buFont typeface="Arial" panose="020B0604020202020204" pitchFamily="34" charset="0"/>
              <a:buChar char="•"/>
              <a:defRPr/>
            </a:pPr>
            <a:r>
              <a:rPr lang="en-US" sz="2000" dirty="0">
                <a:latin typeface="Arial" panose="020B0604020202020204" pitchFamily="34" charset="0"/>
                <a:cs typeface="Arial" panose="020B0604020202020204" pitchFamily="34" charset="0"/>
              </a:rPr>
              <a:t>63% off prednisone 3 years</a:t>
            </a:r>
          </a:p>
        </p:txBody>
      </p:sp>
      <p:sp>
        <p:nvSpPr>
          <p:cNvPr id="8" name="Rectangle 7">
            <a:extLst>
              <a:ext uri="{FF2B5EF4-FFF2-40B4-BE49-F238E27FC236}">
                <a16:creationId xmlns:a16="http://schemas.microsoft.com/office/drawing/2014/main" id="{DD1B7116-3A5E-4F33-A8C0-1551C4761FBD}"/>
              </a:ext>
            </a:extLst>
          </p:cNvPr>
          <p:cNvSpPr/>
          <p:nvPr/>
        </p:nvSpPr>
        <p:spPr>
          <a:xfrm>
            <a:off x="5656216" y="1572768"/>
            <a:ext cx="5901531" cy="4616648"/>
          </a:xfrm>
          <a:prstGeom prst="rect">
            <a:avLst/>
          </a:prstGeom>
        </p:spPr>
        <p:txBody>
          <a:bodyPr wrap="square">
            <a:spAutoFit/>
          </a:bodyPr>
          <a:lstStyle/>
          <a:p>
            <a:r>
              <a:rPr lang="en-US" sz="1600" b="1" u="sng" dirty="0">
                <a:latin typeface="Arial" panose="020B0604020202020204" pitchFamily="34" charset="0"/>
                <a:cs typeface="Arial" panose="020B0604020202020204" pitchFamily="34" charset="0"/>
              </a:rPr>
              <a:t>Mycophenolate (</a:t>
            </a:r>
            <a:r>
              <a:rPr lang="en-US" sz="1600" b="1" u="sng" dirty="0" err="1">
                <a:latin typeface="Arial" panose="020B0604020202020204" pitchFamily="34" charset="0"/>
                <a:cs typeface="Arial" panose="020B0604020202020204" pitchFamily="34" charset="0"/>
              </a:rPr>
              <a:t>CellCept</a:t>
            </a:r>
            <a:r>
              <a:rPr lang="en-US" sz="1600" b="1" u="sng" dirty="0">
                <a:latin typeface="Arial" panose="020B0604020202020204" pitchFamily="34" charset="0"/>
                <a:cs typeface="Arial" panose="020B0604020202020204" pitchFamily="34" charset="0"/>
              </a:rPr>
              <a:t>/</a:t>
            </a:r>
            <a:r>
              <a:rPr lang="en-US" sz="1600" b="1" u="sng" dirty="0" err="1">
                <a:latin typeface="Arial" panose="020B0604020202020204" pitchFamily="34" charset="0"/>
                <a:cs typeface="Arial" panose="020B0604020202020204" pitchFamily="34" charset="0"/>
              </a:rPr>
              <a:t>Myfortic</a:t>
            </a:r>
            <a:r>
              <a:rPr lang="en-US" sz="1600" b="1" u="sng" dirty="0">
                <a:latin typeface="Arial" panose="020B0604020202020204" pitchFamily="34" charset="0"/>
                <a:cs typeface="Arial" panose="020B0604020202020204" pitchFamily="34" charset="0"/>
              </a:rPr>
              <a:t>)</a:t>
            </a:r>
          </a:p>
          <a:p>
            <a:r>
              <a:rPr lang="en-US" sz="1600" dirty="0">
                <a:latin typeface="Arial" panose="020B0604020202020204" pitchFamily="34" charset="0"/>
                <a:cs typeface="Arial" panose="020B0604020202020204" pitchFamily="34" charset="0"/>
              </a:rPr>
              <a:t>Reduce production of T and B Cells</a:t>
            </a:r>
          </a:p>
          <a:p>
            <a:r>
              <a:rPr lang="en-US" sz="1600" dirty="0">
                <a:latin typeface="Arial" panose="020B0604020202020204" pitchFamily="34" charset="0"/>
                <a:cs typeface="Arial" panose="020B0604020202020204" pitchFamily="34" charset="0"/>
              </a:rPr>
              <a:t>Onset: 12 – 18 months</a:t>
            </a:r>
          </a:p>
          <a:p>
            <a:r>
              <a:rPr lang="en-US" sz="1600" dirty="0">
                <a:latin typeface="Arial" panose="020B0604020202020204" pitchFamily="34" charset="0"/>
                <a:cs typeface="Arial" panose="020B0604020202020204" pitchFamily="34" charset="0"/>
              </a:rPr>
              <a:t>Typical Dose:</a:t>
            </a:r>
          </a:p>
          <a:p>
            <a:r>
              <a:rPr lang="en-US" sz="1600" dirty="0">
                <a:latin typeface="Arial" panose="020B0604020202020204" pitchFamily="34" charset="0"/>
                <a:cs typeface="Arial" panose="020B0604020202020204" pitchFamily="34" charset="0"/>
              </a:rPr>
              <a:t>1000 – 1500mg twice per day</a:t>
            </a:r>
          </a:p>
          <a:p>
            <a:endParaRPr lang="en-US" sz="1600" dirty="0">
              <a:latin typeface="Arial" panose="020B0604020202020204" pitchFamily="34" charset="0"/>
              <a:cs typeface="Arial" panose="020B0604020202020204" pitchFamily="34" charset="0"/>
            </a:endParaRPr>
          </a:p>
          <a:p>
            <a:r>
              <a:rPr lang="en-US" sz="1600" b="1" u="sng" dirty="0">
                <a:latin typeface="Arial" panose="020B0604020202020204" pitchFamily="34" charset="0"/>
                <a:cs typeface="Arial" panose="020B0604020202020204" pitchFamily="34" charset="0"/>
              </a:rPr>
              <a:t>Goals</a:t>
            </a:r>
            <a:r>
              <a:rPr lang="en-US" sz="1600" u="sng" dirty="0">
                <a:latin typeface="Arial" panose="020B0604020202020204" pitchFamily="34" charset="0"/>
                <a:cs typeface="Arial" panose="020B0604020202020204" pitchFamily="34" charset="0"/>
              </a:rPr>
              <a:t> </a:t>
            </a:r>
            <a:r>
              <a:rPr lang="en-US" sz="1600" b="1" u="sng" dirty="0">
                <a:latin typeface="Arial" panose="020B0604020202020204" pitchFamily="34" charset="0"/>
                <a:cs typeface="Arial" panose="020B0604020202020204" pitchFamily="34" charset="0"/>
              </a:rPr>
              <a:t>Therapy:</a:t>
            </a:r>
          </a:p>
          <a:p>
            <a:r>
              <a:rPr lang="en-US" sz="1600" dirty="0">
                <a:latin typeface="Arial" panose="020B0604020202020204" pitchFamily="34" charset="0"/>
                <a:cs typeface="Arial" panose="020B0604020202020204" pitchFamily="34" charset="0"/>
              </a:rPr>
              <a:t>Improve Strength</a:t>
            </a:r>
          </a:p>
          <a:p>
            <a:r>
              <a:rPr lang="en-US" sz="1600" dirty="0">
                <a:latin typeface="Arial" panose="020B0604020202020204" pitchFamily="34" charset="0"/>
                <a:cs typeface="Arial" panose="020B0604020202020204" pitchFamily="34" charset="0"/>
              </a:rPr>
              <a:t>Reduce or Eliminate Steroids</a:t>
            </a:r>
          </a:p>
          <a:p>
            <a:pPr marL="457200" indent="-282575">
              <a:buFont typeface="Arial" panose="020B0604020202020204" pitchFamily="34" charset="0"/>
              <a:buChar char="•"/>
            </a:pPr>
            <a:r>
              <a:rPr lang="en-US" sz="1400" dirty="0">
                <a:latin typeface="Arial" panose="020B0604020202020204" pitchFamily="34" charset="0"/>
                <a:cs typeface="Arial" panose="020B0604020202020204" pitchFamily="34" charset="0"/>
              </a:rPr>
              <a:t>50% off prednisone 2 years</a:t>
            </a:r>
          </a:p>
          <a:p>
            <a:pPr marL="457200" indent="-282575">
              <a:buFont typeface="Arial" panose="020B0604020202020204" pitchFamily="34" charset="0"/>
              <a:buChar char="•"/>
            </a:pPr>
            <a:r>
              <a:rPr lang="en-US" sz="1400" dirty="0">
                <a:latin typeface="Arial" panose="020B0604020202020204" pitchFamily="34" charset="0"/>
                <a:cs typeface="Arial" panose="020B0604020202020204" pitchFamily="34" charset="0"/>
              </a:rPr>
              <a:t>70% on low dose prednisone 2 years</a:t>
            </a:r>
          </a:p>
          <a:p>
            <a:r>
              <a:rPr lang="en-US" sz="1600" dirty="0">
                <a:latin typeface="Arial" panose="020B0604020202020204" pitchFamily="34" charset="0"/>
                <a:cs typeface="Arial" panose="020B0604020202020204" pitchFamily="34" charset="0"/>
              </a:rPr>
              <a:t>Monitor: CBC, hepatic</a:t>
            </a:r>
          </a:p>
          <a:p>
            <a:endParaRPr lang="en-US" sz="1600" dirty="0">
              <a:latin typeface="Arial" panose="020B0604020202020204" pitchFamily="34" charset="0"/>
              <a:cs typeface="Arial" panose="020B0604020202020204" pitchFamily="34" charset="0"/>
            </a:endParaRPr>
          </a:p>
          <a:p>
            <a:r>
              <a:rPr lang="en-US" sz="1600" b="1" u="sng" dirty="0">
                <a:latin typeface="Arial" panose="020B0604020202020204" pitchFamily="34" charset="0"/>
                <a:cs typeface="Arial" panose="020B0604020202020204" pitchFamily="34" charset="0"/>
              </a:rPr>
              <a:t>Side Effects:</a:t>
            </a:r>
          </a:p>
          <a:p>
            <a:pPr marL="457200" indent="-282575">
              <a:buFont typeface="Arial" panose="020B0604020202020204" pitchFamily="34" charset="0"/>
              <a:buChar char="•"/>
            </a:pPr>
            <a:r>
              <a:rPr lang="en-US" sz="1400" dirty="0">
                <a:latin typeface="Arial" panose="020B0604020202020204" pitchFamily="34" charset="0"/>
                <a:cs typeface="Arial" panose="020B0604020202020204" pitchFamily="34" charset="0"/>
              </a:rPr>
              <a:t>Nausea/Diarrhea</a:t>
            </a:r>
          </a:p>
          <a:p>
            <a:pPr marL="457200" indent="-282575">
              <a:buFont typeface="Arial" panose="020B0604020202020204" pitchFamily="34" charset="0"/>
              <a:buChar char="•"/>
            </a:pPr>
            <a:r>
              <a:rPr lang="en-US" sz="1400" dirty="0">
                <a:latin typeface="Arial" panose="020B0604020202020204" pitchFamily="34" charset="0"/>
                <a:cs typeface="Arial" panose="020B0604020202020204" pitchFamily="34" charset="0"/>
              </a:rPr>
              <a:t>Infection</a:t>
            </a:r>
          </a:p>
          <a:p>
            <a:pPr marL="457200" indent="-282575">
              <a:buFont typeface="Arial" panose="020B0604020202020204" pitchFamily="34" charset="0"/>
              <a:buChar char="•"/>
            </a:pPr>
            <a:r>
              <a:rPr lang="en-US" sz="1400" dirty="0">
                <a:latin typeface="Arial" panose="020B0604020202020204" pitchFamily="34" charset="0"/>
                <a:cs typeface="Arial" panose="020B0604020202020204" pitchFamily="34" charset="0"/>
              </a:rPr>
              <a:t>Red/White Blood Cell </a:t>
            </a:r>
          </a:p>
          <a:p>
            <a:pPr marL="914400" lvl="1" indent="-282575">
              <a:buFont typeface="Arial" panose="020B0604020202020204" pitchFamily="34" charset="0"/>
              <a:buChar char="•"/>
            </a:pPr>
            <a:r>
              <a:rPr lang="en-US" sz="1400" dirty="0">
                <a:latin typeface="Arial" panose="020B0604020202020204" pitchFamily="34" charset="0"/>
                <a:cs typeface="Arial" panose="020B0604020202020204" pitchFamily="34" charset="0"/>
              </a:rPr>
              <a:t>Suppression</a:t>
            </a:r>
          </a:p>
          <a:p>
            <a:r>
              <a:rPr lang="en-US" sz="1600" dirty="0">
                <a:latin typeface="Arial" panose="020B0604020202020204" pitchFamily="34" charset="0"/>
                <a:cs typeface="Arial" panose="020B0604020202020204" pitchFamily="34" charset="0"/>
              </a:rPr>
              <a:t>Monitor: CBC</a:t>
            </a:r>
          </a:p>
        </p:txBody>
      </p:sp>
      <p:sp>
        <p:nvSpPr>
          <p:cNvPr id="9" name="Slide Number Placeholder 3">
            <a:extLst>
              <a:ext uri="{FF2B5EF4-FFF2-40B4-BE49-F238E27FC236}">
                <a16:creationId xmlns:a16="http://schemas.microsoft.com/office/drawing/2014/main" id="{4CB5DF68-EC93-4307-B5B0-39DF4D7BFEE6}"/>
              </a:ext>
            </a:extLst>
          </p:cNvPr>
          <p:cNvSpPr txBox="1">
            <a:spLocks/>
          </p:cNvSpPr>
          <p:nvPr/>
        </p:nvSpPr>
        <p:spPr>
          <a:xfrm>
            <a:off x="4693920" y="6427055"/>
            <a:ext cx="2804160" cy="2154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03F912F-1C8C-4406-A72D-DDC68CC735EB}" type="slidenum">
              <a:rPr lang="en-US" sz="1200" smtClean="0">
                <a:solidFill>
                  <a:schemeClr val="accent2"/>
                </a:solidFill>
                <a:latin typeface="+mj-lt"/>
              </a:rPr>
              <a:pPr algn="ctr"/>
              <a:t>20</a:t>
            </a:fld>
            <a:endParaRPr lang="en-US" sz="1200" dirty="0">
              <a:solidFill>
                <a:schemeClr val="accent2"/>
              </a:solidFill>
              <a:latin typeface="+mj-lt"/>
            </a:endParaRPr>
          </a:p>
        </p:txBody>
      </p:sp>
    </p:spTree>
    <p:extLst>
      <p:ext uri="{BB962C8B-B14F-4D97-AF65-F5344CB8AC3E}">
        <p14:creationId xmlns:p14="http://schemas.microsoft.com/office/powerpoint/2010/main" val="197211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xit" presetSubtype="0" fill="hold" grpId="1"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41248" y="603503"/>
            <a:ext cx="10515600" cy="932688"/>
          </a:xfrm>
          <a:prstGeom prst="rect">
            <a:avLst/>
          </a:prstGeom>
          <a:noFill/>
        </p:spPr>
        <p:txBody>
          <a:bodyPr wrap="square" rtlCol="0">
            <a:spAutoFit/>
          </a:bodyPr>
          <a:lstStyle/>
          <a:p>
            <a:pPr algn="ctr"/>
            <a:r>
              <a:rPr lang="en-US" sz="3600" dirty="0" err="1">
                <a:solidFill>
                  <a:schemeClr val="accent1"/>
                </a:solidFill>
                <a:latin typeface="+mj-lt"/>
                <a:ea typeface="ＭＳ Ｐゴシック" charset="0"/>
                <a:cs typeface="+mj-cs"/>
              </a:rPr>
              <a:t>Thymectomy</a:t>
            </a:r>
            <a:endParaRPr lang="en-US" sz="3600" dirty="0">
              <a:solidFill>
                <a:schemeClr val="accent1"/>
              </a:solidFill>
              <a:latin typeface="+mj-lt"/>
              <a:ea typeface="ＭＳ Ｐゴシック" charset="0"/>
              <a:cs typeface="+mj-cs"/>
            </a:endParaRPr>
          </a:p>
        </p:txBody>
      </p:sp>
      <p:sp>
        <p:nvSpPr>
          <p:cNvPr id="3" name="Rectangle 2">
            <a:extLst>
              <a:ext uri="{FF2B5EF4-FFF2-40B4-BE49-F238E27FC236}">
                <a16:creationId xmlns:a16="http://schemas.microsoft.com/office/drawing/2014/main" id="{04BC89FB-77FB-2842-8496-9E50F8D18043}"/>
              </a:ext>
            </a:extLst>
          </p:cNvPr>
          <p:cNvSpPr/>
          <p:nvPr/>
        </p:nvSpPr>
        <p:spPr>
          <a:xfrm>
            <a:off x="841249" y="1636776"/>
            <a:ext cx="10668000" cy="4678204"/>
          </a:xfrm>
          <a:prstGeom prst="rect">
            <a:avLst/>
          </a:prstGeom>
        </p:spPr>
        <p:txBody>
          <a:bodyPr wrap="square">
            <a:spAutoFit/>
          </a:bodyPr>
          <a:lstStyle/>
          <a:p>
            <a:r>
              <a:rPr lang="en-US" sz="2400" dirty="0"/>
              <a:t>In patients with a thymoma and MG, thymectomy should be performed to remove the tumor. </a:t>
            </a:r>
          </a:p>
          <a:p>
            <a:pPr>
              <a:spcBef>
                <a:spcPts val="600"/>
              </a:spcBef>
            </a:pPr>
            <a:r>
              <a:rPr lang="en-US" sz="2400" dirty="0"/>
              <a:t>Importantly, a benefit of total thymectomy has been reported for patients with early-onset MG without a thymoma. </a:t>
            </a:r>
          </a:p>
          <a:p>
            <a:pPr marL="285750" indent="-285750">
              <a:buFont typeface="Arial" panose="020B0604020202020204" pitchFamily="34" charset="0"/>
              <a:buChar char="•"/>
            </a:pPr>
            <a:r>
              <a:rPr lang="en-US" sz="2400" dirty="0"/>
              <a:t>Guidelines and consensus statements recommend early thymectomy for:</a:t>
            </a:r>
          </a:p>
          <a:p>
            <a:pPr marL="742950" lvl="1" indent="-285750">
              <a:buFont typeface="Arial" panose="020B0604020202020204" pitchFamily="34" charset="0"/>
              <a:buChar char="•"/>
            </a:pPr>
            <a:r>
              <a:rPr lang="en-US" sz="2400" dirty="0"/>
              <a:t>Early-onset MG </a:t>
            </a:r>
          </a:p>
          <a:p>
            <a:pPr marL="742950" lvl="1" indent="-285750">
              <a:buFont typeface="Arial" panose="020B0604020202020204" pitchFamily="34" charset="0"/>
              <a:buChar char="•"/>
            </a:pPr>
            <a:r>
              <a:rPr lang="en-US" sz="2400" dirty="0"/>
              <a:t>MG in children</a:t>
            </a:r>
            <a:endParaRPr lang="en-US" sz="2400" dirty="0">
              <a:highlight>
                <a:srgbClr val="FFFF00"/>
              </a:highlight>
            </a:endParaRPr>
          </a:p>
          <a:p>
            <a:pPr marL="742950" lvl="1" indent="-285750">
              <a:buFont typeface="Arial" panose="020B0604020202020204" pitchFamily="34" charset="0"/>
              <a:buChar char="•"/>
            </a:pPr>
            <a:r>
              <a:rPr lang="en-US" sz="2400" dirty="0"/>
              <a:t>Patients with generalized MG who have anti-</a:t>
            </a:r>
            <a:r>
              <a:rPr lang="en-US" sz="2400" dirty="0" err="1"/>
              <a:t>AChR</a:t>
            </a:r>
            <a:r>
              <a:rPr lang="en-US" sz="2400" dirty="0"/>
              <a:t> antibodies and whose symptoms developed at the age of 50-65 years</a:t>
            </a:r>
            <a:endParaRPr lang="en-US" sz="2400" dirty="0">
              <a:highlight>
                <a:srgbClr val="FFFF00"/>
              </a:highlight>
            </a:endParaRPr>
          </a:p>
          <a:p>
            <a:pPr marL="285750" indent="-285750">
              <a:spcBef>
                <a:spcPts val="600"/>
              </a:spcBef>
              <a:buFont typeface="Arial" panose="020B0604020202020204" pitchFamily="34" charset="0"/>
              <a:buChar char="•"/>
            </a:pPr>
            <a:r>
              <a:rPr lang="en-US" sz="2400" dirty="0"/>
              <a:t>Current evidence does not support thymectomy in patients with: </a:t>
            </a:r>
          </a:p>
          <a:p>
            <a:pPr marL="742950" lvl="1" indent="-285750">
              <a:buFont typeface="Arial" panose="020B0604020202020204" pitchFamily="34" charset="0"/>
              <a:buChar char="•"/>
            </a:pPr>
            <a:r>
              <a:rPr lang="en-US" sz="2400" dirty="0"/>
              <a:t>MG and anti-</a:t>
            </a:r>
            <a:r>
              <a:rPr lang="en-US" sz="2400" dirty="0" err="1"/>
              <a:t>MuSK</a:t>
            </a:r>
            <a:r>
              <a:rPr lang="en-US" sz="2400" dirty="0"/>
              <a:t> or anti-LRP4 antibodies</a:t>
            </a:r>
            <a:endParaRPr lang="en-US" sz="2400" dirty="0">
              <a:highlight>
                <a:srgbClr val="FFFF00"/>
              </a:highlight>
            </a:endParaRPr>
          </a:p>
          <a:p>
            <a:pPr marL="742950" lvl="1" indent="-285750">
              <a:buFont typeface="Arial" panose="020B0604020202020204" pitchFamily="34" charset="0"/>
              <a:buChar char="•"/>
            </a:pPr>
            <a:r>
              <a:rPr lang="en-US" sz="2400" dirty="0"/>
              <a:t>Ocular MG</a:t>
            </a:r>
          </a:p>
        </p:txBody>
      </p:sp>
      <p:sp>
        <p:nvSpPr>
          <p:cNvPr id="5" name="Rectangle 4">
            <a:extLst>
              <a:ext uri="{FF2B5EF4-FFF2-40B4-BE49-F238E27FC236}">
                <a16:creationId xmlns:a16="http://schemas.microsoft.com/office/drawing/2014/main" id="{74CDE047-5353-C14E-9B38-DF3482D55F5E}"/>
              </a:ext>
            </a:extLst>
          </p:cNvPr>
          <p:cNvSpPr/>
          <p:nvPr/>
        </p:nvSpPr>
        <p:spPr>
          <a:xfrm>
            <a:off x="442569" y="6303945"/>
            <a:ext cx="5925551" cy="230832"/>
          </a:xfrm>
          <a:prstGeom prst="rect">
            <a:avLst/>
          </a:prstGeom>
        </p:spPr>
        <p:txBody>
          <a:bodyPr wrap="square" numCol="3" spcCol="0">
            <a:spAutoFit/>
          </a:bodyPr>
          <a:lstStyle/>
          <a:p>
            <a:pPr marL="115888" indent="-115888">
              <a:buClrTx/>
              <a:buFont typeface="+mj-lt"/>
              <a:buAutoNum type="arabicPeriod"/>
            </a:pPr>
            <a:r>
              <a:rPr lang="da-DK" sz="900" dirty="0" err="1"/>
              <a:t>Wolfe</a:t>
            </a:r>
            <a:r>
              <a:rPr lang="da-DK" sz="900" dirty="0"/>
              <a:t>, et al., 2017</a:t>
            </a:r>
          </a:p>
          <a:p>
            <a:pPr marL="115888" indent="-115888">
              <a:buClrTx/>
              <a:buFont typeface="+mj-lt"/>
              <a:buAutoNum type="arabicPeriod"/>
            </a:pPr>
            <a:r>
              <a:rPr lang="da-DK" sz="900" dirty="0" err="1"/>
              <a:t>Gilhus</a:t>
            </a:r>
            <a:r>
              <a:rPr lang="da-DK" sz="900" dirty="0"/>
              <a:t>, 2016</a:t>
            </a:r>
          </a:p>
          <a:p>
            <a:pPr marL="115888" indent="-115888">
              <a:buClrTx/>
              <a:buFont typeface="+mj-lt"/>
              <a:buAutoNum type="arabicPeriod"/>
            </a:pPr>
            <a:r>
              <a:rPr lang="da-DK" sz="900" dirty="0"/>
              <a:t>Clifford, et al., 2019</a:t>
            </a:r>
          </a:p>
        </p:txBody>
      </p:sp>
      <p:sp>
        <p:nvSpPr>
          <p:cNvPr id="6" name="Slide Number Placeholder 3">
            <a:extLst>
              <a:ext uri="{FF2B5EF4-FFF2-40B4-BE49-F238E27FC236}">
                <a16:creationId xmlns:a16="http://schemas.microsoft.com/office/drawing/2014/main" id="{42867BA8-BE59-455F-80EF-DDE2930F898D}"/>
              </a:ext>
            </a:extLst>
          </p:cNvPr>
          <p:cNvSpPr txBox="1">
            <a:spLocks/>
          </p:cNvSpPr>
          <p:nvPr/>
        </p:nvSpPr>
        <p:spPr>
          <a:xfrm>
            <a:off x="4693920" y="6427055"/>
            <a:ext cx="2804160" cy="2154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03F912F-1C8C-4406-A72D-DDC68CC735EB}" type="slidenum">
              <a:rPr lang="en-US" sz="1200" smtClean="0">
                <a:solidFill>
                  <a:schemeClr val="accent2"/>
                </a:solidFill>
                <a:latin typeface="+mj-lt"/>
              </a:rPr>
              <a:pPr algn="ctr"/>
              <a:t>21</a:t>
            </a:fld>
            <a:endParaRPr lang="en-US" sz="1200" dirty="0">
              <a:solidFill>
                <a:schemeClr val="accent2"/>
              </a:solidFill>
              <a:latin typeface="+mj-lt"/>
            </a:endParaRPr>
          </a:p>
        </p:txBody>
      </p:sp>
    </p:spTree>
    <p:extLst>
      <p:ext uri="{BB962C8B-B14F-4D97-AF65-F5344CB8AC3E}">
        <p14:creationId xmlns:p14="http://schemas.microsoft.com/office/powerpoint/2010/main" val="34496426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80B52E4-069E-6C46-9A33-2DCEAFFEB919}"/>
              </a:ext>
            </a:extLst>
          </p:cNvPr>
          <p:cNvSpPr/>
          <p:nvPr/>
        </p:nvSpPr>
        <p:spPr>
          <a:xfrm>
            <a:off x="526790" y="6376389"/>
            <a:ext cx="5925551" cy="230832"/>
          </a:xfrm>
          <a:prstGeom prst="rect">
            <a:avLst/>
          </a:prstGeom>
        </p:spPr>
        <p:txBody>
          <a:bodyPr wrap="square" numCol="3" spcCol="0">
            <a:spAutoFit/>
          </a:bodyPr>
          <a:lstStyle/>
          <a:p>
            <a:pPr marL="115888" indent="-115888">
              <a:buClrTx/>
              <a:buFont typeface="+mj-lt"/>
              <a:buAutoNum type="arabicPeriod"/>
            </a:pPr>
            <a:r>
              <a:rPr lang="da-DK" sz="900" dirty="0" err="1"/>
              <a:t>Suh</a:t>
            </a:r>
            <a:r>
              <a:rPr lang="da-DK" sz="900" dirty="0"/>
              <a:t>, et al., 2013</a:t>
            </a:r>
          </a:p>
          <a:p>
            <a:pPr marL="115888" indent="-115888">
              <a:buClrTx/>
              <a:buFont typeface="+mj-lt"/>
              <a:buAutoNum type="arabicPeriod"/>
            </a:pPr>
            <a:r>
              <a:rPr lang="da-DK" sz="900" dirty="0"/>
              <a:t>Sanders, et al., 2016</a:t>
            </a:r>
          </a:p>
          <a:p>
            <a:pPr marL="115888" indent="-115888">
              <a:buClrTx/>
              <a:buFont typeface="+mj-lt"/>
              <a:buAutoNum type="arabicPeriod"/>
            </a:pPr>
            <a:r>
              <a:rPr lang="da-DK" sz="900" dirty="0" err="1"/>
              <a:t>Silvestri</a:t>
            </a:r>
            <a:r>
              <a:rPr lang="da-DK" sz="900" dirty="0"/>
              <a:t> and </a:t>
            </a:r>
            <a:r>
              <a:rPr lang="da-DK" sz="900" dirty="0" err="1"/>
              <a:t>Wolfe</a:t>
            </a:r>
            <a:r>
              <a:rPr lang="da-DK" sz="900" dirty="0"/>
              <a:t>, 2014</a:t>
            </a:r>
          </a:p>
        </p:txBody>
      </p:sp>
      <p:sp>
        <p:nvSpPr>
          <p:cNvPr id="2" name="Title 1">
            <a:extLst>
              <a:ext uri="{FF2B5EF4-FFF2-40B4-BE49-F238E27FC236}">
                <a16:creationId xmlns:a16="http://schemas.microsoft.com/office/drawing/2014/main" id="{DAC4D757-7CA9-4CED-8688-43A492B6D64E}"/>
              </a:ext>
            </a:extLst>
          </p:cNvPr>
          <p:cNvSpPr>
            <a:spLocks noGrp="1"/>
          </p:cNvSpPr>
          <p:nvPr>
            <p:ph type="title"/>
          </p:nvPr>
        </p:nvSpPr>
        <p:spPr/>
        <p:txBody>
          <a:bodyPr>
            <a:normAutofit/>
          </a:bodyPr>
          <a:lstStyle/>
          <a:p>
            <a:r>
              <a:rPr lang="en-US" dirty="0"/>
              <a:t>Refractory Myasthenia Gravis</a:t>
            </a:r>
          </a:p>
        </p:txBody>
      </p:sp>
      <p:sp>
        <p:nvSpPr>
          <p:cNvPr id="3" name="Content Placeholder 2">
            <a:extLst>
              <a:ext uri="{FF2B5EF4-FFF2-40B4-BE49-F238E27FC236}">
                <a16:creationId xmlns:a16="http://schemas.microsoft.com/office/drawing/2014/main" id="{AA3864EF-46A4-408D-94A6-AE476CF71735}"/>
              </a:ext>
            </a:extLst>
          </p:cNvPr>
          <p:cNvSpPr>
            <a:spLocks noGrp="1"/>
          </p:cNvSpPr>
          <p:nvPr>
            <p:ph sz="quarter" idx="11"/>
          </p:nvPr>
        </p:nvSpPr>
        <p:spPr>
          <a:xfrm>
            <a:off x="841248" y="1636777"/>
            <a:ext cx="10515600" cy="4354602"/>
          </a:xfrm>
        </p:spPr>
        <p:txBody>
          <a:bodyPr>
            <a:normAutofit fontScale="92500"/>
          </a:bodyPr>
          <a:lstStyle/>
          <a:p>
            <a:pPr marL="111125" indent="0">
              <a:spcAft>
                <a:spcPts val="0"/>
              </a:spcAft>
              <a:buNone/>
            </a:pPr>
            <a:r>
              <a:rPr lang="en-US" dirty="0"/>
              <a:t>Approximately 10-15% of patients do not respond adequately to currently available therapies for MG, or they experience intolerable side effects on IST, so are considered to have refractory MG. </a:t>
            </a:r>
          </a:p>
          <a:p>
            <a:pPr marL="111125" indent="0">
              <a:spcAft>
                <a:spcPts val="0"/>
              </a:spcAft>
              <a:buNone/>
            </a:pPr>
            <a:r>
              <a:rPr lang="en-US" dirty="0"/>
              <a:t>Some options exist for individuals with refractory disease:</a:t>
            </a:r>
          </a:p>
          <a:p>
            <a:pPr marL="457200" indent="-288925">
              <a:spcAft>
                <a:spcPts val="0"/>
              </a:spcAft>
            </a:pPr>
            <a:r>
              <a:rPr lang="en-US" dirty="0"/>
              <a:t>Eculizumab</a:t>
            </a:r>
          </a:p>
          <a:p>
            <a:pPr marL="457200" indent="-288925">
              <a:spcAft>
                <a:spcPts val="0"/>
              </a:spcAft>
            </a:pPr>
            <a:r>
              <a:rPr lang="en-US" dirty="0"/>
              <a:t>Rituximab</a:t>
            </a:r>
          </a:p>
          <a:p>
            <a:pPr marL="457200" indent="-288925">
              <a:spcAft>
                <a:spcPts val="0"/>
              </a:spcAft>
            </a:pPr>
            <a:r>
              <a:rPr lang="en-US" dirty="0"/>
              <a:t>Chronic IVIG</a:t>
            </a:r>
          </a:p>
          <a:p>
            <a:pPr marL="457200" indent="-288925">
              <a:spcAft>
                <a:spcPts val="0"/>
              </a:spcAft>
            </a:pPr>
            <a:r>
              <a:rPr lang="en-US" dirty="0"/>
              <a:t>Chronic plasma exchange/apheresis</a:t>
            </a:r>
          </a:p>
        </p:txBody>
      </p:sp>
    </p:spTree>
    <p:extLst>
      <p:ext uri="{BB962C8B-B14F-4D97-AF65-F5344CB8AC3E}">
        <p14:creationId xmlns:p14="http://schemas.microsoft.com/office/powerpoint/2010/main" val="35453337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39C6DF68-A543-48F4-8932-7295176A4049}"/>
              </a:ext>
            </a:extLst>
          </p:cNvPr>
          <p:cNvSpPr>
            <a:spLocks noGrp="1"/>
          </p:cNvSpPr>
          <p:nvPr>
            <p:ph sz="quarter" idx="11"/>
          </p:nvPr>
        </p:nvSpPr>
        <p:spPr>
          <a:xfrm>
            <a:off x="841247" y="1636777"/>
            <a:ext cx="5925551" cy="4241510"/>
          </a:xfrm>
        </p:spPr>
        <p:txBody>
          <a:bodyPr>
            <a:normAutofit/>
          </a:bodyPr>
          <a:lstStyle/>
          <a:p>
            <a:pPr marL="0" indent="0">
              <a:buNone/>
            </a:pPr>
            <a:r>
              <a:rPr lang="en-US" sz="1900" dirty="0"/>
              <a:t>Approved by the FDA in Oct. 2017 for adult patients </a:t>
            </a:r>
            <a:br>
              <a:rPr lang="en-US" sz="1900" dirty="0"/>
            </a:br>
            <a:r>
              <a:rPr lang="en-US" sz="1900" dirty="0"/>
              <a:t>with generalized MG who are anti-</a:t>
            </a:r>
            <a:r>
              <a:rPr lang="en-US" sz="1900" dirty="0" err="1"/>
              <a:t>AchR</a:t>
            </a:r>
            <a:r>
              <a:rPr lang="en-US" sz="1900" dirty="0"/>
              <a:t>+.</a:t>
            </a:r>
          </a:p>
          <a:p>
            <a:pPr marL="0" indent="0">
              <a:buNone/>
            </a:pPr>
            <a:r>
              <a:rPr lang="en-US" sz="1900" b="1" u="sng" dirty="0"/>
              <a:t>Typical Treatment</a:t>
            </a:r>
          </a:p>
          <a:p>
            <a:pPr marL="457200" indent="-288925"/>
            <a:r>
              <a:rPr lang="en-US" sz="1900" dirty="0"/>
              <a:t>Induction: </a:t>
            </a:r>
          </a:p>
          <a:p>
            <a:pPr marL="457200" indent="-288925"/>
            <a:r>
              <a:rPr lang="en-US" sz="1900" dirty="0"/>
              <a:t>900mg IV weekly x 4 weeks</a:t>
            </a:r>
          </a:p>
          <a:p>
            <a:pPr marL="111125" indent="0">
              <a:buNone/>
            </a:pPr>
            <a:r>
              <a:rPr lang="en-US" sz="1900" dirty="0"/>
              <a:t>Maintenance:</a:t>
            </a:r>
          </a:p>
          <a:p>
            <a:pPr marL="457200" indent="-288925"/>
            <a:r>
              <a:rPr lang="en-US" sz="1900" dirty="0"/>
              <a:t>1200mg IV weekly</a:t>
            </a:r>
          </a:p>
          <a:p>
            <a:pPr marL="0" indent="0">
              <a:buNone/>
            </a:pPr>
            <a:r>
              <a:rPr lang="en-US" sz="1900" b="1" u="sng" dirty="0"/>
              <a:t>Annual Cost</a:t>
            </a:r>
          </a:p>
          <a:p>
            <a:pPr marL="457200" indent="-336550">
              <a:lnSpc>
                <a:spcPct val="110000"/>
              </a:lnSpc>
            </a:pPr>
            <a:r>
              <a:rPr lang="en-US" sz="1900" dirty="0"/>
              <a:t>$650,000/year cost to infusion center/hospital</a:t>
            </a:r>
            <a:endParaRPr lang="en-US" sz="1200" dirty="0"/>
          </a:p>
        </p:txBody>
      </p:sp>
      <p:sp>
        <p:nvSpPr>
          <p:cNvPr id="7" name="TextBox 6">
            <a:extLst>
              <a:ext uri="{FF2B5EF4-FFF2-40B4-BE49-F238E27FC236}">
                <a16:creationId xmlns:a16="http://schemas.microsoft.com/office/drawing/2014/main" id="{D75E59FA-12A1-2E4A-AE31-D0627E7EBA0F}"/>
              </a:ext>
            </a:extLst>
          </p:cNvPr>
          <p:cNvSpPr txBox="1"/>
          <p:nvPr/>
        </p:nvSpPr>
        <p:spPr>
          <a:xfrm>
            <a:off x="1923393" y="2128345"/>
            <a:ext cx="12824" cy="411588"/>
          </a:xfrm>
          <a:prstGeom prst="rect">
            <a:avLst/>
          </a:prstGeom>
        </p:spPr>
        <p:txBody>
          <a:bodyPr vert="horz" wrap="none" lIns="0" tIns="12700" rIns="0" bIns="0" rtlCol="0">
            <a:spAutoFit/>
          </a:bodyPr>
          <a:lstStyle/>
          <a:p>
            <a:pPr marL="12700" algn="l">
              <a:lnSpc>
                <a:spcPts val="3604"/>
              </a:lnSpc>
              <a:spcBef>
                <a:spcPts val="100"/>
              </a:spcBef>
            </a:pPr>
            <a:endParaRPr lang="en-US" kern="0" dirty="0"/>
          </a:p>
        </p:txBody>
      </p:sp>
      <p:sp>
        <p:nvSpPr>
          <p:cNvPr id="8" name="Rectangle 7">
            <a:extLst>
              <a:ext uri="{FF2B5EF4-FFF2-40B4-BE49-F238E27FC236}">
                <a16:creationId xmlns:a16="http://schemas.microsoft.com/office/drawing/2014/main" id="{ABB35EDF-CFAF-8042-9075-4E849F888551}"/>
              </a:ext>
            </a:extLst>
          </p:cNvPr>
          <p:cNvSpPr/>
          <p:nvPr/>
        </p:nvSpPr>
        <p:spPr>
          <a:xfrm>
            <a:off x="382411" y="6304478"/>
            <a:ext cx="5925551" cy="230832"/>
          </a:xfrm>
          <a:prstGeom prst="rect">
            <a:avLst/>
          </a:prstGeom>
        </p:spPr>
        <p:txBody>
          <a:bodyPr wrap="square" numCol="3" spcCol="0">
            <a:spAutoFit/>
          </a:bodyPr>
          <a:lstStyle/>
          <a:p>
            <a:pPr marL="115888" indent="-115888">
              <a:buClrTx/>
              <a:buFont typeface="+mj-lt"/>
              <a:buAutoNum type="arabicPeriod"/>
            </a:pPr>
            <a:r>
              <a:rPr lang="da-DK" sz="900" dirty="0"/>
              <a:t>Howard, et al., 2017</a:t>
            </a:r>
          </a:p>
        </p:txBody>
      </p:sp>
      <p:sp>
        <p:nvSpPr>
          <p:cNvPr id="4" name="Title 3">
            <a:extLst>
              <a:ext uri="{FF2B5EF4-FFF2-40B4-BE49-F238E27FC236}">
                <a16:creationId xmlns:a16="http://schemas.microsoft.com/office/drawing/2014/main" id="{EC64E13A-4CCB-452C-AD16-7351DEC78EF2}"/>
              </a:ext>
            </a:extLst>
          </p:cNvPr>
          <p:cNvSpPr>
            <a:spLocks noGrp="1"/>
          </p:cNvSpPr>
          <p:nvPr>
            <p:ph type="title"/>
          </p:nvPr>
        </p:nvSpPr>
        <p:spPr/>
        <p:txBody>
          <a:bodyPr>
            <a:normAutofit/>
          </a:bodyPr>
          <a:lstStyle/>
          <a:p>
            <a:r>
              <a:rPr lang="en-US" dirty="0"/>
              <a:t>Eculizumab</a:t>
            </a:r>
          </a:p>
        </p:txBody>
      </p:sp>
      <p:sp>
        <p:nvSpPr>
          <p:cNvPr id="10" name="Slide Number Placeholder 3">
            <a:extLst>
              <a:ext uri="{FF2B5EF4-FFF2-40B4-BE49-F238E27FC236}">
                <a16:creationId xmlns:a16="http://schemas.microsoft.com/office/drawing/2014/main" id="{77AC6FDD-5F0E-4617-B688-677AB04A9458}"/>
              </a:ext>
            </a:extLst>
          </p:cNvPr>
          <p:cNvSpPr txBox="1">
            <a:spLocks/>
          </p:cNvSpPr>
          <p:nvPr/>
        </p:nvSpPr>
        <p:spPr>
          <a:xfrm>
            <a:off x="4693920" y="6378927"/>
            <a:ext cx="2804160" cy="2154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03F912F-1C8C-4406-A72D-DDC68CC735EB}" type="slidenum">
              <a:rPr lang="en-US" sz="1200" smtClean="0">
                <a:solidFill>
                  <a:schemeClr val="accent2"/>
                </a:solidFill>
                <a:latin typeface="+mj-lt"/>
              </a:rPr>
              <a:pPr algn="ctr"/>
              <a:t>23</a:t>
            </a:fld>
            <a:endParaRPr lang="en-US" sz="1200" dirty="0">
              <a:solidFill>
                <a:schemeClr val="accent2"/>
              </a:solidFill>
              <a:latin typeface="+mj-lt"/>
            </a:endParaRPr>
          </a:p>
        </p:txBody>
      </p:sp>
      <p:pic>
        <p:nvPicPr>
          <p:cNvPr id="5" name="Picture 4" descr="Chart, bar chart&#10;&#10;Description automatically generated">
            <a:extLst>
              <a:ext uri="{FF2B5EF4-FFF2-40B4-BE49-F238E27FC236}">
                <a16:creationId xmlns:a16="http://schemas.microsoft.com/office/drawing/2014/main" id="{1EEBD11D-E0AD-4BA3-A292-52787E866C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57939" y="1403872"/>
            <a:ext cx="4071701" cy="2311529"/>
          </a:xfrm>
          <a:prstGeom prst="rect">
            <a:avLst/>
          </a:prstGeom>
        </p:spPr>
      </p:pic>
      <p:pic>
        <p:nvPicPr>
          <p:cNvPr id="13" name="Picture 12" descr="Chart, bar chart, waterfall chart&#10;&#10;Description automatically generated">
            <a:extLst>
              <a:ext uri="{FF2B5EF4-FFF2-40B4-BE49-F238E27FC236}">
                <a16:creationId xmlns:a16="http://schemas.microsoft.com/office/drawing/2014/main" id="{BDC9D122-83A2-4948-BD00-7542AF3D1A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39096" y="3756054"/>
            <a:ext cx="4109386" cy="2216484"/>
          </a:xfrm>
          <a:prstGeom prst="rect">
            <a:avLst/>
          </a:prstGeom>
        </p:spPr>
      </p:pic>
      <p:sp>
        <p:nvSpPr>
          <p:cNvPr id="15" name="TextBox 14">
            <a:extLst>
              <a:ext uri="{FF2B5EF4-FFF2-40B4-BE49-F238E27FC236}">
                <a16:creationId xmlns:a16="http://schemas.microsoft.com/office/drawing/2014/main" id="{4768A531-E52B-452A-A9A2-F842B85FBF65}"/>
              </a:ext>
            </a:extLst>
          </p:cNvPr>
          <p:cNvSpPr txBox="1"/>
          <p:nvPr/>
        </p:nvSpPr>
        <p:spPr>
          <a:xfrm>
            <a:off x="6145316" y="6013191"/>
            <a:ext cx="6096946" cy="215444"/>
          </a:xfrm>
          <a:prstGeom prst="rect">
            <a:avLst/>
          </a:prstGeom>
          <a:noFill/>
        </p:spPr>
        <p:txBody>
          <a:bodyPr wrap="square">
            <a:spAutoFit/>
          </a:bodyPr>
          <a:lstStyle/>
          <a:p>
            <a:pPr algn="ctr"/>
            <a:r>
              <a:rPr lang="en-US" sz="800" dirty="0"/>
              <a:t> Responder analyses conducted at 26 weeks follow-up. Figures adapted from reference #1.</a:t>
            </a:r>
          </a:p>
        </p:txBody>
      </p:sp>
    </p:spTree>
    <p:extLst>
      <p:ext uri="{BB962C8B-B14F-4D97-AF65-F5344CB8AC3E}">
        <p14:creationId xmlns:p14="http://schemas.microsoft.com/office/powerpoint/2010/main" val="42232575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51AEBB5-EF12-EE49-9FCA-E2243D3F20EB}"/>
              </a:ext>
            </a:extLst>
          </p:cNvPr>
          <p:cNvSpPr/>
          <p:nvPr/>
        </p:nvSpPr>
        <p:spPr>
          <a:xfrm>
            <a:off x="442570" y="6341935"/>
            <a:ext cx="5925551" cy="230832"/>
          </a:xfrm>
          <a:prstGeom prst="rect">
            <a:avLst/>
          </a:prstGeom>
        </p:spPr>
        <p:txBody>
          <a:bodyPr wrap="square" numCol="3" spcCol="0">
            <a:spAutoFit/>
          </a:bodyPr>
          <a:lstStyle/>
          <a:p>
            <a:pPr marL="115888" indent="-115888">
              <a:buClrTx/>
              <a:buFont typeface="+mj-lt"/>
              <a:buAutoNum type="arabicPeriod"/>
            </a:pPr>
            <a:r>
              <a:rPr lang="da-DK" sz="900" dirty="0" err="1"/>
              <a:t>Tandan</a:t>
            </a:r>
            <a:r>
              <a:rPr lang="da-DK" sz="900" dirty="0"/>
              <a:t>, et al., 2017</a:t>
            </a:r>
          </a:p>
        </p:txBody>
      </p:sp>
      <p:grpSp>
        <p:nvGrpSpPr>
          <p:cNvPr id="7" name="Group 6">
            <a:extLst>
              <a:ext uri="{FF2B5EF4-FFF2-40B4-BE49-F238E27FC236}">
                <a16:creationId xmlns:a16="http://schemas.microsoft.com/office/drawing/2014/main" id="{6BBAD7AA-245D-40FF-B553-6646325DEE6C}"/>
              </a:ext>
            </a:extLst>
          </p:cNvPr>
          <p:cNvGrpSpPr/>
          <p:nvPr/>
        </p:nvGrpSpPr>
        <p:grpSpPr>
          <a:xfrm>
            <a:off x="5257757" y="2264476"/>
            <a:ext cx="6092996" cy="2637140"/>
            <a:chOff x="5257757" y="2264476"/>
            <a:chExt cx="6092996" cy="2637140"/>
          </a:xfrm>
        </p:grpSpPr>
        <p:sp>
          <p:nvSpPr>
            <p:cNvPr id="13" name="Rectangle 12">
              <a:extLst>
                <a:ext uri="{FF2B5EF4-FFF2-40B4-BE49-F238E27FC236}">
                  <a16:creationId xmlns:a16="http://schemas.microsoft.com/office/drawing/2014/main" id="{9E0FB94E-469B-824E-8A1B-EF0FED7EA362}"/>
                </a:ext>
              </a:extLst>
            </p:cNvPr>
            <p:cNvSpPr/>
            <p:nvPr/>
          </p:nvSpPr>
          <p:spPr>
            <a:xfrm>
              <a:off x="8915356" y="4624617"/>
              <a:ext cx="2435397" cy="276999"/>
            </a:xfrm>
            <a:prstGeom prst="rect">
              <a:avLst/>
            </a:prstGeom>
          </p:spPr>
          <p:txBody>
            <a:bodyPr wrap="square" numCol="1" spcCol="0">
              <a:spAutoFit/>
            </a:bodyPr>
            <a:lstStyle/>
            <a:p>
              <a:pPr>
                <a:buClrTx/>
              </a:pPr>
              <a:r>
                <a:rPr lang="da-DK" sz="1200" dirty="0" err="1"/>
                <a:t>Table</a:t>
              </a:r>
              <a:r>
                <a:rPr lang="da-DK" sz="1200" dirty="0"/>
                <a:t> </a:t>
              </a:r>
              <a:r>
                <a:rPr lang="da-DK" sz="1200" dirty="0" err="1"/>
                <a:t>adapted</a:t>
              </a:r>
              <a:r>
                <a:rPr lang="da-DK" sz="1200" dirty="0"/>
                <a:t> from reference #1.</a:t>
              </a:r>
            </a:p>
          </p:txBody>
        </p:sp>
        <p:graphicFrame>
          <p:nvGraphicFramePr>
            <p:cNvPr id="14" name="Object 13">
              <a:extLst>
                <a:ext uri="{FF2B5EF4-FFF2-40B4-BE49-F238E27FC236}">
                  <a16:creationId xmlns:a16="http://schemas.microsoft.com/office/drawing/2014/main" id="{8A810CC0-4C97-0849-8636-C1805A05D900}"/>
                </a:ext>
              </a:extLst>
            </p:cNvPr>
            <p:cNvGraphicFramePr>
              <a:graphicFrameLocks noChangeAspect="1"/>
            </p:cNvGraphicFramePr>
            <p:nvPr>
              <p:extLst>
                <p:ext uri="{D42A27DB-BD31-4B8C-83A1-F6EECF244321}">
                  <p14:modId xmlns:p14="http://schemas.microsoft.com/office/powerpoint/2010/main" val="3424605770"/>
                </p:ext>
              </p:extLst>
            </p:nvPr>
          </p:nvGraphicFramePr>
          <p:xfrm>
            <a:off x="5257757" y="2264476"/>
            <a:ext cx="6092996" cy="2377267"/>
          </p:xfrm>
          <a:graphic>
            <a:graphicData uri="http://schemas.openxmlformats.org/presentationml/2006/ole">
              <mc:AlternateContent xmlns:mc="http://schemas.openxmlformats.org/markup-compatibility/2006">
                <mc:Choice xmlns:v="urn:schemas-microsoft-com:vml" Requires="v">
                  <p:oleObj name="Worksheet" r:id="rId3" imgW="7747000" imgH="3022600" progId="Excel.Sheet.12">
                    <p:embed/>
                  </p:oleObj>
                </mc:Choice>
                <mc:Fallback>
                  <p:oleObj name="Worksheet" r:id="rId3" imgW="7747000" imgH="3022600" progId="Excel.Sheet.12">
                    <p:embed/>
                    <p:pic>
                      <p:nvPicPr>
                        <p:cNvPr id="14" name="Object 13">
                          <a:extLst>
                            <a:ext uri="{FF2B5EF4-FFF2-40B4-BE49-F238E27FC236}">
                              <a16:creationId xmlns:a16="http://schemas.microsoft.com/office/drawing/2014/main" id="{8A810CC0-4C97-0849-8636-C1805A05D900}"/>
                            </a:ext>
                          </a:extLst>
                        </p:cNvPr>
                        <p:cNvPicPr/>
                        <p:nvPr/>
                      </p:nvPicPr>
                      <p:blipFill>
                        <a:blip r:embed="rId4"/>
                        <a:stretch>
                          <a:fillRect/>
                        </a:stretch>
                      </p:blipFill>
                      <p:spPr>
                        <a:xfrm>
                          <a:off x="5257757" y="2264476"/>
                          <a:ext cx="6092996" cy="2377267"/>
                        </a:xfrm>
                        <a:prstGeom prst="rect">
                          <a:avLst/>
                        </a:prstGeom>
                      </p:spPr>
                    </p:pic>
                  </p:oleObj>
                </mc:Fallback>
              </mc:AlternateContent>
            </a:graphicData>
          </a:graphic>
        </p:graphicFrame>
      </p:grpSp>
      <p:sp>
        <p:nvSpPr>
          <p:cNvPr id="4" name="Title 3">
            <a:extLst>
              <a:ext uri="{FF2B5EF4-FFF2-40B4-BE49-F238E27FC236}">
                <a16:creationId xmlns:a16="http://schemas.microsoft.com/office/drawing/2014/main" id="{7BFDA805-EA85-48AE-9806-0673F35DAF69}"/>
              </a:ext>
            </a:extLst>
          </p:cNvPr>
          <p:cNvSpPr>
            <a:spLocks noGrp="1"/>
          </p:cNvSpPr>
          <p:nvPr>
            <p:ph type="title"/>
          </p:nvPr>
        </p:nvSpPr>
        <p:spPr/>
        <p:txBody>
          <a:bodyPr>
            <a:normAutofit/>
          </a:bodyPr>
          <a:lstStyle/>
          <a:p>
            <a:r>
              <a:rPr lang="en-US" dirty="0"/>
              <a:t>Rituximab</a:t>
            </a:r>
          </a:p>
        </p:txBody>
      </p:sp>
      <p:sp>
        <p:nvSpPr>
          <p:cNvPr id="5" name="Content Placeholder 4">
            <a:extLst>
              <a:ext uri="{FF2B5EF4-FFF2-40B4-BE49-F238E27FC236}">
                <a16:creationId xmlns:a16="http://schemas.microsoft.com/office/drawing/2014/main" id="{CEBA519B-C925-4453-8738-4A66621C6727}"/>
              </a:ext>
            </a:extLst>
          </p:cNvPr>
          <p:cNvSpPr>
            <a:spLocks noGrp="1"/>
          </p:cNvSpPr>
          <p:nvPr>
            <p:ph sz="quarter" idx="11"/>
          </p:nvPr>
        </p:nvSpPr>
        <p:spPr>
          <a:xfrm>
            <a:off x="841248" y="1636776"/>
            <a:ext cx="10515600" cy="4438021"/>
          </a:xfrm>
        </p:spPr>
        <p:txBody>
          <a:bodyPr>
            <a:normAutofit fontScale="70000" lnSpcReduction="20000"/>
          </a:bodyPr>
          <a:lstStyle/>
          <a:p>
            <a:pPr marL="0" indent="0">
              <a:buNone/>
            </a:pPr>
            <a:r>
              <a:rPr lang="en-US" dirty="0"/>
              <a:t>There is no consensus on the role of rituximab in management of </a:t>
            </a:r>
            <a:r>
              <a:rPr lang="en-US" dirty="0" err="1"/>
              <a:t>AChR</a:t>
            </a:r>
            <a:r>
              <a:rPr lang="en-US" dirty="0"/>
              <a:t> antibody and seronegative MG.</a:t>
            </a:r>
          </a:p>
          <a:p>
            <a:pPr marL="0" indent="0">
              <a:buNone/>
            </a:pPr>
            <a:r>
              <a:rPr lang="en-US" b="1" u="sng" dirty="0"/>
              <a:t>Typical Treatment:</a:t>
            </a:r>
          </a:p>
          <a:p>
            <a:pPr marL="457200" indent="-288925"/>
            <a:r>
              <a:rPr lang="en-US" dirty="0"/>
              <a:t>375 mg/m2 IV weekly x 4 weeks</a:t>
            </a:r>
          </a:p>
          <a:p>
            <a:pPr marL="0" indent="0">
              <a:buNone/>
            </a:pPr>
            <a:r>
              <a:rPr lang="en-US" dirty="0"/>
              <a:t>Repeat infusions every 6-12 months</a:t>
            </a:r>
          </a:p>
          <a:p>
            <a:pPr marL="0" indent="0">
              <a:buNone/>
            </a:pPr>
            <a:r>
              <a:rPr lang="en-US" dirty="0"/>
              <a:t>(suppresses B-cells)</a:t>
            </a:r>
          </a:p>
          <a:p>
            <a:pPr marL="0" indent="60325">
              <a:buNone/>
            </a:pPr>
            <a:r>
              <a:rPr lang="en-US" dirty="0"/>
              <a:t>Monitor CD19/20 </a:t>
            </a:r>
          </a:p>
          <a:p>
            <a:pPr marL="0" indent="0">
              <a:buNone/>
            </a:pPr>
            <a:r>
              <a:rPr lang="en-US" b="1" u="sng" dirty="0"/>
              <a:t>Cost to Insurance/Patient: </a:t>
            </a:r>
          </a:p>
          <a:p>
            <a:pPr marL="457200" indent="-288925"/>
            <a:r>
              <a:rPr lang="en-US" dirty="0"/>
              <a:t>$80 - $120 K/year </a:t>
            </a:r>
          </a:p>
          <a:p>
            <a:pPr marL="457200" indent="-288925"/>
            <a:r>
              <a:rPr lang="en-US" dirty="0"/>
              <a:t>(Assume 2-3 cycles per year)</a:t>
            </a:r>
          </a:p>
          <a:p>
            <a:pPr marL="0" indent="0"/>
            <a:endParaRPr lang="en-US" dirty="0"/>
          </a:p>
        </p:txBody>
      </p:sp>
      <p:sp>
        <p:nvSpPr>
          <p:cNvPr id="12" name="Slide Number Placeholder 3">
            <a:extLst>
              <a:ext uri="{FF2B5EF4-FFF2-40B4-BE49-F238E27FC236}">
                <a16:creationId xmlns:a16="http://schemas.microsoft.com/office/drawing/2014/main" id="{B4F7F4E8-C5F1-4C39-9CDE-1B2BD1E7C147}"/>
              </a:ext>
            </a:extLst>
          </p:cNvPr>
          <p:cNvSpPr txBox="1">
            <a:spLocks/>
          </p:cNvSpPr>
          <p:nvPr/>
        </p:nvSpPr>
        <p:spPr>
          <a:xfrm>
            <a:off x="4693920" y="6378927"/>
            <a:ext cx="2804160" cy="2154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03F912F-1C8C-4406-A72D-DDC68CC735EB}" type="slidenum">
              <a:rPr lang="en-US" sz="1200" smtClean="0">
                <a:solidFill>
                  <a:schemeClr val="accent2"/>
                </a:solidFill>
                <a:latin typeface="+mj-lt"/>
              </a:rPr>
              <a:pPr algn="ctr"/>
              <a:t>24</a:t>
            </a:fld>
            <a:endParaRPr lang="en-US" sz="1200" dirty="0">
              <a:solidFill>
                <a:schemeClr val="accent2"/>
              </a:solidFill>
              <a:latin typeface="+mj-lt"/>
            </a:endParaRPr>
          </a:p>
        </p:txBody>
      </p:sp>
    </p:spTree>
    <p:extLst>
      <p:ext uri="{BB962C8B-B14F-4D97-AF65-F5344CB8AC3E}">
        <p14:creationId xmlns:p14="http://schemas.microsoft.com/office/powerpoint/2010/main" val="3599900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3E433E-4E98-B649-BC5F-8C0E77569892}"/>
              </a:ext>
            </a:extLst>
          </p:cNvPr>
          <p:cNvSpPr txBox="1"/>
          <p:nvPr/>
        </p:nvSpPr>
        <p:spPr>
          <a:xfrm>
            <a:off x="841248" y="603503"/>
            <a:ext cx="10515600" cy="932688"/>
          </a:xfrm>
          <a:prstGeom prst="rect">
            <a:avLst/>
          </a:prstGeom>
          <a:noFill/>
        </p:spPr>
        <p:txBody>
          <a:bodyPr wrap="square" rtlCol="0">
            <a:spAutoFit/>
          </a:bodyPr>
          <a:lstStyle/>
          <a:p>
            <a:pPr algn="ctr"/>
            <a:r>
              <a:rPr lang="en-US" sz="3600" dirty="0">
                <a:solidFill>
                  <a:schemeClr val="accent1"/>
                </a:solidFill>
                <a:latin typeface="+mj-lt"/>
                <a:ea typeface="ＭＳ Ｐゴシック" charset="0"/>
                <a:cs typeface="+mj-cs"/>
              </a:rPr>
              <a:t>Rituximab use for </a:t>
            </a:r>
            <a:r>
              <a:rPr lang="en-US" sz="3600" dirty="0" err="1">
                <a:solidFill>
                  <a:schemeClr val="accent1"/>
                </a:solidFill>
                <a:latin typeface="+mj-lt"/>
                <a:ea typeface="ＭＳ Ｐゴシック" charset="0"/>
                <a:cs typeface="+mj-cs"/>
              </a:rPr>
              <a:t>MuSK</a:t>
            </a:r>
            <a:r>
              <a:rPr lang="en-US" sz="3600" dirty="0">
                <a:solidFill>
                  <a:schemeClr val="accent1"/>
                </a:solidFill>
                <a:latin typeface="+mj-lt"/>
                <a:ea typeface="ＭＳ Ｐゴシック" charset="0"/>
                <a:cs typeface="+mj-cs"/>
              </a:rPr>
              <a:t> MG</a:t>
            </a:r>
          </a:p>
        </p:txBody>
      </p:sp>
      <p:sp>
        <p:nvSpPr>
          <p:cNvPr id="4" name="Rectangle 3">
            <a:extLst>
              <a:ext uri="{FF2B5EF4-FFF2-40B4-BE49-F238E27FC236}">
                <a16:creationId xmlns:a16="http://schemas.microsoft.com/office/drawing/2014/main" id="{F87F72F9-DF9B-A44D-9886-A626234AB097}"/>
              </a:ext>
            </a:extLst>
          </p:cNvPr>
          <p:cNvSpPr/>
          <p:nvPr/>
        </p:nvSpPr>
        <p:spPr>
          <a:xfrm>
            <a:off x="841248" y="1636776"/>
            <a:ext cx="10785987" cy="3693319"/>
          </a:xfrm>
          <a:prstGeom prst="rect">
            <a:avLst/>
          </a:prstGeom>
        </p:spPr>
        <p:txBody>
          <a:bodyPr wrap="square">
            <a:spAutoFit/>
          </a:bodyPr>
          <a:lstStyle/>
          <a:p>
            <a:r>
              <a:rPr lang="en-US" dirty="0"/>
              <a:t>Rituximab is emerging as an extremely successful treatment for patients with the IgG4 mediated anti-</a:t>
            </a:r>
            <a:r>
              <a:rPr lang="en-US" dirty="0" err="1"/>
              <a:t>MuSK</a:t>
            </a:r>
            <a:r>
              <a:rPr lang="en-US" dirty="0"/>
              <a:t> MG.</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8" name="Rectangle 7">
            <a:extLst>
              <a:ext uri="{FF2B5EF4-FFF2-40B4-BE49-F238E27FC236}">
                <a16:creationId xmlns:a16="http://schemas.microsoft.com/office/drawing/2014/main" id="{367A6E33-043E-9C48-9DA6-263964103119}"/>
              </a:ext>
            </a:extLst>
          </p:cNvPr>
          <p:cNvSpPr/>
          <p:nvPr/>
        </p:nvSpPr>
        <p:spPr>
          <a:xfrm>
            <a:off x="491625" y="6356351"/>
            <a:ext cx="5925551" cy="230832"/>
          </a:xfrm>
          <a:prstGeom prst="rect">
            <a:avLst/>
          </a:prstGeom>
        </p:spPr>
        <p:txBody>
          <a:bodyPr wrap="square" numCol="3" spcCol="0">
            <a:spAutoFit/>
          </a:bodyPr>
          <a:lstStyle/>
          <a:p>
            <a:pPr marL="115888" indent="-115888">
              <a:buClrTx/>
              <a:buFont typeface="+mj-lt"/>
              <a:buAutoNum type="arabicPeriod"/>
            </a:pPr>
            <a:r>
              <a:rPr lang="da-DK" sz="900" dirty="0" err="1"/>
              <a:t>Tandan</a:t>
            </a:r>
            <a:r>
              <a:rPr lang="da-DK" sz="900" dirty="0"/>
              <a:t>, et al., 2017</a:t>
            </a:r>
          </a:p>
          <a:p>
            <a:pPr marL="115888" indent="-115888">
              <a:buClrTx/>
              <a:buFont typeface="+mj-lt"/>
              <a:buAutoNum type="arabicPeriod"/>
            </a:pPr>
            <a:r>
              <a:rPr lang="da-DK" sz="900" dirty="0" err="1"/>
              <a:t>Hehir</a:t>
            </a:r>
            <a:r>
              <a:rPr lang="da-DK" sz="900" dirty="0"/>
              <a:t>, et al., 2017</a:t>
            </a:r>
          </a:p>
          <a:p>
            <a:pPr marL="115888" indent="-115888">
              <a:buClrTx/>
              <a:buFont typeface="+mj-lt"/>
              <a:buAutoNum type="arabicPeriod"/>
            </a:pPr>
            <a:r>
              <a:rPr lang="da-DK" sz="900" dirty="0"/>
              <a:t>Marino, et al., 2020</a:t>
            </a:r>
          </a:p>
        </p:txBody>
      </p:sp>
      <p:sp>
        <p:nvSpPr>
          <p:cNvPr id="11" name="Rectangle 10">
            <a:extLst>
              <a:ext uri="{FF2B5EF4-FFF2-40B4-BE49-F238E27FC236}">
                <a16:creationId xmlns:a16="http://schemas.microsoft.com/office/drawing/2014/main" id="{B5A9C597-14F0-3440-B0D5-6C27D960D773}"/>
              </a:ext>
            </a:extLst>
          </p:cNvPr>
          <p:cNvSpPr/>
          <p:nvPr/>
        </p:nvSpPr>
        <p:spPr>
          <a:xfrm>
            <a:off x="2239705" y="5870111"/>
            <a:ext cx="2570844" cy="276999"/>
          </a:xfrm>
          <a:prstGeom prst="rect">
            <a:avLst/>
          </a:prstGeom>
        </p:spPr>
        <p:txBody>
          <a:bodyPr wrap="square" numCol="1" spcCol="0">
            <a:spAutoFit/>
          </a:bodyPr>
          <a:lstStyle/>
          <a:p>
            <a:pPr>
              <a:buClrTx/>
            </a:pPr>
            <a:r>
              <a:rPr lang="da-DK" sz="1200" dirty="0" err="1"/>
              <a:t>Table</a:t>
            </a:r>
            <a:r>
              <a:rPr lang="da-DK" sz="1200" dirty="0"/>
              <a:t> </a:t>
            </a:r>
            <a:r>
              <a:rPr lang="da-DK" sz="1200" dirty="0" err="1"/>
              <a:t>adapted</a:t>
            </a:r>
            <a:r>
              <a:rPr lang="da-DK" sz="1200" dirty="0"/>
              <a:t> from reference #2.</a:t>
            </a:r>
          </a:p>
        </p:txBody>
      </p:sp>
      <p:sp>
        <p:nvSpPr>
          <p:cNvPr id="13" name="Rectangle 12">
            <a:extLst>
              <a:ext uri="{FF2B5EF4-FFF2-40B4-BE49-F238E27FC236}">
                <a16:creationId xmlns:a16="http://schemas.microsoft.com/office/drawing/2014/main" id="{2EB73066-7AE6-6740-BAC2-AACFB3752735}"/>
              </a:ext>
            </a:extLst>
          </p:cNvPr>
          <p:cNvSpPr/>
          <p:nvPr/>
        </p:nvSpPr>
        <p:spPr>
          <a:xfrm>
            <a:off x="2633417" y="4307112"/>
            <a:ext cx="5925551" cy="276999"/>
          </a:xfrm>
          <a:prstGeom prst="rect">
            <a:avLst/>
          </a:prstGeom>
        </p:spPr>
        <p:txBody>
          <a:bodyPr wrap="square" numCol="1" spcCol="0">
            <a:spAutoFit/>
          </a:bodyPr>
          <a:lstStyle/>
          <a:p>
            <a:pPr>
              <a:buClrTx/>
            </a:pPr>
            <a:r>
              <a:rPr lang="da-DK" sz="1200" dirty="0" err="1"/>
              <a:t>Table</a:t>
            </a:r>
            <a:r>
              <a:rPr lang="da-DK" sz="1200" dirty="0"/>
              <a:t> </a:t>
            </a:r>
            <a:r>
              <a:rPr lang="da-DK" sz="1200" dirty="0" err="1"/>
              <a:t>adapted</a:t>
            </a:r>
            <a:r>
              <a:rPr lang="da-DK" sz="1200" dirty="0"/>
              <a:t> from reference #1.</a:t>
            </a:r>
          </a:p>
        </p:txBody>
      </p:sp>
      <p:graphicFrame>
        <p:nvGraphicFramePr>
          <p:cNvPr id="19" name="Object 18">
            <a:extLst>
              <a:ext uri="{FF2B5EF4-FFF2-40B4-BE49-F238E27FC236}">
                <a16:creationId xmlns:a16="http://schemas.microsoft.com/office/drawing/2014/main" id="{F9B6C0F4-B872-8641-AE5D-FEF1FCA09CB2}"/>
              </a:ext>
            </a:extLst>
          </p:cNvPr>
          <p:cNvGraphicFramePr>
            <a:graphicFrameLocks noChangeAspect="1"/>
          </p:cNvGraphicFramePr>
          <p:nvPr>
            <p:extLst>
              <p:ext uri="{D42A27DB-BD31-4B8C-83A1-F6EECF244321}">
                <p14:modId xmlns:p14="http://schemas.microsoft.com/office/powerpoint/2010/main" val="210778430"/>
              </p:ext>
            </p:extLst>
          </p:nvPr>
        </p:nvGraphicFramePr>
        <p:xfrm>
          <a:off x="2633417" y="2207150"/>
          <a:ext cx="6925166" cy="2099889"/>
        </p:xfrm>
        <a:graphic>
          <a:graphicData uri="http://schemas.openxmlformats.org/presentationml/2006/ole">
            <mc:AlternateContent xmlns:mc="http://schemas.openxmlformats.org/markup-compatibility/2006">
              <mc:Choice xmlns:v="urn:schemas-microsoft-com:vml" Requires="v">
                <p:oleObj name="Worksheet" r:id="rId3" imgW="7874000" imgH="2387600" progId="Excel.Sheet.12">
                  <p:embed/>
                </p:oleObj>
              </mc:Choice>
              <mc:Fallback>
                <p:oleObj name="Worksheet" r:id="rId3" imgW="7874000" imgH="2387600" progId="Excel.Sheet.12">
                  <p:embed/>
                  <p:pic>
                    <p:nvPicPr>
                      <p:cNvPr id="19" name="Object 18">
                        <a:extLst>
                          <a:ext uri="{FF2B5EF4-FFF2-40B4-BE49-F238E27FC236}">
                            <a16:creationId xmlns:a16="http://schemas.microsoft.com/office/drawing/2014/main" id="{F9B6C0F4-B872-8641-AE5D-FEF1FCA09CB2}"/>
                          </a:ext>
                        </a:extLst>
                      </p:cNvPr>
                      <p:cNvPicPr/>
                      <p:nvPr/>
                    </p:nvPicPr>
                    <p:blipFill>
                      <a:blip r:embed="rId4"/>
                      <a:stretch>
                        <a:fillRect/>
                      </a:stretch>
                    </p:blipFill>
                    <p:spPr>
                      <a:xfrm>
                        <a:off x="2633417" y="2207150"/>
                        <a:ext cx="6925166" cy="2099889"/>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4804CB5B-702E-CA46-BB7D-AFF0C750643A}"/>
              </a:ext>
            </a:extLst>
          </p:cNvPr>
          <p:cNvGraphicFramePr>
            <a:graphicFrameLocks noChangeAspect="1"/>
          </p:cNvGraphicFramePr>
          <p:nvPr>
            <p:extLst>
              <p:ext uri="{D42A27DB-BD31-4B8C-83A1-F6EECF244321}">
                <p14:modId xmlns:p14="http://schemas.microsoft.com/office/powerpoint/2010/main" val="1449455784"/>
              </p:ext>
            </p:extLst>
          </p:nvPr>
        </p:nvGraphicFramePr>
        <p:xfrm>
          <a:off x="2239705" y="4704982"/>
          <a:ext cx="7899400" cy="1104900"/>
        </p:xfrm>
        <a:graphic>
          <a:graphicData uri="http://schemas.openxmlformats.org/presentationml/2006/ole">
            <mc:AlternateContent xmlns:mc="http://schemas.openxmlformats.org/markup-compatibility/2006">
              <mc:Choice xmlns:v="urn:schemas-microsoft-com:vml" Requires="v">
                <p:oleObj name="Worksheet" r:id="rId5" imgW="7899400" imgH="1104900" progId="Excel.Sheet.12">
                  <p:embed/>
                </p:oleObj>
              </mc:Choice>
              <mc:Fallback>
                <p:oleObj name="Worksheet" r:id="rId5" imgW="7899400" imgH="1104900" progId="Excel.Sheet.12">
                  <p:embed/>
                  <p:pic>
                    <p:nvPicPr>
                      <p:cNvPr id="20" name="Object 19">
                        <a:extLst>
                          <a:ext uri="{FF2B5EF4-FFF2-40B4-BE49-F238E27FC236}">
                            <a16:creationId xmlns:a16="http://schemas.microsoft.com/office/drawing/2014/main" id="{4804CB5B-702E-CA46-BB7D-AFF0C750643A}"/>
                          </a:ext>
                        </a:extLst>
                      </p:cNvPr>
                      <p:cNvPicPr/>
                      <p:nvPr/>
                    </p:nvPicPr>
                    <p:blipFill>
                      <a:blip r:embed="rId6"/>
                      <a:stretch>
                        <a:fillRect/>
                      </a:stretch>
                    </p:blipFill>
                    <p:spPr>
                      <a:xfrm>
                        <a:off x="2239705" y="4704982"/>
                        <a:ext cx="7899400" cy="1104900"/>
                      </a:xfrm>
                      <a:prstGeom prst="rect">
                        <a:avLst/>
                      </a:prstGeom>
                    </p:spPr>
                  </p:pic>
                </p:oleObj>
              </mc:Fallback>
            </mc:AlternateContent>
          </a:graphicData>
        </a:graphic>
      </p:graphicFrame>
      <p:sp>
        <p:nvSpPr>
          <p:cNvPr id="10" name="Slide Number Placeholder 3">
            <a:extLst>
              <a:ext uri="{FF2B5EF4-FFF2-40B4-BE49-F238E27FC236}">
                <a16:creationId xmlns:a16="http://schemas.microsoft.com/office/drawing/2014/main" id="{9D3D46C9-7BAC-495E-BD8F-C89338FFE141}"/>
              </a:ext>
            </a:extLst>
          </p:cNvPr>
          <p:cNvSpPr txBox="1">
            <a:spLocks/>
          </p:cNvSpPr>
          <p:nvPr/>
        </p:nvSpPr>
        <p:spPr>
          <a:xfrm>
            <a:off x="4693920" y="6378927"/>
            <a:ext cx="2804160" cy="2154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03F912F-1C8C-4406-A72D-DDC68CC735EB}" type="slidenum">
              <a:rPr lang="en-US" sz="1200" smtClean="0">
                <a:solidFill>
                  <a:schemeClr val="accent2"/>
                </a:solidFill>
                <a:latin typeface="+mj-lt"/>
              </a:rPr>
              <a:pPr algn="ctr"/>
              <a:t>25</a:t>
            </a:fld>
            <a:endParaRPr lang="en-US" sz="1200" dirty="0">
              <a:solidFill>
                <a:schemeClr val="accent2"/>
              </a:solidFill>
              <a:latin typeface="+mj-lt"/>
            </a:endParaRPr>
          </a:p>
        </p:txBody>
      </p:sp>
    </p:spTree>
    <p:extLst>
      <p:ext uri="{BB962C8B-B14F-4D97-AF65-F5344CB8AC3E}">
        <p14:creationId xmlns:p14="http://schemas.microsoft.com/office/powerpoint/2010/main" val="29862716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1CE2230-EC33-9647-AD2E-AD46B1981115}"/>
              </a:ext>
            </a:extLst>
          </p:cNvPr>
          <p:cNvSpPr/>
          <p:nvPr/>
        </p:nvSpPr>
        <p:spPr>
          <a:xfrm>
            <a:off x="392893" y="6312729"/>
            <a:ext cx="5925551" cy="230832"/>
          </a:xfrm>
          <a:prstGeom prst="rect">
            <a:avLst/>
          </a:prstGeom>
        </p:spPr>
        <p:txBody>
          <a:bodyPr wrap="square" numCol="3" spcCol="0">
            <a:spAutoFit/>
          </a:bodyPr>
          <a:lstStyle/>
          <a:p>
            <a:pPr marL="115888" indent="-115888">
              <a:buClrTx/>
              <a:buFont typeface="+mj-lt"/>
              <a:buAutoNum type="arabicPeriod"/>
            </a:pPr>
            <a:r>
              <a:rPr lang="da-DK" sz="900" dirty="0"/>
              <a:t>Sanders, et al., 2016</a:t>
            </a:r>
          </a:p>
        </p:txBody>
      </p:sp>
      <p:sp>
        <p:nvSpPr>
          <p:cNvPr id="2" name="Title 1">
            <a:extLst>
              <a:ext uri="{FF2B5EF4-FFF2-40B4-BE49-F238E27FC236}">
                <a16:creationId xmlns:a16="http://schemas.microsoft.com/office/drawing/2014/main" id="{F5A35B12-AA83-46F3-A4CD-4E2712A2D9B2}"/>
              </a:ext>
            </a:extLst>
          </p:cNvPr>
          <p:cNvSpPr>
            <a:spLocks noGrp="1"/>
          </p:cNvSpPr>
          <p:nvPr>
            <p:ph type="title"/>
          </p:nvPr>
        </p:nvSpPr>
        <p:spPr/>
        <p:txBody>
          <a:bodyPr/>
          <a:lstStyle/>
          <a:p>
            <a:r>
              <a:rPr lang="en-US" dirty="0"/>
              <a:t>MG Crisis</a:t>
            </a:r>
          </a:p>
        </p:txBody>
      </p:sp>
      <p:sp>
        <p:nvSpPr>
          <p:cNvPr id="8" name="Text Box 6">
            <a:extLst>
              <a:ext uri="{FF2B5EF4-FFF2-40B4-BE49-F238E27FC236}">
                <a16:creationId xmlns:a16="http://schemas.microsoft.com/office/drawing/2014/main" id="{2C02F258-0720-4AAE-A34F-A724A9E39FFE}"/>
              </a:ext>
            </a:extLst>
          </p:cNvPr>
          <p:cNvSpPr txBox="1">
            <a:spLocks noChangeArrowheads="1"/>
          </p:cNvSpPr>
          <p:nvPr/>
        </p:nvSpPr>
        <p:spPr bwMode="auto">
          <a:xfrm>
            <a:off x="838200" y="1636776"/>
            <a:ext cx="10301941" cy="42200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lvl="1">
              <a:lnSpc>
                <a:spcPct val="114000"/>
              </a:lnSpc>
              <a:defRPr/>
            </a:pPr>
            <a:r>
              <a:rPr lang="en-US" sz="1600" b="1" u="sng" dirty="0">
                <a:latin typeface="Arial" panose="020B0604020202020204" pitchFamily="34" charset="0"/>
                <a:cs typeface="Arial" panose="020B0604020202020204" pitchFamily="34" charset="0"/>
              </a:rPr>
              <a:t>What is Impending Crisis?</a:t>
            </a:r>
          </a:p>
          <a:p>
            <a:pPr marL="400050" lvl="1" indent="-285750">
              <a:lnSpc>
                <a:spcPct val="114000"/>
              </a:lnSpc>
              <a:buFont typeface="Arial" panose="020B0604020202020204" pitchFamily="34" charset="0"/>
              <a:buChar char="•"/>
              <a:defRPr/>
            </a:pPr>
            <a:r>
              <a:rPr lang="en-US" sz="1600" dirty="0">
                <a:latin typeface="Arial" panose="020B0604020202020204" pitchFamily="34" charset="0"/>
                <a:cs typeface="Arial" panose="020B0604020202020204" pitchFamily="34" charset="0"/>
              </a:rPr>
              <a:t>Severe worsening of muscle weakness due to MG that could lead to crisis in short team (days to weeks)</a:t>
            </a:r>
          </a:p>
          <a:p>
            <a:pPr marL="0" lvl="1">
              <a:lnSpc>
                <a:spcPct val="114000"/>
              </a:lnSpc>
              <a:spcBef>
                <a:spcPts val="600"/>
              </a:spcBef>
              <a:defRPr/>
            </a:pPr>
            <a:r>
              <a:rPr lang="en-US" sz="1600" dirty="0">
                <a:latin typeface="Arial" panose="020B0604020202020204" pitchFamily="34" charset="0"/>
                <a:cs typeface="Arial" panose="020B0604020202020204" pitchFamily="34" charset="0"/>
              </a:rPr>
              <a:t>Signs/Symptoms:</a:t>
            </a:r>
          </a:p>
          <a:p>
            <a:pPr marL="400050" lvl="1" indent="-285750">
              <a:lnSpc>
                <a:spcPct val="114000"/>
              </a:lnSpc>
              <a:buFont typeface="Arial" panose="020B0604020202020204" pitchFamily="34" charset="0"/>
              <a:buChar char="•"/>
              <a:defRPr/>
            </a:pPr>
            <a:r>
              <a:rPr lang="en-US" sz="1600" dirty="0">
                <a:latin typeface="Arial" panose="020B0604020202020204" pitchFamily="34" charset="0"/>
                <a:cs typeface="Arial" panose="020B0604020202020204" pitchFamily="34" charset="0"/>
              </a:rPr>
              <a:t>Shortness of breath at rest. With activity. </a:t>
            </a:r>
          </a:p>
          <a:p>
            <a:pPr marL="400050" lvl="1" indent="-285750">
              <a:lnSpc>
                <a:spcPct val="114000"/>
              </a:lnSpc>
              <a:buFont typeface="Arial" panose="020B0604020202020204" pitchFamily="34" charset="0"/>
              <a:buChar char="•"/>
              <a:defRPr/>
            </a:pPr>
            <a:r>
              <a:rPr lang="en-US" sz="1600" dirty="0">
                <a:latin typeface="Arial" panose="020B0604020202020204" pitchFamily="34" charset="0"/>
                <a:cs typeface="Arial" panose="020B0604020202020204" pitchFamily="34" charset="0"/>
              </a:rPr>
              <a:t>Shortness of breath when lying on back</a:t>
            </a:r>
          </a:p>
          <a:p>
            <a:pPr marL="400050" lvl="1" indent="-285750">
              <a:lnSpc>
                <a:spcPct val="114000"/>
              </a:lnSpc>
              <a:buFont typeface="Arial" panose="020B0604020202020204" pitchFamily="34" charset="0"/>
              <a:buChar char="•"/>
              <a:defRPr/>
            </a:pPr>
            <a:r>
              <a:rPr lang="en-US" sz="1600" dirty="0">
                <a:latin typeface="Arial" panose="020B0604020202020204" pitchFamily="34" charset="0"/>
                <a:cs typeface="Arial" panose="020B0604020202020204" pitchFamily="34" charset="0"/>
              </a:rPr>
              <a:t>Use of accessory muscles to breathe</a:t>
            </a:r>
          </a:p>
          <a:p>
            <a:pPr marL="400050" lvl="1" indent="-285750">
              <a:lnSpc>
                <a:spcPct val="114000"/>
              </a:lnSpc>
              <a:buFont typeface="Arial" panose="020B0604020202020204" pitchFamily="34" charset="0"/>
              <a:buChar char="•"/>
              <a:defRPr/>
            </a:pPr>
            <a:r>
              <a:rPr lang="en-US" sz="1600" dirty="0">
                <a:latin typeface="Arial" panose="020B0604020202020204" pitchFamily="34" charset="0"/>
                <a:cs typeface="Arial" panose="020B0604020202020204" pitchFamily="34" charset="0"/>
              </a:rPr>
              <a:t>Slurred speech</a:t>
            </a:r>
          </a:p>
          <a:p>
            <a:pPr marL="400050" lvl="1" indent="-285750">
              <a:lnSpc>
                <a:spcPct val="114000"/>
              </a:lnSpc>
              <a:buFont typeface="Arial" panose="020B0604020202020204" pitchFamily="34" charset="0"/>
              <a:buChar char="•"/>
              <a:defRPr/>
            </a:pPr>
            <a:r>
              <a:rPr lang="en-US" sz="1600" dirty="0">
                <a:latin typeface="Arial" panose="020B0604020202020204" pitchFamily="34" charset="0"/>
                <a:cs typeface="Arial" panose="020B0604020202020204" pitchFamily="34" charset="0"/>
              </a:rPr>
              <a:t>Trouble swallowing secretions</a:t>
            </a:r>
          </a:p>
          <a:p>
            <a:pPr marL="400050" lvl="1" indent="-285750">
              <a:lnSpc>
                <a:spcPct val="114000"/>
              </a:lnSpc>
              <a:buFont typeface="Arial" panose="020B0604020202020204" pitchFamily="34" charset="0"/>
              <a:buChar char="•"/>
              <a:defRPr/>
            </a:pPr>
            <a:r>
              <a:rPr lang="en-US" sz="1600" dirty="0">
                <a:latin typeface="Arial" panose="020B0604020202020204" pitchFamily="34" charset="0"/>
                <a:cs typeface="Arial" panose="020B0604020202020204" pitchFamily="34" charset="0"/>
              </a:rPr>
              <a:t>Trouble holding up head </a:t>
            </a:r>
          </a:p>
          <a:p>
            <a:pPr marL="400050" lvl="1" indent="-285750">
              <a:lnSpc>
                <a:spcPct val="114000"/>
              </a:lnSpc>
              <a:buFont typeface="Arial" panose="020B0604020202020204" pitchFamily="34" charset="0"/>
              <a:buChar char="•"/>
              <a:defRPr/>
            </a:pPr>
            <a:r>
              <a:rPr lang="en-US" sz="1600" dirty="0">
                <a:latin typeface="Arial" panose="020B0604020202020204" pitchFamily="34" charset="0"/>
                <a:cs typeface="Arial" panose="020B0604020202020204" pitchFamily="34" charset="0"/>
              </a:rPr>
              <a:t>Trouble lifting head up off a bed</a:t>
            </a:r>
          </a:p>
          <a:p>
            <a:pPr marL="400050" lvl="1" indent="-285750">
              <a:lnSpc>
                <a:spcPct val="114000"/>
              </a:lnSpc>
              <a:buFont typeface="Arial" panose="020B0604020202020204" pitchFamily="34" charset="0"/>
              <a:buChar char="•"/>
              <a:defRPr/>
            </a:pPr>
            <a:r>
              <a:rPr lang="en-US" sz="1600" dirty="0">
                <a:latin typeface="Arial" panose="020B0604020202020204" pitchFamily="34" charset="0"/>
                <a:cs typeface="Arial" panose="020B0604020202020204" pitchFamily="34" charset="0"/>
              </a:rPr>
              <a:t>Trouble walking or sitting independently</a:t>
            </a:r>
          </a:p>
          <a:p>
            <a:pPr marL="0" lvl="1">
              <a:lnSpc>
                <a:spcPct val="114000"/>
              </a:lnSpc>
              <a:spcBef>
                <a:spcPts val="600"/>
              </a:spcBef>
              <a:defRPr/>
            </a:pPr>
            <a:r>
              <a:rPr lang="en-US" sz="1600" b="1" u="sng" dirty="0">
                <a:latin typeface="Arial" panose="020B0604020202020204" pitchFamily="34" charset="0"/>
                <a:cs typeface="Arial" panose="020B0604020202020204" pitchFamily="34" charset="0"/>
              </a:rPr>
              <a:t>What is Myasthenic Crisis?</a:t>
            </a:r>
          </a:p>
          <a:p>
            <a:pPr marL="400050" lvl="1" indent="-285750">
              <a:lnSpc>
                <a:spcPct val="114000"/>
              </a:lnSpc>
              <a:buFont typeface="Arial" panose="020B0604020202020204" pitchFamily="34" charset="0"/>
              <a:buChar char="•"/>
              <a:defRPr/>
            </a:pPr>
            <a:r>
              <a:rPr lang="en-US" sz="1600" dirty="0">
                <a:latin typeface="Arial" panose="020B0604020202020204" pitchFamily="34" charset="0"/>
                <a:cs typeface="Arial" panose="020B0604020202020204" pitchFamily="34" charset="0"/>
              </a:rPr>
              <a:t>Severe muscle weakness due to MG which leads to respiratory failure</a:t>
            </a:r>
          </a:p>
          <a:p>
            <a:pPr marL="400050" lvl="1" indent="-285750">
              <a:lnSpc>
                <a:spcPct val="114000"/>
              </a:lnSpc>
              <a:buFont typeface="Arial" panose="020B0604020202020204" pitchFamily="34" charset="0"/>
              <a:buChar char="•"/>
              <a:defRPr/>
            </a:pPr>
            <a:r>
              <a:rPr lang="en-US" sz="1600" dirty="0">
                <a:latin typeface="Arial" panose="020B0604020202020204" pitchFamily="34" charset="0"/>
                <a:cs typeface="Arial" panose="020B0604020202020204" pitchFamily="34" charset="0"/>
              </a:rPr>
              <a:t>Need for mechanical ventilation or non-invasive ventilation (BIPAP)</a:t>
            </a:r>
          </a:p>
        </p:txBody>
      </p:sp>
      <p:sp>
        <p:nvSpPr>
          <p:cNvPr id="10" name="Slide Number Placeholder 3">
            <a:extLst>
              <a:ext uri="{FF2B5EF4-FFF2-40B4-BE49-F238E27FC236}">
                <a16:creationId xmlns:a16="http://schemas.microsoft.com/office/drawing/2014/main" id="{0C3664AA-B83B-49B3-A36D-5882C761BC07}"/>
              </a:ext>
            </a:extLst>
          </p:cNvPr>
          <p:cNvSpPr txBox="1">
            <a:spLocks/>
          </p:cNvSpPr>
          <p:nvPr/>
        </p:nvSpPr>
        <p:spPr>
          <a:xfrm>
            <a:off x="4693920" y="6378927"/>
            <a:ext cx="2804160" cy="2154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03F912F-1C8C-4406-A72D-DDC68CC735EB}" type="slidenum">
              <a:rPr lang="en-US" sz="1200" smtClean="0">
                <a:solidFill>
                  <a:schemeClr val="accent2"/>
                </a:solidFill>
                <a:latin typeface="+mj-lt"/>
              </a:rPr>
              <a:pPr algn="ctr"/>
              <a:t>26</a:t>
            </a:fld>
            <a:endParaRPr lang="en-US" sz="1200" dirty="0">
              <a:solidFill>
                <a:schemeClr val="accent2"/>
              </a:solidFill>
              <a:latin typeface="+mj-lt"/>
            </a:endParaRPr>
          </a:p>
        </p:txBody>
      </p:sp>
    </p:spTree>
    <p:extLst>
      <p:ext uri="{BB962C8B-B14F-4D97-AF65-F5344CB8AC3E}">
        <p14:creationId xmlns:p14="http://schemas.microsoft.com/office/powerpoint/2010/main" val="20267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grpId="1"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48" y="603504"/>
            <a:ext cx="10972800" cy="1143000"/>
          </a:xfrm>
        </p:spPr>
        <p:txBody>
          <a:bodyPr>
            <a:noAutofit/>
          </a:bodyPr>
          <a:lstStyle/>
          <a:p>
            <a:r>
              <a:rPr lang="en-US" dirty="0">
                <a:latin typeface="+mj-lt"/>
              </a:rPr>
              <a:t>Tests of Patients with Shortness of Breath</a:t>
            </a:r>
          </a:p>
        </p:txBody>
      </p:sp>
      <p:sp>
        <p:nvSpPr>
          <p:cNvPr id="5" name="TextBox 4"/>
          <p:cNvSpPr txBox="1"/>
          <p:nvPr/>
        </p:nvSpPr>
        <p:spPr>
          <a:xfrm>
            <a:off x="841248" y="1636776"/>
            <a:ext cx="10483648" cy="4493538"/>
          </a:xfrm>
          <a:prstGeom prst="rect">
            <a:avLst/>
          </a:prstGeom>
          <a:noFill/>
        </p:spPr>
        <p:txBody>
          <a:bodyPr wrap="square">
            <a:spAutoFit/>
          </a:bodyPr>
          <a:lstStyle/>
          <a:p>
            <a:pPr marL="608013" indent="-487363">
              <a:buFont typeface="+mj-lt"/>
              <a:buAutoNum type="arabicPeriod"/>
              <a:defRPr/>
            </a:pPr>
            <a:r>
              <a:rPr lang="en-US" sz="2200" dirty="0">
                <a:latin typeface="Arial"/>
                <a:ea typeface="MS PGothic" charset="0"/>
                <a:cs typeface="Arial"/>
              </a:rPr>
              <a:t>Counting in 1 Breath (inability count 20 can indicate severe weakness)</a:t>
            </a:r>
          </a:p>
          <a:p>
            <a:pPr marL="608013" indent="-487363">
              <a:buFont typeface="+mj-lt"/>
              <a:buAutoNum type="arabicPeriod"/>
              <a:defRPr/>
            </a:pPr>
            <a:r>
              <a:rPr lang="en-US" sz="2200" dirty="0">
                <a:latin typeface="Arial"/>
                <a:ea typeface="MS PGothic" charset="0"/>
                <a:cs typeface="Arial"/>
              </a:rPr>
              <a:t>Neck Flexion Strength while Supine</a:t>
            </a:r>
          </a:p>
          <a:p>
            <a:pPr marL="608013" indent="-487363">
              <a:buFont typeface="+mj-lt"/>
              <a:buAutoNum type="arabicPeriod"/>
              <a:defRPr/>
            </a:pPr>
            <a:r>
              <a:rPr lang="en-US" sz="2200" dirty="0">
                <a:latin typeface="Arial"/>
                <a:ea typeface="MS PGothic" charset="0"/>
                <a:cs typeface="Arial"/>
              </a:rPr>
              <a:t>Forced Vital Capacity (FVC)</a:t>
            </a:r>
          </a:p>
          <a:p>
            <a:pPr marL="608013" indent="-487363">
              <a:buFont typeface="+mj-lt"/>
              <a:buAutoNum type="arabicPeriod"/>
              <a:defRPr/>
            </a:pPr>
            <a:r>
              <a:rPr lang="en-US" sz="2200" dirty="0">
                <a:latin typeface="Arial"/>
                <a:ea typeface="MS PGothic" charset="0"/>
                <a:cs typeface="Arial"/>
              </a:rPr>
              <a:t>Mean Inspiratory Pressure (MIP)</a:t>
            </a:r>
          </a:p>
          <a:p>
            <a:pPr marL="608013" indent="-487363">
              <a:buFont typeface="+mj-lt"/>
              <a:buAutoNum type="arabicPeriod"/>
              <a:defRPr/>
            </a:pPr>
            <a:r>
              <a:rPr lang="en-US" sz="2200" dirty="0">
                <a:latin typeface="Arial"/>
                <a:ea typeface="MS PGothic" charset="0"/>
                <a:cs typeface="Arial"/>
              </a:rPr>
              <a:t>Mean Expiratory Pressure (MEP)</a:t>
            </a:r>
          </a:p>
          <a:p>
            <a:pPr marL="608013" indent="-487363">
              <a:buFont typeface="+mj-lt"/>
              <a:buAutoNum type="arabicPeriod"/>
              <a:defRPr/>
            </a:pPr>
            <a:endParaRPr lang="en-US" sz="2200" dirty="0">
              <a:latin typeface="Arial"/>
              <a:ea typeface="MS PGothic" charset="0"/>
              <a:cs typeface="Arial"/>
            </a:endParaRPr>
          </a:p>
          <a:p>
            <a:pPr lvl="0">
              <a:buNone/>
            </a:pPr>
            <a:r>
              <a:rPr lang="en-US" sz="2200" b="1" u="sng" dirty="0"/>
              <a:t>Warning:</a:t>
            </a:r>
          </a:p>
          <a:p>
            <a:pPr lvl="0">
              <a:buNone/>
            </a:pPr>
            <a:r>
              <a:rPr lang="en-US" sz="2200" dirty="0"/>
              <a:t>Pulse oximetry is </a:t>
            </a:r>
            <a:r>
              <a:rPr lang="en-US" sz="2200" b="1" u="sng" dirty="0"/>
              <a:t>NOT</a:t>
            </a:r>
            <a:r>
              <a:rPr lang="en-US" sz="2200" b="1" dirty="0"/>
              <a:t> </a:t>
            </a:r>
            <a:r>
              <a:rPr lang="en-US" sz="2200" dirty="0"/>
              <a:t>a reliable indicator of </a:t>
            </a:r>
            <a:br>
              <a:rPr lang="en-US" sz="2200" dirty="0"/>
            </a:br>
            <a:r>
              <a:rPr lang="en-US" sz="2200" dirty="0"/>
              <a:t>respiratory status in a patient with MG</a:t>
            </a:r>
          </a:p>
          <a:p>
            <a:pPr marL="457200" lvl="0" indent="-288925">
              <a:buFont typeface="Arial" panose="020B0604020202020204" pitchFamily="34" charset="0"/>
              <a:buChar char="•"/>
            </a:pPr>
            <a:r>
              <a:rPr lang="en-US" sz="2200" dirty="0"/>
              <a:t>Good O2 saturation does not mean there </a:t>
            </a:r>
            <a:br>
              <a:rPr lang="en-US" sz="2200" dirty="0"/>
            </a:br>
            <a:r>
              <a:rPr lang="en-US" sz="2200" dirty="0"/>
              <a:t>is no respiratory compromise in MG</a:t>
            </a:r>
          </a:p>
          <a:p>
            <a:pPr marL="457200" lvl="0" indent="-288925">
              <a:buFont typeface="Arial" panose="020B0604020202020204" pitchFamily="34" charset="0"/>
              <a:buChar char="•"/>
            </a:pPr>
            <a:r>
              <a:rPr lang="en-US" sz="2200" dirty="0"/>
              <a:t>Hypoxia often seen only after life-threatening respiratory </a:t>
            </a:r>
            <a:br>
              <a:rPr lang="en-US" sz="2200" dirty="0"/>
            </a:br>
            <a:r>
              <a:rPr lang="en-US" sz="2200" dirty="0"/>
              <a:t>failure has already developed</a:t>
            </a:r>
            <a:endParaRPr lang="en-US" sz="2200" dirty="0">
              <a:latin typeface="Arial"/>
              <a:ea typeface="MS PGothic" charset="0"/>
              <a:cs typeface="Arial"/>
            </a:endParaRPr>
          </a:p>
        </p:txBody>
      </p:sp>
      <p:sp>
        <p:nvSpPr>
          <p:cNvPr id="8" name="Rectangle 7">
            <a:extLst>
              <a:ext uri="{FF2B5EF4-FFF2-40B4-BE49-F238E27FC236}">
                <a16:creationId xmlns:a16="http://schemas.microsoft.com/office/drawing/2014/main" id="{439C8067-F483-D24B-88CF-69D0E20BCAB3}"/>
              </a:ext>
            </a:extLst>
          </p:cNvPr>
          <p:cNvSpPr/>
          <p:nvPr/>
        </p:nvSpPr>
        <p:spPr>
          <a:xfrm>
            <a:off x="526415" y="6288980"/>
            <a:ext cx="7543840" cy="369332"/>
          </a:xfrm>
          <a:prstGeom prst="rect">
            <a:avLst/>
          </a:prstGeom>
        </p:spPr>
        <p:txBody>
          <a:bodyPr wrap="square" numCol="3" spcCol="0">
            <a:spAutoFit/>
          </a:bodyPr>
          <a:lstStyle/>
          <a:p>
            <a:pPr marL="115888" indent="-115888">
              <a:buClrTx/>
              <a:buFont typeface="+mj-lt"/>
              <a:buAutoNum type="arabicPeriod"/>
            </a:pPr>
            <a:r>
              <a:rPr lang="da-DK" sz="900" dirty="0" err="1"/>
              <a:t>Elsheikh</a:t>
            </a:r>
            <a:r>
              <a:rPr lang="da-DK" sz="900" dirty="0"/>
              <a:t>, et al., 2016</a:t>
            </a:r>
          </a:p>
          <a:p>
            <a:pPr marL="115888" indent="-115888">
              <a:buClrTx/>
              <a:buFont typeface="+mj-lt"/>
              <a:buAutoNum type="arabicPeriod"/>
            </a:pPr>
            <a:r>
              <a:rPr lang="da-DK" sz="900" dirty="0"/>
              <a:t>Chevrolet and </a:t>
            </a:r>
            <a:r>
              <a:rPr lang="da-DK" sz="900" dirty="0" err="1"/>
              <a:t>DeleAmont</a:t>
            </a:r>
            <a:r>
              <a:rPr lang="da-DK" sz="900" dirty="0"/>
              <a:t>, 1991</a:t>
            </a:r>
          </a:p>
          <a:p>
            <a:pPr marL="115888" indent="-115888">
              <a:buClrTx/>
              <a:buFont typeface="+mj-lt"/>
              <a:buAutoNum type="arabicPeriod"/>
            </a:pPr>
            <a:r>
              <a:rPr lang="da-DK" sz="900" dirty="0" err="1"/>
              <a:t>Thieben</a:t>
            </a:r>
            <a:r>
              <a:rPr lang="da-DK" sz="900" dirty="0"/>
              <a:t>, et al., 2005</a:t>
            </a:r>
          </a:p>
        </p:txBody>
      </p:sp>
      <p:pic>
        <p:nvPicPr>
          <p:cNvPr id="4" name="Picture 3" descr="A picture containing text, indoor, hand&#10;&#10;Description automatically generated">
            <a:extLst>
              <a:ext uri="{FF2B5EF4-FFF2-40B4-BE49-F238E27FC236}">
                <a16:creationId xmlns:a16="http://schemas.microsoft.com/office/drawing/2014/main" id="{5C8492DA-00E2-4B35-8848-C60B19EBBD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53764" y="2215701"/>
            <a:ext cx="4196988" cy="2803427"/>
          </a:xfrm>
          <a:prstGeom prst="rect">
            <a:avLst/>
          </a:prstGeom>
        </p:spPr>
      </p:pic>
      <p:sp>
        <p:nvSpPr>
          <p:cNvPr id="9" name="Slide Number Placeholder 3">
            <a:extLst>
              <a:ext uri="{FF2B5EF4-FFF2-40B4-BE49-F238E27FC236}">
                <a16:creationId xmlns:a16="http://schemas.microsoft.com/office/drawing/2014/main" id="{FDB3D1A4-01DC-41AB-A726-458647C9F3CF}"/>
              </a:ext>
            </a:extLst>
          </p:cNvPr>
          <p:cNvSpPr txBox="1">
            <a:spLocks/>
          </p:cNvSpPr>
          <p:nvPr/>
        </p:nvSpPr>
        <p:spPr>
          <a:xfrm>
            <a:off x="4693920" y="6378927"/>
            <a:ext cx="2804160" cy="2154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03F912F-1C8C-4406-A72D-DDC68CC735EB}" type="slidenum">
              <a:rPr lang="en-US" sz="1200" smtClean="0">
                <a:solidFill>
                  <a:schemeClr val="accent2"/>
                </a:solidFill>
                <a:latin typeface="+mj-lt"/>
              </a:rPr>
              <a:pPr algn="ctr"/>
              <a:t>27</a:t>
            </a:fld>
            <a:endParaRPr lang="en-US" sz="1200" dirty="0">
              <a:solidFill>
                <a:schemeClr val="accent2"/>
              </a:solidFill>
              <a:latin typeface="+mj-lt"/>
            </a:endParaRPr>
          </a:p>
        </p:txBody>
      </p:sp>
    </p:spTree>
    <p:extLst>
      <p:ext uri="{BB962C8B-B14F-4D97-AF65-F5344CB8AC3E}">
        <p14:creationId xmlns:p14="http://schemas.microsoft.com/office/powerpoint/2010/main" val="3683797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48" y="603504"/>
            <a:ext cx="10515600" cy="932688"/>
          </a:xfrm>
        </p:spPr>
        <p:txBody>
          <a:bodyPr/>
          <a:lstStyle/>
          <a:p>
            <a:r>
              <a:rPr lang="en-US" dirty="0">
                <a:latin typeface="+mj-lt"/>
              </a:rPr>
              <a:t>Triggers of MG Crisis</a:t>
            </a:r>
          </a:p>
        </p:txBody>
      </p:sp>
      <p:sp>
        <p:nvSpPr>
          <p:cNvPr id="3" name="Content Placeholder 2"/>
          <p:cNvSpPr>
            <a:spLocks noGrp="1"/>
          </p:cNvSpPr>
          <p:nvPr>
            <p:ph idx="1"/>
          </p:nvPr>
        </p:nvSpPr>
        <p:spPr>
          <a:xfrm>
            <a:off x="841248" y="1636776"/>
            <a:ext cx="5994400" cy="4525963"/>
          </a:xfrm>
        </p:spPr>
        <p:txBody>
          <a:bodyPr vert="horz" lIns="91440" tIns="45720" rIns="91440" bIns="45720" rtlCol="0" anchor="t">
            <a:normAutofit/>
          </a:bodyPr>
          <a:lstStyle/>
          <a:p>
            <a:pPr marL="517525" indent="-349250">
              <a:spcAft>
                <a:spcPts val="0"/>
              </a:spcAft>
            </a:pPr>
            <a:r>
              <a:rPr lang="en-US" sz="2000" dirty="0"/>
              <a:t>Illness</a:t>
            </a:r>
          </a:p>
          <a:p>
            <a:pPr marL="517525" indent="-349250">
              <a:spcAft>
                <a:spcPts val="0"/>
              </a:spcAft>
            </a:pPr>
            <a:r>
              <a:rPr lang="en-US" sz="2000" dirty="0"/>
              <a:t>Infection</a:t>
            </a:r>
          </a:p>
          <a:p>
            <a:pPr marL="517525" indent="-349250">
              <a:spcAft>
                <a:spcPts val="0"/>
              </a:spcAft>
            </a:pPr>
            <a:r>
              <a:rPr lang="en-US" sz="2000" dirty="0"/>
              <a:t>Surgery</a:t>
            </a:r>
          </a:p>
          <a:p>
            <a:pPr marL="517525" indent="-349250">
              <a:spcAft>
                <a:spcPts val="0"/>
              </a:spcAft>
            </a:pPr>
            <a:r>
              <a:rPr lang="en-US" sz="2000" dirty="0"/>
              <a:t>Reduced Dosage of MG Medications</a:t>
            </a:r>
          </a:p>
          <a:p>
            <a:pPr marL="517525" indent="-349250">
              <a:spcAft>
                <a:spcPts val="0"/>
              </a:spcAft>
            </a:pPr>
            <a:r>
              <a:rPr lang="en-US" sz="2000" dirty="0"/>
              <a:t>Exposed to medication which may worsen MG</a:t>
            </a:r>
          </a:p>
          <a:p>
            <a:pPr marL="517525" indent="-349250">
              <a:spcAft>
                <a:spcPts val="0"/>
              </a:spcAft>
            </a:pPr>
            <a:r>
              <a:rPr lang="en-US" sz="2000" dirty="0"/>
              <a:t>Pregnancy</a:t>
            </a:r>
          </a:p>
          <a:p>
            <a:pPr marL="517525" indent="-349250">
              <a:spcAft>
                <a:spcPts val="0"/>
              </a:spcAft>
            </a:pPr>
            <a:r>
              <a:rPr lang="en-US" sz="2000" dirty="0">
                <a:uFill>
                  <a:solidFill>
                    <a:srgbClr val="FF0000"/>
                  </a:solidFill>
                </a:uFill>
              </a:rPr>
              <a:t>Stress</a:t>
            </a:r>
            <a:r>
              <a:rPr lang="en-US" sz="2000" i="1" dirty="0"/>
              <a:t> </a:t>
            </a:r>
          </a:p>
          <a:p>
            <a:pPr marL="517525" indent="-349250">
              <a:spcAft>
                <a:spcPts val="0"/>
              </a:spcAft>
            </a:pPr>
            <a:r>
              <a:rPr lang="en-US" sz="2000" dirty="0">
                <a:uFill>
                  <a:solidFill>
                    <a:srgbClr val="FF0000"/>
                  </a:solidFill>
                </a:uFill>
              </a:rPr>
              <a:t>Heat </a:t>
            </a:r>
          </a:p>
          <a:p>
            <a:pPr marL="517525" indent="-349250">
              <a:spcAft>
                <a:spcPts val="0"/>
              </a:spcAft>
            </a:pPr>
            <a:r>
              <a:rPr lang="en-US" sz="2000" dirty="0"/>
              <a:t>No identified trigger</a:t>
            </a:r>
          </a:p>
          <a:p>
            <a:pPr marL="0" indent="0">
              <a:buNone/>
            </a:pPr>
            <a:endParaRPr lang="en-US" dirty="0"/>
          </a:p>
          <a:p>
            <a:pPr marL="111125" indent="0">
              <a:buNone/>
            </a:pPr>
            <a:endParaRPr lang="en-US" dirty="0"/>
          </a:p>
        </p:txBody>
      </p:sp>
      <p:sp>
        <p:nvSpPr>
          <p:cNvPr id="4" name="Rectangle 3">
            <a:extLst>
              <a:ext uri="{FF2B5EF4-FFF2-40B4-BE49-F238E27FC236}">
                <a16:creationId xmlns:a16="http://schemas.microsoft.com/office/drawing/2014/main" id="{3A85E254-4D82-3B40-B6F1-1495881AB1F2}"/>
              </a:ext>
            </a:extLst>
          </p:cNvPr>
          <p:cNvSpPr/>
          <p:nvPr/>
        </p:nvSpPr>
        <p:spPr>
          <a:xfrm>
            <a:off x="405064" y="6387548"/>
            <a:ext cx="1422184" cy="230832"/>
          </a:xfrm>
          <a:prstGeom prst="rect">
            <a:avLst/>
          </a:prstGeom>
        </p:spPr>
        <p:txBody>
          <a:bodyPr wrap="none">
            <a:spAutoFit/>
          </a:bodyPr>
          <a:lstStyle/>
          <a:p>
            <a:pPr marL="228600" lvl="0" indent="-228600">
              <a:buFont typeface="+mj-lt"/>
              <a:buAutoNum type="arabicPeriod"/>
              <a:defRPr/>
            </a:pPr>
            <a:r>
              <a:rPr lang="en-US" sz="900" dirty="0"/>
              <a:t>Gummi, et al., 2019</a:t>
            </a:r>
          </a:p>
        </p:txBody>
      </p:sp>
      <p:sp>
        <p:nvSpPr>
          <p:cNvPr id="5" name="Slide Number Placeholder 3">
            <a:extLst>
              <a:ext uri="{FF2B5EF4-FFF2-40B4-BE49-F238E27FC236}">
                <a16:creationId xmlns:a16="http://schemas.microsoft.com/office/drawing/2014/main" id="{B39E3163-0BF8-476E-862F-9F847E373554}"/>
              </a:ext>
            </a:extLst>
          </p:cNvPr>
          <p:cNvSpPr txBox="1">
            <a:spLocks/>
          </p:cNvSpPr>
          <p:nvPr/>
        </p:nvSpPr>
        <p:spPr>
          <a:xfrm>
            <a:off x="4693920" y="6378927"/>
            <a:ext cx="2804160" cy="2154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03F912F-1C8C-4406-A72D-DDC68CC735EB}" type="slidenum">
              <a:rPr lang="en-US" sz="1200" smtClean="0">
                <a:solidFill>
                  <a:schemeClr val="accent2"/>
                </a:solidFill>
                <a:latin typeface="+mj-lt"/>
              </a:rPr>
              <a:pPr algn="ctr"/>
              <a:t>28</a:t>
            </a:fld>
            <a:endParaRPr lang="en-US" sz="1200" dirty="0">
              <a:solidFill>
                <a:schemeClr val="accent2"/>
              </a:solidFill>
              <a:latin typeface="+mj-lt"/>
            </a:endParaRPr>
          </a:p>
        </p:txBody>
      </p:sp>
    </p:spTree>
    <p:extLst>
      <p:ext uri="{BB962C8B-B14F-4D97-AF65-F5344CB8AC3E}">
        <p14:creationId xmlns:p14="http://schemas.microsoft.com/office/powerpoint/2010/main" val="20874852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48" y="603504"/>
            <a:ext cx="10515600" cy="932688"/>
          </a:xfrm>
        </p:spPr>
        <p:txBody>
          <a:bodyPr>
            <a:normAutofit/>
          </a:bodyPr>
          <a:lstStyle/>
          <a:p>
            <a:r>
              <a:rPr lang="en-US" dirty="0">
                <a:latin typeface="+mj-lt"/>
              </a:rPr>
              <a:t>Medications that May Worsen MG</a:t>
            </a:r>
          </a:p>
        </p:txBody>
      </p:sp>
      <p:sp>
        <p:nvSpPr>
          <p:cNvPr id="4" name="Content Placeholder 2"/>
          <p:cNvSpPr>
            <a:spLocks noGrp="1"/>
          </p:cNvSpPr>
          <p:nvPr>
            <p:ph idx="1"/>
          </p:nvPr>
        </p:nvSpPr>
        <p:spPr>
          <a:xfrm>
            <a:off x="841248" y="1636776"/>
            <a:ext cx="10692524" cy="4291380"/>
          </a:xfrm>
        </p:spPr>
        <p:txBody>
          <a:bodyPr>
            <a:noAutofit/>
          </a:bodyPr>
          <a:lstStyle/>
          <a:p>
            <a:pPr marL="0" indent="0">
              <a:lnSpc>
                <a:spcPct val="110000"/>
              </a:lnSpc>
              <a:spcBef>
                <a:spcPts val="0"/>
              </a:spcBef>
              <a:spcAft>
                <a:spcPts val="0"/>
              </a:spcAft>
              <a:buNone/>
            </a:pPr>
            <a:r>
              <a:rPr lang="en-US" sz="2000" dirty="0"/>
              <a:t>Some medications may worsen MG symptoms and should be avoided or used with caution:</a:t>
            </a:r>
          </a:p>
          <a:p>
            <a:pPr marL="349250" indent="-228600">
              <a:lnSpc>
                <a:spcPct val="110000"/>
              </a:lnSpc>
              <a:spcBef>
                <a:spcPts val="0"/>
              </a:spcBef>
              <a:spcAft>
                <a:spcPts val="0"/>
              </a:spcAft>
            </a:pPr>
            <a:r>
              <a:rPr lang="en-US" sz="1800" dirty="0"/>
              <a:t>Magnesium</a:t>
            </a:r>
          </a:p>
          <a:p>
            <a:pPr marL="349250" indent="-228600">
              <a:lnSpc>
                <a:spcPct val="110000"/>
              </a:lnSpc>
              <a:spcBef>
                <a:spcPts val="0"/>
              </a:spcBef>
              <a:spcAft>
                <a:spcPts val="0"/>
              </a:spcAft>
            </a:pPr>
            <a:r>
              <a:rPr lang="en-US" sz="1800" dirty="0"/>
              <a:t>IV steroids</a:t>
            </a:r>
          </a:p>
          <a:p>
            <a:pPr marL="349250" indent="-228600">
              <a:lnSpc>
                <a:spcPct val="110000"/>
              </a:lnSpc>
              <a:spcBef>
                <a:spcPts val="0"/>
              </a:spcBef>
              <a:spcAft>
                <a:spcPts val="0"/>
              </a:spcAft>
            </a:pPr>
            <a:r>
              <a:rPr lang="en-US" sz="1800" dirty="0"/>
              <a:t>Cardiac drugs: beta-blockers, calcium channel blockers, procainamide</a:t>
            </a:r>
          </a:p>
          <a:p>
            <a:pPr marL="349250" indent="-228600">
              <a:lnSpc>
                <a:spcPct val="110000"/>
              </a:lnSpc>
              <a:spcBef>
                <a:spcPts val="0"/>
              </a:spcBef>
              <a:spcAft>
                <a:spcPts val="0"/>
              </a:spcAft>
            </a:pPr>
            <a:r>
              <a:rPr lang="en-US" sz="1800" dirty="0"/>
              <a:t>Common antibiotics: </a:t>
            </a:r>
          </a:p>
          <a:p>
            <a:pPr marL="750887" lvl="1" indent="-228600">
              <a:lnSpc>
                <a:spcPct val="110000"/>
              </a:lnSpc>
              <a:spcBef>
                <a:spcPts val="0"/>
              </a:spcBef>
            </a:pPr>
            <a:r>
              <a:rPr lang="en-US" sz="1600" dirty="0"/>
              <a:t>Quinolones (e.g. ciprofloxacin, levofloxacin, moxifloxacin) </a:t>
            </a:r>
          </a:p>
          <a:p>
            <a:pPr marL="750887" lvl="1" indent="-228600">
              <a:lnSpc>
                <a:spcPct val="110000"/>
              </a:lnSpc>
              <a:spcBef>
                <a:spcPts val="0"/>
              </a:spcBef>
            </a:pPr>
            <a:r>
              <a:rPr lang="en-US" sz="1600" dirty="0"/>
              <a:t>Aminoglycosides (e.g. gentamycin, neomycin)</a:t>
            </a:r>
          </a:p>
          <a:p>
            <a:pPr marL="750887" lvl="1" indent="-228600">
              <a:lnSpc>
                <a:spcPct val="110000"/>
              </a:lnSpc>
              <a:spcBef>
                <a:spcPts val="0"/>
              </a:spcBef>
            </a:pPr>
            <a:r>
              <a:rPr lang="en-US" sz="1600" dirty="0"/>
              <a:t>Macrolides  (e.g. azithromycin “Z-pack”, clarithromycin, erythromycin, telithromycin)</a:t>
            </a:r>
          </a:p>
          <a:p>
            <a:pPr marL="1208087" lvl="2" indent="-228600">
              <a:lnSpc>
                <a:spcPct val="110000"/>
              </a:lnSpc>
              <a:spcBef>
                <a:spcPts val="0"/>
              </a:spcBef>
            </a:pPr>
            <a:r>
              <a:rPr lang="en-US" sz="1600" dirty="0"/>
              <a:t>Neuromuscular blocking agents: especially non-depolarizing agents such as cisatracurium and rocuronium</a:t>
            </a:r>
          </a:p>
          <a:p>
            <a:pPr marL="1208087" lvl="2" indent="-228600">
              <a:lnSpc>
                <a:spcPct val="110000"/>
              </a:lnSpc>
              <a:spcBef>
                <a:spcPts val="0"/>
              </a:spcBef>
            </a:pPr>
            <a:r>
              <a:rPr lang="en-US" sz="1600" dirty="0"/>
              <a:t>Immune system checkpoint inhibitors (e.g. pembrolizumab)</a:t>
            </a:r>
          </a:p>
          <a:p>
            <a:pPr marL="0" indent="0">
              <a:lnSpc>
                <a:spcPct val="110000"/>
              </a:lnSpc>
              <a:spcBef>
                <a:spcPts val="0"/>
              </a:spcBef>
              <a:spcAft>
                <a:spcPts val="0"/>
              </a:spcAft>
              <a:buNone/>
            </a:pPr>
            <a:r>
              <a:rPr lang="en-US" sz="2000" dirty="0"/>
              <a:t>The Myasthenia Gravis Foundation of America (MGFA) website provides a list a of drugs that may worsen disease:</a:t>
            </a:r>
          </a:p>
          <a:p>
            <a:pPr marL="396875" indent="-228600">
              <a:lnSpc>
                <a:spcPct val="110000"/>
              </a:lnSpc>
              <a:spcBef>
                <a:spcPts val="0"/>
              </a:spcBef>
              <a:spcAft>
                <a:spcPts val="0"/>
              </a:spcAft>
            </a:pPr>
            <a:r>
              <a:rPr lang="en-US" sz="1800" dirty="0"/>
              <a:t>https://myasthenia.org/MG-Community/MyMG-App</a:t>
            </a:r>
          </a:p>
          <a:p>
            <a:pPr marL="396875" indent="-228600">
              <a:lnSpc>
                <a:spcPct val="110000"/>
              </a:lnSpc>
              <a:spcBef>
                <a:spcPts val="0"/>
              </a:spcBef>
              <a:spcAft>
                <a:spcPts val="0"/>
              </a:spcAft>
            </a:pPr>
            <a:r>
              <a:rPr lang="en-US" sz="1800" dirty="0"/>
              <a:t>https://myasthenia.org/What-is-MG/Drugs-and-MG</a:t>
            </a:r>
          </a:p>
        </p:txBody>
      </p:sp>
      <p:sp>
        <p:nvSpPr>
          <p:cNvPr id="5" name="Slide Number Placeholder 3">
            <a:extLst>
              <a:ext uri="{FF2B5EF4-FFF2-40B4-BE49-F238E27FC236}">
                <a16:creationId xmlns:a16="http://schemas.microsoft.com/office/drawing/2014/main" id="{8E15AA48-F8CA-4D1B-A0F1-6576E9E6CD7B}"/>
              </a:ext>
            </a:extLst>
          </p:cNvPr>
          <p:cNvSpPr txBox="1">
            <a:spLocks/>
          </p:cNvSpPr>
          <p:nvPr/>
        </p:nvSpPr>
        <p:spPr>
          <a:xfrm>
            <a:off x="4693920" y="6378927"/>
            <a:ext cx="2804160" cy="2154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03F912F-1C8C-4406-A72D-DDC68CC735EB}" type="slidenum">
              <a:rPr lang="en-US" sz="1200" smtClean="0">
                <a:solidFill>
                  <a:schemeClr val="accent2"/>
                </a:solidFill>
                <a:latin typeface="+mj-lt"/>
              </a:rPr>
              <a:pPr algn="ctr"/>
              <a:t>29</a:t>
            </a:fld>
            <a:endParaRPr lang="en-US" sz="1200" dirty="0">
              <a:solidFill>
                <a:schemeClr val="accent2"/>
              </a:solidFill>
              <a:latin typeface="+mj-lt"/>
            </a:endParaRPr>
          </a:p>
        </p:txBody>
      </p:sp>
    </p:spTree>
    <p:extLst>
      <p:ext uri="{BB962C8B-B14F-4D97-AF65-F5344CB8AC3E}">
        <p14:creationId xmlns:p14="http://schemas.microsoft.com/office/powerpoint/2010/main" val="31553909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of MG subgroups</a:t>
            </a:r>
          </a:p>
        </p:txBody>
      </p:sp>
      <p:sp>
        <p:nvSpPr>
          <p:cNvPr id="4" name="Slide Number Placeholder 3"/>
          <p:cNvSpPr>
            <a:spLocks noGrp="1"/>
          </p:cNvSpPr>
          <p:nvPr>
            <p:ph type="sldNum" sz="quarter" idx="10"/>
          </p:nvPr>
        </p:nvSpPr>
        <p:spPr/>
        <p:txBody>
          <a:bodyPr/>
          <a:lstStyle/>
          <a:p>
            <a:fld id="{103F912F-1C8C-4406-A72D-DDC68CC735EB}" type="slidenum">
              <a:rPr lang="en-US" smtClean="0"/>
              <a:pPr/>
              <a:t>3</a:t>
            </a:fld>
            <a:endParaRPr lang="en-US" dirty="0"/>
          </a:p>
        </p:txBody>
      </p:sp>
      <p:pic>
        <p:nvPicPr>
          <p:cNvPr id="5" name="Picture 4">
            <a:extLst>
              <a:ext uri="{FF2B5EF4-FFF2-40B4-BE49-F238E27FC236}">
                <a16:creationId xmlns:a16="http://schemas.microsoft.com/office/drawing/2014/main" id="{1D7534D6-C46E-C541-9959-AE6B332F4AC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32249" y="1694367"/>
            <a:ext cx="3755571" cy="3248925"/>
          </a:xfrm>
          <a:prstGeom prst="rect">
            <a:avLst/>
          </a:prstGeom>
        </p:spPr>
      </p:pic>
      <p:sp>
        <p:nvSpPr>
          <p:cNvPr id="7" name="Rectangle 6">
            <a:extLst>
              <a:ext uri="{FF2B5EF4-FFF2-40B4-BE49-F238E27FC236}">
                <a16:creationId xmlns:a16="http://schemas.microsoft.com/office/drawing/2014/main" id="{4515C616-6079-C04E-BAF9-2FDA2D200ABA}"/>
              </a:ext>
            </a:extLst>
          </p:cNvPr>
          <p:cNvSpPr/>
          <p:nvPr/>
        </p:nvSpPr>
        <p:spPr>
          <a:xfrm>
            <a:off x="5352858" y="4409133"/>
            <a:ext cx="4033689" cy="646331"/>
          </a:xfrm>
          <a:prstGeom prst="rect">
            <a:avLst/>
          </a:prstGeom>
        </p:spPr>
        <p:txBody>
          <a:bodyPr wrap="square">
            <a:spAutoFit/>
          </a:bodyPr>
          <a:lstStyle/>
          <a:p>
            <a:r>
              <a:rPr lang="en-US" dirty="0">
                <a:solidFill>
                  <a:schemeClr val="accent1"/>
                </a:solidFill>
                <a:latin typeface="Arial" panose="020B0604020202020204" pitchFamily="34" charset="0"/>
                <a:cs typeface="Arial" panose="020B0604020202020204" pitchFamily="34" charset="0"/>
              </a:rPr>
              <a:t>Subgroups influence therapeutic decisions and prognosis.</a:t>
            </a:r>
          </a:p>
        </p:txBody>
      </p:sp>
      <p:pic>
        <p:nvPicPr>
          <p:cNvPr id="13" name="Picture 12">
            <a:extLst>
              <a:ext uri="{FF2B5EF4-FFF2-40B4-BE49-F238E27FC236}">
                <a16:creationId xmlns:a16="http://schemas.microsoft.com/office/drawing/2014/main" id="{3CB920F6-D292-1247-932F-F4D7F1DE0C7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81448" y="1917648"/>
            <a:ext cx="6183928" cy="2428550"/>
          </a:xfrm>
          <a:prstGeom prst="rect">
            <a:avLst/>
          </a:prstGeom>
        </p:spPr>
      </p:pic>
      <p:sp>
        <p:nvSpPr>
          <p:cNvPr id="10" name="TextBox 9">
            <a:extLst>
              <a:ext uri="{FF2B5EF4-FFF2-40B4-BE49-F238E27FC236}">
                <a16:creationId xmlns:a16="http://schemas.microsoft.com/office/drawing/2014/main" id="{8766A538-DD90-4B46-B65B-BCEBDC821148}"/>
              </a:ext>
            </a:extLst>
          </p:cNvPr>
          <p:cNvSpPr txBox="1"/>
          <p:nvPr/>
        </p:nvSpPr>
        <p:spPr>
          <a:xfrm>
            <a:off x="541961" y="6359971"/>
            <a:ext cx="6097712" cy="230832"/>
          </a:xfrm>
          <a:prstGeom prst="rect">
            <a:avLst/>
          </a:prstGeom>
          <a:noFill/>
        </p:spPr>
        <p:txBody>
          <a:bodyPr wrap="square">
            <a:spAutoFit/>
          </a:bodyPr>
          <a:lstStyle/>
          <a:p>
            <a:r>
              <a:rPr lang="en-US" sz="900" dirty="0">
                <a:effectLst/>
                <a:latin typeface="Arial" panose="020B0604020202020204" pitchFamily="34" charset="0"/>
                <a:ea typeface="Calibri" panose="020F0502020204030204" pitchFamily="34" charset="0"/>
                <a:cs typeface="Arial" panose="020B0604020202020204" pitchFamily="34" charset="0"/>
              </a:rPr>
              <a:t>1. </a:t>
            </a:r>
            <a:r>
              <a:rPr lang="en-US" sz="900" dirty="0" err="1">
                <a:effectLst/>
                <a:latin typeface="Arial" panose="020B0604020202020204" pitchFamily="34" charset="0"/>
                <a:ea typeface="Calibri" panose="020F0502020204030204" pitchFamily="34" charset="0"/>
                <a:cs typeface="Arial" panose="020B0604020202020204" pitchFamily="34" charset="0"/>
              </a:rPr>
              <a:t>Gilhus</a:t>
            </a:r>
            <a:r>
              <a:rPr lang="en-US" sz="900" dirty="0">
                <a:effectLst/>
                <a:latin typeface="Arial" panose="020B0604020202020204" pitchFamily="34" charset="0"/>
                <a:ea typeface="Calibri" panose="020F0502020204030204" pitchFamily="34" charset="0"/>
                <a:cs typeface="Arial" panose="020B0604020202020204" pitchFamily="34" charset="0"/>
              </a:rPr>
              <a:t>, 2016 </a:t>
            </a:r>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28221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a:extLst>
              <a:ext uri="{FF2B5EF4-FFF2-40B4-BE49-F238E27FC236}">
                <a16:creationId xmlns:a16="http://schemas.microsoft.com/office/drawing/2014/main" id="{5C31D4DC-BCCD-F541-8290-03571C10DC01}"/>
              </a:ext>
            </a:extLst>
          </p:cNvPr>
          <p:cNvSpPr>
            <a:spLocks noGrp="1"/>
          </p:cNvSpPr>
          <p:nvPr>
            <p:ph type="title"/>
          </p:nvPr>
        </p:nvSpPr>
        <p:spPr>
          <a:xfrm>
            <a:off x="841248" y="603504"/>
            <a:ext cx="10515600" cy="932688"/>
          </a:xfrm>
        </p:spPr>
        <p:txBody>
          <a:bodyPr>
            <a:normAutofit/>
          </a:bodyPr>
          <a:lstStyle/>
          <a:p>
            <a:r>
              <a:rPr lang="en-US" altLang="en-US" dirty="0">
                <a:latin typeface="+mj-lt"/>
              </a:rPr>
              <a:t>Medical Management MG Crisis</a:t>
            </a:r>
          </a:p>
        </p:txBody>
      </p:sp>
      <p:sp>
        <p:nvSpPr>
          <p:cNvPr id="3" name="TextBox 2">
            <a:extLst>
              <a:ext uri="{FF2B5EF4-FFF2-40B4-BE49-F238E27FC236}">
                <a16:creationId xmlns:a16="http://schemas.microsoft.com/office/drawing/2014/main" id="{06B20DE4-EEDE-ED48-AE76-CA6862388CC3}"/>
              </a:ext>
            </a:extLst>
          </p:cNvPr>
          <p:cNvSpPr txBox="1"/>
          <p:nvPr/>
        </p:nvSpPr>
        <p:spPr>
          <a:xfrm>
            <a:off x="841248" y="1636776"/>
            <a:ext cx="5244662" cy="2862322"/>
          </a:xfrm>
          <a:prstGeom prst="rect">
            <a:avLst/>
          </a:prstGeom>
          <a:noFill/>
        </p:spPr>
        <p:txBody>
          <a:bodyPr wrap="square">
            <a:spAutoFit/>
          </a:bodyPr>
          <a:lstStyle>
            <a:lvl1pPr eaLnBrk="0" hangingPunct="0">
              <a:defRPr sz="2400">
                <a:solidFill>
                  <a:schemeClr val="tx1"/>
                </a:solidFill>
                <a:latin typeface="Georgia" panose="02040502050405020303" pitchFamily="18" charset="0"/>
                <a:ea typeface="MS PGothic" panose="020B0600070205080204" pitchFamily="34" charset="-128"/>
              </a:defRPr>
            </a:lvl1pPr>
            <a:lvl2pPr marL="800100" indent="-342900" eaLnBrk="0" hangingPunct="0">
              <a:defRPr sz="2400">
                <a:solidFill>
                  <a:schemeClr val="tx1"/>
                </a:solidFill>
                <a:latin typeface="Georgia" panose="02040502050405020303" pitchFamily="18" charset="0"/>
                <a:ea typeface="MS PGothic" panose="020B0600070205080204" pitchFamily="34" charset="-128"/>
              </a:defRPr>
            </a:lvl2pPr>
            <a:lvl3pPr marL="1143000" indent="-228600" eaLnBrk="0" hangingPunct="0">
              <a:defRPr sz="2400">
                <a:solidFill>
                  <a:schemeClr val="tx1"/>
                </a:solidFill>
                <a:latin typeface="Georgia" panose="02040502050405020303" pitchFamily="18" charset="0"/>
                <a:ea typeface="MS PGothic" panose="020B0600070205080204" pitchFamily="34" charset="-128"/>
              </a:defRPr>
            </a:lvl3pPr>
            <a:lvl4pPr marL="1600200" indent="-228600" eaLnBrk="0" hangingPunct="0">
              <a:defRPr sz="2400">
                <a:solidFill>
                  <a:schemeClr val="tx1"/>
                </a:solidFill>
                <a:latin typeface="Georgia" panose="02040502050405020303" pitchFamily="18" charset="0"/>
                <a:ea typeface="MS PGothic" panose="020B0600070205080204" pitchFamily="34" charset="-128"/>
              </a:defRPr>
            </a:lvl4pPr>
            <a:lvl5pPr marL="2057400" indent="-228600" eaLnBrk="0" hangingPunct="0">
              <a:defRPr sz="2400">
                <a:solidFill>
                  <a:schemeClr val="tx1"/>
                </a:solidFill>
                <a:latin typeface="Georgia" panose="02040502050405020303"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eorgia" panose="02040502050405020303"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eorgia" panose="02040502050405020303"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eorgia" panose="02040502050405020303"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eorgia" panose="02040502050405020303" pitchFamily="18" charset="0"/>
                <a:ea typeface="MS PGothic" panose="020B0600070205080204" pitchFamily="34" charset="-128"/>
              </a:defRPr>
            </a:lvl9pPr>
          </a:lstStyle>
          <a:p>
            <a:pPr eaLnBrk="1" hangingPunct="1"/>
            <a:r>
              <a:rPr lang="en-US" altLang="en-US" sz="1800" b="1" u="sng" dirty="0">
                <a:latin typeface="Arial" panose="020B0604020202020204" pitchFamily="34" charset="0"/>
                <a:cs typeface="Arial" panose="020B0604020202020204" pitchFamily="34" charset="0"/>
              </a:rPr>
              <a:t>Plasma Exchange/Apheresis:</a:t>
            </a:r>
          </a:p>
          <a:p>
            <a:pPr eaLnBrk="1" hangingPunct="1"/>
            <a:r>
              <a:rPr lang="en-US" altLang="en-US" sz="1800" dirty="0">
                <a:latin typeface="Arial" panose="020B0604020202020204" pitchFamily="34" charset="0"/>
                <a:cs typeface="Arial" panose="020B0604020202020204" pitchFamily="34" charset="0"/>
              </a:rPr>
              <a:t>5 – 6 Exchanges (Every other day)</a:t>
            </a:r>
          </a:p>
          <a:p>
            <a:pPr eaLnBrk="1" hangingPunct="1"/>
            <a:endParaRPr lang="en-US" altLang="en-US" sz="1800" dirty="0">
              <a:latin typeface="Arial" panose="020B0604020202020204" pitchFamily="34" charset="0"/>
              <a:cs typeface="Arial" panose="020B0604020202020204" pitchFamily="34" charset="0"/>
            </a:endParaRPr>
          </a:p>
          <a:p>
            <a:pPr eaLnBrk="1" hangingPunct="1"/>
            <a:r>
              <a:rPr lang="en-US" altLang="en-US" sz="1800" b="1" u="sng" dirty="0">
                <a:latin typeface="Arial" panose="020B0604020202020204" pitchFamily="34" charset="0"/>
                <a:cs typeface="Arial" panose="020B0604020202020204" pitchFamily="34" charset="0"/>
              </a:rPr>
              <a:t>Intravenous </a:t>
            </a:r>
            <a:r>
              <a:rPr lang="en-US" altLang="en-US" sz="1800" b="1" u="sng" dirty="0" err="1">
                <a:latin typeface="Arial" panose="020B0604020202020204" pitchFamily="34" charset="0"/>
                <a:cs typeface="Arial" panose="020B0604020202020204" pitchFamily="34" charset="0"/>
              </a:rPr>
              <a:t>Immunoglobuin</a:t>
            </a:r>
            <a:r>
              <a:rPr lang="en-US" altLang="en-US" sz="1800" b="1" u="sng" dirty="0">
                <a:latin typeface="Arial" panose="020B0604020202020204" pitchFamily="34" charset="0"/>
                <a:cs typeface="Arial" panose="020B0604020202020204" pitchFamily="34" charset="0"/>
              </a:rPr>
              <a:t> (IVIG):</a:t>
            </a:r>
          </a:p>
          <a:p>
            <a:pPr eaLnBrk="1" hangingPunct="1"/>
            <a:r>
              <a:rPr lang="en-US" altLang="en-US" sz="1800" dirty="0">
                <a:latin typeface="Arial" panose="020B0604020202020204" pitchFamily="34" charset="0"/>
                <a:cs typeface="Arial" panose="020B0604020202020204" pitchFamily="34" charset="0"/>
              </a:rPr>
              <a:t>2 gm/kg over 2 - 5 days</a:t>
            </a:r>
          </a:p>
          <a:p>
            <a:pPr eaLnBrk="1" hangingPunct="1"/>
            <a:r>
              <a:rPr lang="en-US" altLang="en-US" sz="1800" dirty="0">
                <a:latin typeface="Arial" panose="020B0604020202020204" pitchFamily="34" charset="0"/>
                <a:cs typeface="Arial" panose="020B0604020202020204" pitchFamily="34" charset="0"/>
              </a:rPr>
              <a:t>Ineffective in anti-</a:t>
            </a:r>
            <a:r>
              <a:rPr lang="en-US" altLang="en-US" sz="1800" dirty="0" err="1">
                <a:latin typeface="Arial" panose="020B0604020202020204" pitchFamily="34" charset="0"/>
                <a:cs typeface="Arial" panose="020B0604020202020204" pitchFamily="34" charset="0"/>
              </a:rPr>
              <a:t>MuSK</a:t>
            </a:r>
            <a:endParaRPr lang="en-US" altLang="en-US" sz="1800" dirty="0">
              <a:latin typeface="Arial" panose="020B0604020202020204" pitchFamily="34" charset="0"/>
              <a:cs typeface="Arial" panose="020B0604020202020204" pitchFamily="34" charset="0"/>
            </a:endParaRPr>
          </a:p>
          <a:p>
            <a:pPr eaLnBrk="1" hangingPunct="1"/>
            <a:endParaRPr lang="en-US" altLang="en-US" sz="1800" u="sng" dirty="0">
              <a:latin typeface="Arial" panose="020B0604020202020204" pitchFamily="34" charset="0"/>
              <a:cs typeface="Arial" panose="020B0604020202020204" pitchFamily="34" charset="0"/>
            </a:endParaRPr>
          </a:p>
          <a:p>
            <a:pPr eaLnBrk="1" hangingPunct="1"/>
            <a:r>
              <a:rPr lang="en-US" altLang="en-US" sz="1800" b="1" u="sng" dirty="0">
                <a:latin typeface="Arial" panose="020B0604020202020204" pitchFamily="34" charset="0"/>
                <a:cs typeface="Arial" panose="020B0604020202020204" pitchFamily="34" charset="0"/>
              </a:rPr>
              <a:t>Corticosteroids:</a:t>
            </a:r>
          </a:p>
          <a:p>
            <a:pPr eaLnBrk="1" hangingPunct="1"/>
            <a:r>
              <a:rPr lang="en-US" altLang="en-US" sz="1800" dirty="0">
                <a:latin typeface="Arial" panose="020B0604020202020204" pitchFamily="34" charset="0"/>
                <a:cs typeface="Arial" panose="020B0604020202020204" pitchFamily="34" charset="0"/>
              </a:rPr>
              <a:t>Avoid as </a:t>
            </a:r>
            <a:r>
              <a:rPr lang="en-US" altLang="en-US" sz="1800">
                <a:latin typeface="Arial" panose="020B0604020202020204" pitchFamily="34" charset="0"/>
                <a:cs typeface="Arial" panose="020B0604020202020204" pitchFamily="34" charset="0"/>
              </a:rPr>
              <a:t>initial therapy</a:t>
            </a:r>
          </a:p>
          <a:p>
            <a:pPr marL="457200" indent="-287338" eaLnBrk="1" hangingPunct="1">
              <a:buFont typeface="Arial" panose="020B0604020202020204" pitchFamily="34" charset="0"/>
              <a:buChar char="•"/>
            </a:pPr>
            <a:r>
              <a:rPr lang="en-US" altLang="en-US" sz="1800">
                <a:latin typeface="Arial" panose="020B0604020202020204" pitchFamily="34" charset="0"/>
                <a:cs typeface="Arial" panose="020B0604020202020204" pitchFamily="34" charset="0"/>
              </a:rPr>
              <a:t>Expect </a:t>
            </a:r>
            <a:r>
              <a:rPr lang="en-US" altLang="en-US" sz="1800" dirty="0">
                <a:latin typeface="Arial" panose="020B0604020202020204" pitchFamily="34" charset="0"/>
                <a:cs typeface="Arial" panose="020B0604020202020204" pitchFamily="34" charset="0"/>
              </a:rPr>
              <a:t>worsening in MG  for 5 – 7 days</a:t>
            </a:r>
          </a:p>
        </p:txBody>
      </p:sp>
      <p:sp>
        <p:nvSpPr>
          <p:cNvPr id="5" name="Rectangle 4">
            <a:extLst>
              <a:ext uri="{FF2B5EF4-FFF2-40B4-BE49-F238E27FC236}">
                <a16:creationId xmlns:a16="http://schemas.microsoft.com/office/drawing/2014/main" id="{21455BFD-8D61-3641-8897-DA1C962FC5FB}"/>
              </a:ext>
            </a:extLst>
          </p:cNvPr>
          <p:cNvSpPr/>
          <p:nvPr/>
        </p:nvSpPr>
        <p:spPr>
          <a:xfrm>
            <a:off x="346317" y="6254496"/>
            <a:ext cx="5925551" cy="230832"/>
          </a:xfrm>
          <a:prstGeom prst="rect">
            <a:avLst/>
          </a:prstGeom>
        </p:spPr>
        <p:txBody>
          <a:bodyPr wrap="square" numCol="3" spcCol="0">
            <a:spAutoFit/>
          </a:bodyPr>
          <a:lstStyle/>
          <a:p>
            <a:pPr marL="115888" indent="-115888">
              <a:buClrTx/>
              <a:buFont typeface="+mj-lt"/>
              <a:buAutoNum type="arabicPeriod"/>
            </a:pPr>
            <a:r>
              <a:rPr lang="da-DK" sz="900" dirty="0" err="1"/>
              <a:t>Sieb</a:t>
            </a:r>
            <a:r>
              <a:rPr lang="da-DK" sz="900" dirty="0"/>
              <a:t>, 2014</a:t>
            </a:r>
          </a:p>
          <a:p>
            <a:pPr marL="115888" indent="-115888">
              <a:buClrTx/>
              <a:buFont typeface="+mj-lt"/>
              <a:buAutoNum type="arabicPeriod"/>
            </a:pPr>
            <a:r>
              <a:rPr lang="da-DK" sz="900" dirty="0"/>
              <a:t>Barth, et al., 2011</a:t>
            </a:r>
          </a:p>
        </p:txBody>
      </p:sp>
      <p:sp>
        <p:nvSpPr>
          <p:cNvPr id="7" name="Slide Number Placeholder 3">
            <a:extLst>
              <a:ext uri="{FF2B5EF4-FFF2-40B4-BE49-F238E27FC236}">
                <a16:creationId xmlns:a16="http://schemas.microsoft.com/office/drawing/2014/main" id="{9C558697-A29E-4CA6-93BA-D2E46D2EE7DB}"/>
              </a:ext>
            </a:extLst>
          </p:cNvPr>
          <p:cNvSpPr txBox="1">
            <a:spLocks/>
          </p:cNvSpPr>
          <p:nvPr/>
        </p:nvSpPr>
        <p:spPr>
          <a:xfrm>
            <a:off x="4693920" y="6378927"/>
            <a:ext cx="2804160" cy="2154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03F912F-1C8C-4406-A72D-DDC68CC735EB}" type="slidenum">
              <a:rPr lang="en-US" sz="1200" smtClean="0">
                <a:solidFill>
                  <a:schemeClr val="accent2"/>
                </a:solidFill>
                <a:latin typeface="+mj-lt"/>
              </a:rPr>
              <a:pPr algn="ctr"/>
              <a:t>30</a:t>
            </a:fld>
            <a:endParaRPr lang="en-US" sz="1200" dirty="0">
              <a:solidFill>
                <a:schemeClr val="accent2"/>
              </a:solidFill>
              <a:latin typeface="+mj-lt"/>
            </a:endParaRPr>
          </a:p>
        </p:txBody>
      </p:sp>
      <p:grpSp>
        <p:nvGrpSpPr>
          <p:cNvPr id="8" name="Group 7">
            <a:extLst>
              <a:ext uri="{FF2B5EF4-FFF2-40B4-BE49-F238E27FC236}">
                <a16:creationId xmlns:a16="http://schemas.microsoft.com/office/drawing/2014/main" id="{91E9019F-B9BE-486F-8C92-BA8F5C12DED0}"/>
              </a:ext>
            </a:extLst>
          </p:cNvPr>
          <p:cNvGrpSpPr/>
          <p:nvPr/>
        </p:nvGrpSpPr>
        <p:grpSpPr>
          <a:xfrm>
            <a:off x="6096000" y="2019582"/>
            <a:ext cx="5254752" cy="3880663"/>
            <a:chOff x="6096000" y="2019582"/>
            <a:chExt cx="5254752" cy="3880663"/>
          </a:xfrm>
        </p:grpSpPr>
        <p:pic>
          <p:nvPicPr>
            <p:cNvPr id="9" name="Picture 8">
              <a:extLst>
                <a:ext uri="{FF2B5EF4-FFF2-40B4-BE49-F238E27FC236}">
                  <a16:creationId xmlns:a16="http://schemas.microsoft.com/office/drawing/2014/main" id="{8B804E43-4547-4D2F-8C6D-323116C9BAF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35024" y="5364480"/>
              <a:ext cx="5115728" cy="535765"/>
            </a:xfrm>
            <a:prstGeom prst="rect">
              <a:avLst/>
            </a:prstGeom>
          </p:spPr>
        </p:pic>
        <p:pic>
          <p:nvPicPr>
            <p:cNvPr id="10" name="Picture 9" descr="Graphical user interface, timeline, Teams&#10;&#10;Description automatically generated">
              <a:extLst>
                <a:ext uri="{FF2B5EF4-FFF2-40B4-BE49-F238E27FC236}">
                  <a16:creationId xmlns:a16="http://schemas.microsoft.com/office/drawing/2014/main" id="{8E9147DE-1ECB-4427-A95B-57FA750A800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000" y="2019582"/>
              <a:ext cx="5242560" cy="3276600"/>
            </a:xfrm>
            <a:prstGeom prst="rect">
              <a:avLst/>
            </a:prstGeom>
          </p:spPr>
        </p:pic>
      </p:grpSp>
    </p:spTree>
    <p:extLst>
      <p:ext uri="{BB962C8B-B14F-4D97-AF65-F5344CB8AC3E}">
        <p14:creationId xmlns:p14="http://schemas.microsoft.com/office/powerpoint/2010/main" val="24324369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7FEDF37-A697-D94E-9477-9E9159A66B24}"/>
              </a:ext>
            </a:extLst>
          </p:cNvPr>
          <p:cNvSpPr/>
          <p:nvPr/>
        </p:nvSpPr>
        <p:spPr>
          <a:xfrm>
            <a:off x="461558" y="6347187"/>
            <a:ext cx="5925551" cy="369332"/>
          </a:xfrm>
          <a:prstGeom prst="rect">
            <a:avLst/>
          </a:prstGeom>
        </p:spPr>
        <p:txBody>
          <a:bodyPr wrap="square" numCol="3" spcCol="0">
            <a:spAutoFit/>
          </a:bodyPr>
          <a:lstStyle/>
          <a:p>
            <a:pPr marL="115888" indent="-115888">
              <a:buClrTx/>
              <a:buFont typeface="+mj-lt"/>
              <a:buAutoNum type="arabicPeriod"/>
            </a:pPr>
            <a:r>
              <a:rPr lang="da-DK" sz="900" dirty="0"/>
              <a:t>Sanders, et al., 2016</a:t>
            </a:r>
          </a:p>
          <a:p>
            <a:pPr marL="115888" indent="-115888">
              <a:buClrTx/>
              <a:buFont typeface="+mj-lt"/>
              <a:buAutoNum type="arabicPeriod"/>
            </a:pPr>
            <a:r>
              <a:rPr lang="da-DK" sz="900" dirty="0" err="1"/>
              <a:t>Hobson-Webb</a:t>
            </a:r>
            <a:r>
              <a:rPr lang="da-DK" sz="900" dirty="0"/>
              <a:t>, et al., 2015</a:t>
            </a:r>
          </a:p>
          <a:p>
            <a:pPr marL="115888" indent="-115888">
              <a:buClrTx/>
              <a:buFont typeface="+mj-lt"/>
              <a:buAutoNum type="arabicPeriod"/>
            </a:pPr>
            <a:r>
              <a:rPr lang="da-DK" sz="900" dirty="0" err="1"/>
              <a:t>Gupta</a:t>
            </a:r>
            <a:r>
              <a:rPr lang="da-DK" sz="900" dirty="0"/>
              <a:t>, et al., 2016</a:t>
            </a:r>
          </a:p>
          <a:p>
            <a:pPr marL="115888" indent="-115888">
              <a:buClrTx/>
              <a:buFont typeface="+mj-lt"/>
              <a:buAutoNum type="arabicPeriod"/>
            </a:pPr>
            <a:r>
              <a:rPr lang="da-DK" sz="900" dirty="0" err="1"/>
              <a:t>Oskarsson</a:t>
            </a:r>
            <a:r>
              <a:rPr lang="da-DK" sz="900" dirty="0"/>
              <a:t>, et al., 2016</a:t>
            </a:r>
          </a:p>
          <a:p>
            <a:pPr marL="115888" indent="-115888">
              <a:buClrTx/>
              <a:buFont typeface="+mj-lt"/>
              <a:buAutoNum type="arabicPeriod"/>
            </a:pPr>
            <a:endParaRPr lang="da-DK" sz="900" dirty="0"/>
          </a:p>
        </p:txBody>
      </p:sp>
      <p:sp>
        <p:nvSpPr>
          <p:cNvPr id="3" name="Title 2">
            <a:extLst>
              <a:ext uri="{FF2B5EF4-FFF2-40B4-BE49-F238E27FC236}">
                <a16:creationId xmlns:a16="http://schemas.microsoft.com/office/drawing/2014/main" id="{17EE9BDD-DAB6-4D6E-A046-E28FA3B6F93F}"/>
              </a:ext>
            </a:extLst>
          </p:cNvPr>
          <p:cNvSpPr>
            <a:spLocks noGrp="1"/>
          </p:cNvSpPr>
          <p:nvPr>
            <p:ph type="title"/>
          </p:nvPr>
        </p:nvSpPr>
        <p:spPr/>
        <p:txBody>
          <a:bodyPr>
            <a:normAutofit/>
          </a:bodyPr>
          <a:lstStyle/>
          <a:p>
            <a:r>
              <a:rPr lang="en-US" dirty="0"/>
              <a:t>Tapering of Immunosuppressant Therapy</a:t>
            </a:r>
          </a:p>
        </p:txBody>
      </p:sp>
      <p:sp>
        <p:nvSpPr>
          <p:cNvPr id="4" name="Content Placeholder 3">
            <a:extLst>
              <a:ext uri="{FF2B5EF4-FFF2-40B4-BE49-F238E27FC236}">
                <a16:creationId xmlns:a16="http://schemas.microsoft.com/office/drawing/2014/main" id="{1B16D9B6-5FC1-4340-B0CB-B92AB54835DC}"/>
              </a:ext>
            </a:extLst>
          </p:cNvPr>
          <p:cNvSpPr>
            <a:spLocks noGrp="1"/>
          </p:cNvSpPr>
          <p:nvPr>
            <p:ph sz="quarter" idx="11"/>
          </p:nvPr>
        </p:nvSpPr>
        <p:spPr>
          <a:xfrm>
            <a:off x="841248" y="1636776"/>
            <a:ext cx="10515600" cy="4438021"/>
          </a:xfrm>
        </p:spPr>
        <p:txBody>
          <a:bodyPr>
            <a:normAutofit fontScale="92500" lnSpcReduction="10000"/>
          </a:bodyPr>
          <a:lstStyle/>
          <a:p>
            <a:r>
              <a:rPr lang="en-US" dirty="0"/>
              <a:t>Guidelines for MG therapy recommend the tapering of corticosteroids and immunosuppressants to prevent risk of long-term side effects.</a:t>
            </a:r>
          </a:p>
          <a:p>
            <a:r>
              <a:rPr lang="en-US" dirty="0"/>
              <a:t>Tapering of therapies has been associated with some risk of relapse.</a:t>
            </a:r>
          </a:p>
          <a:p>
            <a:r>
              <a:rPr lang="en-US" dirty="0"/>
              <a:t>Current evidence with </a:t>
            </a:r>
            <a:r>
              <a:rPr lang="en-US" dirty="0" err="1"/>
              <a:t>CellCept</a:t>
            </a:r>
            <a:r>
              <a:rPr lang="en-US" dirty="0"/>
              <a:t> and Azathioprine suggests that tapering of these medications is safe.</a:t>
            </a:r>
          </a:p>
          <a:p>
            <a:pPr lvl="1"/>
            <a:r>
              <a:rPr lang="en-US" dirty="0"/>
              <a:t>Taper medications after period of stability</a:t>
            </a:r>
          </a:p>
          <a:p>
            <a:pPr lvl="1"/>
            <a:r>
              <a:rPr lang="en-US" dirty="0"/>
              <a:t>Slow tapering is best</a:t>
            </a:r>
          </a:p>
          <a:p>
            <a:endParaRPr lang="en-US" dirty="0"/>
          </a:p>
        </p:txBody>
      </p:sp>
      <p:sp>
        <p:nvSpPr>
          <p:cNvPr id="8" name="Slide Number Placeholder 3">
            <a:extLst>
              <a:ext uri="{FF2B5EF4-FFF2-40B4-BE49-F238E27FC236}">
                <a16:creationId xmlns:a16="http://schemas.microsoft.com/office/drawing/2014/main" id="{5FD12367-C656-4C3F-BCDE-F597C1D2F42B}"/>
              </a:ext>
            </a:extLst>
          </p:cNvPr>
          <p:cNvSpPr txBox="1">
            <a:spLocks/>
          </p:cNvSpPr>
          <p:nvPr/>
        </p:nvSpPr>
        <p:spPr>
          <a:xfrm>
            <a:off x="4693920" y="6378927"/>
            <a:ext cx="2804160" cy="2154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03F912F-1C8C-4406-A72D-DDC68CC735EB}" type="slidenum">
              <a:rPr lang="en-US" sz="1200" smtClean="0">
                <a:solidFill>
                  <a:schemeClr val="accent2"/>
                </a:solidFill>
                <a:latin typeface="+mj-lt"/>
              </a:rPr>
              <a:pPr algn="ctr"/>
              <a:t>31</a:t>
            </a:fld>
            <a:endParaRPr lang="en-US" sz="1200" dirty="0">
              <a:solidFill>
                <a:schemeClr val="accent2"/>
              </a:solidFill>
              <a:latin typeface="+mj-lt"/>
            </a:endParaRPr>
          </a:p>
        </p:txBody>
      </p:sp>
    </p:spTree>
    <p:extLst>
      <p:ext uri="{BB962C8B-B14F-4D97-AF65-F5344CB8AC3E}">
        <p14:creationId xmlns:p14="http://schemas.microsoft.com/office/powerpoint/2010/main" val="11511318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Multidisciplinary Care</a:t>
            </a:r>
          </a:p>
        </p:txBody>
      </p:sp>
      <p:sp>
        <p:nvSpPr>
          <p:cNvPr id="4" name="Slide Number Placeholder 3"/>
          <p:cNvSpPr>
            <a:spLocks noGrp="1"/>
          </p:cNvSpPr>
          <p:nvPr>
            <p:ph type="sldNum" sz="quarter" idx="4294967295"/>
          </p:nvPr>
        </p:nvSpPr>
        <p:spPr>
          <a:xfrm>
            <a:off x="9268324" y="6356350"/>
            <a:ext cx="2743200" cy="365125"/>
          </a:xfrm>
        </p:spPr>
        <p:txBody>
          <a:bodyPr/>
          <a:lstStyle/>
          <a:p>
            <a:fld id="{103F912F-1C8C-4406-A72D-DDC68CC735EB}" type="slidenum">
              <a:rPr lang="en-US" smtClean="0"/>
              <a:pPr/>
              <a:t>32</a:t>
            </a:fld>
            <a:endParaRPr lang="en-US" dirty="0"/>
          </a:p>
        </p:txBody>
      </p:sp>
      <p:sp>
        <p:nvSpPr>
          <p:cNvPr id="7" name="Rectangle 6">
            <a:extLst>
              <a:ext uri="{FF2B5EF4-FFF2-40B4-BE49-F238E27FC236}">
                <a16:creationId xmlns:a16="http://schemas.microsoft.com/office/drawing/2014/main" id="{BF17F505-B0AE-9D4C-BABF-FF4B154DDC8C}"/>
              </a:ext>
            </a:extLst>
          </p:cNvPr>
          <p:cNvSpPr/>
          <p:nvPr/>
        </p:nvSpPr>
        <p:spPr>
          <a:xfrm>
            <a:off x="841248" y="1636776"/>
            <a:ext cx="10662489" cy="4421147"/>
          </a:xfrm>
          <a:prstGeom prst="rect">
            <a:avLst/>
          </a:prstGeom>
        </p:spPr>
        <p:txBody>
          <a:bodyPr wrap="square">
            <a:spAutoFit/>
          </a:bodyPr>
          <a:lstStyle/>
          <a:p>
            <a:pPr marL="115888" marR="0" lvl="1">
              <a:lnSpc>
                <a:spcPct val="114000"/>
              </a:lnSpc>
              <a:spcBef>
                <a:spcPts val="0"/>
              </a:spcBef>
              <a:spcAft>
                <a:spcPts val="0"/>
              </a:spcAft>
            </a:pPr>
            <a:r>
              <a:rPr lang="en-US" sz="2400" dirty="0">
                <a:effectLst/>
                <a:latin typeface="Arial" panose="020B0604020202020204" pitchFamily="34" charset="0"/>
                <a:ea typeface="Arial" panose="020B0604020202020204" pitchFamily="34" charset="0"/>
                <a:cs typeface="Times New Roman" panose="02020603050405020304" pitchFamily="18" charset="0"/>
              </a:rPr>
              <a:t>A multidisciplinary approach has shown utility in the management of several neuromuscular diseases.</a:t>
            </a:r>
            <a:endParaRPr lang="en-US" sz="2400" dirty="0">
              <a:latin typeface="Arial" panose="020B0604020202020204" pitchFamily="34" charset="0"/>
              <a:ea typeface="Arial" panose="020B0604020202020204" pitchFamily="34" charset="0"/>
              <a:cs typeface="Times New Roman" panose="02020603050405020304" pitchFamily="18" charset="0"/>
            </a:endParaRPr>
          </a:p>
          <a:p>
            <a:pPr marL="115888" marR="0" lvl="1">
              <a:lnSpc>
                <a:spcPct val="114000"/>
              </a:lnSpc>
              <a:spcBef>
                <a:spcPts val="600"/>
              </a:spcBef>
              <a:spcAft>
                <a:spcPts val="0"/>
              </a:spcAft>
            </a:pPr>
            <a:r>
              <a:rPr lang="en-US" sz="2400" dirty="0">
                <a:effectLst/>
                <a:latin typeface="Arial" panose="020B0604020202020204" pitchFamily="34" charset="0"/>
                <a:ea typeface="Arial" panose="020B0604020202020204" pitchFamily="34" charset="0"/>
                <a:cs typeface="Times New Roman" panose="02020603050405020304" pitchFamily="18" charset="0"/>
              </a:rPr>
              <a:t>A multidisciplinary clinic for patients with MG is likely to include the following practitioners:</a:t>
            </a:r>
          </a:p>
          <a:p>
            <a:pPr marL="401638" marR="0" lvl="1" indent="-285750">
              <a:lnSpc>
                <a:spcPct val="114000"/>
              </a:lnSpc>
              <a:spcBef>
                <a:spcPts val="0"/>
              </a:spcBef>
              <a:spcAft>
                <a:spcPts val="0"/>
              </a:spcAft>
              <a:buFont typeface="Arial" panose="020B0604020202020204" pitchFamily="34" charset="0"/>
              <a:buChar char="•"/>
            </a:pPr>
            <a:r>
              <a:rPr lang="en-US" sz="2400" dirty="0">
                <a:latin typeface="Arial" panose="020B0604020202020204" pitchFamily="34" charset="0"/>
                <a:ea typeface="Arial" panose="020B0604020202020204" pitchFamily="34" charset="0"/>
                <a:cs typeface="Times New Roman" panose="02020603050405020304" pitchFamily="18" charset="0"/>
              </a:rPr>
              <a:t>Neurologist</a:t>
            </a:r>
          </a:p>
          <a:p>
            <a:pPr marL="401638" marR="0" lvl="1" indent="-285750">
              <a:lnSpc>
                <a:spcPct val="114000"/>
              </a:lnSpc>
              <a:spcBef>
                <a:spcPts val="0"/>
              </a:spcBef>
              <a:spcAft>
                <a:spcPts val="0"/>
              </a:spcAft>
              <a:buFont typeface="Arial" panose="020B0604020202020204" pitchFamily="34" charset="0"/>
              <a:buChar char="•"/>
            </a:pPr>
            <a:r>
              <a:rPr lang="en-US" sz="2400" dirty="0">
                <a:latin typeface="Arial" panose="020B0604020202020204" pitchFamily="34" charset="0"/>
                <a:ea typeface="Arial" panose="020B0604020202020204" pitchFamily="34" charset="0"/>
                <a:cs typeface="Times New Roman" panose="02020603050405020304" pitchFamily="18" charset="0"/>
              </a:rPr>
              <a:t>Nurse</a:t>
            </a:r>
          </a:p>
          <a:p>
            <a:pPr marL="401638" marR="0" lvl="1" indent="-285750">
              <a:lnSpc>
                <a:spcPct val="114000"/>
              </a:lnSpc>
              <a:spcBef>
                <a:spcPts val="0"/>
              </a:spcBef>
              <a:spcAft>
                <a:spcPts val="0"/>
              </a:spcAft>
              <a:buFont typeface="Arial" panose="020B0604020202020204" pitchFamily="34" charset="0"/>
              <a:buChar char="•"/>
            </a:pPr>
            <a:r>
              <a:rPr lang="en-US" sz="2400" dirty="0">
                <a:latin typeface="Arial" panose="020B0604020202020204" pitchFamily="34" charset="0"/>
                <a:ea typeface="Arial" panose="020B0604020202020204" pitchFamily="34" charset="0"/>
                <a:cs typeface="Times New Roman" panose="02020603050405020304" pitchFamily="18" charset="0"/>
              </a:rPr>
              <a:t>Pharmacist</a:t>
            </a:r>
          </a:p>
          <a:p>
            <a:pPr marL="401638" marR="0" lvl="1" indent="-285750">
              <a:lnSpc>
                <a:spcPct val="114000"/>
              </a:lnSpc>
              <a:spcBef>
                <a:spcPts val="0"/>
              </a:spcBef>
              <a:spcAft>
                <a:spcPts val="0"/>
              </a:spcAft>
              <a:buFont typeface="Arial" panose="020B0604020202020204" pitchFamily="34" charset="0"/>
              <a:buChar char="•"/>
            </a:pPr>
            <a:r>
              <a:rPr lang="en-US" sz="2400" dirty="0">
                <a:latin typeface="Arial" panose="020B0604020202020204" pitchFamily="34" charset="0"/>
                <a:ea typeface="Arial" panose="020B0604020202020204" pitchFamily="34" charset="0"/>
                <a:cs typeface="Times New Roman" panose="02020603050405020304" pitchFamily="18" charset="0"/>
              </a:rPr>
              <a:t>Research Coordinator</a:t>
            </a:r>
          </a:p>
          <a:p>
            <a:pPr>
              <a:lnSpc>
                <a:spcPct val="114000"/>
              </a:lnSpc>
              <a:spcBef>
                <a:spcPts val="600"/>
              </a:spcBef>
            </a:pPr>
            <a:r>
              <a:rPr lang="en-US" sz="2400" dirty="0">
                <a:latin typeface="Arial" panose="020B0604020202020204" pitchFamily="34" charset="0"/>
                <a:ea typeface="Arial" panose="020B0604020202020204" pitchFamily="34" charset="0"/>
                <a:cs typeface="Times New Roman" panose="02020603050405020304" pitchFamily="18" charset="0"/>
              </a:rPr>
              <a:t>Quality of care for patients with MG depends on navigating complicated treatment options.</a:t>
            </a:r>
            <a:endParaRPr lang="en-US" sz="24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5" name="Slide Number Placeholder 3">
            <a:extLst>
              <a:ext uri="{FF2B5EF4-FFF2-40B4-BE49-F238E27FC236}">
                <a16:creationId xmlns:a16="http://schemas.microsoft.com/office/drawing/2014/main" id="{4513676C-8CFB-49B4-8E09-3368B4CA2D32}"/>
              </a:ext>
            </a:extLst>
          </p:cNvPr>
          <p:cNvSpPr txBox="1">
            <a:spLocks/>
          </p:cNvSpPr>
          <p:nvPr/>
        </p:nvSpPr>
        <p:spPr>
          <a:xfrm>
            <a:off x="4693920" y="6378927"/>
            <a:ext cx="2804160" cy="2154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03F912F-1C8C-4406-A72D-DDC68CC735EB}" type="slidenum">
              <a:rPr lang="en-US" sz="1200" smtClean="0">
                <a:solidFill>
                  <a:schemeClr val="accent2"/>
                </a:solidFill>
                <a:latin typeface="+mj-lt"/>
              </a:rPr>
              <a:pPr algn="ctr"/>
              <a:t>32</a:t>
            </a:fld>
            <a:endParaRPr lang="en-US" sz="1200" dirty="0">
              <a:solidFill>
                <a:schemeClr val="accent2"/>
              </a:solidFill>
              <a:latin typeface="+mj-lt"/>
            </a:endParaRPr>
          </a:p>
        </p:txBody>
      </p:sp>
    </p:spTree>
    <p:extLst>
      <p:ext uri="{BB962C8B-B14F-4D97-AF65-F5344CB8AC3E}">
        <p14:creationId xmlns:p14="http://schemas.microsoft.com/office/powerpoint/2010/main" val="32078497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3504"/>
            <a:ext cx="10972800" cy="1143000"/>
          </a:xfrm>
        </p:spPr>
        <p:txBody>
          <a:bodyPr>
            <a:normAutofit/>
          </a:bodyPr>
          <a:lstStyle/>
          <a:p>
            <a:r>
              <a:rPr lang="en-US" dirty="0"/>
              <a:t>Outcome Metrics in Clinical Practice</a:t>
            </a:r>
          </a:p>
        </p:txBody>
      </p:sp>
      <p:sp>
        <p:nvSpPr>
          <p:cNvPr id="3" name="Content Placeholder 2"/>
          <p:cNvSpPr>
            <a:spLocks noGrp="1"/>
          </p:cNvSpPr>
          <p:nvPr>
            <p:ph idx="1"/>
          </p:nvPr>
        </p:nvSpPr>
        <p:spPr>
          <a:xfrm>
            <a:off x="841248" y="1636776"/>
            <a:ext cx="5588000" cy="4525963"/>
          </a:xfrm>
        </p:spPr>
        <p:txBody>
          <a:bodyPr>
            <a:normAutofit lnSpcReduction="10000"/>
          </a:bodyPr>
          <a:lstStyle/>
          <a:p>
            <a:pPr marL="685783" indent="-685783">
              <a:buFont typeface="+mj-lt"/>
              <a:buAutoNum type="arabicPeriod"/>
            </a:pPr>
            <a:r>
              <a:rPr lang="en-US" sz="3200" dirty="0"/>
              <a:t>Relevant</a:t>
            </a:r>
          </a:p>
          <a:p>
            <a:pPr marL="685783" indent="-685783">
              <a:buFont typeface="+mj-lt"/>
              <a:buAutoNum type="arabicPeriod"/>
            </a:pPr>
            <a:r>
              <a:rPr lang="en-US" sz="3200" dirty="0"/>
              <a:t>Meaningful</a:t>
            </a:r>
          </a:p>
          <a:p>
            <a:pPr marL="685783" indent="-685783">
              <a:buFont typeface="+mj-lt"/>
              <a:buAutoNum type="arabicPeriod"/>
            </a:pPr>
            <a:r>
              <a:rPr lang="en-US" sz="3200" dirty="0"/>
              <a:t>Reliable</a:t>
            </a:r>
          </a:p>
          <a:p>
            <a:pPr marL="685783" indent="-685783">
              <a:buFont typeface="+mj-lt"/>
              <a:buAutoNum type="arabicPeriod"/>
            </a:pPr>
            <a:r>
              <a:rPr lang="en-US" sz="3200" dirty="0"/>
              <a:t>Ease of Use</a:t>
            </a:r>
          </a:p>
          <a:p>
            <a:pPr marL="685783" indent="-685783">
              <a:buFont typeface="+mj-lt"/>
              <a:buAutoNum type="arabicPeriod"/>
            </a:pPr>
            <a:r>
              <a:rPr lang="en-US" sz="3200" dirty="0"/>
              <a:t>Ease of Interpretation</a:t>
            </a:r>
          </a:p>
          <a:p>
            <a:pPr marL="685783" indent="-685783">
              <a:buFont typeface="+mj-lt"/>
              <a:buAutoNum type="arabicPeriod"/>
            </a:pPr>
            <a:r>
              <a:rPr lang="en-US" sz="3200" dirty="0"/>
              <a:t>Logistical</a:t>
            </a:r>
          </a:p>
          <a:p>
            <a:pPr marL="685783" indent="-685783">
              <a:buFont typeface="+mj-lt"/>
              <a:buAutoNum type="arabicPeriod"/>
            </a:pPr>
            <a:r>
              <a:rPr lang="en-US" sz="3200" dirty="0"/>
              <a:t>In the Public Domain </a:t>
            </a:r>
          </a:p>
        </p:txBody>
      </p:sp>
      <p:sp>
        <p:nvSpPr>
          <p:cNvPr id="6" name="Rectangle 5">
            <a:extLst>
              <a:ext uri="{FF2B5EF4-FFF2-40B4-BE49-F238E27FC236}">
                <a16:creationId xmlns:a16="http://schemas.microsoft.com/office/drawing/2014/main" id="{EF3E3AD7-184E-C84D-BD0B-0C32C2489307}"/>
              </a:ext>
            </a:extLst>
          </p:cNvPr>
          <p:cNvSpPr/>
          <p:nvPr/>
        </p:nvSpPr>
        <p:spPr>
          <a:xfrm>
            <a:off x="503697" y="6338203"/>
            <a:ext cx="5925551" cy="230832"/>
          </a:xfrm>
          <a:prstGeom prst="rect">
            <a:avLst/>
          </a:prstGeom>
        </p:spPr>
        <p:txBody>
          <a:bodyPr wrap="square" numCol="3" spcCol="0">
            <a:spAutoFit/>
          </a:bodyPr>
          <a:lstStyle/>
          <a:p>
            <a:pPr marL="115888" indent="-115888">
              <a:buClrTx/>
              <a:buFont typeface="+mj-lt"/>
              <a:buAutoNum type="arabicPeriod"/>
            </a:pPr>
            <a:r>
              <a:rPr lang="da-DK" sz="900" dirty="0"/>
              <a:t>Burns, 2016</a:t>
            </a:r>
          </a:p>
        </p:txBody>
      </p:sp>
      <p:pic>
        <p:nvPicPr>
          <p:cNvPr id="2050" name="Picture 2">
            <a:extLst>
              <a:ext uri="{FF2B5EF4-FFF2-40B4-BE49-F238E27FC236}">
                <a16:creationId xmlns:a16="http://schemas.microsoft.com/office/drawing/2014/main" id="{2D9DB497-ECBA-5146-B827-6134CBE5E73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rot="10800000" flipV="1">
            <a:off x="6197600" y="1967583"/>
            <a:ext cx="5073846" cy="3382564"/>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3">
            <a:extLst>
              <a:ext uri="{FF2B5EF4-FFF2-40B4-BE49-F238E27FC236}">
                <a16:creationId xmlns:a16="http://schemas.microsoft.com/office/drawing/2014/main" id="{FD522F99-0A4B-42EB-B37A-99DF5A56D741}"/>
              </a:ext>
            </a:extLst>
          </p:cNvPr>
          <p:cNvSpPr txBox="1">
            <a:spLocks/>
          </p:cNvSpPr>
          <p:nvPr/>
        </p:nvSpPr>
        <p:spPr>
          <a:xfrm>
            <a:off x="4693920" y="6378927"/>
            <a:ext cx="2804160" cy="2154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03F912F-1C8C-4406-A72D-DDC68CC735EB}" type="slidenum">
              <a:rPr lang="en-US" sz="1200" smtClean="0">
                <a:solidFill>
                  <a:schemeClr val="accent2"/>
                </a:solidFill>
                <a:latin typeface="+mj-lt"/>
              </a:rPr>
              <a:pPr algn="ctr"/>
              <a:t>33</a:t>
            </a:fld>
            <a:endParaRPr lang="en-US" sz="1200" dirty="0">
              <a:solidFill>
                <a:schemeClr val="accent2"/>
              </a:solidFill>
              <a:latin typeface="+mj-lt"/>
            </a:endParaRPr>
          </a:p>
        </p:txBody>
      </p:sp>
    </p:spTree>
    <p:extLst>
      <p:ext uri="{BB962C8B-B14F-4D97-AF65-F5344CB8AC3E}">
        <p14:creationId xmlns:p14="http://schemas.microsoft.com/office/powerpoint/2010/main" val="5487162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0165C95-717B-F046-A375-2A93CCCA957E}"/>
              </a:ext>
            </a:extLst>
          </p:cNvPr>
          <p:cNvSpPr>
            <a:spLocks noGrp="1"/>
          </p:cNvSpPr>
          <p:nvPr>
            <p:ph type="title" idx="4294967295"/>
          </p:nvPr>
        </p:nvSpPr>
        <p:spPr>
          <a:xfrm>
            <a:off x="841248" y="603504"/>
            <a:ext cx="10515600" cy="932688"/>
          </a:xfrm>
        </p:spPr>
        <p:txBody>
          <a:bodyPr>
            <a:normAutofit/>
          </a:bodyPr>
          <a:lstStyle/>
          <a:p>
            <a:r>
              <a:rPr lang="en-US" dirty="0"/>
              <a:t>MG Metrics - Composite Scale</a:t>
            </a:r>
          </a:p>
        </p:txBody>
      </p:sp>
      <p:sp>
        <p:nvSpPr>
          <p:cNvPr id="10" name="Rectangle 9">
            <a:extLst>
              <a:ext uri="{FF2B5EF4-FFF2-40B4-BE49-F238E27FC236}">
                <a16:creationId xmlns:a16="http://schemas.microsoft.com/office/drawing/2014/main" id="{513BCA5F-578B-DF47-92F6-4AE41E00977A}"/>
              </a:ext>
            </a:extLst>
          </p:cNvPr>
          <p:cNvSpPr/>
          <p:nvPr/>
        </p:nvSpPr>
        <p:spPr>
          <a:xfrm>
            <a:off x="274412" y="6380384"/>
            <a:ext cx="5925551" cy="369332"/>
          </a:xfrm>
          <a:prstGeom prst="rect">
            <a:avLst/>
          </a:prstGeom>
        </p:spPr>
        <p:txBody>
          <a:bodyPr wrap="square" numCol="3" spcCol="0">
            <a:spAutoFit/>
          </a:bodyPr>
          <a:lstStyle/>
          <a:p>
            <a:pPr marL="115888" indent="-115888">
              <a:buClrTx/>
              <a:buFont typeface="+mj-lt"/>
              <a:buAutoNum type="arabicPeriod"/>
            </a:pPr>
            <a:r>
              <a:rPr lang="da-DK" sz="900" dirty="0"/>
              <a:t>Burns, 2012</a:t>
            </a:r>
          </a:p>
          <a:p>
            <a:pPr marL="115888" indent="-115888">
              <a:buClrTx/>
              <a:buFont typeface="+mj-lt"/>
              <a:buAutoNum type="arabicPeriod"/>
            </a:pPr>
            <a:endParaRPr lang="da-DK" sz="900" dirty="0"/>
          </a:p>
        </p:txBody>
      </p:sp>
      <p:graphicFrame>
        <p:nvGraphicFramePr>
          <p:cNvPr id="5" name="Object 4">
            <a:extLst>
              <a:ext uri="{FF2B5EF4-FFF2-40B4-BE49-F238E27FC236}">
                <a16:creationId xmlns:a16="http://schemas.microsoft.com/office/drawing/2014/main" id="{D7CD2381-E4A5-8A4D-A32E-FF0F17146A07}"/>
              </a:ext>
            </a:extLst>
          </p:cNvPr>
          <p:cNvGraphicFramePr>
            <a:graphicFrameLocks noChangeAspect="1"/>
          </p:cNvGraphicFramePr>
          <p:nvPr>
            <p:extLst>
              <p:ext uri="{D42A27DB-BD31-4B8C-83A1-F6EECF244321}">
                <p14:modId xmlns:p14="http://schemas.microsoft.com/office/powerpoint/2010/main" val="708141660"/>
              </p:ext>
            </p:extLst>
          </p:nvPr>
        </p:nvGraphicFramePr>
        <p:xfrm>
          <a:off x="944882" y="1822000"/>
          <a:ext cx="9647220" cy="3148530"/>
        </p:xfrm>
        <a:graphic>
          <a:graphicData uri="http://schemas.openxmlformats.org/presentationml/2006/ole">
            <mc:AlternateContent xmlns:mc="http://schemas.openxmlformats.org/markup-compatibility/2006">
              <mc:Choice xmlns:v="urn:schemas-microsoft-com:vml" Requires="v">
                <p:oleObj name="Worksheet" r:id="rId3" imgW="7899400" imgH="2578100" progId="Excel.Sheet.12">
                  <p:embed/>
                </p:oleObj>
              </mc:Choice>
              <mc:Fallback>
                <p:oleObj name="Worksheet" r:id="rId3" imgW="7899400" imgH="2578100" progId="Excel.Sheet.12">
                  <p:embed/>
                  <p:pic>
                    <p:nvPicPr>
                      <p:cNvPr id="5" name="Object 4">
                        <a:extLst>
                          <a:ext uri="{FF2B5EF4-FFF2-40B4-BE49-F238E27FC236}">
                            <a16:creationId xmlns:a16="http://schemas.microsoft.com/office/drawing/2014/main" id="{D7CD2381-E4A5-8A4D-A32E-FF0F17146A07}"/>
                          </a:ext>
                        </a:extLst>
                      </p:cNvPr>
                      <p:cNvPicPr/>
                      <p:nvPr/>
                    </p:nvPicPr>
                    <p:blipFill>
                      <a:blip r:embed="rId4"/>
                      <a:stretch>
                        <a:fillRect/>
                      </a:stretch>
                    </p:blipFill>
                    <p:spPr>
                      <a:xfrm>
                        <a:off x="944882" y="1822000"/>
                        <a:ext cx="9647220" cy="3148530"/>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20AEE20E-B920-694A-BF04-044C1D7ACB48}"/>
              </a:ext>
            </a:extLst>
          </p:cNvPr>
          <p:cNvSpPr/>
          <p:nvPr/>
        </p:nvSpPr>
        <p:spPr>
          <a:xfrm>
            <a:off x="944882" y="5148392"/>
            <a:ext cx="2488758" cy="276999"/>
          </a:xfrm>
          <a:prstGeom prst="rect">
            <a:avLst/>
          </a:prstGeom>
        </p:spPr>
        <p:txBody>
          <a:bodyPr wrap="none">
            <a:spAutoFit/>
          </a:bodyPr>
          <a:lstStyle/>
          <a:p>
            <a:r>
              <a:rPr lang="da-DK" sz="1200" dirty="0" err="1"/>
              <a:t>Table</a:t>
            </a:r>
            <a:r>
              <a:rPr lang="da-DK" sz="1200" dirty="0"/>
              <a:t> </a:t>
            </a:r>
            <a:r>
              <a:rPr lang="da-DK" sz="1200" dirty="0" err="1"/>
              <a:t>adapted</a:t>
            </a:r>
            <a:r>
              <a:rPr lang="da-DK" sz="1200" dirty="0"/>
              <a:t> from reference #1. </a:t>
            </a:r>
            <a:endParaRPr lang="en-US" sz="1200" dirty="0"/>
          </a:p>
        </p:txBody>
      </p:sp>
      <p:sp>
        <p:nvSpPr>
          <p:cNvPr id="6" name="Slide Number Placeholder 3">
            <a:extLst>
              <a:ext uri="{FF2B5EF4-FFF2-40B4-BE49-F238E27FC236}">
                <a16:creationId xmlns:a16="http://schemas.microsoft.com/office/drawing/2014/main" id="{DDDD02BF-F210-41E0-9CB7-F56C90120525}"/>
              </a:ext>
            </a:extLst>
          </p:cNvPr>
          <p:cNvSpPr txBox="1">
            <a:spLocks/>
          </p:cNvSpPr>
          <p:nvPr/>
        </p:nvSpPr>
        <p:spPr>
          <a:xfrm>
            <a:off x="4693920" y="6378927"/>
            <a:ext cx="2804160" cy="2154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03F912F-1C8C-4406-A72D-DDC68CC735EB}" type="slidenum">
              <a:rPr lang="en-US" sz="1200" smtClean="0">
                <a:solidFill>
                  <a:schemeClr val="accent2"/>
                </a:solidFill>
                <a:latin typeface="+mj-lt"/>
              </a:rPr>
              <a:pPr algn="ctr"/>
              <a:t>34</a:t>
            </a:fld>
            <a:endParaRPr lang="en-US" sz="1200" dirty="0">
              <a:solidFill>
                <a:schemeClr val="accent2"/>
              </a:solidFill>
              <a:latin typeface="+mj-lt"/>
            </a:endParaRPr>
          </a:p>
        </p:txBody>
      </p:sp>
    </p:spTree>
    <p:extLst>
      <p:ext uri="{BB962C8B-B14F-4D97-AF65-F5344CB8AC3E}">
        <p14:creationId xmlns:p14="http://schemas.microsoft.com/office/powerpoint/2010/main" val="36424128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7">
            <a:extLst>
              <a:ext uri="{FF2B5EF4-FFF2-40B4-BE49-F238E27FC236}">
                <a16:creationId xmlns:a16="http://schemas.microsoft.com/office/drawing/2014/main" id="{CFAFD7E4-CDC0-914D-AFB7-5779658DEE63}"/>
              </a:ext>
            </a:extLst>
          </p:cNvPr>
          <p:cNvSpPr txBox="1">
            <a:spLocks/>
          </p:cNvSpPr>
          <p:nvPr/>
        </p:nvSpPr>
        <p:spPr>
          <a:xfrm>
            <a:off x="841248" y="603504"/>
            <a:ext cx="10515600" cy="932688"/>
          </a:xfrm>
          <a:prstGeom prst="rect">
            <a:avLst/>
          </a:prstGeom>
        </p:spPr>
        <p:txBody>
          <a:bodyPr>
            <a:normAutofit/>
          </a:bodyPr>
          <a:lstStyle>
            <a:lvl1pPr eaLnBrk="1" hangingPunct="1">
              <a:defRPr sz="4000">
                <a:solidFill>
                  <a:schemeClr val="tx1">
                    <a:lumMod val="85000"/>
                    <a:lumOff val="15000"/>
                  </a:schemeClr>
                </a:solidFill>
                <a:latin typeface="Arial Rounded MT Bold" panose="020F0704030504030204" pitchFamily="34" charset="0"/>
                <a:ea typeface="+mj-ea"/>
                <a:cs typeface="+mj-cs"/>
              </a:defRPr>
            </a:lvl1pPr>
          </a:lstStyle>
          <a:p>
            <a:pPr algn="ctr"/>
            <a:r>
              <a:rPr lang="en-US" sz="3600" kern="0" dirty="0">
                <a:solidFill>
                  <a:schemeClr val="accent1"/>
                </a:solidFill>
              </a:rPr>
              <a:t>MG Metrics - </a:t>
            </a:r>
            <a:r>
              <a:rPr lang="en-US" sz="3600" dirty="0">
                <a:solidFill>
                  <a:schemeClr val="accent1"/>
                </a:solidFill>
              </a:rPr>
              <a:t>MG-QOL15 </a:t>
            </a:r>
            <a:endParaRPr lang="en-US" sz="3600" kern="0" dirty="0">
              <a:solidFill>
                <a:schemeClr val="accent1"/>
              </a:solidFill>
            </a:endParaRPr>
          </a:p>
        </p:txBody>
      </p:sp>
      <p:graphicFrame>
        <p:nvGraphicFramePr>
          <p:cNvPr id="7" name="Object 6">
            <a:extLst>
              <a:ext uri="{FF2B5EF4-FFF2-40B4-BE49-F238E27FC236}">
                <a16:creationId xmlns:a16="http://schemas.microsoft.com/office/drawing/2014/main" id="{3EFFE62E-D081-7541-BBF5-6C91C61E2F04}"/>
              </a:ext>
            </a:extLst>
          </p:cNvPr>
          <p:cNvGraphicFramePr>
            <a:graphicFrameLocks noChangeAspect="1"/>
          </p:cNvGraphicFramePr>
          <p:nvPr>
            <p:extLst>
              <p:ext uri="{D42A27DB-BD31-4B8C-83A1-F6EECF244321}">
                <p14:modId xmlns:p14="http://schemas.microsoft.com/office/powerpoint/2010/main" val="3510197937"/>
              </p:ext>
            </p:extLst>
          </p:nvPr>
        </p:nvGraphicFramePr>
        <p:xfrm>
          <a:off x="1781175" y="1726299"/>
          <a:ext cx="8629650" cy="3945539"/>
        </p:xfrm>
        <a:graphic>
          <a:graphicData uri="http://schemas.openxmlformats.org/presentationml/2006/ole">
            <mc:AlternateContent xmlns:mc="http://schemas.openxmlformats.org/markup-compatibility/2006">
              <mc:Choice xmlns:v="urn:schemas-microsoft-com:vml" Requires="v">
                <p:oleObj name="Worksheet" r:id="rId3" imgW="11277600" imgH="5156200" progId="Excel.Sheet.12">
                  <p:embed/>
                </p:oleObj>
              </mc:Choice>
              <mc:Fallback>
                <p:oleObj name="Worksheet" r:id="rId3" imgW="11277600" imgH="5156200" progId="Excel.Sheet.12">
                  <p:embed/>
                  <p:pic>
                    <p:nvPicPr>
                      <p:cNvPr id="7" name="Object 6">
                        <a:extLst>
                          <a:ext uri="{FF2B5EF4-FFF2-40B4-BE49-F238E27FC236}">
                            <a16:creationId xmlns:a16="http://schemas.microsoft.com/office/drawing/2014/main" id="{3EFFE62E-D081-7541-BBF5-6C91C61E2F04}"/>
                          </a:ext>
                        </a:extLst>
                      </p:cNvPr>
                      <p:cNvPicPr/>
                      <p:nvPr/>
                    </p:nvPicPr>
                    <p:blipFill>
                      <a:blip r:embed="rId4"/>
                      <a:stretch>
                        <a:fillRect/>
                      </a:stretch>
                    </p:blipFill>
                    <p:spPr>
                      <a:xfrm>
                        <a:off x="1781175" y="1726299"/>
                        <a:ext cx="8629650" cy="3945539"/>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6F062D90-C4B3-1D4F-B6ED-B948DCDAC7D4}"/>
              </a:ext>
            </a:extLst>
          </p:cNvPr>
          <p:cNvSpPr/>
          <p:nvPr/>
        </p:nvSpPr>
        <p:spPr>
          <a:xfrm>
            <a:off x="1781175" y="5728328"/>
            <a:ext cx="2557110" cy="276999"/>
          </a:xfrm>
          <a:prstGeom prst="rect">
            <a:avLst/>
          </a:prstGeom>
        </p:spPr>
        <p:txBody>
          <a:bodyPr wrap="none">
            <a:spAutoFit/>
          </a:bodyPr>
          <a:lstStyle/>
          <a:p>
            <a:r>
              <a:rPr lang="da-DK" sz="1200" dirty="0" err="1"/>
              <a:t>Figure</a:t>
            </a:r>
            <a:r>
              <a:rPr lang="da-DK" sz="1200" dirty="0"/>
              <a:t> </a:t>
            </a:r>
            <a:r>
              <a:rPr lang="da-DK" sz="1200" dirty="0" err="1"/>
              <a:t>adapted</a:t>
            </a:r>
            <a:r>
              <a:rPr lang="da-DK" sz="1200" dirty="0"/>
              <a:t> from reference #1. </a:t>
            </a:r>
            <a:endParaRPr lang="en-US" sz="1200" dirty="0"/>
          </a:p>
        </p:txBody>
      </p:sp>
      <p:sp>
        <p:nvSpPr>
          <p:cNvPr id="8" name="Rectangle 7">
            <a:extLst>
              <a:ext uri="{FF2B5EF4-FFF2-40B4-BE49-F238E27FC236}">
                <a16:creationId xmlns:a16="http://schemas.microsoft.com/office/drawing/2014/main" id="{D95E1DA7-4C6C-1246-BD50-3662BAF3FBA3}"/>
              </a:ext>
            </a:extLst>
          </p:cNvPr>
          <p:cNvSpPr/>
          <p:nvPr/>
        </p:nvSpPr>
        <p:spPr>
          <a:xfrm>
            <a:off x="418791" y="6368352"/>
            <a:ext cx="5925551" cy="369332"/>
          </a:xfrm>
          <a:prstGeom prst="rect">
            <a:avLst/>
          </a:prstGeom>
        </p:spPr>
        <p:txBody>
          <a:bodyPr wrap="square" numCol="3" spcCol="0">
            <a:spAutoFit/>
          </a:bodyPr>
          <a:lstStyle/>
          <a:p>
            <a:pPr marL="115888" indent="-115888">
              <a:buClrTx/>
              <a:buFont typeface="+mj-lt"/>
              <a:buAutoNum type="arabicPeriod"/>
            </a:pPr>
            <a:r>
              <a:rPr lang="da-DK" sz="900" dirty="0"/>
              <a:t>Burns, et al., 2008</a:t>
            </a:r>
          </a:p>
          <a:p>
            <a:pPr marL="115888" indent="-115888">
              <a:buClrTx/>
              <a:buFont typeface="+mj-lt"/>
              <a:buAutoNum type="arabicPeriod"/>
            </a:pPr>
            <a:endParaRPr lang="da-DK" sz="900" dirty="0"/>
          </a:p>
        </p:txBody>
      </p:sp>
      <p:sp>
        <p:nvSpPr>
          <p:cNvPr id="9" name="Slide Number Placeholder 3">
            <a:extLst>
              <a:ext uri="{FF2B5EF4-FFF2-40B4-BE49-F238E27FC236}">
                <a16:creationId xmlns:a16="http://schemas.microsoft.com/office/drawing/2014/main" id="{46FB513E-FE54-41FF-9584-311CA8F6D516}"/>
              </a:ext>
            </a:extLst>
          </p:cNvPr>
          <p:cNvSpPr txBox="1">
            <a:spLocks/>
          </p:cNvSpPr>
          <p:nvPr/>
        </p:nvSpPr>
        <p:spPr>
          <a:xfrm>
            <a:off x="4693920" y="6378927"/>
            <a:ext cx="2804160" cy="2154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03F912F-1C8C-4406-A72D-DDC68CC735EB}" type="slidenum">
              <a:rPr lang="en-US" sz="1200" smtClean="0">
                <a:solidFill>
                  <a:schemeClr val="accent2"/>
                </a:solidFill>
                <a:latin typeface="+mj-lt"/>
              </a:rPr>
              <a:pPr algn="ctr"/>
              <a:t>35</a:t>
            </a:fld>
            <a:endParaRPr lang="en-US" sz="1200" dirty="0">
              <a:solidFill>
                <a:schemeClr val="accent2"/>
              </a:solidFill>
              <a:latin typeface="+mj-lt"/>
            </a:endParaRPr>
          </a:p>
        </p:txBody>
      </p:sp>
    </p:spTree>
    <p:extLst>
      <p:ext uri="{BB962C8B-B14F-4D97-AF65-F5344CB8AC3E}">
        <p14:creationId xmlns:p14="http://schemas.microsoft.com/office/powerpoint/2010/main" val="14628150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FCA86D-9E75-3540-985D-67A333E34ED5}"/>
              </a:ext>
            </a:extLst>
          </p:cNvPr>
          <p:cNvSpPr>
            <a:spLocks noGrp="1"/>
          </p:cNvSpPr>
          <p:nvPr>
            <p:ph type="title"/>
          </p:nvPr>
        </p:nvSpPr>
        <p:spPr>
          <a:xfrm>
            <a:off x="838200" y="603504"/>
            <a:ext cx="10515600" cy="932688"/>
          </a:xfrm>
        </p:spPr>
        <p:txBody>
          <a:bodyPr/>
          <a:lstStyle/>
          <a:p>
            <a:r>
              <a:rPr lang="en-US" dirty="0"/>
              <a:t>Practical Use of MG Metrics – EMR Data </a:t>
            </a:r>
          </a:p>
        </p:txBody>
      </p:sp>
      <p:pic>
        <p:nvPicPr>
          <p:cNvPr id="27" name="Picture 26">
            <a:extLst>
              <a:ext uri="{FF2B5EF4-FFF2-40B4-BE49-F238E27FC236}">
                <a16:creationId xmlns:a16="http://schemas.microsoft.com/office/drawing/2014/main" id="{36F0E8D5-CC3E-D741-AF04-DF091647049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37725" y="1712755"/>
            <a:ext cx="4621176" cy="1661546"/>
          </a:xfrm>
          <a:prstGeom prst="rect">
            <a:avLst/>
          </a:prstGeom>
        </p:spPr>
      </p:pic>
      <p:sp>
        <p:nvSpPr>
          <p:cNvPr id="31" name="TextBox 30">
            <a:extLst>
              <a:ext uri="{FF2B5EF4-FFF2-40B4-BE49-F238E27FC236}">
                <a16:creationId xmlns:a16="http://schemas.microsoft.com/office/drawing/2014/main" id="{F68837FD-7F2B-BA4D-87ED-213EA6D993BE}"/>
              </a:ext>
            </a:extLst>
          </p:cNvPr>
          <p:cNvSpPr txBox="1"/>
          <p:nvPr/>
        </p:nvSpPr>
        <p:spPr>
          <a:xfrm>
            <a:off x="7959958" y="5854081"/>
            <a:ext cx="438849" cy="167065"/>
          </a:xfrm>
          <a:prstGeom prst="rect">
            <a:avLst/>
          </a:prstGeom>
          <a:noFill/>
        </p:spPr>
        <p:txBody>
          <a:bodyPr wrap="square" rtlCol="0">
            <a:spAutoFit/>
          </a:bodyPr>
          <a:lstStyle/>
          <a:p>
            <a:r>
              <a:rPr lang="en-US" sz="700" dirty="0"/>
              <a:t>IVIG</a:t>
            </a:r>
          </a:p>
        </p:txBody>
      </p:sp>
      <p:grpSp>
        <p:nvGrpSpPr>
          <p:cNvPr id="3" name="Group 2">
            <a:extLst>
              <a:ext uri="{FF2B5EF4-FFF2-40B4-BE49-F238E27FC236}">
                <a16:creationId xmlns:a16="http://schemas.microsoft.com/office/drawing/2014/main" id="{6A2633A1-BE71-464C-9791-E10411DB41AB}"/>
              </a:ext>
            </a:extLst>
          </p:cNvPr>
          <p:cNvGrpSpPr/>
          <p:nvPr/>
        </p:nvGrpSpPr>
        <p:grpSpPr>
          <a:xfrm>
            <a:off x="7959958" y="3207171"/>
            <a:ext cx="3106019" cy="2850178"/>
            <a:chOff x="7406552" y="3170696"/>
            <a:chExt cx="3106019" cy="2850178"/>
          </a:xfrm>
        </p:grpSpPr>
        <p:pic>
          <p:nvPicPr>
            <p:cNvPr id="26" name="Picture 25">
              <a:extLst>
                <a:ext uri="{FF2B5EF4-FFF2-40B4-BE49-F238E27FC236}">
                  <a16:creationId xmlns:a16="http://schemas.microsoft.com/office/drawing/2014/main" id="{01AB9D4E-6456-6347-9917-4726F9809CA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406552" y="3170696"/>
              <a:ext cx="3106019" cy="2850178"/>
            </a:xfrm>
            <a:prstGeom prst="rect">
              <a:avLst/>
            </a:prstGeom>
          </p:spPr>
        </p:pic>
        <p:grpSp>
          <p:nvGrpSpPr>
            <p:cNvPr id="2" name="Group 1">
              <a:extLst>
                <a:ext uri="{FF2B5EF4-FFF2-40B4-BE49-F238E27FC236}">
                  <a16:creationId xmlns:a16="http://schemas.microsoft.com/office/drawing/2014/main" id="{87991803-98E0-4B31-8D86-3595E65B9EC6}"/>
                </a:ext>
              </a:extLst>
            </p:cNvPr>
            <p:cNvGrpSpPr/>
            <p:nvPr/>
          </p:nvGrpSpPr>
          <p:grpSpPr>
            <a:xfrm>
              <a:off x="7614087" y="3853233"/>
              <a:ext cx="2898483" cy="2000848"/>
              <a:chOff x="7614087" y="3853233"/>
              <a:chExt cx="2898483" cy="2000848"/>
            </a:xfrm>
          </p:grpSpPr>
          <p:sp>
            <p:nvSpPr>
              <p:cNvPr id="28" name="Up Arrow 27">
                <a:extLst>
                  <a:ext uri="{FF2B5EF4-FFF2-40B4-BE49-F238E27FC236}">
                    <a16:creationId xmlns:a16="http://schemas.microsoft.com/office/drawing/2014/main" id="{E0C4F63D-5AA1-F345-8817-BAB93F2D4580}"/>
                  </a:ext>
                </a:extLst>
              </p:cNvPr>
              <p:cNvSpPr/>
              <p:nvPr/>
            </p:nvSpPr>
            <p:spPr>
              <a:xfrm>
                <a:off x="7807478" y="3853233"/>
                <a:ext cx="52066" cy="43226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700"/>
              </a:p>
            </p:txBody>
          </p:sp>
          <p:sp>
            <p:nvSpPr>
              <p:cNvPr id="29" name="TextBox 28">
                <a:extLst>
                  <a:ext uri="{FF2B5EF4-FFF2-40B4-BE49-F238E27FC236}">
                    <a16:creationId xmlns:a16="http://schemas.microsoft.com/office/drawing/2014/main" id="{AC8F52CA-0199-1F41-BA3A-9AB20E279F84}"/>
                  </a:ext>
                </a:extLst>
              </p:cNvPr>
              <p:cNvSpPr txBox="1"/>
              <p:nvPr/>
            </p:nvSpPr>
            <p:spPr>
              <a:xfrm>
                <a:off x="7614087" y="4285496"/>
                <a:ext cx="490914" cy="231321"/>
              </a:xfrm>
              <a:prstGeom prst="rect">
                <a:avLst/>
              </a:prstGeom>
              <a:noFill/>
            </p:spPr>
            <p:txBody>
              <a:bodyPr wrap="square" rtlCol="0">
                <a:spAutoFit/>
              </a:bodyPr>
              <a:lstStyle/>
              <a:p>
                <a:r>
                  <a:rPr lang="en-US" sz="600" dirty="0"/>
                  <a:t>IVIG</a:t>
                </a:r>
              </a:p>
              <a:p>
                <a:r>
                  <a:rPr lang="en-US" sz="600" dirty="0"/>
                  <a:t>2gm/kg</a:t>
                </a:r>
              </a:p>
            </p:txBody>
          </p:sp>
          <p:sp>
            <p:nvSpPr>
              <p:cNvPr id="30" name="Up Arrow 29">
                <a:extLst>
                  <a:ext uri="{FF2B5EF4-FFF2-40B4-BE49-F238E27FC236}">
                    <a16:creationId xmlns:a16="http://schemas.microsoft.com/office/drawing/2014/main" id="{85E70A02-217A-2445-B486-8A9C96A2717E}"/>
                  </a:ext>
                </a:extLst>
              </p:cNvPr>
              <p:cNvSpPr/>
              <p:nvPr/>
            </p:nvSpPr>
            <p:spPr>
              <a:xfrm>
                <a:off x="8105002" y="5709038"/>
                <a:ext cx="54857" cy="14504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700"/>
              </a:p>
            </p:txBody>
          </p:sp>
          <p:sp>
            <p:nvSpPr>
              <p:cNvPr id="32" name="TextBox 31">
                <a:extLst>
                  <a:ext uri="{FF2B5EF4-FFF2-40B4-BE49-F238E27FC236}">
                    <a16:creationId xmlns:a16="http://schemas.microsoft.com/office/drawing/2014/main" id="{36FC0F8C-9149-E446-AC7F-01E22C56A0FB}"/>
                  </a:ext>
                </a:extLst>
              </p:cNvPr>
              <p:cNvSpPr txBox="1"/>
              <p:nvPr/>
            </p:nvSpPr>
            <p:spPr>
              <a:xfrm>
                <a:off x="8759556" y="5002419"/>
                <a:ext cx="726860" cy="307777"/>
              </a:xfrm>
              <a:prstGeom prst="rect">
                <a:avLst/>
              </a:prstGeom>
              <a:noFill/>
            </p:spPr>
            <p:txBody>
              <a:bodyPr wrap="square" rtlCol="0">
                <a:spAutoFit/>
              </a:bodyPr>
              <a:lstStyle/>
              <a:p>
                <a:r>
                  <a:rPr lang="en-US" sz="700" dirty="0"/>
                  <a:t>Lost to Follow-up</a:t>
                </a:r>
              </a:p>
            </p:txBody>
          </p:sp>
          <p:sp>
            <p:nvSpPr>
              <p:cNvPr id="33" name="Up Arrow 32">
                <a:extLst>
                  <a:ext uri="{FF2B5EF4-FFF2-40B4-BE49-F238E27FC236}">
                    <a16:creationId xmlns:a16="http://schemas.microsoft.com/office/drawing/2014/main" id="{696D6474-4689-F343-9906-463D95CFEA5F}"/>
                  </a:ext>
                </a:extLst>
              </p:cNvPr>
              <p:cNvSpPr/>
              <p:nvPr/>
            </p:nvSpPr>
            <p:spPr>
              <a:xfrm>
                <a:off x="9707915" y="4184228"/>
                <a:ext cx="48348" cy="31611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700"/>
              </a:p>
            </p:txBody>
          </p:sp>
          <p:sp>
            <p:nvSpPr>
              <p:cNvPr id="34" name="Up Arrow 33">
                <a:extLst>
                  <a:ext uri="{FF2B5EF4-FFF2-40B4-BE49-F238E27FC236}">
                    <a16:creationId xmlns:a16="http://schemas.microsoft.com/office/drawing/2014/main" id="{98A6FF5F-3CEF-C644-BB85-88073ACEAEDE}"/>
                  </a:ext>
                </a:extLst>
              </p:cNvPr>
              <p:cNvSpPr/>
              <p:nvPr/>
            </p:nvSpPr>
            <p:spPr>
              <a:xfrm>
                <a:off x="9898896" y="4634233"/>
                <a:ext cx="54476" cy="27892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700"/>
              </a:p>
            </p:txBody>
          </p:sp>
          <p:sp>
            <p:nvSpPr>
              <p:cNvPr id="35" name="Up Arrow 34">
                <a:extLst>
                  <a:ext uri="{FF2B5EF4-FFF2-40B4-BE49-F238E27FC236}">
                    <a16:creationId xmlns:a16="http://schemas.microsoft.com/office/drawing/2014/main" id="{34337886-C0DA-794A-8AD6-771472EEDEAB}"/>
                  </a:ext>
                </a:extLst>
              </p:cNvPr>
              <p:cNvSpPr/>
              <p:nvPr/>
            </p:nvSpPr>
            <p:spPr>
              <a:xfrm>
                <a:off x="10191391" y="5113991"/>
                <a:ext cx="40909" cy="24917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700"/>
              </a:p>
            </p:txBody>
          </p:sp>
          <p:sp>
            <p:nvSpPr>
              <p:cNvPr id="36" name="TextBox 35">
                <a:extLst>
                  <a:ext uri="{FF2B5EF4-FFF2-40B4-BE49-F238E27FC236}">
                    <a16:creationId xmlns:a16="http://schemas.microsoft.com/office/drawing/2014/main" id="{0B74F59B-62BA-F94F-86B3-3C0B1D6B0539}"/>
                  </a:ext>
                </a:extLst>
              </p:cNvPr>
              <p:cNvSpPr txBox="1"/>
              <p:nvPr/>
            </p:nvSpPr>
            <p:spPr>
              <a:xfrm>
                <a:off x="9559152" y="4500347"/>
                <a:ext cx="394220" cy="200055"/>
              </a:xfrm>
              <a:prstGeom prst="rect">
                <a:avLst/>
              </a:prstGeom>
              <a:noFill/>
            </p:spPr>
            <p:txBody>
              <a:bodyPr wrap="square" rtlCol="0">
                <a:spAutoFit/>
              </a:bodyPr>
              <a:lstStyle/>
              <a:p>
                <a:r>
                  <a:rPr lang="en-US" sz="700" dirty="0"/>
                  <a:t>IVIG</a:t>
                </a:r>
              </a:p>
            </p:txBody>
          </p:sp>
          <p:sp>
            <p:nvSpPr>
              <p:cNvPr id="37" name="TextBox 36">
                <a:extLst>
                  <a:ext uri="{FF2B5EF4-FFF2-40B4-BE49-F238E27FC236}">
                    <a16:creationId xmlns:a16="http://schemas.microsoft.com/office/drawing/2014/main" id="{E9C37A4F-0B49-894C-849E-48228562BAF3}"/>
                  </a:ext>
                </a:extLst>
              </p:cNvPr>
              <p:cNvSpPr txBox="1"/>
              <p:nvPr/>
            </p:nvSpPr>
            <p:spPr>
              <a:xfrm>
                <a:off x="9756262" y="4913161"/>
                <a:ext cx="435129" cy="200055"/>
              </a:xfrm>
              <a:prstGeom prst="rect">
                <a:avLst/>
              </a:prstGeom>
              <a:noFill/>
            </p:spPr>
            <p:txBody>
              <a:bodyPr wrap="square" rtlCol="0">
                <a:spAutoFit/>
              </a:bodyPr>
              <a:lstStyle/>
              <a:p>
                <a:r>
                  <a:rPr lang="en-US" sz="700" dirty="0"/>
                  <a:t>IVIG</a:t>
                </a:r>
              </a:p>
            </p:txBody>
          </p:sp>
          <p:sp>
            <p:nvSpPr>
              <p:cNvPr id="38" name="TextBox 37">
                <a:extLst>
                  <a:ext uri="{FF2B5EF4-FFF2-40B4-BE49-F238E27FC236}">
                    <a16:creationId xmlns:a16="http://schemas.microsoft.com/office/drawing/2014/main" id="{1BA9703A-904C-FB46-ADA1-929A31B67461}"/>
                  </a:ext>
                </a:extLst>
              </p:cNvPr>
              <p:cNvSpPr txBox="1"/>
              <p:nvPr/>
            </p:nvSpPr>
            <p:spPr>
              <a:xfrm>
                <a:off x="10061223" y="5380644"/>
                <a:ext cx="451347" cy="200055"/>
              </a:xfrm>
              <a:prstGeom prst="rect">
                <a:avLst/>
              </a:prstGeom>
              <a:noFill/>
            </p:spPr>
            <p:txBody>
              <a:bodyPr wrap="square" rtlCol="0">
                <a:spAutoFit/>
              </a:bodyPr>
              <a:lstStyle/>
              <a:p>
                <a:r>
                  <a:rPr lang="en-US" sz="700" dirty="0"/>
                  <a:t>IVIG</a:t>
                </a:r>
              </a:p>
            </p:txBody>
          </p:sp>
        </p:grpSp>
      </p:grpSp>
      <p:sp>
        <p:nvSpPr>
          <p:cNvPr id="20" name="TextBox 19">
            <a:extLst>
              <a:ext uri="{FF2B5EF4-FFF2-40B4-BE49-F238E27FC236}">
                <a16:creationId xmlns:a16="http://schemas.microsoft.com/office/drawing/2014/main" id="{2E0E4022-659D-4841-BC7A-0D3CCB03761E}"/>
              </a:ext>
            </a:extLst>
          </p:cNvPr>
          <p:cNvSpPr txBox="1"/>
          <p:nvPr/>
        </p:nvSpPr>
        <p:spPr>
          <a:xfrm>
            <a:off x="841248" y="1636776"/>
            <a:ext cx="5636876" cy="4016484"/>
          </a:xfrm>
          <a:prstGeom prst="rect">
            <a:avLst/>
          </a:prstGeom>
          <a:noFill/>
        </p:spPr>
        <p:txBody>
          <a:bodyPr wrap="square" rtlCol="0">
            <a:spAutoFit/>
          </a:bodyPr>
          <a:lstStyle/>
          <a:p>
            <a:r>
              <a:rPr lang="en-US" sz="2000" dirty="0"/>
              <a:t>It is important to follow MG metrics over time. </a:t>
            </a:r>
            <a:br>
              <a:rPr lang="en-US" sz="2000" dirty="0"/>
            </a:br>
            <a:r>
              <a:rPr lang="en-US" sz="2000" dirty="0"/>
              <a:t>In this example, use of MG composite from EMR data demonstrates response to therapy.</a:t>
            </a:r>
          </a:p>
          <a:p>
            <a:pPr>
              <a:spcBef>
                <a:spcPts val="600"/>
              </a:spcBef>
            </a:pPr>
            <a:r>
              <a:rPr lang="en-US" sz="2000" dirty="0"/>
              <a:t>79 year old Dairy Farmer w/ Generalized </a:t>
            </a:r>
            <a:r>
              <a:rPr lang="en-US" sz="2000" dirty="0" err="1"/>
              <a:t>AChR</a:t>
            </a:r>
            <a:r>
              <a:rPr lang="en-US" sz="2000" dirty="0"/>
              <a:t> MG</a:t>
            </a:r>
          </a:p>
          <a:p>
            <a:pPr marL="285744" indent="-285744">
              <a:buFont typeface="Arial" panose="020B0604020202020204" pitchFamily="34" charset="0"/>
              <a:buChar char="•"/>
            </a:pPr>
            <a:r>
              <a:rPr lang="en-US" sz="2000" dirty="0"/>
              <a:t>Bulbar, Respiratory, Limb Weakness</a:t>
            </a:r>
          </a:p>
          <a:p>
            <a:pPr>
              <a:spcBef>
                <a:spcPts val="600"/>
              </a:spcBef>
            </a:pPr>
            <a:r>
              <a:rPr lang="en-US" sz="2000" b="1" u="sng" dirty="0"/>
              <a:t>Treatments:</a:t>
            </a:r>
          </a:p>
          <a:p>
            <a:pPr marL="285744" indent="-285744">
              <a:buFont typeface="Arial" panose="020B0604020202020204" pitchFamily="34" charset="0"/>
              <a:buChar char="•"/>
            </a:pPr>
            <a:r>
              <a:rPr lang="en-US" sz="2000" dirty="0"/>
              <a:t>Prednisone = Severe Depression</a:t>
            </a:r>
          </a:p>
          <a:p>
            <a:pPr marL="285744" indent="-285744">
              <a:buFont typeface="Arial" panose="020B0604020202020204" pitchFamily="34" charset="0"/>
              <a:buChar char="•"/>
            </a:pPr>
            <a:r>
              <a:rPr lang="en-US" sz="2000" dirty="0" err="1"/>
              <a:t>CellCept</a:t>
            </a:r>
            <a:r>
              <a:rPr lang="en-US" sz="2000" dirty="0"/>
              <a:t> = Insomnia</a:t>
            </a:r>
          </a:p>
          <a:p>
            <a:pPr marL="285744" indent="-285744">
              <a:buFont typeface="Arial" panose="020B0604020202020204" pitchFamily="34" charset="0"/>
              <a:buChar char="•"/>
            </a:pPr>
            <a:r>
              <a:rPr lang="en-US" sz="2000" dirty="0"/>
              <a:t>Imuran = Severe Oral Ulcers</a:t>
            </a:r>
          </a:p>
          <a:p>
            <a:pPr>
              <a:spcBef>
                <a:spcPts val="600"/>
              </a:spcBef>
            </a:pPr>
            <a:r>
              <a:rPr lang="en-US" sz="2000" dirty="0"/>
              <a:t>Now on standing IVIG for disease management</a:t>
            </a:r>
          </a:p>
          <a:p>
            <a:r>
              <a:rPr lang="en-US" sz="2000" dirty="0">
                <a:solidFill>
                  <a:schemeClr val="accent2"/>
                </a:solidFill>
              </a:rPr>
              <a:t>MG Composite Score used for Insurance</a:t>
            </a:r>
            <a:endParaRPr lang="en-US" sz="900" dirty="0"/>
          </a:p>
        </p:txBody>
      </p:sp>
      <p:sp>
        <p:nvSpPr>
          <p:cNvPr id="21" name="Slide Number Placeholder 3">
            <a:extLst>
              <a:ext uri="{FF2B5EF4-FFF2-40B4-BE49-F238E27FC236}">
                <a16:creationId xmlns:a16="http://schemas.microsoft.com/office/drawing/2014/main" id="{26DFC59F-7FB2-4205-A8A7-FBAB7A2396A5}"/>
              </a:ext>
            </a:extLst>
          </p:cNvPr>
          <p:cNvSpPr txBox="1">
            <a:spLocks/>
          </p:cNvSpPr>
          <p:nvPr/>
        </p:nvSpPr>
        <p:spPr>
          <a:xfrm>
            <a:off x="4693920" y="6378927"/>
            <a:ext cx="2804160" cy="2154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03F912F-1C8C-4406-A72D-DDC68CC735EB}" type="slidenum">
              <a:rPr lang="en-US" sz="1200" smtClean="0">
                <a:solidFill>
                  <a:schemeClr val="accent2"/>
                </a:solidFill>
                <a:latin typeface="+mj-lt"/>
              </a:rPr>
              <a:pPr algn="ctr"/>
              <a:t>36</a:t>
            </a:fld>
            <a:endParaRPr lang="en-US" sz="1200" dirty="0">
              <a:solidFill>
                <a:schemeClr val="accent2"/>
              </a:solidFill>
              <a:latin typeface="+mj-lt"/>
            </a:endParaRPr>
          </a:p>
        </p:txBody>
      </p:sp>
    </p:spTree>
    <p:extLst>
      <p:ext uri="{BB962C8B-B14F-4D97-AF65-F5344CB8AC3E}">
        <p14:creationId xmlns:p14="http://schemas.microsoft.com/office/powerpoint/2010/main" val="16149103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EF5C7-2102-984B-8ED5-8CABED237608}"/>
              </a:ext>
            </a:extLst>
          </p:cNvPr>
          <p:cNvSpPr>
            <a:spLocks noGrp="1"/>
          </p:cNvSpPr>
          <p:nvPr>
            <p:ph type="title" idx="4294967295"/>
          </p:nvPr>
        </p:nvSpPr>
        <p:spPr>
          <a:xfrm>
            <a:off x="841248" y="603504"/>
            <a:ext cx="10515600" cy="932688"/>
          </a:xfrm>
        </p:spPr>
        <p:txBody>
          <a:bodyPr>
            <a:normAutofit/>
          </a:bodyPr>
          <a:lstStyle/>
          <a:p>
            <a:r>
              <a:rPr lang="en-US" dirty="0"/>
              <a:t>Experimental Therapies On the Horizon</a:t>
            </a:r>
          </a:p>
        </p:txBody>
      </p:sp>
      <p:sp>
        <p:nvSpPr>
          <p:cNvPr id="3" name="Slide Number Placeholder 2">
            <a:extLst>
              <a:ext uri="{FF2B5EF4-FFF2-40B4-BE49-F238E27FC236}">
                <a16:creationId xmlns:a16="http://schemas.microsoft.com/office/drawing/2014/main" id="{3171F80B-8637-6147-A463-685F77531037}"/>
              </a:ext>
            </a:extLst>
          </p:cNvPr>
          <p:cNvSpPr>
            <a:spLocks noGrp="1"/>
          </p:cNvSpPr>
          <p:nvPr>
            <p:ph type="sldNum" sz="quarter" idx="4294967295"/>
          </p:nvPr>
        </p:nvSpPr>
        <p:spPr>
          <a:xfrm>
            <a:off x="4693920" y="6427055"/>
            <a:ext cx="2804160" cy="215444"/>
          </a:xfrm>
        </p:spPr>
        <p:txBody>
          <a:bodyPr/>
          <a:lstStyle/>
          <a:p>
            <a:fld id="{103F912F-1C8C-4406-A72D-DDC68CC735EB}" type="slidenum">
              <a:rPr lang="en-US" smtClean="0"/>
              <a:pPr/>
              <a:t>37</a:t>
            </a:fld>
            <a:endParaRPr lang="en-US" dirty="0"/>
          </a:p>
        </p:txBody>
      </p:sp>
      <p:sp>
        <p:nvSpPr>
          <p:cNvPr id="7" name="Rectangle 6">
            <a:extLst>
              <a:ext uri="{FF2B5EF4-FFF2-40B4-BE49-F238E27FC236}">
                <a16:creationId xmlns:a16="http://schemas.microsoft.com/office/drawing/2014/main" id="{3417120D-446E-A446-A439-91348C3D2B51}"/>
              </a:ext>
            </a:extLst>
          </p:cNvPr>
          <p:cNvSpPr/>
          <p:nvPr/>
        </p:nvSpPr>
        <p:spPr>
          <a:xfrm>
            <a:off x="402121" y="6350111"/>
            <a:ext cx="5925551" cy="369332"/>
          </a:xfrm>
          <a:prstGeom prst="rect">
            <a:avLst/>
          </a:prstGeom>
        </p:spPr>
        <p:txBody>
          <a:bodyPr wrap="square" numCol="3" spcCol="0">
            <a:spAutoFit/>
          </a:bodyPr>
          <a:lstStyle/>
          <a:p>
            <a:pPr marL="115888" indent="-115888">
              <a:buClrTx/>
              <a:buFont typeface="+mj-lt"/>
              <a:buAutoNum type="arabicPeriod"/>
            </a:pPr>
            <a:r>
              <a:rPr lang="da-DK" sz="900" dirty="0"/>
              <a:t>Farmakidis, 2020</a:t>
            </a:r>
          </a:p>
          <a:p>
            <a:pPr marL="115888" indent="-115888">
              <a:buClrTx/>
              <a:buFont typeface="+mj-lt"/>
              <a:buAutoNum type="arabicPeriod"/>
            </a:pPr>
            <a:endParaRPr lang="da-DK" sz="900" dirty="0"/>
          </a:p>
        </p:txBody>
      </p:sp>
      <p:graphicFrame>
        <p:nvGraphicFramePr>
          <p:cNvPr id="6" name="Object 5">
            <a:extLst>
              <a:ext uri="{FF2B5EF4-FFF2-40B4-BE49-F238E27FC236}">
                <a16:creationId xmlns:a16="http://schemas.microsoft.com/office/drawing/2014/main" id="{E7E98F9E-2E44-B04C-8D27-1C58A8A3DD74}"/>
              </a:ext>
            </a:extLst>
          </p:cNvPr>
          <p:cNvGraphicFramePr>
            <a:graphicFrameLocks noChangeAspect="1"/>
          </p:cNvGraphicFramePr>
          <p:nvPr>
            <p:extLst>
              <p:ext uri="{D42A27DB-BD31-4B8C-83A1-F6EECF244321}">
                <p14:modId xmlns:p14="http://schemas.microsoft.com/office/powerpoint/2010/main" val="1900015832"/>
              </p:ext>
            </p:extLst>
          </p:nvPr>
        </p:nvGraphicFramePr>
        <p:xfrm>
          <a:off x="795140" y="2043309"/>
          <a:ext cx="10701960" cy="1838825"/>
        </p:xfrm>
        <a:graphic>
          <a:graphicData uri="http://schemas.openxmlformats.org/presentationml/2006/ole">
            <mc:AlternateContent xmlns:mc="http://schemas.openxmlformats.org/markup-compatibility/2006">
              <mc:Choice xmlns:v="urn:schemas-microsoft-com:vml" Requires="v">
                <p:oleObj name="Worksheet" r:id="rId3" imgW="11087100" imgH="1905000" progId="Excel.Sheet.12">
                  <p:embed/>
                </p:oleObj>
              </mc:Choice>
              <mc:Fallback>
                <p:oleObj name="Worksheet" r:id="rId3" imgW="11087100" imgH="1905000" progId="Excel.Sheet.12">
                  <p:embed/>
                  <p:pic>
                    <p:nvPicPr>
                      <p:cNvPr id="6" name="Object 5">
                        <a:extLst>
                          <a:ext uri="{FF2B5EF4-FFF2-40B4-BE49-F238E27FC236}">
                            <a16:creationId xmlns:a16="http://schemas.microsoft.com/office/drawing/2014/main" id="{E7E98F9E-2E44-B04C-8D27-1C58A8A3DD74}"/>
                          </a:ext>
                        </a:extLst>
                      </p:cNvPr>
                      <p:cNvPicPr/>
                      <p:nvPr/>
                    </p:nvPicPr>
                    <p:blipFill>
                      <a:blip r:embed="rId4"/>
                      <a:stretch>
                        <a:fillRect/>
                      </a:stretch>
                    </p:blipFill>
                    <p:spPr>
                      <a:xfrm>
                        <a:off x="795140" y="2043309"/>
                        <a:ext cx="10701960" cy="1838825"/>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A0671724-313D-774D-8125-92014A54E13F}"/>
              </a:ext>
            </a:extLst>
          </p:cNvPr>
          <p:cNvSpPr/>
          <p:nvPr/>
        </p:nvSpPr>
        <p:spPr>
          <a:xfrm>
            <a:off x="714943" y="3982200"/>
            <a:ext cx="5925551" cy="276999"/>
          </a:xfrm>
          <a:prstGeom prst="rect">
            <a:avLst/>
          </a:prstGeom>
        </p:spPr>
        <p:txBody>
          <a:bodyPr wrap="square" numCol="1" spcCol="0">
            <a:spAutoFit/>
          </a:bodyPr>
          <a:lstStyle/>
          <a:p>
            <a:pPr>
              <a:buClrTx/>
            </a:pPr>
            <a:r>
              <a:rPr lang="da-DK" sz="1200" dirty="0" err="1"/>
              <a:t>Table</a:t>
            </a:r>
            <a:r>
              <a:rPr lang="da-DK" sz="1200" dirty="0"/>
              <a:t> </a:t>
            </a:r>
            <a:r>
              <a:rPr lang="da-DK" sz="1200" dirty="0" err="1"/>
              <a:t>adapted</a:t>
            </a:r>
            <a:r>
              <a:rPr lang="da-DK" sz="1200" dirty="0"/>
              <a:t> from reference #1.</a:t>
            </a:r>
          </a:p>
        </p:txBody>
      </p:sp>
    </p:spTree>
    <p:extLst>
      <p:ext uri="{BB962C8B-B14F-4D97-AF65-F5344CB8AC3E}">
        <p14:creationId xmlns:p14="http://schemas.microsoft.com/office/powerpoint/2010/main" val="35861722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03F912F-1C8C-4406-A72D-DDC68CC735EB}" type="slidenum">
              <a:rPr lang="en-US" smtClean="0"/>
              <a:pPr/>
              <a:t>38</a:t>
            </a:fld>
            <a:endParaRPr lang="en-US" dirty="0"/>
          </a:p>
        </p:txBody>
      </p:sp>
      <p:sp>
        <p:nvSpPr>
          <p:cNvPr id="2" name="Title 1"/>
          <p:cNvSpPr>
            <a:spLocks noGrp="1"/>
          </p:cNvSpPr>
          <p:nvPr>
            <p:ph type="title"/>
          </p:nvPr>
        </p:nvSpPr>
        <p:spPr/>
        <p:txBody>
          <a:bodyPr>
            <a:normAutofit/>
          </a:bodyPr>
          <a:lstStyle/>
          <a:p>
            <a:r>
              <a:rPr lang="en-US" dirty="0"/>
              <a:t>Future directions</a:t>
            </a:r>
          </a:p>
        </p:txBody>
      </p:sp>
      <p:sp>
        <p:nvSpPr>
          <p:cNvPr id="3" name="Content Placeholder 2"/>
          <p:cNvSpPr>
            <a:spLocks noGrp="1"/>
          </p:cNvSpPr>
          <p:nvPr>
            <p:ph type="body" sz="quarter" idx="4294967295"/>
          </p:nvPr>
        </p:nvSpPr>
        <p:spPr>
          <a:xfrm>
            <a:off x="841248" y="1636776"/>
            <a:ext cx="10119520" cy="4246666"/>
          </a:xfrm>
        </p:spPr>
        <p:txBody>
          <a:bodyPr>
            <a:normAutofit/>
          </a:bodyPr>
          <a:lstStyle/>
          <a:p>
            <a:r>
              <a:rPr lang="en-US" dirty="0">
                <a:solidFill>
                  <a:schemeClr val="tx1"/>
                </a:solidFill>
              </a:rPr>
              <a:t>Awaiting results of multiple phase 2 and 3 studies for drug candidates</a:t>
            </a:r>
          </a:p>
          <a:p>
            <a:r>
              <a:rPr lang="en-US" dirty="0">
                <a:solidFill>
                  <a:schemeClr val="tx1"/>
                </a:solidFill>
              </a:rPr>
              <a:t>Trial of weaning immunosuppressants in stable patients</a:t>
            </a:r>
          </a:p>
          <a:p>
            <a:r>
              <a:rPr lang="en-US" dirty="0">
                <a:solidFill>
                  <a:schemeClr val="tx1"/>
                </a:solidFill>
              </a:rPr>
              <a:t>Epigenetics, metabolomics</a:t>
            </a:r>
          </a:p>
          <a:p>
            <a:pPr marL="0" indent="0">
              <a:buNone/>
            </a:pPr>
            <a:r>
              <a:rPr lang="en-US" u="sng" dirty="0">
                <a:solidFill>
                  <a:schemeClr val="tx1"/>
                </a:solidFill>
              </a:rPr>
              <a:t>Information about active clinical trials can be found at:</a:t>
            </a:r>
          </a:p>
          <a:p>
            <a:r>
              <a:rPr lang="da-DK" dirty="0" err="1">
                <a:solidFill>
                  <a:schemeClr val="tx1"/>
                </a:solidFill>
              </a:rPr>
              <a:t>https</a:t>
            </a:r>
            <a:r>
              <a:rPr lang="da-DK" dirty="0">
                <a:solidFill>
                  <a:schemeClr val="tx1"/>
                </a:solidFill>
              </a:rPr>
              <a:t>://</a:t>
            </a:r>
            <a:r>
              <a:rPr lang="da-DK" dirty="0" err="1">
                <a:solidFill>
                  <a:schemeClr val="tx1"/>
                </a:solidFill>
              </a:rPr>
              <a:t>myasthenia.org</a:t>
            </a:r>
            <a:r>
              <a:rPr lang="da-DK" dirty="0">
                <a:solidFill>
                  <a:schemeClr val="tx1"/>
                </a:solidFill>
              </a:rPr>
              <a:t>/Research/</a:t>
            </a:r>
            <a:r>
              <a:rPr lang="da-DK" dirty="0" err="1">
                <a:solidFill>
                  <a:schemeClr val="tx1"/>
                </a:solidFill>
              </a:rPr>
              <a:t>Clinical</a:t>
            </a:r>
            <a:r>
              <a:rPr lang="da-DK" dirty="0">
                <a:solidFill>
                  <a:schemeClr val="tx1"/>
                </a:solidFill>
              </a:rPr>
              <a:t>-Trials</a:t>
            </a:r>
          </a:p>
          <a:p>
            <a:r>
              <a:rPr lang="da-DK" dirty="0">
                <a:solidFill>
                  <a:schemeClr val="tx1"/>
                </a:solidFill>
              </a:rPr>
              <a:t>https://www.clinicaltrials.gov</a:t>
            </a:r>
            <a:endParaRPr lang="en-US" dirty="0"/>
          </a:p>
        </p:txBody>
      </p:sp>
    </p:spTree>
    <p:extLst>
      <p:ext uri="{BB962C8B-B14F-4D97-AF65-F5344CB8AC3E}">
        <p14:creationId xmlns:p14="http://schemas.microsoft.com/office/powerpoint/2010/main" val="22672148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9E00E4A-8B18-488C-A30C-342F3D2A6E9F}"/>
              </a:ext>
            </a:extLst>
          </p:cNvPr>
          <p:cNvSpPr>
            <a:spLocks noGrp="1"/>
          </p:cNvSpPr>
          <p:nvPr>
            <p:ph type="body" sz="quarter" idx="10"/>
          </p:nvPr>
        </p:nvSpPr>
        <p:spPr/>
        <p:txBody>
          <a:bodyPr>
            <a:normAutofit/>
          </a:bodyPr>
          <a:lstStyle/>
          <a:p>
            <a:pPr>
              <a:lnSpc>
                <a:spcPct val="100000"/>
              </a:lnSpc>
              <a:spcBef>
                <a:spcPts val="1500"/>
              </a:spcBef>
            </a:pPr>
            <a:endParaRPr lang="en-US" sz="2800" dirty="0"/>
          </a:p>
          <a:p>
            <a:pPr>
              <a:lnSpc>
                <a:spcPct val="100000"/>
              </a:lnSpc>
              <a:spcBef>
                <a:spcPts val="1500"/>
              </a:spcBef>
            </a:pPr>
            <a:endParaRPr lang="en-US" sz="2800" dirty="0"/>
          </a:p>
          <a:p>
            <a:pPr>
              <a:lnSpc>
                <a:spcPct val="100000"/>
              </a:lnSpc>
              <a:spcBef>
                <a:spcPts val="1500"/>
              </a:spcBef>
            </a:pPr>
            <a:endParaRPr lang="en-US" sz="2800" dirty="0"/>
          </a:p>
        </p:txBody>
      </p:sp>
      <p:sp>
        <p:nvSpPr>
          <p:cNvPr id="5" name="Text Placeholder 4">
            <a:extLst>
              <a:ext uri="{FF2B5EF4-FFF2-40B4-BE49-F238E27FC236}">
                <a16:creationId xmlns:a16="http://schemas.microsoft.com/office/drawing/2014/main" id="{C737BE80-DF8C-CC4A-998F-54E299658400}"/>
              </a:ext>
            </a:extLst>
          </p:cNvPr>
          <p:cNvSpPr>
            <a:spLocks noGrp="1"/>
          </p:cNvSpPr>
          <p:nvPr>
            <p:ph type="body" sz="quarter" idx="11"/>
          </p:nvPr>
        </p:nvSpPr>
        <p:spPr/>
        <p:txBody>
          <a:bodyPr/>
          <a:lstStyle/>
          <a:p>
            <a:endParaRPr lang="en-US"/>
          </a:p>
        </p:txBody>
      </p:sp>
      <p:sp>
        <p:nvSpPr>
          <p:cNvPr id="2" name="Slide Number Placeholder 1">
            <a:extLst>
              <a:ext uri="{FF2B5EF4-FFF2-40B4-BE49-F238E27FC236}">
                <a16:creationId xmlns:a16="http://schemas.microsoft.com/office/drawing/2014/main" id="{DB5E779C-C419-454E-9BAE-B8D10AC6B3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3F912F-1C8C-4406-A72D-DDC68CC735EB}" type="slidenum">
              <a:rPr kumimoji="0" 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Title 3">
            <a:extLst>
              <a:ext uri="{FF2B5EF4-FFF2-40B4-BE49-F238E27FC236}">
                <a16:creationId xmlns:a16="http://schemas.microsoft.com/office/drawing/2014/main" id="{2E5E9275-90E2-4F9F-9DB4-DED0A9B55C4E}"/>
              </a:ext>
            </a:extLst>
          </p:cNvPr>
          <p:cNvSpPr>
            <a:spLocks noGrp="1"/>
          </p:cNvSpPr>
          <p:nvPr>
            <p:ph type="ctrTitle" idx="4294967295"/>
          </p:nvPr>
        </p:nvSpPr>
        <p:spPr>
          <a:xfrm>
            <a:off x="3397250" y="1738842"/>
            <a:ext cx="5397500" cy="2387600"/>
          </a:xfrm>
        </p:spPr>
        <p:txBody>
          <a:bodyPr>
            <a:normAutofit/>
          </a:bodyPr>
          <a:lstStyle/>
          <a:p>
            <a:r>
              <a:rPr lang="en-US" sz="4000" dirty="0"/>
              <a:t>Thank You</a:t>
            </a:r>
          </a:p>
        </p:txBody>
      </p:sp>
    </p:spTree>
    <p:extLst>
      <p:ext uri="{BB962C8B-B14F-4D97-AF65-F5344CB8AC3E}">
        <p14:creationId xmlns:p14="http://schemas.microsoft.com/office/powerpoint/2010/main" val="3799602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MGWeakness">
            <a:extLst>
              <a:ext uri="{FF2B5EF4-FFF2-40B4-BE49-F238E27FC236}">
                <a16:creationId xmlns:a16="http://schemas.microsoft.com/office/drawing/2014/main" id="{191778FC-B90F-4A4D-A7B7-58648F65194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464726" y="1824407"/>
            <a:ext cx="1149499" cy="25747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MG clinical forms</a:t>
            </a:r>
          </a:p>
        </p:txBody>
      </p:sp>
      <p:sp>
        <p:nvSpPr>
          <p:cNvPr id="4" name="Slide Number Placeholder 3"/>
          <p:cNvSpPr>
            <a:spLocks noGrp="1"/>
          </p:cNvSpPr>
          <p:nvPr>
            <p:ph type="sldNum" sz="quarter" idx="10"/>
          </p:nvPr>
        </p:nvSpPr>
        <p:spPr>
          <a:xfrm>
            <a:off x="4693920" y="6427055"/>
            <a:ext cx="2804160" cy="215444"/>
          </a:xfrm>
        </p:spPr>
        <p:txBody>
          <a:bodyPr/>
          <a:lstStyle/>
          <a:p>
            <a:fld id="{103F912F-1C8C-4406-A72D-DDC68CC735EB}" type="slidenum">
              <a:rPr lang="en-US" smtClean="0"/>
              <a:pPr/>
              <a:t>4</a:t>
            </a:fld>
            <a:endParaRPr lang="en-US" dirty="0"/>
          </a:p>
        </p:txBody>
      </p:sp>
      <p:sp>
        <p:nvSpPr>
          <p:cNvPr id="3" name="Content Placeholder 2"/>
          <p:cNvSpPr>
            <a:spLocks noGrp="1"/>
          </p:cNvSpPr>
          <p:nvPr>
            <p:ph sz="quarter" idx="11"/>
          </p:nvPr>
        </p:nvSpPr>
        <p:spPr/>
        <p:txBody>
          <a:bodyPr>
            <a:noAutofit/>
          </a:bodyPr>
          <a:lstStyle/>
          <a:p>
            <a:r>
              <a:rPr lang="en-US" sz="2000" kern="1200" dirty="0">
                <a:solidFill>
                  <a:schemeClr val="tx1"/>
                </a:solidFill>
              </a:rPr>
              <a:t>The two main clinical forms of MG are: </a:t>
            </a:r>
          </a:p>
          <a:p>
            <a:pPr lvl="1"/>
            <a:r>
              <a:rPr lang="en-US" sz="2000" kern="1200" dirty="0">
                <a:solidFill>
                  <a:schemeClr val="tx1"/>
                </a:solidFill>
              </a:rPr>
              <a:t>Ocular myasthenia - weakness is limited to the eyelids and extraocular muscles. </a:t>
            </a:r>
          </a:p>
          <a:p>
            <a:pPr lvl="1"/>
            <a:r>
              <a:rPr lang="en-US" sz="2000" kern="1200" dirty="0">
                <a:solidFill>
                  <a:schemeClr val="tx1"/>
                </a:solidFill>
              </a:rPr>
              <a:t>Generalized disease - weakness commonly affects ocular muscles, but it also involves a variable combination of bulbar, limb, and respiratory muscles.</a:t>
            </a:r>
          </a:p>
          <a:p>
            <a:r>
              <a:rPr lang="en-US" sz="2000" dirty="0"/>
              <a:t>Additional forms of MG are:</a:t>
            </a:r>
          </a:p>
          <a:p>
            <a:pPr lvl="1"/>
            <a:r>
              <a:rPr lang="en-US" sz="2000" dirty="0"/>
              <a:t>Neonatal MG - a transient form in neonates that results from transplacental </a:t>
            </a:r>
            <a:br>
              <a:rPr lang="en-US" sz="2000" dirty="0"/>
            </a:br>
            <a:r>
              <a:rPr lang="en-US" sz="2000" dirty="0"/>
              <a:t>passage of maternal antibodies that interfere with function of the neuromuscular junction. </a:t>
            </a:r>
          </a:p>
          <a:p>
            <a:pPr lvl="1"/>
            <a:r>
              <a:rPr lang="en-US" sz="2000" dirty="0"/>
              <a:t>Congenital MG - nonimmune-mediated forms that </a:t>
            </a:r>
            <a:br>
              <a:rPr lang="en-US" sz="2000" dirty="0"/>
            </a:br>
            <a:r>
              <a:rPr lang="en-US" sz="2000" dirty="0"/>
              <a:t>may result from mutations that adversely affect </a:t>
            </a:r>
            <a:br>
              <a:rPr lang="en-US" sz="2000" dirty="0"/>
            </a:br>
            <a:r>
              <a:rPr lang="en-US" sz="2000" dirty="0"/>
              <a:t>neuromuscular transmission.</a:t>
            </a:r>
          </a:p>
          <a:p>
            <a:endParaRPr lang="en-US" sz="2000" dirty="0"/>
          </a:p>
        </p:txBody>
      </p:sp>
      <p:sp>
        <p:nvSpPr>
          <p:cNvPr id="7" name="Rectangle 6"/>
          <p:cNvSpPr/>
          <p:nvPr/>
        </p:nvSpPr>
        <p:spPr>
          <a:xfrm>
            <a:off x="539694" y="6311639"/>
            <a:ext cx="5925551" cy="230832"/>
          </a:xfrm>
          <a:prstGeom prst="rect">
            <a:avLst/>
          </a:prstGeom>
        </p:spPr>
        <p:txBody>
          <a:bodyPr wrap="square" numCol="3" spcCol="0">
            <a:spAutoFit/>
          </a:bodyPr>
          <a:lstStyle/>
          <a:p>
            <a:pPr marL="115888" indent="-115888">
              <a:buClrTx/>
              <a:buFont typeface="+mj-lt"/>
              <a:buAutoNum type="arabicPeriod"/>
            </a:pPr>
            <a:r>
              <a:rPr lang="da-DK" sz="900" dirty="0" err="1"/>
              <a:t>Grob</a:t>
            </a:r>
            <a:r>
              <a:rPr lang="da-DK" sz="900" dirty="0"/>
              <a:t>, et al., 2008</a:t>
            </a:r>
          </a:p>
        </p:txBody>
      </p:sp>
      <p:pic>
        <p:nvPicPr>
          <p:cNvPr id="9" name="Picture 8">
            <a:extLst>
              <a:ext uri="{FF2B5EF4-FFF2-40B4-BE49-F238E27FC236}">
                <a16:creationId xmlns:a16="http://schemas.microsoft.com/office/drawing/2014/main" id="{74BB4363-C05F-ED45-8E74-A654D584A12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741046" y="4822013"/>
            <a:ext cx="3789955" cy="106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5F9B5AA-86CF-4BBB-BC8B-A4D827CC9321}"/>
              </a:ext>
            </a:extLst>
          </p:cNvPr>
          <p:cNvSpPr txBox="1"/>
          <p:nvPr/>
        </p:nvSpPr>
        <p:spPr>
          <a:xfrm>
            <a:off x="9626885" y="5753528"/>
            <a:ext cx="3133618" cy="385298"/>
          </a:xfrm>
          <a:prstGeom prst="rect">
            <a:avLst/>
          </a:prstGeom>
        </p:spPr>
        <p:txBody>
          <a:bodyPr vert="horz" wrap="square" lIns="0" tIns="12700" rIns="0" bIns="0" rtlCol="0">
            <a:spAutoFit/>
          </a:bodyPr>
          <a:lstStyle/>
          <a:p>
            <a:pPr marL="12700" algn="l">
              <a:lnSpc>
                <a:spcPts val="3604"/>
              </a:lnSpc>
              <a:spcBef>
                <a:spcPts val="100"/>
              </a:spcBef>
            </a:pPr>
            <a:r>
              <a:rPr lang="en-US" sz="900" kern="0" dirty="0"/>
              <a:t>Image courtesy of Michael Hehir, MD</a:t>
            </a:r>
          </a:p>
        </p:txBody>
      </p:sp>
    </p:spTree>
    <p:extLst>
      <p:ext uri="{BB962C8B-B14F-4D97-AF65-F5344CB8AC3E}">
        <p14:creationId xmlns:p14="http://schemas.microsoft.com/office/powerpoint/2010/main" val="2280398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MG antibody status</a:t>
            </a:r>
          </a:p>
        </p:txBody>
      </p:sp>
      <p:sp>
        <p:nvSpPr>
          <p:cNvPr id="3" name="Content Placeholder 2"/>
          <p:cNvSpPr>
            <a:spLocks noGrp="1"/>
          </p:cNvSpPr>
          <p:nvPr>
            <p:ph idx="1"/>
          </p:nvPr>
        </p:nvSpPr>
        <p:spPr>
          <a:xfrm>
            <a:off x="841248" y="1636776"/>
            <a:ext cx="6395831" cy="4351338"/>
          </a:xfrm>
        </p:spPr>
        <p:txBody>
          <a:bodyPr>
            <a:noAutofit/>
          </a:bodyPr>
          <a:lstStyle/>
          <a:p>
            <a:r>
              <a:rPr lang="en-US" sz="2400" dirty="0"/>
              <a:t>Seropositive MG - Patients have detectable antibodies to </a:t>
            </a:r>
            <a:r>
              <a:rPr lang="en-US" sz="2400" dirty="0" err="1"/>
              <a:t>AChR</a:t>
            </a:r>
            <a:r>
              <a:rPr lang="en-US" sz="2400" dirty="0"/>
              <a:t>, </a:t>
            </a:r>
            <a:r>
              <a:rPr lang="en-US" sz="2400" dirty="0" err="1"/>
              <a:t>MuSK</a:t>
            </a:r>
            <a:r>
              <a:rPr lang="en-US" sz="2400" dirty="0"/>
              <a:t>, or LRP4</a:t>
            </a:r>
          </a:p>
          <a:p>
            <a:pPr lvl="1"/>
            <a:r>
              <a:rPr lang="en-US" dirty="0"/>
              <a:t>~50% of patients with ocular </a:t>
            </a:r>
            <a:br>
              <a:rPr lang="en-US" dirty="0"/>
            </a:br>
            <a:r>
              <a:rPr lang="en-US" dirty="0"/>
              <a:t>myasthenia are seropositive</a:t>
            </a:r>
          </a:p>
          <a:p>
            <a:pPr lvl="1"/>
            <a:r>
              <a:rPr lang="en-US" dirty="0"/>
              <a:t>~90% of patients with generalized disease are seropositive</a:t>
            </a:r>
          </a:p>
          <a:p>
            <a:r>
              <a:rPr lang="en-US" sz="2400" dirty="0"/>
              <a:t>Seronegative MG – Patients lack </a:t>
            </a:r>
            <a:r>
              <a:rPr lang="en-US" sz="2400" dirty="0" err="1"/>
              <a:t>AChR</a:t>
            </a:r>
            <a:r>
              <a:rPr lang="en-US" sz="2400" dirty="0"/>
              <a:t>, </a:t>
            </a:r>
            <a:r>
              <a:rPr lang="en-US" sz="2400" dirty="0" err="1"/>
              <a:t>MuSK</a:t>
            </a:r>
            <a:r>
              <a:rPr lang="en-US" sz="2400" dirty="0"/>
              <a:t>, or LRP4 antibodies on standard assays</a:t>
            </a:r>
          </a:p>
          <a:p>
            <a:endParaRPr lang="en-US" sz="2400" dirty="0"/>
          </a:p>
        </p:txBody>
      </p:sp>
      <p:sp>
        <p:nvSpPr>
          <p:cNvPr id="4" name="Slide Number Placeholder 3"/>
          <p:cNvSpPr>
            <a:spLocks noGrp="1"/>
          </p:cNvSpPr>
          <p:nvPr>
            <p:ph type="sldNum" sz="quarter" idx="4294967295"/>
          </p:nvPr>
        </p:nvSpPr>
        <p:spPr>
          <a:xfrm>
            <a:off x="9268324" y="6356350"/>
            <a:ext cx="2743200" cy="365125"/>
          </a:xfrm>
        </p:spPr>
        <p:txBody>
          <a:bodyPr/>
          <a:lstStyle/>
          <a:p>
            <a:fld id="{103F912F-1C8C-4406-A72D-DDC68CC735EB}" type="slidenum">
              <a:rPr lang="en-US" smtClean="0"/>
              <a:pPr/>
              <a:t>5</a:t>
            </a:fld>
            <a:endParaRPr lang="en-US" dirty="0"/>
          </a:p>
        </p:txBody>
      </p:sp>
      <p:sp>
        <p:nvSpPr>
          <p:cNvPr id="7" name="Rectangle 6"/>
          <p:cNvSpPr/>
          <p:nvPr/>
        </p:nvSpPr>
        <p:spPr>
          <a:xfrm>
            <a:off x="491986" y="6308080"/>
            <a:ext cx="5925551" cy="230832"/>
          </a:xfrm>
          <a:prstGeom prst="rect">
            <a:avLst/>
          </a:prstGeom>
        </p:spPr>
        <p:txBody>
          <a:bodyPr wrap="square" numCol="3" spcCol="0">
            <a:spAutoFit/>
          </a:bodyPr>
          <a:lstStyle/>
          <a:p>
            <a:pPr marL="115888" indent="-115888">
              <a:buClrTx/>
              <a:buFont typeface="+mj-lt"/>
              <a:buAutoNum type="arabicPeriod"/>
            </a:pPr>
            <a:r>
              <a:rPr lang="da-DK" sz="900" dirty="0" err="1"/>
              <a:t>Gilhus</a:t>
            </a:r>
            <a:r>
              <a:rPr lang="da-DK" sz="900" dirty="0"/>
              <a:t>, 2015</a:t>
            </a:r>
          </a:p>
        </p:txBody>
      </p:sp>
      <p:sp>
        <p:nvSpPr>
          <p:cNvPr id="9" name="Rectangle 8">
            <a:extLst>
              <a:ext uri="{FF2B5EF4-FFF2-40B4-BE49-F238E27FC236}">
                <a16:creationId xmlns:a16="http://schemas.microsoft.com/office/drawing/2014/main" id="{C1557444-EE26-E048-AA0A-78086C004247}"/>
              </a:ext>
            </a:extLst>
          </p:cNvPr>
          <p:cNvSpPr/>
          <p:nvPr/>
        </p:nvSpPr>
        <p:spPr>
          <a:xfrm>
            <a:off x="6715230" y="4862584"/>
            <a:ext cx="4905271" cy="276999"/>
          </a:xfrm>
          <a:prstGeom prst="rect">
            <a:avLst/>
          </a:prstGeom>
        </p:spPr>
        <p:txBody>
          <a:bodyPr wrap="square" numCol="1" spcCol="0">
            <a:spAutoFit/>
          </a:bodyPr>
          <a:lstStyle/>
          <a:p>
            <a:pPr>
              <a:buClrTx/>
            </a:pPr>
            <a:r>
              <a:rPr lang="da-DK" sz="1200" dirty="0" err="1"/>
              <a:t>Figure</a:t>
            </a:r>
            <a:r>
              <a:rPr lang="da-DK" sz="1200" dirty="0"/>
              <a:t> </a:t>
            </a:r>
            <a:r>
              <a:rPr lang="da-DK" sz="1200" dirty="0" err="1"/>
              <a:t>adapted</a:t>
            </a:r>
            <a:r>
              <a:rPr lang="da-DK" sz="1200" dirty="0"/>
              <a:t> from reference #1. Re-</a:t>
            </a:r>
            <a:r>
              <a:rPr lang="da-DK" sz="1200" dirty="0" err="1"/>
              <a:t>created</a:t>
            </a:r>
            <a:r>
              <a:rPr lang="da-DK" sz="1200" dirty="0"/>
              <a:t> with </a:t>
            </a:r>
            <a:r>
              <a:rPr lang="da-DK" sz="1200" dirty="0" err="1"/>
              <a:t>BioRender.com</a:t>
            </a:r>
            <a:endParaRPr lang="da-DK" sz="1200" dirty="0"/>
          </a:p>
        </p:txBody>
      </p:sp>
      <p:pic>
        <p:nvPicPr>
          <p:cNvPr id="11" name="Picture 10">
            <a:extLst>
              <a:ext uri="{FF2B5EF4-FFF2-40B4-BE49-F238E27FC236}">
                <a16:creationId xmlns:a16="http://schemas.microsoft.com/office/drawing/2014/main" id="{A5FD3AD5-1F12-3449-AAAE-6A6DBA88A47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15230" y="2204068"/>
            <a:ext cx="4905271" cy="2640140"/>
          </a:xfrm>
          <a:prstGeom prst="rect">
            <a:avLst/>
          </a:prstGeom>
        </p:spPr>
      </p:pic>
      <p:sp>
        <p:nvSpPr>
          <p:cNvPr id="8" name="Slide Number Placeholder 2">
            <a:extLst>
              <a:ext uri="{FF2B5EF4-FFF2-40B4-BE49-F238E27FC236}">
                <a16:creationId xmlns:a16="http://schemas.microsoft.com/office/drawing/2014/main" id="{2848E4EC-933A-4C97-8563-4F0FC55A5387}"/>
              </a:ext>
            </a:extLst>
          </p:cNvPr>
          <p:cNvSpPr txBox="1">
            <a:spLocks/>
          </p:cNvSpPr>
          <p:nvPr/>
        </p:nvSpPr>
        <p:spPr>
          <a:xfrm>
            <a:off x="4693920" y="6427055"/>
            <a:ext cx="2804160" cy="2154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03F912F-1C8C-4406-A72D-DDC68CC735EB}" type="slidenum">
              <a:rPr lang="en-US" sz="1200" smtClean="0">
                <a:solidFill>
                  <a:schemeClr val="accent2"/>
                </a:solidFill>
                <a:latin typeface="+mj-lt"/>
              </a:rPr>
              <a:pPr algn="ctr"/>
              <a:t>5</a:t>
            </a:fld>
            <a:endParaRPr lang="en-US" sz="1200" dirty="0">
              <a:solidFill>
                <a:schemeClr val="accent2"/>
              </a:solidFill>
              <a:latin typeface="+mj-lt"/>
            </a:endParaRPr>
          </a:p>
        </p:txBody>
      </p:sp>
    </p:spTree>
    <p:extLst>
      <p:ext uri="{BB962C8B-B14F-4D97-AF65-F5344CB8AC3E}">
        <p14:creationId xmlns:p14="http://schemas.microsoft.com/office/powerpoint/2010/main" val="2897909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383701" y="1636776"/>
            <a:ext cx="3907152" cy="4594335"/>
          </a:xfrm>
          <a:prstGeom prst="rect">
            <a:avLst/>
          </a:prstGeom>
          <a:noFill/>
        </p:spPr>
        <p:txBody>
          <a:bodyPr wrap="square" rtlCol="0">
            <a:spAutoFit/>
          </a:bodyPr>
          <a:lstStyle/>
          <a:p>
            <a:pPr>
              <a:lnSpc>
                <a:spcPct val="150000"/>
              </a:lnSpc>
            </a:pPr>
            <a:r>
              <a:rPr lang="en-US" sz="2400" b="1" u="sng" dirty="0">
                <a:latin typeface="Arial" panose="020B0604020202020204" pitchFamily="34" charset="0"/>
                <a:cs typeface="Arial" panose="020B0604020202020204" pitchFamily="34" charset="0"/>
              </a:rPr>
              <a:t>Worst MGFA Status</a:t>
            </a:r>
          </a:p>
          <a:p>
            <a:pPr marL="461963" indent="-287338">
              <a:lnSpc>
                <a:spcPct val="120000"/>
              </a:lnSpc>
              <a:buFont typeface="Arial" panose="020B0604020202020204" pitchFamily="34" charset="0"/>
              <a:buChar char="•"/>
            </a:pPr>
            <a:r>
              <a:rPr lang="en-US" sz="2400" dirty="0">
                <a:latin typeface="Arial" panose="020B0604020202020204" pitchFamily="34" charset="0"/>
                <a:cs typeface="Arial" panose="020B0604020202020204" pitchFamily="34" charset="0"/>
              </a:rPr>
              <a:t>89% MGFA 3-5</a:t>
            </a:r>
          </a:p>
          <a:p>
            <a:pPr marL="461963" indent="-287338">
              <a:lnSpc>
                <a:spcPct val="120000"/>
              </a:lnSpc>
              <a:buFont typeface="Arial" panose="020B0604020202020204" pitchFamily="34" charset="0"/>
              <a:buChar char="•"/>
            </a:pPr>
            <a:r>
              <a:rPr lang="en-US" sz="2400" dirty="0">
                <a:latin typeface="Arial" panose="020B0604020202020204" pitchFamily="34" charset="0"/>
                <a:cs typeface="Arial" panose="020B0604020202020204" pitchFamily="34" charset="0"/>
              </a:rPr>
              <a:t>(Moderate Weakness or worse)</a:t>
            </a:r>
          </a:p>
          <a:p>
            <a:pPr marL="461963" indent="-287338">
              <a:lnSpc>
                <a:spcPct val="120000"/>
              </a:lnSpc>
              <a:buFont typeface="Arial" panose="020B0604020202020204" pitchFamily="34" charset="0"/>
              <a:buChar char="•"/>
            </a:pPr>
            <a:r>
              <a:rPr lang="en-US" sz="2400" dirty="0">
                <a:latin typeface="Arial" panose="020B0604020202020204" pitchFamily="34" charset="0"/>
                <a:cs typeface="Arial" panose="020B0604020202020204" pitchFamily="34" charset="0"/>
              </a:rPr>
              <a:t>44% MGFA Grade 4/5</a:t>
            </a:r>
          </a:p>
          <a:p>
            <a:pPr marL="461963" indent="-287338">
              <a:lnSpc>
                <a:spcPct val="120000"/>
              </a:lnSpc>
              <a:buFont typeface="Arial" panose="020B0604020202020204" pitchFamily="34" charset="0"/>
              <a:buChar char="•"/>
            </a:pPr>
            <a:r>
              <a:rPr lang="en-US" sz="2400" dirty="0">
                <a:latin typeface="Arial" panose="020B0604020202020204" pitchFamily="34" charset="0"/>
                <a:cs typeface="Arial" panose="020B0604020202020204" pitchFamily="34" charset="0"/>
              </a:rPr>
              <a:t>(Severe Weakness or worse)</a:t>
            </a:r>
          </a:p>
          <a:p>
            <a:pPr marL="461963" indent="-287338">
              <a:lnSpc>
                <a:spcPct val="120000"/>
              </a:lnSpc>
              <a:buFont typeface="Arial" panose="020B0604020202020204" pitchFamily="34" charset="0"/>
              <a:buChar char="•"/>
            </a:pPr>
            <a:r>
              <a:rPr lang="en-US" sz="2400" dirty="0">
                <a:latin typeface="Arial" panose="020B0604020202020204" pitchFamily="34" charset="0"/>
                <a:cs typeface="Arial" panose="020B0604020202020204" pitchFamily="34" charset="0"/>
              </a:rPr>
              <a:t>28% Respiratory Crisis</a:t>
            </a:r>
          </a:p>
          <a:p>
            <a:pPr marL="461963" indent="-287338">
              <a:lnSpc>
                <a:spcPct val="120000"/>
              </a:lnSpc>
              <a:buFont typeface="Arial" panose="020B0604020202020204" pitchFamily="34" charset="0"/>
              <a:buChar char="•"/>
            </a:pPr>
            <a:r>
              <a:rPr lang="en-US" sz="2400" dirty="0">
                <a:latin typeface="Arial" panose="020B0604020202020204" pitchFamily="34" charset="0"/>
                <a:cs typeface="Arial" panose="020B0604020202020204" pitchFamily="34" charset="0"/>
              </a:rPr>
              <a:t>Many Progress Rapidly within 2 – 3 weeks</a:t>
            </a:r>
          </a:p>
        </p:txBody>
      </p:sp>
      <p:sp>
        <p:nvSpPr>
          <p:cNvPr id="10" name="Rectangle 9">
            <a:extLst>
              <a:ext uri="{FF2B5EF4-FFF2-40B4-BE49-F238E27FC236}">
                <a16:creationId xmlns:a16="http://schemas.microsoft.com/office/drawing/2014/main" id="{EF7BE5B5-C9DD-EF4D-9370-6C17799ED557}"/>
              </a:ext>
            </a:extLst>
          </p:cNvPr>
          <p:cNvSpPr/>
          <p:nvPr/>
        </p:nvSpPr>
        <p:spPr>
          <a:xfrm>
            <a:off x="435507" y="6339946"/>
            <a:ext cx="5925551" cy="230832"/>
          </a:xfrm>
          <a:prstGeom prst="rect">
            <a:avLst/>
          </a:prstGeom>
        </p:spPr>
        <p:txBody>
          <a:bodyPr wrap="square" numCol="3" spcCol="0">
            <a:spAutoFit/>
          </a:bodyPr>
          <a:lstStyle/>
          <a:p>
            <a:pPr marL="115888" indent="-115888">
              <a:buClrTx/>
              <a:buFont typeface="+mj-lt"/>
              <a:buAutoNum type="arabicPeriod"/>
            </a:pPr>
            <a:r>
              <a:rPr lang="da-DK" sz="900" dirty="0" err="1"/>
              <a:t>Pasnoor</a:t>
            </a:r>
            <a:r>
              <a:rPr lang="da-DK" sz="900" dirty="0"/>
              <a:t>, et al., 2010</a:t>
            </a:r>
          </a:p>
        </p:txBody>
      </p:sp>
      <p:sp>
        <p:nvSpPr>
          <p:cNvPr id="3" name="Title 2">
            <a:extLst>
              <a:ext uri="{FF2B5EF4-FFF2-40B4-BE49-F238E27FC236}">
                <a16:creationId xmlns:a16="http://schemas.microsoft.com/office/drawing/2014/main" id="{88999DB8-B331-4041-AB05-9AD1438B0A17}"/>
              </a:ext>
            </a:extLst>
          </p:cNvPr>
          <p:cNvSpPr>
            <a:spLocks noGrp="1"/>
          </p:cNvSpPr>
          <p:nvPr>
            <p:ph type="title"/>
          </p:nvPr>
        </p:nvSpPr>
        <p:spPr/>
        <p:txBody>
          <a:bodyPr>
            <a:normAutofit/>
          </a:bodyPr>
          <a:lstStyle/>
          <a:p>
            <a:r>
              <a:rPr lang="en-US" dirty="0"/>
              <a:t>Anti-</a:t>
            </a:r>
            <a:r>
              <a:rPr lang="en-US" dirty="0" err="1"/>
              <a:t>MuSK</a:t>
            </a:r>
            <a:r>
              <a:rPr lang="en-US" dirty="0"/>
              <a:t> MG is a severe form of MG</a:t>
            </a:r>
          </a:p>
        </p:txBody>
      </p:sp>
      <p:sp>
        <p:nvSpPr>
          <p:cNvPr id="11" name="Content Placeholder 2">
            <a:extLst>
              <a:ext uri="{FF2B5EF4-FFF2-40B4-BE49-F238E27FC236}">
                <a16:creationId xmlns:a16="http://schemas.microsoft.com/office/drawing/2014/main" id="{5342E92A-9C0D-47B9-86A6-3CFDF01BBB4F}"/>
              </a:ext>
            </a:extLst>
          </p:cNvPr>
          <p:cNvSpPr txBox="1">
            <a:spLocks/>
          </p:cNvSpPr>
          <p:nvPr/>
        </p:nvSpPr>
        <p:spPr>
          <a:xfrm>
            <a:off x="841248" y="1636776"/>
            <a:ext cx="6395831" cy="4351338"/>
          </a:xfrm>
          <a:prstGeom prst="rect">
            <a:avLst/>
          </a:prstGeom>
        </p:spPr>
        <p:txBody>
          <a:bodyPr>
            <a:noAutofit/>
          </a:bodyPr>
          <a:lstStyle>
            <a:lvl1pPr marL="341313" indent="-230188" eaLnBrk="1" hangingPunct="1">
              <a:lnSpc>
                <a:spcPct val="114000"/>
              </a:lnSpc>
              <a:spcBef>
                <a:spcPts val="600"/>
              </a:spcBef>
              <a:spcAft>
                <a:spcPts val="600"/>
              </a:spcAft>
              <a:buFont typeface="Arial" panose="020B0604020202020204" pitchFamily="34" charset="0"/>
              <a:buChar char="•"/>
              <a:defRPr sz="2800">
                <a:solidFill>
                  <a:schemeClr val="tx1">
                    <a:lumMod val="85000"/>
                    <a:lumOff val="15000"/>
                  </a:schemeClr>
                </a:solidFill>
                <a:latin typeface="+mn-lt"/>
                <a:ea typeface="+mn-ea"/>
                <a:cs typeface="+mn-cs"/>
              </a:defRPr>
            </a:lvl1pPr>
            <a:lvl2pPr marL="742950" indent="-285750" eaLnBrk="1" hangingPunct="1">
              <a:lnSpc>
                <a:spcPct val="114000"/>
              </a:lnSpc>
              <a:spcBef>
                <a:spcPts val="600"/>
              </a:spcBef>
              <a:buFont typeface="Courier New" panose="02070309020205020404" pitchFamily="49" charset="0"/>
              <a:buChar char="o"/>
              <a:defRPr sz="2400">
                <a:solidFill>
                  <a:schemeClr val="tx1">
                    <a:lumMod val="85000"/>
                    <a:lumOff val="15000"/>
                  </a:schemeClr>
                </a:solidFill>
                <a:latin typeface="+mn-lt"/>
                <a:ea typeface="+mn-ea"/>
                <a:cs typeface="+mn-cs"/>
              </a:defRPr>
            </a:lvl2pPr>
            <a:lvl3pPr marL="1200150" indent="-285750" eaLnBrk="1" hangingPunct="1">
              <a:lnSpc>
                <a:spcPct val="114000"/>
              </a:lnSpc>
              <a:spcBef>
                <a:spcPts val="600"/>
              </a:spcBef>
              <a:buFont typeface="Arial" panose="020B0604020202020204" pitchFamily="34" charset="0"/>
              <a:buChar char="•"/>
              <a:defRPr>
                <a:solidFill>
                  <a:schemeClr val="tx1">
                    <a:lumMod val="85000"/>
                    <a:lumOff val="15000"/>
                  </a:schemeClr>
                </a:solidFill>
                <a:latin typeface="+mn-lt"/>
                <a:ea typeface="+mn-ea"/>
                <a:cs typeface="+mn-cs"/>
              </a:defRPr>
            </a:lvl3pPr>
            <a:lvl4pPr marL="1657350" indent="-285750" eaLnBrk="1" hangingPunct="1">
              <a:lnSpc>
                <a:spcPct val="114000"/>
              </a:lnSpc>
              <a:spcBef>
                <a:spcPts val="600"/>
              </a:spcBef>
              <a:buFont typeface="Arial" panose="020B0604020202020204" pitchFamily="34" charset="0"/>
              <a:buChar char="•"/>
              <a:defRPr>
                <a:solidFill>
                  <a:schemeClr val="tx1">
                    <a:lumMod val="85000"/>
                    <a:lumOff val="15000"/>
                  </a:schemeClr>
                </a:solidFill>
                <a:latin typeface="+mn-lt"/>
                <a:ea typeface="+mn-ea"/>
                <a:cs typeface="+mn-cs"/>
              </a:defRPr>
            </a:lvl4pPr>
            <a:lvl5pPr marL="2114550" indent="-285750" eaLnBrk="1" hangingPunct="1">
              <a:lnSpc>
                <a:spcPct val="114000"/>
              </a:lnSpc>
              <a:spcBef>
                <a:spcPts val="600"/>
              </a:spcBef>
              <a:buFont typeface="Arial" panose="020B0604020202020204" pitchFamily="34" charset="0"/>
              <a:buChar char="•"/>
              <a:defRPr>
                <a:solidFill>
                  <a:schemeClr val="tx1">
                    <a:lumMod val="85000"/>
                    <a:lumOff val="15000"/>
                  </a:schemeClr>
                </a:solidFill>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111125" indent="0">
              <a:buNone/>
            </a:pPr>
            <a:r>
              <a:rPr lang="en-US" sz="2400" b="1" u="sng" kern="0" dirty="0"/>
              <a:t>Anti-</a:t>
            </a:r>
            <a:r>
              <a:rPr lang="en-US" sz="2400" b="1" u="sng" kern="0" dirty="0" err="1"/>
              <a:t>MuSK</a:t>
            </a:r>
            <a:r>
              <a:rPr lang="en-US" sz="2400" b="1" u="sng" kern="0" dirty="0"/>
              <a:t> (Muscle Specific Kinase):</a:t>
            </a:r>
          </a:p>
          <a:p>
            <a:pPr marL="461963" indent="-287338"/>
            <a:r>
              <a:rPr lang="en-US" sz="2400" kern="0" dirty="0"/>
              <a:t>1/3 Seronegative MG (7% total)</a:t>
            </a:r>
          </a:p>
          <a:p>
            <a:pPr marL="461963" indent="-287338"/>
            <a:r>
              <a:rPr lang="en-US" sz="2400" kern="0" dirty="0"/>
              <a:t>4000 - 5000 patients in US</a:t>
            </a:r>
          </a:p>
          <a:p>
            <a:pPr marL="111125" indent="0">
              <a:buNone/>
            </a:pPr>
            <a:r>
              <a:rPr lang="en-US" sz="2400" b="1" u="sng" dirty="0">
                <a:solidFill>
                  <a:srgbClr val="151617"/>
                </a:solidFill>
                <a:latin typeface="Arial" panose="020B0604020202020204" pitchFamily="34" charset="0"/>
                <a:cs typeface="Arial" panose="020B0604020202020204" pitchFamily="34" charset="0"/>
              </a:rPr>
              <a:t>Age of onset</a:t>
            </a:r>
            <a:endParaRPr lang="en-US" sz="2400" u="sng" dirty="0">
              <a:solidFill>
                <a:srgbClr val="151617"/>
              </a:solidFill>
              <a:latin typeface="Arial" panose="020B0604020202020204" pitchFamily="34" charset="0"/>
              <a:cs typeface="Arial" panose="020B0604020202020204" pitchFamily="34" charset="0"/>
            </a:endParaRPr>
          </a:p>
          <a:p>
            <a:pPr marL="461963" indent="-287338">
              <a:buFont typeface="Arial" panose="020B0604020202020204" pitchFamily="34" charset="0"/>
              <a:buChar char="•"/>
            </a:pPr>
            <a:r>
              <a:rPr lang="en-US" sz="2400" dirty="0">
                <a:solidFill>
                  <a:srgbClr val="151617"/>
                </a:solidFill>
                <a:latin typeface="Arial" panose="020B0604020202020204" pitchFamily="34" charset="0"/>
                <a:cs typeface="Arial" panose="020B0604020202020204" pitchFamily="34" charset="0"/>
              </a:rPr>
              <a:t>Females - 36.7 ± 18.7 years</a:t>
            </a:r>
          </a:p>
          <a:p>
            <a:pPr marL="461963" indent="-287338">
              <a:buFont typeface="Arial" panose="020B0604020202020204" pitchFamily="34" charset="0"/>
              <a:buChar char="•"/>
            </a:pPr>
            <a:r>
              <a:rPr lang="en-US" sz="2400" dirty="0">
                <a:solidFill>
                  <a:srgbClr val="151617"/>
                </a:solidFill>
                <a:latin typeface="Arial" panose="020B0604020202020204" pitchFamily="34" charset="0"/>
                <a:cs typeface="Arial" panose="020B0604020202020204" pitchFamily="34" charset="0"/>
              </a:rPr>
              <a:t>Males - 44.1 ± 17.0 years </a:t>
            </a:r>
          </a:p>
          <a:p>
            <a:pPr marL="111125" indent="0">
              <a:buNone/>
            </a:pPr>
            <a:r>
              <a:rPr lang="en-US" sz="2400" dirty="0">
                <a:solidFill>
                  <a:srgbClr val="151617"/>
                </a:solidFill>
                <a:latin typeface="Arial" panose="020B0604020202020204" pitchFamily="34" charset="0"/>
                <a:cs typeface="Arial" panose="020B0604020202020204" pitchFamily="34" charset="0"/>
              </a:rPr>
              <a:t>In 64% of patients, onset was before 40 years of age.</a:t>
            </a:r>
            <a:endParaRPr lang="en-US" sz="2400" dirty="0">
              <a:latin typeface="Arial" panose="020B0604020202020204" pitchFamily="34" charset="0"/>
              <a:cs typeface="Arial" panose="020B0604020202020204" pitchFamily="34" charset="0"/>
            </a:endParaRPr>
          </a:p>
        </p:txBody>
      </p:sp>
      <p:sp>
        <p:nvSpPr>
          <p:cNvPr id="13" name="Slide Number Placeholder 2">
            <a:extLst>
              <a:ext uri="{FF2B5EF4-FFF2-40B4-BE49-F238E27FC236}">
                <a16:creationId xmlns:a16="http://schemas.microsoft.com/office/drawing/2014/main" id="{90A96D9A-55C6-4DC4-A063-9A161CDE25F9}"/>
              </a:ext>
            </a:extLst>
          </p:cNvPr>
          <p:cNvSpPr txBox="1">
            <a:spLocks/>
          </p:cNvSpPr>
          <p:nvPr/>
        </p:nvSpPr>
        <p:spPr>
          <a:xfrm>
            <a:off x="4693920" y="6427055"/>
            <a:ext cx="2804160" cy="2154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03F912F-1C8C-4406-A72D-DDC68CC735EB}" type="slidenum">
              <a:rPr lang="en-US" sz="1200" smtClean="0">
                <a:solidFill>
                  <a:schemeClr val="accent2"/>
                </a:solidFill>
                <a:latin typeface="+mj-lt"/>
              </a:rPr>
              <a:pPr algn="ctr"/>
              <a:t>6</a:t>
            </a:fld>
            <a:endParaRPr lang="en-US" sz="1200" dirty="0">
              <a:solidFill>
                <a:schemeClr val="accent2"/>
              </a:solidFill>
              <a:latin typeface="+mj-lt"/>
            </a:endParaRPr>
          </a:p>
        </p:txBody>
      </p:sp>
    </p:spTree>
    <p:extLst>
      <p:ext uri="{BB962C8B-B14F-4D97-AF65-F5344CB8AC3E}">
        <p14:creationId xmlns:p14="http://schemas.microsoft.com/office/powerpoint/2010/main" val="1486692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2ED35-007D-3144-8E94-007B31AF333C}"/>
              </a:ext>
            </a:extLst>
          </p:cNvPr>
          <p:cNvSpPr>
            <a:spLocks noGrp="1"/>
          </p:cNvSpPr>
          <p:nvPr>
            <p:ph type="title"/>
          </p:nvPr>
        </p:nvSpPr>
        <p:spPr/>
        <p:txBody>
          <a:bodyPr/>
          <a:lstStyle/>
          <a:p>
            <a:r>
              <a:rPr lang="en-US" dirty="0"/>
              <a:t>MG Disease Progression</a:t>
            </a:r>
          </a:p>
        </p:txBody>
      </p:sp>
      <p:sp>
        <p:nvSpPr>
          <p:cNvPr id="5" name="Rectangle 4">
            <a:extLst>
              <a:ext uri="{FF2B5EF4-FFF2-40B4-BE49-F238E27FC236}">
                <a16:creationId xmlns:a16="http://schemas.microsoft.com/office/drawing/2014/main" id="{ECFF6E28-D633-A24B-8C1E-ADFB3F8E152E}"/>
              </a:ext>
            </a:extLst>
          </p:cNvPr>
          <p:cNvSpPr/>
          <p:nvPr/>
        </p:nvSpPr>
        <p:spPr>
          <a:xfrm>
            <a:off x="452229" y="6356350"/>
            <a:ext cx="5925551" cy="230832"/>
          </a:xfrm>
          <a:prstGeom prst="rect">
            <a:avLst/>
          </a:prstGeom>
        </p:spPr>
        <p:txBody>
          <a:bodyPr wrap="square" numCol="3" spcCol="0">
            <a:spAutoFit/>
          </a:bodyPr>
          <a:lstStyle/>
          <a:p>
            <a:pPr marL="115888" indent="-115888">
              <a:buClrTx/>
              <a:buFont typeface="+mj-lt"/>
              <a:buAutoNum type="arabicPeriod"/>
            </a:pPr>
            <a:r>
              <a:rPr lang="da-DK" sz="900" dirty="0" err="1"/>
              <a:t>Peeler</a:t>
            </a:r>
            <a:r>
              <a:rPr lang="da-DK" sz="900" dirty="0"/>
              <a:t>, et al., 2015</a:t>
            </a:r>
          </a:p>
        </p:txBody>
      </p:sp>
      <p:sp>
        <p:nvSpPr>
          <p:cNvPr id="8" name="Content Placeholder 2">
            <a:extLst>
              <a:ext uri="{FF2B5EF4-FFF2-40B4-BE49-F238E27FC236}">
                <a16:creationId xmlns:a16="http://schemas.microsoft.com/office/drawing/2014/main" id="{C3D62DE1-A95B-EB4E-A1D7-1ED7E487CE41}"/>
              </a:ext>
            </a:extLst>
          </p:cNvPr>
          <p:cNvSpPr txBox="1">
            <a:spLocks/>
          </p:cNvSpPr>
          <p:nvPr/>
        </p:nvSpPr>
        <p:spPr>
          <a:xfrm>
            <a:off x="841248" y="1639418"/>
            <a:ext cx="10592728" cy="3866648"/>
          </a:xfrm>
          <a:prstGeom prst="rect">
            <a:avLst/>
          </a:prstGeom>
        </p:spPr>
        <p:txBody>
          <a:bodyPr vert="horz" lIns="91440" tIns="45720" rIns="91440" bIns="45720" rtlCol="0">
            <a:normAutofit fontScale="92500" lnSpcReduction="10000"/>
          </a:bodyPr>
          <a:lstStyle>
            <a:lvl1pPr marL="231775" indent="-231775" eaLnBrk="1" hangingPunct="1">
              <a:spcAft>
                <a:spcPts val="600"/>
              </a:spcAft>
              <a:buFont typeface="Arial" panose="020B0604020202020204" pitchFamily="34" charset="0"/>
              <a:buChar char="»"/>
              <a:defRPr sz="2800">
                <a:solidFill>
                  <a:schemeClr val="tx1">
                    <a:lumMod val="85000"/>
                    <a:lumOff val="15000"/>
                  </a:schemeClr>
                </a:solidFill>
                <a:latin typeface="+mn-lt"/>
                <a:ea typeface="+mn-ea"/>
                <a:cs typeface="+mn-cs"/>
              </a:defRPr>
            </a:lvl1pPr>
            <a:lvl2pPr marL="742950" indent="-285750" eaLnBrk="1" hangingPunct="1">
              <a:buFont typeface="Arial" panose="020B0604020202020204" pitchFamily="34" charset="0"/>
              <a:buChar char="–"/>
              <a:defRPr sz="2400">
                <a:solidFill>
                  <a:schemeClr val="tx1">
                    <a:lumMod val="85000"/>
                    <a:lumOff val="15000"/>
                  </a:schemeClr>
                </a:solidFill>
                <a:latin typeface="+mn-lt"/>
                <a:ea typeface="+mn-ea"/>
                <a:cs typeface="+mn-cs"/>
              </a:defRPr>
            </a:lvl2pPr>
            <a:lvl3pPr marL="1200150" indent="-285750" eaLnBrk="1" hangingPunct="1">
              <a:buFont typeface="Arial" panose="020B0604020202020204" pitchFamily="34" charset="0"/>
              <a:buChar char="•"/>
              <a:defRPr>
                <a:solidFill>
                  <a:schemeClr val="tx1">
                    <a:lumMod val="85000"/>
                    <a:lumOff val="15000"/>
                  </a:schemeClr>
                </a:solidFill>
                <a:latin typeface="+mn-lt"/>
                <a:ea typeface="+mn-ea"/>
                <a:cs typeface="+mn-cs"/>
              </a:defRPr>
            </a:lvl3pPr>
            <a:lvl4pPr marL="1657350" indent="-285750" eaLnBrk="1" hangingPunct="1">
              <a:buFont typeface="Arial" panose="020B0604020202020204" pitchFamily="34" charset="0"/>
              <a:buChar char="•"/>
              <a:defRPr>
                <a:solidFill>
                  <a:schemeClr val="tx1">
                    <a:lumMod val="85000"/>
                    <a:lumOff val="15000"/>
                  </a:schemeClr>
                </a:solidFill>
                <a:latin typeface="+mn-lt"/>
                <a:ea typeface="+mn-ea"/>
                <a:cs typeface="+mn-cs"/>
              </a:defRPr>
            </a:lvl4pPr>
            <a:lvl5pPr marL="2114550" indent="-285750" eaLnBrk="1" hangingPunct="1">
              <a:buFont typeface="Arial" panose="020B0604020202020204" pitchFamily="34" charset="0"/>
              <a:buChar char="•"/>
              <a:defRPr>
                <a:solidFill>
                  <a:schemeClr val="tx1">
                    <a:lumMod val="85000"/>
                    <a:lumOff val="15000"/>
                  </a:schemeClr>
                </a:solidFill>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nSpc>
                <a:spcPct val="120000"/>
              </a:lnSpc>
              <a:buFont typeface="Arial" panose="020B0604020202020204" pitchFamily="34" charset="0"/>
              <a:buChar char="•"/>
              <a:defRPr/>
            </a:pPr>
            <a:r>
              <a:rPr lang="en-US" sz="2000" dirty="0"/>
              <a:t>Ptosis and diplopia are common initial symptoms, but disease remains restricted to ocular muscles in a minority of patients </a:t>
            </a:r>
          </a:p>
          <a:p>
            <a:pPr>
              <a:lnSpc>
                <a:spcPct val="120000"/>
              </a:lnSpc>
              <a:spcAft>
                <a:spcPts val="0"/>
              </a:spcAft>
              <a:buFont typeface="Arial" panose="020B0604020202020204" pitchFamily="34" charset="0"/>
              <a:buChar char="•"/>
              <a:defRPr/>
            </a:pPr>
            <a:r>
              <a:rPr lang="en-US" sz="2000" dirty="0">
                <a:solidFill>
                  <a:schemeClr val="tx1"/>
                </a:solidFill>
              </a:rPr>
              <a:t>In 15% of patients with MG, symptoms and signs are confined to ocular muscles. </a:t>
            </a:r>
          </a:p>
          <a:p>
            <a:pPr lvl="1">
              <a:lnSpc>
                <a:spcPct val="120000"/>
              </a:lnSpc>
              <a:buFont typeface="Courier New" panose="02070309020205020404" pitchFamily="49" charset="0"/>
              <a:buChar char="o"/>
              <a:defRPr/>
            </a:pPr>
            <a:r>
              <a:rPr lang="en-US" sz="2000" dirty="0">
                <a:solidFill>
                  <a:schemeClr val="tx1"/>
                </a:solidFill>
              </a:rPr>
              <a:t>In most patients with purely ocular MG 2 years after the start of symptoms, disease will persist as a focal eye-muscle weakness </a:t>
            </a:r>
          </a:p>
          <a:p>
            <a:pPr lvl="1">
              <a:lnSpc>
                <a:spcPct val="120000"/>
              </a:lnSpc>
              <a:buFont typeface="Courier New" panose="02070309020205020404" pitchFamily="49" charset="0"/>
              <a:buChar char="o"/>
              <a:defRPr/>
            </a:pPr>
            <a:r>
              <a:rPr lang="en-US" sz="2000" dirty="0">
                <a:solidFill>
                  <a:schemeClr val="tx1"/>
                </a:solidFill>
              </a:rPr>
              <a:t>In patients with ocular MG, presence of </a:t>
            </a:r>
            <a:r>
              <a:rPr lang="en-US" sz="2000" dirty="0" err="1">
                <a:solidFill>
                  <a:schemeClr val="tx1"/>
                </a:solidFill>
              </a:rPr>
              <a:t>AChR</a:t>
            </a:r>
            <a:r>
              <a:rPr lang="en-US" sz="2000" dirty="0">
                <a:solidFill>
                  <a:schemeClr val="tx1"/>
                </a:solidFill>
              </a:rPr>
              <a:t>-binding antibodies slightly increases the risk of subsequent generalized disease</a:t>
            </a:r>
            <a:r>
              <a:rPr lang="en-US" sz="2000" baseline="30000" dirty="0">
                <a:solidFill>
                  <a:schemeClr val="tx1"/>
                </a:solidFill>
              </a:rPr>
              <a:t>1</a:t>
            </a:r>
            <a:endParaRPr lang="en-US" sz="2000" dirty="0">
              <a:solidFill>
                <a:schemeClr val="tx1"/>
              </a:solidFill>
            </a:endParaRPr>
          </a:p>
          <a:p>
            <a:pPr>
              <a:lnSpc>
                <a:spcPct val="120000"/>
              </a:lnSpc>
              <a:buFont typeface="Arial" panose="020B0604020202020204" pitchFamily="34" charset="0"/>
              <a:buChar char="•"/>
              <a:defRPr/>
            </a:pPr>
            <a:r>
              <a:rPr lang="en-US" sz="2000" dirty="0"/>
              <a:t>90% of patients with MG experience the maximal amount of weakness within the first 2 symptomatic years</a:t>
            </a:r>
          </a:p>
          <a:p>
            <a:pPr lvl="1">
              <a:lnSpc>
                <a:spcPct val="120000"/>
              </a:lnSpc>
              <a:buFont typeface="Courier New" panose="02070309020205020404" pitchFamily="49" charset="0"/>
              <a:buChar char="o"/>
              <a:defRPr/>
            </a:pPr>
            <a:r>
              <a:rPr lang="en-US" sz="2000" dirty="0"/>
              <a:t>Patients with anti-</a:t>
            </a:r>
            <a:r>
              <a:rPr lang="en-US" sz="2000" dirty="0" err="1"/>
              <a:t>MuSK</a:t>
            </a:r>
            <a:r>
              <a:rPr lang="en-US" sz="2000" dirty="0"/>
              <a:t> antibody+ MG often experience maximal weakness in the first symptomatic year </a:t>
            </a:r>
          </a:p>
        </p:txBody>
      </p:sp>
      <p:sp>
        <p:nvSpPr>
          <p:cNvPr id="6" name="Slide Number Placeholder 2">
            <a:extLst>
              <a:ext uri="{FF2B5EF4-FFF2-40B4-BE49-F238E27FC236}">
                <a16:creationId xmlns:a16="http://schemas.microsoft.com/office/drawing/2014/main" id="{B7695843-ED3C-405B-8AFD-9C2F367435BE}"/>
              </a:ext>
            </a:extLst>
          </p:cNvPr>
          <p:cNvSpPr txBox="1">
            <a:spLocks/>
          </p:cNvSpPr>
          <p:nvPr/>
        </p:nvSpPr>
        <p:spPr>
          <a:xfrm>
            <a:off x="4693920" y="6427055"/>
            <a:ext cx="2804160" cy="2154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03F912F-1C8C-4406-A72D-DDC68CC735EB}" type="slidenum">
              <a:rPr lang="en-US" sz="1200" smtClean="0">
                <a:solidFill>
                  <a:schemeClr val="accent2"/>
                </a:solidFill>
                <a:latin typeface="+mj-lt"/>
              </a:rPr>
              <a:pPr algn="ctr"/>
              <a:t>7</a:t>
            </a:fld>
            <a:endParaRPr lang="en-US" sz="1200" dirty="0">
              <a:solidFill>
                <a:schemeClr val="accent2"/>
              </a:solidFill>
              <a:latin typeface="+mj-lt"/>
            </a:endParaRPr>
          </a:p>
        </p:txBody>
      </p:sp>
    </p:spTree>
    <p:extLst>
      <p:ext uri="{BB962C8B-B14F-4D97-AF65-F5344CB8AC3E}">
        <p14:creationId xmlns:p14="http://schemas.microsoft.com/office/powerpoint/2010/main" val="2029471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MG thymic status</a:t>
            </a:r>
          </a:p>
        </p:txBody>
      </p:sp>
      <p:sp>
        <p:nvSpPr>
          <p:cNvPr id="3" name="Content Placeholder 2"/>
          <p:cNvSpPr>
            <a:spLocks noGrp="1"/>
          </p:cNvSpPr>
          <p:nvPr>
            <p:ph idx="1"/>
          </p:nvPr>
        </p:nvSpPr>
        <p:spPr>
          <a:xfrm>
            <a:off x="804040" y="1715104"/>
            <a:ext cx="7306290" cy="4067478"/>
          </a:xfrm>
        </p:spPr>
        <p:txBody>
          <a:bodyPr>
            <a:noAutofit/>
          </a:bodyPr>
          <a:lstStyle/>
          <a:p>
            <a:pPr marL="0" indent="0" algn="l" rtl="0">
              <a:buNone/>
            </a:pPr>
            <a:r>
              <a:rPr lang="en-US" sz="2000" b="1" dirty="0"/>
              <a:t>The thymus has a key role in inducing anti-</a:t>
            </a:r>
            <a:r>
              <a:rPr lang="en-US" sz="2000" b="1" dirty="0" err="1"/>
              <a:t>AChR</a:t>
            </a:r>
            <a:r>
              <a:rPr lang="en-US" sz="2000" b="1" dirty="0"/>
              <a:t> antibody production in patients with MG.</a:t>
            </a:r>
          </a:p>
          <a:p>
            <a:pPr marL="0" indent="0" algn="l" rtl="0">
              <a:buNone/>
            </a:pPr>
            <a:r>
              <a:rPr lang="en-US" sz="2000" dirty="0"/>
              <a:t>~10-15% of patients with MG have an underlying thymoma</a:t>
            </a:r>
            <a:r>
              <a:rPr lang="en-US" sz="2000" kern="1200" dirty="0">
                <a:solidFill>
                  <a:schemeClr val="tx1"/>
                </a:solidFill>
              </a:rPr>
              <a:t>, and the prevalence increases with increasing age. </a:t>
            </a:r>
          </a:p>
          <a:p>
            <a:pPr marL="0" indent="0" algn="l" rtl="0">
              <a:buNone/>
            </a:pPr>
            <a:r>
              <a:rPr lang="en-US" sz="2000" dirty="0">
                <a:solidFill>
                  <a:schemeClr val="tx1"/>
                </a:solidFill>
              </a:rPr>
              <a:t>In patients with ocular MG, presence of thymoma increases the risk of subsequent generalized disease</a:t>
            </a:r>
            <a:r>
              <a:rPr lang="en-US" sz="2000" baseline="30000" dirty="0">
                <a:solidFill>
                  <a:schemeClr val="tx1"/>
                </a:solidFill>
              </a:rPr>
              <a:t>1</a:t>
            </a:r>
            <a:endParaRPr lang="en-US" sz="2000" dirty="0">
              <a:solidFill>
                <a:schemeClr val="tx1"/>
              </a:solidFill>
            </a:endParaRPr>
          </a:p>
          <a:p>
            <a:pPr marL="0" indent="0" algn="l" rtl="0">
              <a:buNone/>
            </a:pPr>
            <a:r>
              <a:rPr lang="en-US" sz="2000" kern="1200" dirty="0">
                <a:solidFill>
                  <a:schemeClr val="tx1"/>
                </a:solidFill>
              </a:rPr>
              <a:t>Imaging of the thymus with a CT or chest MRI is recommended for patients with </a:t>
            </a:r>
            <a:r>
              <a:rPr lang="en-US" sz="2000" kern="1200" dirty="0" err="1">
                <a:solidFill>
                  <a:schemeClr val="tx1"/>
                </a:solidFill>
              </a:rPr>
              <a:t>AChR</a:t>
            </a:r>
            <a:r>
              <a:rPr lang="en-US" sz="2000" kern="1200" dirty="0">
                <a:solidFill>
                  <a:schemeClr val="tx1"/>
                </a:solidFill>
              </a:rPr>
              <a:t> and Seronegative MG </a:t>
            </a:r>
          </a:p>
          <a:p>
            <a:pPr marL="0" indent="0" algn="l" rtl="0">
              <a:buNone/>
            </a:pPr>
            <a:r>
              <a:rPr lang="en-US" sz="2000" kern="1200" dirty="0">
                <a:solidFill>
                  <a:schemeClr val="tx1"/>
                </a:solidFill>
              </a:rPr>
              <a:t>2/3 of patients with MG have generalized early- or late-onset disease and no thymoma. </a:t>
            </a:r>
            <a:endParaRPr lang="en-US" sz="2000" dirty="0"/>
          </a:p>
        </p:txBody>
      </p:sp>
      <p:sp>
        <p:nvSpPr>
          <p:cNvPr id="7" name="Rectangle 6"/>
          <p:cNvSpPr/>
          <p:nvPr/>
        </p:nvSpPr>
        <p:spPr>
          <a:xfrm>
            <a:off x="497457" y="6356350"/>
            <a:ext cx="5925551" cy="230832"/>
          </a:xfrm>
          <a:prstGeom prst="rect">
            <a:avLst/>
          </a:prstGeom>
        </p:spPr>
        <p:txBody>
          <a:bodyPr wrap="square" numCol="3" spcCol="0">
            <a:spAutoFit/>
          </a:bodyPr>
          <a:lstStyle/>
          <a:p>
            <a:pPr marL="115888" indent="-115888">
              <a:buClrTx/>
              <a:buFont typeface="+mj-lt"/>
              <a:buAutoNum type="arabicPeriod"/>
            </a:pPr>
            <a:r>
              <a:rPr lang="da-DK" sz="900" dirty="0"/>
              <a:t>Li, et al., 2018</a:t>
            </a:r>
          </a:p>
          <a:p>
            <a:pPr marL="115888" indent="-115888">
              <a:buClrTx/>
              <a:buFont typeface="+mj-lt"/>
              <a:buAutoNum type="arabicPeriod"/>
            </a:pPr>
            <a:r>
              <a:rPr lang="da-DK" sz="900" dirty="0" err="1"/>
              <a:t>Gilhus</a:t>
            </a:r>
            <a:r>
              <a:rPr lang="da-DK" sz="900" dirty="0"/>
              <a:t>, et al., 2015</a:t>
            </a:r>
          </a:p>
        </p:txBody>
      </p:sp>
      <p:pic>
        <p:nvPicPr>
          <p:cNvPr id="5" name="Picture 4">
            <a:extLst>
              <a:ext uri="{FF2B5EF4-FFF2-40B4-BE49-F238E27FC236}">
                <a16:creationId xmlns:a16="http://schemas.microsoft.com/office/drawing/2014/main" id="{DFB890FA-5F46-0249-B9EE-433AB4060C6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371347" y="2438672"/>
            <a:ext cx="3016613" cy="2413291"/>
          </a:xfrm>
          <a:prstGeom prst="rect">
            <a:avLst/>
          </a:prstGeom>
          <a:ln>
            <a:solidFill>
              <a:schemeClr val="accent1"/>
            </a:solidFill>
          </a:ln>
        </p:spPr>
      </p:pic>
      <p:sp>
        <p:nvSpPr>
          <p:cNvPr id="8" name="Slide Number Placeholder 2">
            <a:extLst>
              <a:ext uri="{FF2B5EF4-FFF2-40B4-BE49-F238E27FC236}">
                <a16:creationId xmlns:a16="http://schemas.microsoft.com/office/drawing/2014/main" id="{8A42EAEA-74E1-40B7-B463-68729C71E39A}"/>
              </a:ext>
            </a:extLst>
          </p:cNvPr>
          <p:cNvSpPr txBox="1">
            <a:spLocks/>
          </p:cNvSpPr>
          <p:nvPr/>
        </p:nvSpPr>
        <p:spPr>
          <a:xfrm>
            <a:off x="4693920" y="6435006"/>
            <a:ext cx="2804160" cy="2154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03F912F-1C8C-4406-A72D-DDC68CC735EB}" type="slidenum">
              <a:rPr lang="en-US" sz="1200" smtClean="0">
                <a:solidFill>
                  <a:schemeClr val="accent2"/>
                </a:solidFill>
                <a:latin typeface="+mj-lt"/>
              </a:rPr>
              <a:pPr algn="ctr"/>
              <a:t>8</a:t>
            </a:fld>
            <a:endParaRPr lang="en-US" sz="1200" dirty="0">
              <a:solidFill>
                <a:schemeClr val="accent2"/>
              </a:solidFill>
              <a:latin typeface="+mj-lt"/>
            </a:endParaRPr>
          </a:p>
        </p:txBody>
      </p:sp>
    </p:spTree>
    <p:extLst>
      <p:ext uri="{BB962C8B-B14F-4D97-AF65-F5344CB8AC3E}">
        <p14:creationId xmlns:p14="http://schemas.microsoft.com/office/powerpoint/2010/main" val="4279541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03F912F-1C8C-4406-A72D-DDC68CC735EB}" type="slidenum">
              <a:rPr lang="en-US" smtClean="0"/>
              <a:pPr/>
              <a:t>9</a:t>
            </a:fld>
            <a:endParaRPr lang="en-US" dirty="0"/>
          </a:p>
        </p:txBody>
      </p:sp>
      <p:sp>
        <p:nvSpPr>
          <p:cNvPr id="2" name="Title 1"/>
          <p:cNvSpPr>
            <a:spLocks noGrp="1"/>
          </p:cNvSpPr>
          <p:nvPr>
            <p:ph type="title"/>
          </p:nvPr>
        </p:nvSpPr>
        <p:spPr/>
        <p:txBody>
          <a:bodyPr/>
          <a:lstStyle/>
          <a:p>
            <a:r>
              <a:rPr lang="en-US" dirty="0"/>
              <a:t>Risk factors</a:t>
            </a:r>
          </a:p>
        </p:txBody>
      </p:sp>
      <p:sp>
        <p:nvSpPr>
          <p:cNvPr id="3" name="Content Placeholder 2"/>
          <p:cNvSpPr>
            <a:spLocks noGrp="1"/>
          </p:cNvSpPr>
          <p:nvPr>
            <p:ph sz="quarter" idx="4294967295"/>
          </p:nvPr>
        </p:nvSpPr>
        <p:spPr>
          <a:xfrm>
            <a:off x="841248" y="1639888"/>
            <a:ext cx="7520115" cy="4597400"/>
          </a:xfrm>
        </p:spPr>
        <p:txBody>
          <a:bodyPr>
            <a:noAutofit/>
          </a:bodyPr>
          <a:lstStyle/>
          <a:p>
            <a:pPr marL="0" indent="0">
              <a:spcAft>
                <a:spcPts val="0"/>
              </a:spcAft>
              <a:buNone/>
            </a:pPr>
            <a:r>
              <a:rPr lang="en-US" sz="1500" dirty="0"/>
              <a:t>Thymic status and HLA pattern help to distinguish MG subgroups.</a:t>
            </a:r>
            <a:endParaRPr lang="en-US" sz="1500" u="sng" dirty="0"/>
          </a:p>
          <a:p>
            <a:pPr marL="0" indent="0">
              <a:spcAft>
                <a:spcPts val="0"/>
              </a:spcAft>
              <a:buNone/>
            </a:pPr>
            <a:r>
              <a:rPr lang="en-US" sz="1500" b="1" u="sng" dirty="0"/>
              <a:t>Early-onset MG </a:t>
            </a:r>
          </a:p>
          <a:p>
            <a:pPr>
              <a:spcAft>
                <a:spcPts val="0"/>
              </a:spcAft>
            </a:pPr>
            <a:r>
              <a:rPr lang="en-US" sz="1500" dirty="0"/>
              <a:t>Often characterized by thymic hyperplasia </a:t>
            </a:r>
          </a:p>
          <a:p>
            <a:pPr>
              <a:spcAft>
                <a:spcPts val="0"/>
              </a:spcAft>
            </a:pPr>
            <a:r>
              <a:rPr lang="en-US" sz="1500" dirty="0"/>
              <a:t>Associated with </a:t>
            </a:r>
            <a:r>
              <a:rPr lang="en-US" sz="1500" i="1" dirty="0"/>
              <a:t>HLA-DR3, HLA-B8,</a:t>
            </a:r>
            <a:r>
              <a:rPr lang="en-US" sz="1500" dirty="0"/>
              <a:t> and non-HLA genes that influence immune system </a:t>
            </a:r>
          </a:p>
          <a:p>
            <a:pPr>
              <a:spcAft>
                <a:spcPts val="0"/>
              </a:spcAft>
            </a:pPr>
            <a:r>
              <a:rPr lang="en-US" sz="1500" dirty="0"/>
              <a:t>3 times as likely to be diagnosed in females as it is in males</a:t>
            </a:r>
          </a:p>
          <a:p>
            <a:pPr>
              <a:spcAft>
                <a:spcPts val="0"/>
              </a:spcAft>
            </a:pPr>
            <a:r>
              <a:rPr lang="en-US" sz="1500" dirty="0"/>
              <a:t>Coexisting autoimmune disorders are common</a:t>
            </a:r>
          </a:p>
          <a:p>
            <a:pPr marL="0" indent="0">
              <a:spcAft>
                <a:spcPts val="0"/>
              </a:spcAft>
              <a:buNone/>
            </a:pPr>
            <a:r>
              <a:rPr lang="en-US" sz="1500" b="1" u="sng" dirty="0"/>
              <a:t>Late-onset disease </a:t>
            </a:r>
          </a:p>
          <a:p>
            <a:pPr>
              <a:spcAft>
                <a:spcPts val="0"/>
              </a:spcAft>
            </a:pPr>
            <a:r>
              <a:rPr lang="en-US" sz="1500" dirty="0"/>
              <a:t>Often characterized by thymic atrophy </a:t>
            </a:r>
          </a:p>
          <a:p>
            <a:pPr>
              <a:spcAft>
                <a:spcPts val="0"/>
              </a:spcAft>
            </a:pPr>
            <a:r>
              <a:rPr lang="en-US" sz="1500" dirty="0"/>
              <a:t>Associated with </a:t>
            </a:r>
            <a:r>
              <a:rPr lang="en-US" sz="1500" i="1" dirty="0"/>
              <a:t>HLA-DR2, HLA-B7,</a:t>
            </a:r>
            <a:r>
              <a:rPr lang="en-US" sz="1500" dirty="0"/>
              <a:t> and </a:t>
            </a:r>
            <a:r>
              <a:rPr lang="en-US" sz="1500" i="1" dirty="0"/>
              <a:t>HLA-DRB1 15.01</a:t>
            </a:r>
            <a:r>
              <a:rPr lang="en-US" sz="1500" b="1" baseline="30000" dirty="0"/>
              <a:t> </a:t>
            </a:r>
          </a:p>
          <a:p>
            <a:pPr>
              <a:spcAft>
                <a:spcPts val="0"/>
              </a:spcAft>
            </a:pPr>
            <a:r>
              <a:rPr lang="en-US" sz="1500" dirty="0"/>
              <a:t>Males slightly outnumber females in the late-onset group</a:t>
            </a:r>
          </a:p>
          <a:p>
            <a:pPr marL="0" indent="0" algn="l" rtl="0" fontAlgn="base">
              <a:spcAft>
                <a:spcPts val="0"/>
              </a:spcAft>
              <a:buNone/>
            </a:pPr>
            <a:r>
              <a:rPr lang="en-US" sz="1500" dirty="0"/>
              <a:t>Patients with MG commonly have coexisting conditions related to their disease.</a:t>
            </a:r>
          </a:p>
          <a:p>
            <a:pPr fontAlgn="base"/>
            <a:r>
              <a:rPr lang="en-US" sz="1500" dirty="0"/>
              <a:t>Autoimmune thyroid disease, systemic lupus erythematosus, rheumatoid arthritis, neuromyelitis </a:t>
            </a:r>
            <a:r>
              <a:rPr lang="en-US" sz="1500" dirty="0" err="1"/>
              <a:t>optica</a:t>
            </a:r>
            <a:r>
              <a:rPr lang="en-US" sz="1500" dirty="0"/>
              <a:t> </a:t>
            </a:r>
            <a:br>
              <a:rPr lang="en-US" sz="2000" dirty="0"/>
            </a:br>
            <a:endParaRPr lang="en-US" sz="2000" dirty="0"/>
          </a:p>
        </p:txBody>
      </p:sp>
      <p:sp>
        <p:nvSpPr>
          <p:cNvPr id="91" name="Rectangle 90"/>
          <p:cNvSpPr/>
          <p:nvPr/>
        </p:nvSpPr>
        <p:spPr>
          <a:xfrm>
            <a:off x="497713" y="6311639"/>
            <a:ext cx="5925551" cy="230832"/>
          </a:xfrm>
          <a:prstGeom prst="rect">
            <a:avLst/>
          </a:prstGeom>
        </p:spPr>
        <p:txBody>
          <a:bodyPr wrap="square" numCol="3" spcCol="0">
            <a:spAutoFit/>
          </a:bodyPr>
          <a:lstStyle/>
          <a:p>
            <a:pPr marL="115888" indent="-115888">
              <a:buClrTx/>
              <a:buFont typeface="+mj-lt"/>
              <a:buAutoNum type="arabicPeriod"/>
            </a:pPr>
            <a:r>
              <a:rPr lang="da-DK" sz="900" dirty="0" err="1"/>
              <a:t>Gilhus</a:t>
            </a:r>
            <a:r>
              <a:rPr lang="da-DK" sz="900" dirty="0"/>
              <a:t>, 2016</a:t>
            </a:r>
          </a:p>
        </p:txBody>
      </p:sp>
      <p:pic>
        <p:nvPicPr>
          <p:cNvPr id="92" name="Picture 91">
            <a:extLst>
              <a:ext uri="{FF2B5EF4-FFF2-40B4-BE49-F238E27FC236}">
                <a16:creationId xmlns:a16="http://schemas.microsoft.com/office/drawing/2014/main" id="{AA5C5D49-C72E-284F-8A94-46C4ED4A011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967207" y="1639888"/>
            <a:ext cx="3529774" cy="3768999"/>
          </a:xfrm>
          <a:prstGeom prst="rect">
            <a:avLst/>
          </a:prstGeom>
        </p:spPr>
      </p:pic>
    </p:spTree>
    <p:extLst>
      <p:ext uri="{BB962C8B-B14F-4D97-AF65-F5344CB8AC3E}">
        <p14:creationId xmlns:p14="http://schemas.microsoft.com/office/powerpoint/2010/main" val="1078659374"/>
      </p:ext>
    </p:extLst>
  </p:cSld>
  <p:clrMapOvr>
    <a:masterClrMapping/>
  </p:clrMapOvr>
</p:sld>
</file>

<file path=ppt/theme/theme1.xml><?xml version="1.0" encoding="utf-8"?>
<a:theme xmlns:a="http://schemas.openxmlformats.org/drawingml/2006/main" name="Science-MedEd">
  <a:themeElements>
    <a:clrScheme name="Custom 3">
      <a:dk1>
        <a:sysClr val="windowText" lastClr="000000"/>
      </a:dk1>
      <a:lt1>
        <a:sysClr val="window" lastClr="FFFFFF"/>
      </a:lt1>
      <a:dk2>
        <a:srgbClr val="44546A"/>
      </a:dk2>
      <a:lt2>
        <a:srgbClr val="E7E6E6"/>
      </a:lt2>
      <a:accent1>
        <a:srgbClr val="485CC7"/>
      </a:accent1>
      <a:accent2>
        <a:srgbClr val="F1B434"/>
      </a:accent2>
      <a:accent3>
        <a:srgbClr val="E64561"/>
      </a:accent3>
      <a:accent4>
        <a:srgbClr val="5DDAC0"/>
      </a:accent4>
      <a:accent5>
        <a:srgbClr val="4A317D"/>
      </a:accent5>
      <a:accent6>
        <a:srgbClr val="E7E6E6"/>
      </a:accent6>
      <a:hlink>
        <a:srgbClr val="0563C1"/>
      </a:hlink>
      <a:folHlink>
        <a:srgbClr val="954F72"/>
      </a:folHlink>
    </a:clrScheme>
    <a:fontScheme name="MDA template">
      <a:majorFont>
        <a:latin typeface="Arial Rounded MT 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wrap="square" lIns="0" tIns="12700" rIns="0" bIns="0" rtlCol="0">
        <a:spAutoFit/>
      </a:bodyPr>
      <a:lstStyle>
        <a:defPPr marL="12700" algn="l">
          <a:lnSpc>
            <a:spcPts val="3604"/>
          </a:lnSpc>
          <a:spcBef>
            <a:spcPts val="100"/>
          </a:spcBef>
          <a:defRPr sz="4300" kern="0" dirty="0" smtClean="0"/>
        </a:defPPr>
      </a:lstStyle>
    </a:txDef>
  </a:objectDefaults>
  <a:extraClrSchemeLst/>
  <a:extLst>
    <a:ext uri="{05A4C25C-085E-4340-85A3-A5531E510DB2}">
      <thm15:themeFamily xmlns:thm15="http://schemas.microsoft.com/office/thememl/2012/main" name="Science-MedEd" id="{65F1B761-9DA5-C843-89CD-FA2829867F46}" vid="{28462713-C060-F045-9571-E81D68FB927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7ECD403BEB4C4F94289DE25156AD3A" ma:contentTypeVersion="12" ma:contentTypeDescription="Create a new document." ma:contentTypeScope="" ma:versionID="13098a6280a0ea14c6963d8760c32e5b">
  <xsd:schema xmlns:xsd="http://www.w3.org/2001/XMLSchema" xmlns:xs="http://www.w3.org/2001/XMLSchema" xmlns:p="http://schemas.microsoft.com/office/2006/metadata/properties" xmlns:ns2="b3c72bdd-d9c2-4705-8212-0b922216ea8a" xmlns:ns3="68dd7997-1204-4884-a1a1-d773e981824a" targetNamespace="http://schemas.microsoft.com/office/2006/metadata/properties" ma:root="true" ma:fieldsID="afafbc5d7fa2929aacc6ceb17331a3e5" ns2:_="" ns3:_="">
    <xsd:import namespace="b3c72bdd-d9c2-4705-8212-0b922216ea8a"/>
    <xsd:import namespace="68dd7997-1204-4884-a1a1-d773e981824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c72bdd-d9c2-4705-8212-0b922216ea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8dd7997-1204-4884-a1a1-d773e981824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AECF67-8B33-42E5-A050-FB22502BBC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c72bdd-d9c2-4705-8212-0b922216ea8a"/>
    <ds:schemaRef ds:uri="68dd7997-1204-4884-a1a1-d773e98182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06AC8D7-78C5-49BC-8171-5D6E19E39772}">
  <ds:schemaRefs>
    <ds:schemaRef ds:uri="http://www.w3.org/XML/1998/namespace"/>
    <ds:schemaRef ds:uri="http://schemas.microsoft.com/office/2006/documentManagement/types"/>
    <ds:schemaRef ds:uri="http://schemas.microsoft.com/office/2006/metadata/properties"/>
    <ds:schemaRef ds:uri="http://purl.org/dc/terms/"/>
    <ds:schemaRef ds:uri="b3c72bdd-d9c2-4705-8212-0b922216ea8a"/>
    <ds:schemaRef ds:uri="http://purl.org/dc/elements/1.1/"/>
    <ds:schemaRef ds:uri="http://schemas.openxmlformats.org/package/2006/metadata/core-properties"/>
    <ds:schemaRef ds:uri="http://schemas.microsoft.com/office/infopath/2007/PartnerControls"/>
    <ds:schemaRef ds:uri="68dd7997-1204-4884-a1a1-d773e981824a"/>
    <ds:schemaRef ds:uri="http://purl.org/dc/dcmitype/"/>
  </ds:schemaRefs>
</ds:datastoreItem>
</file>

<file path=customXml/itemProps3.xml><?xml version="1.0" encoding="utf-8"?>
<ds:datastoreItem xmlns:ds="http://schemas.openxmlformats.org/officeDocument/2006/customXml" ds:itemID="{5071C442-F536-453E-A474-B087269835E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Science-MedEd</Template>
  <TotalTime>100223</TotalTime>
  <Words>6930</Words>
  <Application>Microsoft Office PowerPoint</Application>
  <PresentationFormat>Widescreen</PresentationFormat>
  <Paragraphs>886</Paragraphs>
  <Slides>39</Slides>
  <Notes>39</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8" baseType="lpstr">
      <vt:lpstr>Arial</vt:lpstr>
      <vt:lpstr>Arial Rounded MT Bold</vt:lpstr>
      <vt:lpstr>Calibri</vt:lpstr>
      <vt:lpstr>Courier New</vt:lpstr>
      <vt:lpstr>ff-quadraat-web-pro</vt:lpstr>
      <vt:lpstr>Freestyle Script</vt:lpstr>
      <vt:lpstr>Mistral</vt:lpstr>
      <vt:lpstr>Science-MedEd</vt:lpstr>
      <vt:lpstr>Worksheet</vt:lpstr>
      <vt:lpstr>PowerPoint Presentation</vt:lpstr>
      <vt:lpstr>Introduction to MG</vt:lpstr>
      <vt:lpstr>Overview of MG subgroups</vt:lpstr>
      <vt:lpstr>MG clinical forms</vt:lpstr>
      <vt:lpstr>MG antibody status</vt:lpstr>
      <vt:lpstr>Anti-MuSK MG is a severe form of MG</vt:lpstr>
      <vt:lpstr>MG Disease Progression</vt:lpstr>
      <vt:lpstr>MG thymic status</vt:lpstr>
      <vt:lpstr>Risk factors</vt:lpstr>
      <vt:lpstr>Risk factors (continued)</vt:lpstr>
      <vt:lpstr>Mechanism of disease</vt:lpstr>
      <vt:lpstr>Signs and symptoms</vt:lpstr>
      <vt:lpstr>Diagnostic algorithm for MG</vt:lpstr>
      <vt:lpstr>Diagnostic testing for anti-AChR antibodies</vt:lpstr>
      <vt:lpstr>Newer assays for diagnosis of MG</vt:lpstr>
      <vt:lpstr>Recommended management guidelines</vt:lpstr>
      <vt:lpstr>MG Treatment Landscape (2020)</vt:lpstr>
      <vt:lpstr>Cholinesterase Inhibitors</vt:lpstr>
      <vt:lpstr>Corticosteroids</vt:lpstr>
      <vt:lpstr>Immunosuppressants</vt:lpstr>
      <vt:lpstr>PowerPoint Presentation</vt:lpstr>
      <vt:lpstr>Refractory Myasthenia Gravis</vt:lpstr>
      <vt:lpstr>Eculizumab</vt:lpstr>
      <vt:lpstr>Rituximab</vt:lpstr>
      <vt:lpstr>PowerPoint Presentation</vt:lpstr>
      <vt:lpstr>MG Crisis</vt:lpstr>
      <vt:lpstr>Tests of Patients with Shortness of Breath</vt:lpstr>
      <vt:lpstr>Triggers of MG Crisis</vt:lpstr>
      <vt:lpstr>Medications that May Worsen MG</vt:lpstr>
      <vt:lpstr>Medical Management MG Crisis</vt:lpstr>
      <vt:lpstr>Tapering of Immunosuppressant Therapy</vt:lpstr>
      <vt:lpstr>Multidisciplinary Care</vt:lpstr>
      <vt:lpstr>Outcome Metrics in Clinical Practice</vt:lpstr>
      <vt:lpstr>MG Metrics - Composite Scale</vt:lpstr>
      <vt:lpstr>PowerPoint Presentation</vt:lpstr>
      <vt:lpstr>Practical Use of MG Metrics – EMR Data </vt:lpstr>
      <vt:lpstr>Experimental Therapies On the Horizon</vt:lpstr>
      <vt:lpstr>Future directions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MDA Core Deck Draft</dc:title>
  <dc:creator>Meredith Wilson</dc:creator>
  <cp:lastModifiedBy>Jeffrey Cook</cp:lastModifiedBy>
  <cp:revision>1057</cp:revision>
  <cp:lastPrinted>2019-02-02T21:07:32Z</cp:lastPrinted>
  <dcterms:created xsi:type="dcterms:W3CDTF">2018-08-16T18:07:13Z</dcterms:created>
  <dcterms:modified xsi:type="dcterms:W3CDTF">2021-05-14T21:35:46Z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0x010100677ECD403BEB4C4F94289DE25156AD3A</vt:lpwstr>
  </property>
</Properties>
</file>