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Lst>
  <p:notesMasterIdLst>
    <p:notesMasterId r:id="rId44"/>
  </p:notesMasterIdLst>
  <p:handoutMasterIdLst>
    <p:handoutMasterId r:id="rId45"/>
  </p:handoutMasterIdLst>
  <p:sldIdLst>
    <p:sldId id="416" r:id="rId5"/>
    <p:sldId id="284" r:id="rId6"/>
    <p:sldId id="395" r:id="rId7"/>
    <p:sldId id="295" r:id="rId8"/>
    <p:sldId id="420" r:id="rId9"/>
    <p:sldId id="364" r:id="rId10"/>
    <p:sldId id="394" r:id="rId11"/>
    <p:sldId id="408" r:id="rId12"/>
    <p:sldId id="413" r:id="rId13"/>
    <p:sldId id="332" r:id="rId14"/>
    <p:sldId id="376" r:id="rId15"/>
    <p:sldId id="427" r:id="rId16"/>
    <p:sldId id="324" r:id="rId17"/>
    <p:sldId id="325" r:id="rId18"/>
    <p:sldId id="301" r:id="rId19"/>
    <p:sldId id="412" r:id="rId20"/>
    <p:sldId id="384" r:id="rId21"/>
    <p:sldId id="414" r:id="rId22"/>
    <p:sldId id="387" r:id="rId23"/>
    <p:sldId id="409" r:id="rId24"/>
    <p:sldId id="415" r:id="rId25"/>
    <p:sldId id="437" r:id="rId26"/>
    <p:sldId id="392" r:id="rId27"/>
    <p:sldId id="385" r:id="rId28"/>
    <p:sldId id="398" r:id="rId29"/>
    <p:sldId id="372" r:id="rId30"/>
    <p:sldId id="375" r:id="rId31"/>
    <p:sldId id="334" r:id="rId32"/>
    <p:sldId id="400" r:id="rId33"/>
    <p:sldId id="402" r:id="rId34"/>
    <p:sldId id="373" r:id="rId35"/>
    <p:sldId id="378" r:id="rId36"/>
    <p:sldId id="396" r:id="rId37"/>
    <p:sldId id="449" r:id="rId38"/>
    <p:sldId id="404" r:id="rId39"/>
    <p:sldId id="410" r:id="rId40"/>
    <p:sldId id="411" r:id="rId41"/>
    <p:sldId id="405" r:id="rId42"/>
    <p:sldId id="45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orking slides for Speaker Deck" id="{B1F1BE58-C8F9-4D16-A9A6-FEA0696F29FC}">
          <p14:sldIdLst>
            <p14:sldId id="416"/>
            <p14:sldId id="284"/>
            <p14:sldId id="395"/>
            <p14:sldId id="295"/>
            <p14:sldId id="420"/>
            <p14:sldId id="364"/>
            <p14:sldId id="394"/>
            <p14:sldId id="408"/>
            <p14:sldId id="413"/>
            <p14:sldId id="332"/>
            <p14:sldId id="376"/>
            <p14:sldId id="427"/>
            <p14:sldId id="324"/>
            <p14:sldId id="325"/>
            <p14:sldId id="301"/>
            <p14:sldId id="412"/>
            <p14:sldId id="384"/>
            <p14:sldId id="414"/>
            <p14:sldId id="387"/>
            <p14:sldId id="409"/>
            <p14:sldId id="415"/>
            <p14:sldId id="437"/>
            <p14:sldId id="392"/>
            <p14:sldId id="385"/>
            <p14:sldId id="398"/>
            <p14:sldId id="372"/>
            <p14:sldId id="375"/>
            <p14:sldId id="334"/>
            <p14:sldId id="400"/>
            <p14:sldId id="402"/>
            <p14:sldId id="373"/>
            <p14:sldId id="378"/>
            <p14:sldId id="396"/>
            <p14:sldId id="449"/>
            <p14:sldId id="404"/>
            <p14:sldId id="410"/>
            <p14:sldId id="411"/>
            <p14:sldId id="405"/>
            <p14:sldId id="454"/>
          </p14:sldIdLst>
        </p14:section>
      </p14:sectionLst>
    </p:ext>
    <p:ext uri="{EFAFB233-063F-42B5-8137-9DF3F51BA10A}">
      <p15:sldGuideLst xmlns:p15="http://schemas.microsoft.com/office/powerpoint/2012/main">
        <p15:guide id="1" orient="horz" pos="994" userDrawn="1">
          <p15:clr>
            <a:srgbClr val="A4A3A4"/>
          </p15:clr>
        </p15:guide>
        <p15:guide id="2" pos="376" userDrawn="1">
          <p15:clr>
            <a:srgbClr val="A4A3A4"/>
          </p15:clr>
        </p15:guide>
        <p15:guide id="3" pos="1080" userDrawn="1">
          <p15:clr>
            <a:srgbClr val="A4A3A4"/>
          </p15:clr>
        </p15:guide>
        <p15:guide id="4" pos="7294" userDrawn="1">
          <p15:clr>
            <a:srgbClr val="A4A3A4"/>
          </p15:clr>
        </p15:guide>
        <p15:guide id="5" orient="horz" pos="403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ardakjian, Tanya M" initials="BTM" lastIdx="6" clrIdx="6">
    <p:extLst>
      <p:ext uri="{19B8F6BF-5375-455C-9EA6-DF929625EA0E}">
        <p15:presenceInfo xmlns:p15="http://schemas.microsoft.com/office/powerpoint/2012/main" userId="S-1-5-21-1757981266-1417001333-60340875-430125" providerId="AD"/>
      </p:ext>
    </p:extLst>
  </p:cmAuthor>
  <p:cmAuthor id="1" name="Meredith Wilson" initials="MW" lastIdx="11" clrIdx="0"/>
  <p:cmAuthor id="8" name="Barron, Stacy" initials="BS" lastIdx="32" clrIdx="7">
    <p:extLst>
      <p:ext uri="{19B8F6BF-5375-455C-9EA6-DF929625EA0E}">
        <p15:presenceInfo xmlns:p15="http://schemas.microsoft.com/office/powerpoint/2012/main" userId="S-1-5-21-3188203953-1927158945-207305315-206156" providerId="AD"/>
      </p:ext>
    </p:extLst>
  </p:cmAuthor>
  <p:cmAuthor id="2" name="Damon Wong" initials="" lastIdx="0" clrIdx="1"/>
  <p:cmAuthor id="9" name="Laura Tendler" initials="LT" lastIdx="3" clrIdx="8">
    <p:extLst>
      <p:ext uri="{19B8F6BF-5375-455C-9EA6-DF929625EA0E}">
        <p15:presenceInfo xmlns:p15="http://schemas.microsoft.com/office/powerpoint/2012/main" userId="S::lgallaher@concentrichx.com::e36958fe-65df-485c-99b0-8fca7b2d941d" providerId="AD"/>
      </p:ext>
    </p:extLst>
  </p:cmAuthor>
  <p:cmAuthor id="3" name="Feely, Shawna M" initials="FSM" lastIdx="4" clrIdx="2"/>
  <p:cmAuthor id="10" name="Laura Tendler" initials="LT [2]" lastIdx="3" clrIdx="9">
    <p:extLst>
      <p:ext uri="{19B8F6BF-5375-455C-9EA6-DF929625EA0E}">
        <p15:presenceInfo xmlns:p15="http://schemas.microsoft.com/office/powerpoint/2012/main" userId="S::lautendl@publicisgroupe.net::0dc5ce5f-895d-4452-9e43-ab76f6eed236" providerId="AD"/>
      </p:ext>
    </p:extLst>
  </p:cmAuthor>
  <p:cmAuthor id="4" name="Lucja Grajkowska" initials="LG" lastIdx="10" clrIdx="3"/>
  <p:cmAuthor id="5" name="Cadent Medical Communications" initials="CMC" lastIdx="1" clrIdx="4"/>
  <p:cmAuthor id="6" name="Reyes, Levy" initials="RL" lastIdx="5" clrIdx="5">
    <p:extLst>
      <p:ext uri="{19B8F6BF-5375-455C-9EA6-DF929625EA0E}">
        <p15:presenceInfo xmlns:p15="http://schemas.microsoft.com/office/powerpoint/2012/main" userId="S-1-5-21-3188203953-1927158945-207305315-1552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8064A2"/>
    <a:srgbClr val="CAE6EE"/>
    <a:srgbClr val="595959"/>
    <a:srgbClr val="FFFFFF"/>
    <a:srgbClr val="203E62"/>
    <a:srgbClr val="739ED3"/>
    <a:srgbClr val="5BB9C3"/>
    <a:srgbClr val="394992"/>
    <a:srgbClr val="52CE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0C79F-800D-B000-EEAB-87C7DD93EADA}" v="1" dt="2021-05-13T13:09:46.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994"/>
        <p:guide pos="376"/>
        <p:guide pos="1080"/>
        <p:guide pos="7294"/>
        <p:guide orient="horz" pos="4032"/>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907F71-4D48-4DFD-B0EF-3DD6786949ED}" type="datetimeFigureOut">
              <a:rPr lang="en-US" smtClean="0"/>
              <a:t>5/14/2021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B5694D-1259-46EC-B112-641033C4EAC4}" type="slidenum">
              <a:rPr lang="en-US" smtClean="0"/>
              <a:t>‹#›</a:t>
            </a:fld>
            <a:endParaRPr lang="en-US"/>
          </a:p>
        </p:txBody>
      </p:sp>
    </p:spTree>
    <p:extLst>
      <p:ext uri="{BB962C8B-B14F-4D97-AF65-F5344CB8AC3E}">
        <p14:creationId xmlns:p14="http://schemas.microsoft.com/office/powerpoint/2010/main" val="1478056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C26BD-4E06-D143-9D32-4515CDFD2E30}" type="datetimeFigureOut">
              <a:rPr lang="en-US" smtClean="0"/>
              <a:t>5/14/2021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37C3D-E6E9-F64D-9E0A-52CA48C19208}" type="slidenum">
              <a:rPr lang="en-US" smtClean="0"/>
              <a:t>‹#›</a:t>
            </a:fld>
            <a:endParaRPr lang="en-US"/>
          </a:p>
        </p:txBody>
      </p:sp>
    </p:spTree>
    <p:extLst>
      <p:ext uri="{BB962C8B-B14F-4D97-AF65-F5344CB8AC3E}">
        <p14:creationId xmlns:p14="http://schemas.microsoft.com/office/powerpoint/2010/main" val="115268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1</a:t>
            </a:fld>
            <a:endParaRPr lang="en-US"/>
          </a:p>
        </p:txBody>
      </p:sp>
    </p:spTree>
    <p:extLst>
      <p:ext uri="{BB962C8B-B14F-4D97-AF65-F5344CB8AC3E}">
        <p14:creationId xmlns:p14="http://schemas.microsoft.com/office/powerpoint/2010/main" val="2324755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10</a:t>
            </a:fld>
            <a:endParaRPr lang="en-US"/>
          </a:p>
        </p:txBody>
      </p:sp>
    </p:spTree>
    <p:extLst>
      <p:ext uri="{BB962C8B-B14F-4D97-AF65-F5344CB8AC3E}">
        <p14:creationId xmlns:p14="http://schemas.microsoft.com/office/powerpoint/2010/main" val="129271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11</a:t>
            </a:fld>
            <a:endParaRPr lang="en-US"/>
          </a:p>
        </p:txBody>
      </p:sp>
    </p:spTree>
    <p:extLst>
      <p:ext uri="{BB962C8B-B14F-4D97-AF65-F5344CB8AC3E}">
        <p14:creationId xmlns:p14="http://schemas.microsoft.com/office/powerpoint/2010/main" val="262802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9D937C3D-E6E9-F64D-9E0A-52CA48C19208}" type="slidenum">
              <a:rPr lang="en-US" smtClean="0"/>
              <a:t>12</a:t>
            </a:fld>
            <a:endParaRPr lang="en-US"/>
          </a:p>
        </p:txBody>
      </p:sp>
    </p:spTree>
    <p:extLst>
      <p:ext uri="{BB962C8B-B14F-4D97-AF65-F5344CB8AC3E}">
        <p14:creationId xmlns:p14="http://schemas.microsoft.com/office/powerpoint/2010/main" val="37399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13</a:t>
            </a:fld>
            <a:endParaRPr lang="en-US"/>
          </a:p>
        </p:txBody>
      </p:sp>
    </p:spTree>
    <p:extLst>
      <p:ext uri="{BB962C8B-B14F-4D97-AF65-F5344CB8AC3E}">
        <p14:creationId xmlns:p14="http://schemas.microsoft.com/office/powerpoint/2010/main" val="2206911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37C3D-E6E9-F64D-9E0A-52CA48C19208}" type="slidenum">
              <a:rPr lang="en-US" smtClean="0"/>
              <a:t>14</a:t>
            </a:fld>
            <a:endParaRPr lang="en-US"/>
          </a:p>
        </p:txBody>
      </p:sp>
    </p:spTree>
    <p:extLst>
      <p:ext uri="{BB962C8B-B14F-4D97-AF65-F5344CB8AC3E}">
        <p14:creationId xmlns:p14="http://schemas.microsoft.com/office/powerpoint/2010/main" val="433100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9D937C3D-E6E9-F64D-9E0A-52CA48C19208}" type="slidenum">
              <a:rPr lang="en-US" smtClean="0"/>
              <a:t>15</a:t>
            </a:fld>
            <a:endParaRPr lang="en-US"/>
          </a:p>
        </p:txBody>
      </p:sp>
    </p:spTree>
    <p:extLst>
      <p:ext uri="{BB962C8B-B14F-4D97-AF65-F5344CB8AC3E}">
        <p14:creationId xmlns:p14="http://schemas.microsoft.com/office/powerpoint/2010/main" val="2406917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16</a:t>
            </a:fld>
            <a:endParaRPr lang="en-US"/>
          </a:p>
        </p:txBody>
      </p:sp>
    </p:spTree>
    <p:extLst>
      <p:ext uri="{BB962C8B-B14F-4D97-AF65-F5344CB8AC3E}">
        <p14:creationId xmlns:p14="http://schemas.microsoft.com/office/powerpoint/2010/main" val="148315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17</a:t>
            </a:fld>
            <a:endParaRPr lang="en-US"/>
          </a:p>
        </p:txBody>
      </p:sp>
    </p:spTree>
    <p:extLst>
      <p:ext uri="{BB962C8B-B14F-4D97-AF65-F5344CB8AC3E}">
        <p14:creationId xmlns:p14="http://schemas.microsoft.com/office/powerpoint/2010/main" val="3346469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D937C3D-E6E9-F64D-9E0A-52CA48C19208}" type="slidenum">
              <a:rPr lang="en-US" smtClean="0"/>
              <a:t>18</a:t>
            </a:fld>
            <a:endParaRPr lang="en-US"/>
          </a:p>
        </p:txBody>
      </p:sp>
    </p:spTree>
    <p:extLst>
      <p:ext uri="{BB962C8B-B14F-4D97-AF65-F5344CB8AC3E}">
        <p14:creationId xmlns:p14="http://schemas.microsoft.com/office/powerpoint/2010/main" val="325412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Reference: </a:t>
            </a:r>
            <a:r>
              <a:rPr lang="en-US" sz="1200" b="0" i="1" kern="1200">
                <a:solidFill>
                  <a:schemeClr val="tx1"/>
                </a:solidFill>
                <a:effectLst/>
                <a:latin typeface="+mn-lt"/>
                <a:ea typeface="+mn-ea"/>
                <a:cs typeface="+mn-cs"/>
              </a:rPr>
              <a:t>Haskell, Gloria T., et al. "Diagnostic utility of exome sequencing in the evaluation of neuromuscular disorders." Neurology Genetics 4.1 (2018).</a:t>
            </a:r>
            <a:endParaRPr lang="en-US"/>
          </a:p>
        </p:txBody>
      </p:sp>
      <p:sp>
        <p:nvSpPr>
          <p:cNvPr id="4" name="Slide Number Placeholder 3"/>
          <p:cNvSpPr>
            <a:spLocks noGrp="1"/>
          </p:cNvSpPr>
          <p:nvPr>
            <p:ph type="sldNum" sz="quarter" idx="10"/>
          </p:nvPr>
        </p:nvSpPr>
        <p:spPr/>
        <p:txBody>
          <a:bodyPr/>
          <a:lstStyle/>
          <a:p>
            <a:fld id="{9D937C3D-E6E9-F64D-9E0A-52CA48C19208}" type="slidenum">
              <a:rPr lang="en-US" smtClean="0"/>
              <a:t>19</a:t>
            </a:fld>
            <a:endParaRPr lang="en-US"/>
          </a:p>
        </p:txBody>
      </p:sp>
    </p:spTree>
    <p:extLst>
      <p:ext uri="{BB962C8B-B14F-4D97-AF65-F5344CB8AC3E}">
        <p14:creationId xmlns:p14="http://schemas.microsoft.com/office/powerpoint/2010/main" val="111054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37C3D-E6E9-F64D-9E0A-52CA48C19208}" type="slidenum">
              <a:rPr lang="en-US" smtClean="0"/>
              <a:t>2</a:t>
            </a:fld>
            <a:endParaRPr lang="en-US"/>
          </a:p>
        </p:txBody>
      </p:sp>
    </p:spTree>
    <p:extLst>
      <p:ext uri="{BB962C8B-B14F-4D97-AF65-F5344CB8AC3E}">
        <p14:creationId xmlns:p14="http://schemas.microsoft.com/office/powerpoint/2010/main" val="808366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D937C3D-E6E9-F64D-9E0A-52CA48C19208}" type="slidenum">
              <a:rPr lang="en-US" smtClean="0"/>
              <a:t>20</a:t>
            </a:fld>
            <a:endParaRPr lang="en-US"/>
          </a:p>
        </p:txBody>
      </p:sp>
    </p:spTree>
    <p:extLst>
      <p:ext uri="{BB962C8B-B14F-4D97-AF65-F5344CB8AC3E}">
        <p14:creationId xmlns:p14="http://schemas.microsoft.com/office/powerpoint/2010/main" val="2593334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D937C3D-E6E9-F64D-9E0A-52CA48C19208}" type="slidenum">
              <a:rPr lang="en-US" smtClean="0"/>
              <a:t>21</a:t>
            </a:fld>
            <a:endParaRPr lang="en-US"/>
          </a:p>
        </p:txBody>
      </p:sp>
    </p:spTree>
    <p:extLst>
      <p:ext uri="{BB962C8B-B14F-4D97-AF65-F5344CB8AC3E}">
        <p14:creationId xmlns:p14="http://schemas.microsoft.com/office/powerpoint/2010/main" val="2295887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22</a:t>
            </a:fld>
            <a:endParaRPr lang="en-US"/>
          </a:p>
        </p:txBody>
      </p:sp>
    </p:spTree>
    <p:extLst>
      <p:ext uri="{BB962C8B-B14F-4D97-AF65-F5344CB8AC3E}">
        <p14:creationId xmlns:p14="http://schemas.microsoft.com/office/powerpoint/2010/main" val="730147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9D937C3D-E6E9-F64D-9E0A-52CA48C19208}" type="slidenum">
              <a:rPr lang="en-US" smtClean="0"/>
              <a:t>23</a:t>
            </a:fld>
            <a:endParaRPr lang="en-US"/>
          </a:p>
        </p:txBody>
      </p:sp>
    </p:spTree>
    <p:extLst>
      <p:ext uri="{BB962C8B-B14F-4D97-AF65-F5344CB8AC3E}">
        <p14:creationId xmlns:p14="http://schemas.microsoft.com/office/powerpoint/2010/main" val="2717865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24</a:t>
            </a:fld>
            <a:endParaRPr lang="en-US"/>
          </a:p>
        </p:txBody>
      </p:sp>
    </p:spTree>
    <p:extLst>
      <p:ext uri="{BB962C8B-B14F-4D97-AF65-F5344CB8AC3E}">
        <p14:creationId xmlns:p14="http://schemas.microsoft.com/office/powerpoint/2010/main" val="3262601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25</a:t>
            </a:fld>
            <a:endParaRPr lang="en-US"/>
          </a:p>
        </p:txBody>
      </p:sp>
    </p:spTree>
    <p:extLst>
      <p:ext uri="{BB962C8B-B14F-4D97-AF65-F5344CB8AC3E}">
        <p14:creationId xmlns:p14="http://schemas.microsoft.com/office/powerpoint/2010/main" val="2806298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26</a:t>
            </a:fld>
            <a:endParaRPr lang="en-US"/>
          </a:p>
        </p:txBody>
      </p:sp>
    </p:spTree>
    <p:extLst>
      <p:ext uri="{BB962C8B-B14F-4D97-AF65-F5344CB8AC3E}">
        <p14:creationId xmlns:p14="http://schemas.microsoft.com/office/powerpoint/2010/main" val="1572566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27</a:t>
            </a:fld>
            <a:endParaRPr lang="en-US"/>
          </a:p>
        </p:txBody>
      </p:sp>
    </p:spTree>
    <p:extLst>
      <p:ext uri="{BB962C8B-B14F-4D97-AF65-F5344CB8AC3E}">
        <p14:creationId xmlns:p14="http://schemas.microsoft.com/office/powerpoint/2010/main" val="1422659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28</a:t>
            </a:fld>
            <a:endParaRPr lang="en-US"/>
          </a:p>
        </p:txBody>
      </p:sp>
    </p:spTree>
    <p:extLst>
      <p:ext uri="{BB962C8B-B14F-4D97-AF65-F5344CB8AC3E}">
        <p14:creationId xmlns:p14="http://schemas.microsoft.com/office/powerpoint/2010/main" val="2583944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29</a:t>
            </a:fld>
            <a:endParaRPr lang="en-US"/>
          </a:p>
        </p:txBody>
      </p:sp>
    </p:spTree>
    <p:extLst>
      <p:ext uri="{BB962C8B-B14F-4D97-AF65-F5344CB8AC3E}">
        <p14:creationId xmlns:p14="http://schemas.microsoft.com/office/powerpoint/2010/main" val="22992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3</a:t>
            </a:fld>
            <a:endParaRPr lang="en-US"/>
          </a:p>
        </p:txBody>
      </p:sp>
    </p:spTree>
    <p:extLst>
      <p:ext uri="{BB962C8B-B14F-4D97-AF65-F5344CB8AC3E}">
        <p14:creationId xmlns:p14="http://schemas.microsoft.com/office/powerpoint/2010/main" val="560145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30</a:t>
            </a:fld>
            <a:endParaRPr lang="en-US"/>
          </a:p>
        </p:txBody>
      </p:sp>
    </p:spTree>
    <p:extLst>
      <p:ext uri="{BB962C8B-B14F-4D97-AF65-F5344CB8AC3E}">
        <p14:creationId xmlns:p14="http://schemas.microsoft.com/office/powerpoint/2010/main" val="1922000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31</a:t>
            </a:fld>
            <a:endParaRPr lang="en-US"/>
          </a:p>
        </p:txBody>
      </p:sp>
    </p:spTree>
    <p:extLst>
      <p:ext uri="{BB962C8B-B14F-4D97-AF65-F5344CB8AC3E}">
        <p14:creationId xmlns:p14="http://schemas.microsoft.com/office/powerpoint/2010/main" val="3515197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32</a:t>
            </a:fld>
            <a:endParaRPr lang="en-US"/>
          </a:p>
        </p:txBody>
      </p:sp>
    </p:spTree>
    <p:extLst>
      <p:ext uri="{BB962C8B-B14F-4D97-AF65-F5344CB8AC3E}">
        <p14:creationId xmlns:p14="http://schemas.microsoft.com/office/powerpoint/2010/main" val="3549418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37C3D-E6E9-F64D-9E0A-52CA48C19208}" type="slidenum">
              <a:rPr lang="en-US" smtClean="0"/>
              <a:t>33</a:t>
            </a:fld>
            <a:endParaRPr lang="en-US"/>
          </a:p>
        </p:txBody>
      </p:sp>
    </p:spTree>
    <p:extLst>
      <p:ext uri="{BB962C8B-B14F-4D97-AF65-F5344CB8AC3E}">
        <p14:creationId xmlns:p14="http://schemas.microsoft.com/office/powerpoint/2010/main" val="1417004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34</a:t>
            </a:fld>
            <a:endParaRPr lang="en-US"/>
          </a:p>
        </p:txBody>
      </p:sp>
    </p:spTree>
    <p:extLst>
      <p:ext uri="{BB962C8B-B14F-4D97-AF65-F5344CB8AC3E}">
        <p14:creationId xmlns:p14="http://schemas.microsoft.com/office/powerpoint/2010/main" val="105428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35</a:t>
            </a:fld>
            <a:endParaRPr lang="en-US"/>
          </a:p>
        </p:txBody>
      </p:sp>
    </p:spTree>
    <p:extLst>
      <p:ext uri="{BB962C8B-B14F-4D97-AF65-F5344CB8AC3E}">
        <p14:creationId xmlns:p14="http://schemas.microsoft.com/office/powerpoint/2010/main" val="3972010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D937C3D-E6E9-F64D-9E0A-52CA48C19208}" type="slidenum">
              <a:rPr lang="en-US" smtClean="0"/>
              <a:t>36</a:t>
            </a:fld>
            <a:endParaRPr lang="en-US"/>
          </a:p>
        </p:txBody>
      </p:sp>
    </p:spTree>
    <p:extLst>
      <p:ext uri="{BB962C8B-B14F-4D97-AF65-F5344CB8AC3E}">
        <p14:creationId xmlns:p14="http://schemas.microsoft.com/office/powerpoint/2010/main" val="833399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D937C3D-E6E9-F64D-9E0A-52CA48C19208}" type="slidenum">
              <a:rPr lang="en-US" smtClean="0"/>
              <a:t>37</a:t>
            </a:fld>
            <a:endParaRPr lang="en-US"/>
          </a:p>
        </p:txBody>
      </p:sp>
    </p:spTree>
    <p:extLst>
      <p:ext uri="{BB962C8B-B14F-4D97-AF65-F5344CB8AC3E}">
        <p14:creationId xmlns:p14="http://schemas.microsoft.com/office/powerpoint/2010/main" val="922774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38</a:t>
            </a:fld>
            <a:endParaRPr lang="en-US"/>
          </a:p>
        </p:txBody>
      </p:sp>
    </p:spTree>
    <p:extLst>
      <p:ext uri="{BB962C8B-B14F-4D97-AF65-F5344CB8AC3E}">
        <p14:creationId xmlns:p14="http://schemas.microsoft.com/office/powerpoint/2010/main" val="414909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4</a:t>
            </a:fld>
            <a:endParaRPr lang="en-US"/>
          </a:p>
        </p:txBody>
      </p:sp>
    </p:spTree>
    <p:extLst>
      <p:ext uri="{BB962C8B-B14F-4D97-AF65-F5344CB8AC3E}">
        <p14:creationId xmlns:p14="http://schemas.microsoft.com/office/powerpoint/2010/main" val="100887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10"/>
          </p:nvPr>
        </p:nvSpPr>
        <p:spPr/>
        <p:txBody>
          <a:bodyPr/>
          <a:lstStyle/>
          <a:p>
            <a:fld id="{9D937C3D-E6E9-F64D-9E0A-52CA48C19208}" type="slidenum">
              <a:rPr lang="en-US" smtClean="0"/>
              <a:t>5</a:t>
            </a:fld>
            <a:endParaRPr lang="en-US"/>
          </a:p>
        </p:txBody>
      </p:sp>
    </p:spTree>
    <p:extLst>
      <p:ext uri="{BB962C8B-B14F-4D97-AF65-F5344CB8AC3E}">
        <p14:creationId xmlns:p14="http://schemas.microsoft.com/office/powerpoint/2010/main" val="76393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fld id="{9D937C3D-E6E9-F64D-9E0A-52CA48C19208}" type="slidenum">
              <a:rPr lang="en-US" smtClean="0"/>
              <a:t>6</a:t>
            </a:fld>
            <a:endParaRPr lang="en-US"/>
          </a:p>
        </p:txBody>
      </p:sp>
    </p:spTree>
    <p:extLst>
      <p:ext uri="{BB962C8B-B14F-4D97-AF65-F5344CB8AC3E}">
        <p14:creationId xmlns:p14="http://schemas.microsoft.com/office/powerpoint/2010/main" val="207304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9D937C3D-E6E9-F64D-9E0A-52CA48C19208}" type="slidenum">
              <a:rPr lang="en-US" smtClean="0"/>
              <a:t>7</a:t>
            </a:fld>
            <a:endParaRPr lang="en-US"/>
          </a:p>
        </p:txBody>
      </p:sp>
    </p:spTree>
    <p:extLst>
      <p:ext uri="{BB962C8B-B14F-4D97-AF65-F5344CB8AC3E}">
        <p14:creationId xmlns:p14="http://schemas.microsoft.com/office/powerpoint/2010/main" val="1968503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D937C3D-E6E9-F64D-9E0A-52CA48C19208}" type="slidenum">
              <a:rPr lang="en-US" smtClean="0"/>
              <a:t>8</a:t>
            </a:fld>
            <a:endParaRPr lang="en-US"/>
          </a:p>
        </p:txBody>
      </p:sp>
    </p:spTree>
    <p:extLst>
      <p:ext uri="{BB962C8B-B14F-4D97-AF65-F5344CB8AC3E}">
        <p14:creationId xmlns:p14="http://schemas.microsoft.com/office/powerpoint/2010/main" val="89755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 </a:t>
            </a:r>
            <a:r>
              <a:rPr lang="en-US" sz="1200" b="0" kern="1200">
                <a:solidFill>
                  <a:schemeClr val="tx1"/>
                </a:solidFill>
                <a:effectLst/>
                <a:latin typeface="+mn-lt"/>
                <a:ea typeface="+mn-ea"/>
                <a:cs typeface="+mn-cs"/>
              </a:rPr>
              <a:t>Richards S, et al. Standards and guidelines for the interpretation of sequence variants: a joint consensus recommendation of the American College of Medical Genetics and Genomics and the Association for Molecular Pathology. Genet Med. 2015;17:405-424. doi:10.1038/gim.2015.30</a:t>
            </a:r>
            <a:endParaRPr lang="en-US">
              <a:cs typeface="Calibri"/>
            </a:endParaRPr>
          </a:p>
        </p:txBody>
      </p:sp>
      <p:sp>
        <p:nvSpPr>
          <p:cNvPr id="4" name="Slide Number Placeholder 3"/>
          <p:cNvSpPr>
            <a:spLocks noGrp="1"/>
          </p:cNvSpPr>
          <p:nvPr>
            <p:ph type="sldNum" sz="quarter" idx="5"/>
          </p:nvPr>
        </p:nvSpPr>
        <p:spPr/>
        <p:txBody>
          <a:bodyPr/>
          <a:lstStyle/>
          <a:p>
            <a:fld id="{9D937C3D-E6E9-F64D-9E0A-52CA48C19208}" type="slidenum">
              <a:rPr lang="en-US" smtClean="0"/>
              <a:t>9</a:t>
            </a:fld>
            <a:endParaRPr lang="en-US"/>
          </a:p>
        </p:txBody>
      </p:sp>
    </p:spTree>
    <p:extLst>
      <p:ext uri="{BB962C8B-B14F-4D97-AF65-F5344CB8AC3E}">
        <p14:creationId xmlns:p14="http://schemas.microsoft.com/office/powerpoint/2010/main" val="1999190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1CC6A32-1800-46AD-8EF5-6E52408EB238}"/>
              </a:ext>
            </a:extLst>
          </p:cNvPr>
          <p:cNvSpPr/>
          <p:nvPr userDrawn="1"/>
        </p:nvSpPr>
        <p:spPr>
          <a:xfrm>
            <a:off x="545421" y="1525524"/>
            <a:ext cx="11201400" cy="4130040"/>
          </a:xfrm>
          <a:custGeom>
            <a:avLst/>
            <a:gdLst/>
            <a:ahLst/>
            <a:cxnLst/>
            <a:rect l="l" t="t" r="r" b="b"/>
            <a:pathLst>
              <a:path w="11201400" h="4130040">
                <a:moveTo>
                  <a:pt x="0" y="4130040"/>
                </a:moveTo>
                <a:lnTo>
                  <a:pt x="11201095" y="4130040"/>
                </a:lnTo>
                <a:lnTo>
                  <a:pt x="11201095" y="0"/>
                </a:lnTo>
                <a:lnTo>
                  <a:pt x="0" y="0"/>
                </a:lnTo>
                <a:lnTo>
                  <a:pt x="0" y="4130040"/>
                </a:lnTo>
                <a:close/>
              </a:path>
            </a:pathLst>
          </a:custGeom>
          <a:solidFill>
            <a:schemeClr val="bg1">
              <a:alpha val="50000"/>
            </a:schemeClr>
          </a:solidFill>
          <a:ln w="7620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DD219F3E-4175-4C39-AABE-948D1258871E}"/>
              </a:ext>
            </a:extLst>
          </p:cNvPr>
          <p:cNvSpPr>
            <a:spLocks noGrp="1"/>
          </p:cNvSpPr>
          <p:nvPr>
            <p:ph type="sldNum" sz="quarter" idx="10"/>
          </p:nvPr>
        </p:nvSpPr>
        <p:spPr>
          <a:xfrm>
            <a:off x="11146055" y="6458552"/>
            <a:ext cx="917608" cy="259960"/>
          </a:xfrm>
          <a:prstGeom prst="rect">
            <a:avLst/>
          </a:prstGeom>
        </p:spPr>
        <p:txBody>
          <a:bodyPr/>
          <a:lstStyle>
            <a:lvl1pP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pic>
        <p:nvPicPr>
          <p:cNvPr id="10" name="Picture 9" descr="A picture containing clock, meter&#10;&#10;Description automatically generated">
            <a:extLst>
              <a:ext uri="{FF2B5EF4-FFF2-40B4-BE49-F238E27FC236}">
                <a16:creationId xmlns:a16="http://schemas.microsoft.com/office/drawing/2014/main" id="{8D2F62E9-766A-4986-B50D-80AC67D6E3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6072" y="4888627"/>
            <a:ext cx="3096935" cy="575722"/>
          </a:xfrm>
          <a:prstGeom prst="rect">
            <a:avLst/>
          </a:prstGeom>
        </p:spPr>
      </p:pic>
      <p:sp>
        <p:nvSpPr>
          <p:cNvPr id="12" name="Text Placeholder 4">
            <a:extLst>
              <a:ext uri="{FF2B5EF4-FFF2-40B4-BE49-F238E27FC236}">
                <a16:creationId xmlns:a16="http://schemas.microsoft.com/office/drawing/2014/main" id="{72E7D83F-D10D-4355-BD16-83DA528180C6}"/>
              </a:ext>
            </a:extLst>
          </p:cNvPr>
          <p:cNvSpPr>
            <a:spLocks noGrp="1"/>
          </p:cNvSpPr>
          <p:nvPr>
            <p:ph type="body" sz="quarter" idx="11" hasCustomPrompt="1"/>
          </p:nvPr>
        </p:nvSpPr>
        <p:spPr>
          <a:xfrm>
            <a:off x="798513" y="4950336"/>
            <a:ext cx="2927417" cy="452304"/>
          </a:xfrm>
          <a:prstGeom prst="rect">
            <a:avLst/>
          </a:prstGeom>
        </p:spPr>
        <p:txBody>
          <a:bodyPr/>
          <a:lstStyle>
            <a:lvl1pPr marL="0" indent="0" algn="l">
              <a:buNone/>
              <a:defRPr/>
            </a:lvl1pPr>
          </a:lstStyle>
          <a:p>
            <a:pPr lvl="0"/>
            <a:r>
              <a:rPr lang="en-US"/>
              <a:t>Date</a:t>
            </a:r>
          </a:p>
        </p:txBody>
      </p:sp>
      <p:sp>
        <p:nvSpPr>
          <p:cNvPr id="13" name="Text Placeholder 3">
            <a:extLst>
              <a:ext uri="{FF2B5EF4-FFF2-40B4-BE49-F238E27FC236}">
                <a16:creationId xmlns:a16="http://schemas.microsoft.com/office/drawing/2014/main" id="{AAF2AE8E-CB13-440F-BD19-4950C858B06A}"/>
              </a:ext>
            </a:extLst>
          </p:cNvPr>
          <p:cNvSpPr>
            <a:spLocks noGrp="1"/>
          </p:cNvSpPr>
          <p:nvPr>
            <p:ph type="body" sz="quarter" idx="12"/>
          </p:nvPr>
        </p:nvSpPr>
        <p:spPr>
          <a:xfrm>
            <a:off x="798513" y="1819276"/>
            <a:ext cx="10656887" cy="1087554"/>
          </a:xfrm>
        </p:spPr>
        <p:txBody>
          <a:bodyPr>
            <a:normAutofit/>
          </a:bodyPr>
          <a:lstStyle>
            <a:lvl1pPr marL="0" indent="0">
              <a:buNone/>
              <a:defRPr sz="4800">
                <a:solidFill>
                  <a:schemeClr val="accent1"/>
                </a:solidFill>
                <a:latin typeface="+mj-lt"/>
              </a:defRPr>
            </a:lvl1pPr>
          </a:lstStyle>
          <a:p>
            <a:pPr lvl="0"/>
            <a:r>
              <a:rPr lang="en-US"/>
              <a:t>Click to edit Master text styles</a:t>
            </a:r>
          </a:p>
        </p:txBody>
      </p:sp>
      <p:sp>
        <p:nvSpPr>
          <p:cNvPr id="14" name="Text Placeholder 10">
            <a:extLst>
              <a:ext uri="{FF2B5EF4-FFF2-40B4-BE49-F238E27FC236}">
                <a16:creationId xmlns:a16="http://schemas.microsoft.com/office/drawing/2014/main" id="{58333AAC-A3EB-43AE-A0CB-24012AB257E6}"/>
              </a:ext>
            </a:extLst>
          </p:cNvPr>
          <p:cNvSpPr>
            <a:spLocks noGrp="1"/>
          </p:cNvSpPr>
          <p:nvPr>
            <p:ph type="body" sz="quarter" idx="13"/>
          </p:nvPr>
        </p:nvSpPr>
        <p:spPr>
          <a:xfrm>
            <a:off x="798513" y="3007931"/>
            <a:ext cx="5391150" cy="1165225"/>
          </a:xfrm>
        </p:spPr>
        <p:txBody>
          <a:bodyPr>
            <a:normAutofit/>
          </a:bodyPr>
          <a:lstStyle>
            <a:lvl1pPr marL="0" indent="0">
              <a:buNone/>
              <a:defRPr sz="4400" b="1" u="heavy" spc="50" baseline="0">
                <a:solidFill>
                  <a:schemeClr val="tx1"/>
                </a:solidFill>
                <a:uFill>
                  <a:solidFill>
                    <a:schemeClr val="accent2"/>
                  </a:solidFill>
                </a:uFill>
                <a:latin typeface="Freestyle Script" panose="030804020302050B0404" pitchFamily="66" charset="0"/>
              </a:defRPr>
            </a:lvl1pPr>
          </a:lstStyle>
          <a:p>
            <a:pPr lvl="0"/>
            <a:r>
              <a:rPr lang="en-US"/>
              <a:t>Click to edit Master text styles</a:t>
            </a:r>
          </a:p>
        </p:txBody>
      </p:sp>
    </p:spTree>
    <p:extLst>
      <p:ext uri="{BB962C8B-B14F-4D97-AF65-F5344CB8AC3E}">
        <p14:creationId xmlns:p14="http://schemas.microsoft.com/office/powerpoint/2010/main" val="27719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1CC6A32-1800-46AD-8EF5-6E52408EB238}"/>
              </a:ext>
            </a:extLst>
          </p:cNvPr>
          <p:cNvSpPr/>
          <p:nvPr userDrawn="1"/>
        </p:nvSpPr>
        <p:spPr>
          <a:xfrm>
            <a:off x="545421" y="1525524"/>
            <a:ext cx="11201400" cy="4130040"/>
          </a:xfrm>
          <a:custGeom>
            <a:avLst/>
            <a:gdLst/>
            <a:ahLst/>
            <a:cxnLst/>
            <a:rect l="l" t="t" r="r" b="b"/>
            <a:pathLst>
              <a:path w="11201400" h="4130040">
                <a:moveTo>
                  <a:pt x="0" y="4130040"/>
                </a:moveTo>
                <a:lnTo>
                  <a:pt x="11201095" y="4130040"/>
                </a:lnTo>
                <a:lnTo>
                  <a:pt x="11201095" y="0"/>
                </a:lnTo>
                <a:lnTo>
                  <a:pt x="0" y="0"/>
                </a:lnTo>
                <a:lnTo>
                  <a:pt x="0" y="4130040"/>
                </a:lnTo>
                <a:close/>
              </a:path>
            </a:pathLst>
          </a:custGeom>
          <a:solidFill>
            <a:schemeClr val="bg1">
              <a:alpha val="52000"/>
            </a:schemeClr>
          </a:solidFill>
          <a:ln w="7620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DD219F3E-4175-4C39-AABE-948D1258871E}"/>
              </a:ext>
            </a:extLst>
          </p:cNvPr>
          <p:cNvSpPr>
            <a:spLocks noGrp="1"/>
          </p:cNvSpPr>
          <p:nvPr>
            <p:ph type="sldNum" sz="quarter" idx="10"/>
          </p:nvPr>
        </p:nvSpPr>
        <p:spPr>
          <a:xfrm>
            <a:off x="11146055" y="6458552"/>
            <a:ext cx="917608" cy="259960"/>
          </a:xfrm>
          <a:prstGeom prst="rect">
            <a:avLst/>
          </a:prstGeom>
        </p:spPr>
        <p:txBody>
          <a:bodyPr/>
          <a:lstStyle>
            <a:lvl1pP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pic>
        <p:nvPicPr>
          <p:cNvPr id="8" name="Picture 7" descr="A picture containing clock, meter&#10;&#10;Description automatically generated">
            <a:extLst>
              <a:ext uri="{FF2B5EF4-FFF2-40B4-BE49-F238E27FC236}">
                <a16:creationId xmlns:a16="http://schemas.microsoft.com/office/drawing/2014/main" id="{593C63D9-B75F-4A93-844C-BAA618B939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6072" y="4888627"/>
            <a:ext cx="3096935" cy="575722"/>
          </a:xfrm>
          <a:prstGeom prst="rect">
            <a:avLst/>
          </a:prstGeom>
        </p:spPr>
      </p:pic>
      <p:sp>
        <p:nvSpPr>
          <p:cNvPr id="9" name="Text Placeholder 4">
            <a:extLst>
              <a:ext uri="{FF2B5EF4-FFF2-40B4-BE49-F238E27FC236}">
                <a16:creationId xmlns:a16="http://schemas.microsoft.com/office/drawing/2014/main" id="{B581B479-9F12-47D7-9E3D-46891505E3A6}"/>
              </a:ext>
            </a:extLst>
          </p:cNvPr>
          <p:cNvSpPr>
            <a:spLocks noGrp="1"/>
          </p:cNvSpPr>
          <p:nvPr>
            <p:ph type="body" sz="quarter" idx="11" hasCustomPrompt="1"/>
          </p:nvPr>
        </p:nvSpPr>
        <p:spPr>
          <a:xfrm>
            <a:off x="798513" y="4950336"/>
            <a:ext cx="2927417" cy="452304"/>
          </a:xfrm>
          <a:prstGeom prst="rect">
            <a:avLst/>
          </a:prstGeom>
        </p:spPr>
        <p:txBody>
          <a:bodyPr/>
          <a:lstStyle>
            <a:lvl1pPr marL="0" indent="0" algn="l">
              <a:buNone/>
              <a:defRPr/>
            </a:lvl1pPr>
          </a:lstStyle>
          <a:p>
            <a:pPr lvl="0"/>
            <a:r>
              <a:rPr lang="en-US"/>
              <a:t>Date</a:t>
            </a:r>
          </a:p>
        </p:txBody>
      </p:sp>
      <p:sp>
        <p:nvSpPr>
          <p:cNvPr id="14" name="Text Placeholder 3">
            <a:extLst>
              <a:ext uri="{FF2B5EF4-FFF2-40B4-BE49-F238E27FC236}">
                <a16:creationId xmlns:a16="http://schemas.microsoft.com/office/drawing/2014/main" id="{8AA2036B-CD11-46CA-81E7-C9E25B4E4303}"/>
              </a:ext>
            </a:extLst>
          </p:cNvPr>
          <p:cNvSpPr>
            <a:spLocks noGrp="1"/>
          </p:cNvSpPr>
          <p:nvPr>
            <p:ph type="body" sz="quarter" idx="12"/>
          </p:nvPr>
        </p:nvSpPr>
        <p:spPr>
          <a:xfrm>
            <a:off x="798513" y="1819276"/>
            <a:ext cx="10656887" cy="1087554"/>
          </a:xfrm>
        </p:spPr>
        <p:txBody>
          <a:bodyPr>
            <a:normAutofit/>
          </a:bodyPr>
          <a:lstStyle>
            <a:lvl1pPr marL="0" indent="0">
              <a:buNone/>
              <a:defRPr sz="4800">
                <a:solidFill>
                  <a:schemeClr val="accent1"/>
                </a:solidFill>
                <a:latin typeface="+mj-lt"/>
              </a:defRPr>
            </a:lvl1pPr>
          </a:lstStyle>
          <a:p>
            <a:pPr lvl="0"/>
            <a:r>
              <a:rPr lang="en-US"/>
              <a:t>Click to edit Master text styles</a:t>
            </a:r>
          </a:p>
        </p:txBody>
      </p:sp>
      <p:sp>
        <p:nvSpPr>
          <p:cNvPr id="15" name="Text Placeholder 10">
            <a:extLst>
              <a:ext uri="{FF2B5EF4-FFF2-40B4-BE49-F238E27FC236}">
                <a16:creationId xmlns:a16="http://schemas.microsoft.com/office/drawing/2014/main" id="{306E4B06-5724-48E1-B477-FDFC89BC048E}"/>
              </a:ext>
            </a:extLst>
          </p:cNvPr>
          <p:cNvSpPr>
            <a:spLocks noGrp="1"/>
          </p:cNvSpPr>
          <p:nvPr>
            <p:ph type="body" sz="quarter" idx="13"/>
          </p:nvPr>
        </p:nvSpPr>
        <p:spPr>
          <a:xfrm>
            <a:off x="798513" y="3007931"/>
            <a:ext cx="5391150" cy="1165225"/>
          </a:xfrm>
        </p:spPr>
        <p:txBody>
          <a:bodyPr>
            <a:normAutofit/>
          </a:bodyPr>
          <a:lstStyle>
            <a:lvl1pPr marL="0" indent="0">
              <a:buNone/>
              <a:defRPr sz="4400" b="1" u="heavy" spc="50" baseline="0">
                <a:solidFill>
                  <a:schemeClr val="tx1"/>
                </a:solidFill>
                <a:uFill>
                  <a:solidFill>
                    <a:schemeClr val="accent2"/>
                  </a:solidFill>
                </a:uFill>
                <a:latin typeface="Freestyle Script" panose="030804020302050B0404" pitchFamily="66" charset="0"/>
              </a:defRPr>
            </a:lvl1pPr>
          </a:lstStyle>
          <a:p>
            <a:pPr lvl="0"/>
            <a:r>
              <a:rPr lang="en-US"/>
              <a:t>Click to edit Master text styles</a:t>
            </a:r>
          </a:p>
        </p:txBody>
      </p:sp>
    </p:spTree>
    <p:extLst>
      <p:ext uri="{BB962C8B-B14F-4D97-AF65-F5344CB8AC3E}">
        <p14:creationId xmlns:p14="http://schemas.microsoft.com/office/powerpoint/2010/main" val="16021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bk object 18"/>
          <p:cNvSpPr/>
          <p:nvPr/>
        </p:nvSpPr>
        <p:spPr>
          <a:xfrm>
            <a:off x="1251051" y="1390396"/>
            <a:ext cx="9690100" cy="4077335"/>
          </a:xfrm>
          <a:custGeom>
            <a:avLst/>
            <a:gdLst/>
            <a:ahLst/>
            <a:cxnLst/>
            <a:rect l="l" t="t" r="r" b="b"/>
            <a:pathLst>
              <a:path w="9690100" h="4077335">
                <a:moveTo>
                  <a:pt x="0" y="4077208"/>
                </a:moveTo>
                <a:lnTo>
                  <a:pt x="9689592" y="4077208"/>
                </a:lnTo>
                <a:lnTo>
                  <a:pt x="9689592" y="0"/>
                </a:lnTo>
                <a:lnTo>
                  <a:pt x="0" y="0"/>
                </a:lnTo>
                <a:lnTo>
                  <a:pt x="0" y="4077208"/>
                </a:lnTo>
                <a:close/>
              </a:path>
            </a:pathLst>
          </a:custGeom>
          <a:solidFill>
            <a:schemeClr val="bg1">
              <a:alpha val="68000"/>
            </a:schemeClr>
          </a:solidFill>
          <a:ln w="7620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Text Placeholder 7">
            <a:extLst>
              <a:ext uri="{FF2B5EF4-FFF2-40B4-BE49-F238E27FC236}">
                <a16:creationId xmlns:a16="http://schemas.microsoft.com/office/drawing/2014/main" id="{45AE67CB-EC1A-4559-8D0C-11F1A71480DA}"/>
              </a:ext>
            </a:extLst>
          </p:cNvPr>
          <p:cNvSpPr>
            <a:spLocks noGrp="1"/>
          </p:cNvSpPr>
          <p:nvPr>
            <p:ph type="body" sz="quarter" idx="10"/>
          </p:nvPr>
        </p:nvSpPr>
        <p:spPr>
          <a:xfrm>
            <a:off x="2255367" y="2295922"/>
            <a:ext cx="7680960" cy="892552"/>
          </a:xfrm>
          <a:prstGeom prst="rect">
            <a:avLst/>
          </a:prstGeom>
        </p:spPr>
        <p:txBody>
          <a:bodyPr>
            <a:noAutofit/>
          </a:bodyPr>
          <a:lstStyle>
            <a:lvl1pPr marL="0" indent="0" algn="ctr" defTabSz="914400" rtl="0" eaLnBrk="1" latinLnBrk="0" hangingPunct="1">
              <a:lnSpc>
                <a:spcPct val="100000"/>
              </a:lnSpc>
              <a:buNone/>
              <a:defRPr lang="en-US" sz="3600" kern="1200" spc="180" dirty="0" smtClean="0">
                <a:solidFill>
                  <a:schemeClr val="accent1"/>
                </a:solidFill>
                <a:latin typeface="Arial Rounded MT Bold"/>
                <a:ea typeface="+mn-ea"/>
                <a:cs typeface="Arial Rounded MT Bold"/>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sp>
        <p:nvSpPr>
          <p:cNvPr id="24" name="Text Placeholder 7">
            <a:extLst>
              <a:ext uri="{FF2B5EF4-FFF2-40B4-BE49-F238E27FC236}">
                <a16:creationId xmlns:a16="http://schemas.microsoft.com/office/drawing/2014/main" id="{E9B0C427-2825-4FC2-BB68-C370EB896009}"/>
              </a:ext>
            </a:extLst>
          </p:cNvPr>
          <p:cNvSpPr>
            <a:spLocks noGrp="1"/>
          </p:cNvSpPr>
          <p:nvPr>
            <p:ph type="body" sz="quarter" idx="11"/>
          </p:nvPr>
        </p:nvSpPr>
        <p:spPr>
          <a:xfrm>
            <a:off x="2676991" y="3448609"/>
            <a:ext cx="6837712" cy="1046440"/>
          </a:xfrm>
          <a:prstGeom prst="rect">
            <a:avLst/>
          </a:prstGeom>
        </p:spPr>
        <p:txBody>
          <a:bodyPr>
            <a:normAutofit/>
          </a:bodyPr>
          <a:lstStyle>
            <a:lvl1pPr marL="0" indent="0" algn="ctr" defTabSz="914400" rtl="0" eaLnBrk="1" latinLnBrk="0" hangingPunct="1">
              <a:lnSpc>
                <a:spcPct val="100000"/>
              </a:lnSpc>
              <a:spcBef>
                <a:spcPts val="1980"/>
              </a:spcBef>
              <a:buNone/>
              <a:defRPr lang="en-US" sz="3600" b="1" i="1" u="heavy" kern="1200" spc="300" dirty="0" smtClean="0">
                <a:solidFill>
                  <a:schemeClr val="tx1">
                    <a:lumMod val="85000"/>
                    <a:lumOff val="15000"/>
                  </a:schemeClr>
                </a:solidFill>
                <a:uFill>
                  <a:solidFill>
                    <a:srgbClr val="FDB237"/>
                  </a:solidFill>
                </a:uFill>
                <a:latin typeface="Freestyle Script" panose="030804020302050B0404" pitchFamily="66" charset="0"/>
                <a:ea typeface="+mn-ea"/>
                <a:cs typeface="Times New Roman"/>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pic>
        <p:nvPicPr>
          <p:cNvPr id="25" name="Picture 24" descr="A picture containing clock, meter&#10;&#10;Description automatically generated">
            <a:extLst>
              <a:ext uri="{FF2B5EF4-FFF2-40B4-BE49-F238E27FC236}">
                <a16:creationId xmlns:a16="http://schemas.microsoft.com/office/drawing/2014/main" id="{DF1B83C2-03C4-457F-B645-486F493F9F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6327" y="307097"/>
            <a:ext cx="1938847" cy="360433"/>
          </a:xfrm>
          <a:prstGeom prst="rect">
            <a:avLst/>
          </a:prstGeom>
        </p:spPr>
      </p:pic>
      <p:sp>
        <p:nvSpPr>
          <p:cNvPr id="26" name="Slide Number Placeholder 2">
            <a:extLst>
              <a:ext uri="{FF2B5EF4-FFF2-40B4-BE49-F238E27FC236}">
                <a16:creationId xmlns:a16="http://schemas.microsoft.com/office/drawing/2014/main" id="{59F4BF12-053D-4FD8-9692-C185F15995BC}"/>
              </a:ext>
            </a:extLst>
          </p:cNvPr>
          <p:cNvSpPr>
            <a:spLocks noGrp="1"/>
          </p:cNvSpPr>
          <p:nvPr>
            <p:ph type="sldNum" sz="quarter" idx="12"/>
          </p:nvPr>
        </p:nvSpPr>
        <p:spPr>
          <a:xfrm>
            <a:off x="11146055" y="6458552"/>
            <a:ext cx="917608" cy="259960"/>
          </a:xfrm>
          <a:prstGeom prst="rect">
            <a:avLst/>
          </a:prstGeom>
        </p:spPr>
        <p:txBody>
          <a:bodyPr/>
          <a:lstStyle>
            <a:lvl1pP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615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 name="bk object 18">
            <a:extLst>
              <a:ext uri="{FF2B5EF4-FFF2-40B4-BE49-F238E27FC236}">
                <a16:creationId xmlns:a16="http://schemas.microsoft.com/office/drawing/2014/main" id="{CD66FDA9-6305-4C38-BAA1-ABB736EE82AA}"/>
              </a:ext>
            </a:extLst>
          </p:cNvPr>
          <p:cNvSpPr/>
          <p:nvPr userDrawn="1"/>
        </p:nvSpPr>
        <p:spPr>
          <a:xfrm>
            <a:off x="1251051" y="1390396"/>
            <a:ext cx="9690100" cy="4077335"/>
          </a:xfrm>
          <a:custGeom>
            <a:avLst/>
            <a:gdLst/>
            <a:ahLst/>
            <a:cxnLst/>
            <a:rect l="l" t="t" r="r" b="b"/>
            <a:pathLst>
              <a:path w="9690100" h="4077335">
                <a:moveTo>
                  <a:pt x="0" y="4077208"/>
                </a:moveTo>
                <a:lnTo>
                  <a:pt x="9689592" y="4077208"/>
                </a:lnTo>
                <a:lnTo>
                  <a:pt x="9689592" y="0"/>
                </a:lnTo>
                <a:lnTo>
                  <a:pt x="0" y="0"/>
                </a:lnTo>
                <a:lnTo>
                  <a:pt x="0" y="4077208"/>
                </a:lnTo>
                <a:close/>
              </a:path>
            </a:pathLst>
          </a:custGeom>
          <a:solidFill>
            <a:schemeClr val="bg1">
              <a:alpha val="66000"/>
            </a:schemeClr>
          </a:solidFill>
          <a:ln w="7620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Text Placeholder 7">
            <a:extLst>
              <a:ext uri="{FF2B5EF4-FFF2-40B4-BE49-F238E27FC236}">
                <a16:creationId xmlns:a16="http://schemas.microsoft.com/office/drawing/2014/main" id="{38D4CBB3-4583-4718-9EC9-21270871FDC5}"/>
              </a:ext>
            </a:extLst>
          </p:cNvPr>
          <p:cNvSpPr>
            <a:spLocks noGrp="1"/>
          </p:cNvSpPr>
          <p:nvPr>
            <p:ph type="body" sz="quarter" idx="10"/>
          </p:nvPr>
        </p:nvSpPr>
        <p:spPr>
          <a:xfrm>
            <a:off x="2255367" y="2295922"/>
            <a:ext cx="7680960" cy="892552"/>
          </a:xfrm>
          <a:prstGeom prst="rect">
            <a:avLst/>
          </a:prstGeom>
        </p:spPr>
        <p:txBody>
          <a:bodyPr>
            <a:noAutofit/>
          </a:bodyPr>
          <a:lstStyle>
            <a:lvl1pPr marL="0" indent="0" algn="ctr" defTabSz="914400" rtl="0" eaLnBrk="1" latinLnBrk="0" hangingPunct="1">
              <a:lnSpc>
                <a:spcPct val="100000"/>
              </a:lnSpc>
              <a:buNone/>
              <a:defRPr lang="en-US" sz="3600" kern="1200" spc="180" dirty="0" smtClean="0">
                <a:solidFill>
                  <a:schemeClr val="accent1"/>
                </a:solidFill>
                <a:latin typeface="Arial Rounded MT Bold"/>
                <a:ea typeface="+mn-ea"/>
                <a:cs typeface="Arial Rounded MT Bold"/>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sp>
        <p:nvSpPr>
          <p:cNvPr id="21" name="Text Placeholder 7">
            <a:extLst>
              <a:ext uri="{FF2B5EF4-FFF2-40B4-BE49-F238E27FC236}">
                <a16:creationId xmlns:a16="http://schemas.microsoft.com/office/drawing/2014/main" id="{0A4AE49B-FEBF-4C04-A948-6111550FD6B6}"/>
              </a:ext>
            </a:extLst>
          </p:cNvPr>
          <p:cNvSpPr>
            <a:spLocks noGrp="1"/>
          </p:cNvSpPr>
          <p:nvPr>
            <p:ph type="body" sz="quarter" idx="11"/>
          </p:nvPr>
        </p:nvSpPr>
        <p:spPr>
          <a:xfrm>
            <a:off x="2676991" y="3448609"/>
            <a:ext cx="6837712" cy="1046440"/>
          </a:xfrm>
          <a:prstGeom prst="rect">
            <a:avLst/>
          </a:prstGeom>
        </p:spPr>
        <p:txBody>
          <a:bodyPr/>
          <a:lstStyle>
            <a:lvl1pPr marL="0" indent="0" algn="ctr" defTabSz="914400" rtl="0" eaLnBrk="1" latinLnBrk="0" hangingPunct="1">
              <a:lnSpc>
                <a:spcPct val="100000"/>
              </a:lnSpc>
              <a:spcBef>
                <a:spcPts val="1980"/>
              </a:spcBef>
              <a:buNone/>
              <a:defRPr lang="en-US" sz="3400" b="1" i="1" u="heavy" kern="1200" spc="300" dirty="0" smtClean="0">
                <a:solidFill>
                  <a:srgbClr val="231F20"/>
                </a:solidFill>
                <a:uFill>
                  <a:solidFill>
                    <a:srgbClr val="FDB237"/>
                  </a:solidFill>
                </a:uFill>
                <a:latin typeface="Freestyle Script" panose="030804020302050B0404" pitchFamily="66" charset="0"/>
                <a:ea typeface="+mn-ea"/>
                <a:cs typeface="Times New Roman"/>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pic>
        <p:nvPicPr>
          <p:cNvPr id="22" name="Picture 21" descr="A picture containing clock, meter&#10;&#10;Description automatically generated">
            <a:extLst>
              <a:ext uri="{FF2B5EF4-FFF2-40B4-BE49-F238E27FC236}">
                <a16:creationId xmlns:a16="http://schemas.microsoft.com/office/drawing/2014/main" id="{4ADC2308-8710-4864-BFF9-DE4E292AA1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6327" y="307097"/>
            <a:ext cx="1938847" cy="360433"/>
          </a:xfrm>
          <a:prstGeom prst="rect">
            <a:avLst/>
          </a:prstGeom>
        </p:spPr>
      </p:pic>
      <p:sp>
        <p:nvSpPr>
          <p:cNvPr id="23" name="Slide Number Placeholder 2">
            <a:extLst>
              <a:ext uri="{FF2B5EF4-FFF2-40B4-BE49-F238E27FC236}">
                <a16:creationId xmlns:a16="http://schemas.microsoft.com/office/drawing/2014/main" id="{F8EC1262-83F0-45F1-AEF2-902E060E3DE3}"/>
              </a:ext>
            </a:extLst>
          </p:cNvPr>
          <p:cNvSpPr>
            <a:spLocks noGrp="1"/>
          </p:cNvSpPr>
          <p:nvPr>
            <p:ph type="sldNum" sz="quarter" idx="12"/>
          </p:nvPr>
        </p:nvSpPr>
        <p:spPr>
          <a:xfrm>
            <a:off x="11146055" y="6458552"/>
            <a:ext cx="917608" cy="259960"/>
          </a:xfrm>
          <a:prstGeom prst="rect">
            <a:avLst/>
          </a:prstGeom>
        </p:spPr>
        <p:txBody>
          <a:bodyPr/>
          <a:lstStyle>
            <a:lvl1pP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7349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8_Title Only">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7" name="Picture 16" descr="A picture containing clock, meter&#10;&#10;Description automatically generated">
            <a:extLst>
              <a:ext uri="{FF2B5EF4-FFF2-40B4-BE49-F238E27FC236}">
                <a16:creationId xmlns:a16="http://schemas.microsoft.com/office/drawing/2014/main" id="{2CA47956-F3EF-4ECC-A99A-EDF65AC034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21" name="object 4">
            <a:extLst>
              <a:ext uri="{FF2B5EF4-FFF2-40B4-BE49-F238E27FC236}">
                <a16:creationId xmlns:a16="http://schemas.microsoft.com/office/drawing/2014/main" id="{539FE475-66F5-4B8D-B82F-82010F2FA86C}"/>
              </a:ext>
            </a:extLst>
          </p:cNvPr>
          <p:cNvSpPr/>
          <p:nvPr userDrawn="1"/>
        </p:nvSpPr>
        <p:spPr>
          <a:xfrm>
            <a:off x="545421" y="1525524"/>
            <a:ext cx="11201400" cy="4721272"/>
          </a:xfrm>
          <a:custGeom>
            <a:avLst/>
            <a:gdLst/>
            <a:ahLst/>
            <a:cxnLst/>
            <a:rect l="l" t="t" r="r" b="b"/>
            <a:pathLst>
              <a:path w="11201400" h="4130040">
                <a:moveTo>
                  <a:pt x="0" y="4130040"/>
                </a:moveTo>
                <a:lnTo>
                  <a:pt x="11201095" y="4130040"/>
                </a:lnTo>
                <a:lnTo>
                  <a:pt x="11201095" y="0"/>
                </a:lnTo>
                <a:lnTo>
                  <a:pt x="0" y="0"/>
                </a:lnTo>
                <a:lnTo>
                  <a:pt x="0" y="4130040"/>
                </a:lnTo>
                <a:close/>
              </a:path>
            </a:pathLst>
          </a:custGeom>
          <a:solidFill>
            <a:schemeClr val="bg1">
              <a:alpha val="26000"/>
            </a:schemeClr>
          </a:solidFill>
          <a:ln w="7620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Slide Number Placeholder 2">
            <a:extLst>
              <a:ext uri="{FF2B5EF4-FFF2-40B4-BE49-F238E27FC236}">
                <a16:creationId xmlns:a16="http://schemas.microsoft.com/office/drawing/2014/main" id="{1B33060C-FF93-4AAF-A932-71B51D03964B}"/>
              </a:ext>
            </a:extLst>
          </p:cNvPr>
          <p:cNvSpPr>
            <a:spLocks noGrp="1"/>
          </p:cNvSpPr>
          <p:nvPr>
            <p:ph type="sldNum" sz="quarter" idx="4"/>
          </p:nvPr>
        </p:nvSpPr>
        <p:spPr>
          <a:xfrm>
            <a:off x="9259503" y="6503068"/>
            <a:ext cx="2804160" cy="215444"/>
          </a:xfrm>
          <a:prstGeom prst="rect">
            <a:avLst/>
          </a:prstGeom>
        </p:spPr>
        <p:txBody>
          <a:bodyPr/>
          <a:lstStyle>
            <a:lvl1pPr algn="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23" name="Title Placeholder 14">
            <a:extLst>
              <a:ext uri="{FF2B5EF4-FFF2-40B4-BE49-F238E27FC236}">
                <a16:creationId xmlns:a16="http://schemas.microsoft.com/office/drawing/2014/main" id="{97CBE2E0-64EA-4F81-B95D-807807E2B3CE}"/>
              </a:ext>
            </a:extLst>
          </p:cNvPr>
          <p:cNvSpPr>
            <a:spLocks noGrp="1"/>
          </p:cNvSpPr>
          <p:nvPr>
            <p:ph type="title"/>
          </p:nvPr>
        </p:nvSpPr>
        <p:spPr>
          <a:xfrm>
            <a:off x="545421" y="180075"/>
            <a:ext cx="11201400" cy="1325563"/>
          </a:xfrm>
          <a:prstGeom prst="rect">
            <a:avLst/>
          </a:prstGeom>
        </p:spPr>
        <p:txBody>
          <a:bodyPr vert="horz" lIns="91440" tIns="45720" rIns="91440" bIns="45720" rtlCol="0" anchor="ctr">
            <a:normAutofit/>
          </a:bodyPr>
          <a:lstStyle>
            <a:lvl1pPr>
              <a:defRPr>
                <a:solidFill>
                  <a:schemeClr val="tx1">
                    <a:lumMod val="85000"/>
                    <a:lumOff val="1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D8A53B6-23DB-4A5B-8943-6211F28A9EA9}"/>
              </a:ext>
            </a:extLst>
          </p:cNvPr>
          <p:cNvSpPr>
            <a:spLocks noGrp="1"/>
          </p:cNvSpPr>
          <p:nvPr>
            <p:ph sz="quarter" idx="10"/>
          </p:nvPr>
        </p:nvSpPr>
        <p:spPr>
          <a:xfrm>
            <a:off x="573996" y="1564507"/>
            <a:ext cx="11172825" cy="468228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753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Slide Number Placeholder 2">
            <a:extLst>
              <a:ext uri="{FF2B5EF4-FFF2-40B4-BE49-F238E27FC236}">
                <a16:creationId xmlns:a16="http://schemas.microsoft.com/office/drawing/2014/main" id="{A27C533A-1318-43C9-9475-5B177EADA8FE}"/>
              </a:ext>
            </a:extLst>
          </p:cNvPr>
          <p:cNvSpPr>
            <a:spLocks noGrp="1"/>
          </p:cNvSpPr>
          <p:nvPr>
            <p:ph type="sldNum" sz="quarter" idx="4"/>
          </p:nvPr>
        </p:nvSpPr>
        <p:spPr>
          <a:xfrm>
            <a:off x="9259503" y="6503068"/>
            <a:ext cx="2804160" cy="215444"/>
          </a:xfrm>
          <a:prstGeom prst="rect">
            <a:avLst/>
          </a:prstGeom>
        </p:spPr>
        <p:txBody>
          <a:bodyPr/>
          <a:lstStyle>
            <a:lvl1pPr algn="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25" name="Title Placeholder 14">
            <a:extLst>
              <a:ext uri="{FF2B5EF4-FFF2-40B4-BE49-F238E27FC236}">
                <a16:creationId xmlns:a16="http://schemas.microsoft.com/office/drawing/2014/main" id="{B756CF0D-C053-4C46-9207-51D541B6087E}"/>
              </a:ext>
            </a:extLst>
          </p:cNvPr>
          <p:cNvSpPr>
            <a:spLocks noGrp="1"/>
          </p:cNvSpPr>
          <p:nvPr>
            <p:ph type="title"/>
          </p:nvPr>
        </p:nvSpPr>
        <p:spPr>
          <a:xfrm>
            <a:off x="642757" y="497711"/>
            <a:ext cx="9560688" cy="1146823"/>
          </a:xfrm>
          <a:prstGeom prst="rect">
            <a:avLst/>
          </a:prstGeom>
        </p:spPr>
        <p:txBody>
          <a:bodyPr vert="horz" lIns="91440" tIns="45720" rIns="91440" bIns="45720" rtlCol="0" anchor="ctr">
            <a:normAutofit/>
          </a:bodyPr>
          <a:lstStyle/>
          <a:p>
            <a:r>
              <a:rPr lang="en-US"/>
              <a:t>Click to edit Master title style</a:t>
            </a:r>
          </a:p>
        </p:txBody>
      </p:sp>
      <p:sp>
        <p:nvSpPr>
          <p:cNvPr id="27" name="Text Placeholder 26">
            <a:extLst>
              <a:ext uri="{FF2B5EF4-FFF2-40B4-BE49-F238E27FC236}">
                <a16:creationId xmlns:a16="http://schemas.microsoft.com/office/drawing/2014/main" id="{1038FF29-6213-4945-99A3-98E05031A888}"/>
              </a:ext>
            </a:extLst>
          </p:cNvPr>
          <p:cNvSpPr>
            <a:spLocks noGrp="1"/>
          </p:cNvSpPr>
          <p:nvPr>
            <p:ph type="body" sz="quarter" idx="10"/>
          </p:nvPr>
        </p:nvSpPr>
        <p:spPr>
          <a:xfrm>
            <a:off x="642938" y="1644534"/>
            <a:ext cx="8715375"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872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DF67-903C-4807-A74C-88C21262A10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E97AE54-FBDA-48EF-B56F-75E9DC6A248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E7587B9C-D54E-4FB2-8EF1-3F57F23D76AF}"/>
              </a:ext>
            </a:extLst>
          </p:cNvPr>
          <p:cNvSpPr>
            <a:spLocks noGrp="1"/>
          </p:cNvSpPr>
          <p:nvPr>
            <p:ph type="body" sz="quarter" idx="11"/>
          </p:nvPr>
        </p:nvSpPr>
        <p:spPr>
          <a:xfrm>
            <a:off x="573996" y="1553263"/>
            <a:ext cx="11172825" cy="4695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22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clock, meter&#10;&#10;Description automatically generated">
            <a:extLst>
              <a:ext uri="{FF2B5EF4-FFF2-40B4-BE49-F238E27FC236}">
                <a16:creationId xmlns:a16="http://schemas.microsoft.com/office/drawing/2014/main" id="{6F483BAC-0014-4EF3-B379-4FBD1EBE24F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13" name="object 4">
            <a:extLst>
              <a:ext uri="{FF2B5EF4-FFF2-40B4-BE49-F238E27FC236}">
                <a16:creationId xmlns:a16="http://schemas.microsoft.com/office/drawing/2014/main" id="{4170F2B4-FD3C-47B0-864F-E81059E7BADD}"/>
              </a:ext>
            </a:extLst>
          </p:cNvPr>
          <p:cNvSpPr/>
          <p:nvPr userDrawn="1"/>
        </p:nvSpPr>
        <p:spPr>
          <a:xfrm>
            <a:off x="545421" y="1525524"/>
            <a:ext cx="11201400" cy="4721272"/>
          </a:xfrm>
          <a:custGeom>
            <a:avLst/>
            <a:gdLst/>
            <a:ahLst/>
            <a:cxnLst/>
            <a:rect l="l" t="t" r="r" b="b"/>
            <a:pathLst>
              <a:path w="11201400" h="4130040">
                <a:moveTo>
                  <a:pt x="0" y="4130040"/>
                </a:moveTo>
                <a:lnTo>
                  <a:pt x="11201095" y="4130040"/>
                </a:lnTo>
                <a:lnTo>
                  <a:pt x="11201095" y="0"/>
                </a:lnTo>
                <a:lnTo>
                  <a:pt x="0" y="0"/>
                </a:lnTo>
                <a:lnTo>
                  <a:pt x="0" y="4130040"/>
                </a:lnTo>
                <a:close/>
              </a:path>
            </a:pathLst>
          </a:custGeom>
          <a:ln w="7620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Slide Number Placeholder 2">
            <a:extLst>
              <a:ext uri="{FF2B5EF4-FFF2-40B4-BE49-F238E27FC236}">
                <a16:creationId xmlns:a16="http://schemas.microsoft.com/office/drawing/2014/main" id="{15202CC6-3364-4A06-A9F5-712863ECA996}"/>
              </a:ext>
            </a:extLst>
          </p:cNvPr>
          <p:cNvSpPr>
            <a:spLocks noGrp="1"/>
          </p:cNvSpPr>
          <p:nvPr>
            <p:ph type="sldNum" sz="quarter" idx="4"/>
          </p:nvPr>
        </p:nvSpPr>
        <p:spPr>
          <a:xfrm>
            <a:off x="9259503" y="6503068"/>
            <a:ext cx="2804160" cy="215444"/>
          </a:xfrm>
          <a:prstGeom prst="rect">
            <a:avLst/>
          </a:prstGeom>
        </p:spPr>
        <p:txBody>
          <a:bodyPr/>
          <a:lstStyle>
            <a:lvl1pPr algn="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15" name="Title Placeholder 14">
            <a:extLst>
              <a:ext uri="{FF2B5EF4-FFF2-40B4-BE49-F238E27FC236}">
                <a16:creationId xmlns:a16="http://schemas.microsoft.com/office/drawing/2014/main" id="{DCA1B180-5B46-4138-A603-9B287BB4AD79}"/>
              </a:ext>
            </a:extLst>
          </p:cNvPr>
          <p:cNvSpPr>
            <a:spLocks noGrp="1"/>
          </p:cNvSpPr>
          <p:nvPr>
            <p:ph type="title"/>
          </p:nvPr>
        </p:nvSpPr>
        <p:spPr>
          <a:xfrm>
            <a:off x="545421" y="180075"/>
            <a:ext cx="112014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404761CC-194F-4812-8672-004993FD7DD3}"/>
              </a:ext>
            </a:extLst>
          </p:cNvPr>
          <p:cNvSpPr>
            <a:spLocks noGrp="1"/>
          </p:cNvSpPr>
          <p:nvPr>
            <p:ph type="body" idx="1"/>
          </p:nvPr>
        </p:nvSpPr>
        <p:spPr>
          <a:xfrm>
            <a:off x="595542" y="1554099"/>
            <a:ext cx="11101158" cy="4651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64977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3" r:id="rId5"/>
    <p:sldLayoutId id="2147483706" r:id="rId6"/>
    <p:sldLayoutId id="2147483722" r:id="rId7"/>
  </p:sldLayoutIdLst>
  <p:txStyles>
    <p:titleStyle>
      <a:lvl1pPr eaLnBrk="1" hangingPunct="1">
        <a:defRPr sz="4000">
          <a:solidFill>
            <a:schemeClr val="tx1">
              <a:lumMod val="85000"/>
              <a:lumOff val="15000"/>
            </a:schemeClr>
          </a:solidFill>
          <a:latin typeface="Arial Rounded MT Bold" panose="020F0704030504030204" pitchFamily="34" charset="0"/>
          <a:ea typeface="+mj-ea"/>
          <a:cs typeface="+mj-cs"/>
        </a:defRPr>
      </a:lvl1pPr>
    </p:titleStyle>
    <p:bodyStyle>
      <a:lvl1pPr marL="231775" indent="-231775" eaLnBrk="1" hangingPunct="1">
        <a:spcBef>
          <a:spcPts val="600"/>
        </a:spcBef>
        <a:spcAft>
          <a:spcPts val="0"/>
        </a:spcAft>
        <a:buFont typeface="Arial" panose="020B0604020202020204" pitchFamily="34" charset="0"/>
        <a:buChar char="»"/>
        <a:defRPr sz="2800">
          <a:solidFill>
            <a:schemeClr val="tx1">
              <a:lumMod val="85000"/>
              <a:lumOff val="15000"/>
            </a:schemeClr>
          </a:solidFill>
          <a:latin typeface="+mn-lt"/>
          <a:ea typeface="+mn-ea"/>
          <a:cs typeface="+mn-cs"/>
        </a:defRPr>
      </a:lvl1pPr>
      <a:lvl2pPr marL="742950" indent="-285750" eaLnBrk="1" hangingPunct="1">
        <a:buFont typeface="Arial" panose="020B0604020202020204" pitchFamily="34" charset="0"/>
        <a:buChar char="–"/>
        <a:defRPr sz="2400">
          <a:solidFill>
            <a:schemeClr val="tx1">
              <a:lumMod val="85000"/>
              <a:lumOff val="15000"/>
            </a:schemeClr>
          </a:solidFill>
          <a:latin typeface="+mn-lt"/>
          <a:ea typeface="+mn-ea"/>
          <a:cs typeface="+mn-cs"/>
        </a:defRPr>
      </a:lvl2pPr>
      <a:lvl3pPr marL="12001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3pPr>
      <a:lvl4pPr marL="16573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4pPr>
      <a:lvl5pPr marL="21145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nsgc.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findageneticcounselor.nsgc.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1421A9FC-1065-724C-A163-7BB805B986AF}"/>
              </a:ext>
            </a:extLst>
          </p:cNvPr>
          <p:cNvSpPr>
            <a:spLocks noGrp="1"/>
          </p:cNvSpPr>
          <p:nvPr>
            <p:ph type="body" sz="quarter" idx="12"/>
          </p:nvPr>
        </p:nvSpPr>
        <p:spPr>
          <a:xfrm>
            <a:off x="798513" y="2877111"/>
            <a:ext cx="10656887" cy="1087554"/>
          </a:xfrm>
        </p:spPr>
        <p:txBody>
          <a:bodyPr>
            <a:normAutofit/>
          </a:bodyPr>
          <a:lstStyle/>
          <a:p>
            <a:r>
              <a:rPr lang="en-US"/>
              <a:t>Fundamentals of Genetics</a:t>
            </a:r>
          </a:p>
        </p:txBody>
      </p:sp>
    </p:spTree>
    <p:extLst>
      <p:ext uri="{BB962C8B-B14F-4D97-AF65-F5344CB8AC3E}">
        <p14:creationId xmlns:p14="http://schemas.microsoft.com/office/powerpoint/2010/main" val="4272571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Factors Complicating Genetic Testing Results Interpretation</a:t>
            </a:r>
          </a:p>
        </p:txBody>
      </p:sp>
      <p:sp>
        <p:nvSpPr>
          <p:cNvPr id="4" name="Text Placeholder 3"/>
          <p:cNvSpPr>
            <a:spLocks noGrp="1"/>
          </p:cNvSpPr>
          <p:nvPr>
            <p:ph type="body" sz="quarter" idx="11"/>
          </p:nvPr>
        </p:nvSpPr>
        <p:spPr/>
        <p:txBody>
          <a:bodyPr/>
          <a:lstStyle/>
          <a:p>
            <a:pPr marL="283464" lvl="0" indent="-283464" algn="l" defTabSz="457200" rtl="0">
              <a:spcBef>
                <a:spcPts val="1800"/>
              </a:spcBef>
              <a:buClr>
                <a:srgbClr val="5BB9C3"/>
              </a:buClr>
              <a:buFont typeface="Arial"/>
              <a:buChar char="•"/>
            </a:pPr>
            <a:r>
              <a:rPr lang="en-US" sz="2000" b="1" kern="1200">
                <a:solidFill>
                  <a:prstClr val="black"/>
                </a:solidFill>
                <a:cs typeface="Arial"/>
              </a:rPr>
              <a:t>Misinterpretation</a:t>
            </a:r>
          </a:p>
          <a:p>
            <a:pPr lvl="1" algn="l" defTabSz="457200" rtl="0">
              <a:spcBef>
                <a:spcPts val="300"/>
              </a:spcBef>
              <a:buClr>
                <a:srgbClr val="5BB9C3"/>
              </a:buClr>
              <a:buFont typeface="Arial"/>
              <a:buChar char="–"/>
            </a:pPr>
            <a:r>
              <a:rPr lang="en-US" sz="1800" kern="1200">
                <a:solidFill>
                  <a:prstClr val="black"/>
                </a:solidFill>
                <a:cs typeface="Arial"/>
              </a:rPr>
              <a:t>VUS alone often are not enough to establish a diagnosis </a:t>
            </a:r>
          </a:p>
          <a:p>
            <a:pPr lvl="1" algn="l" defTabSz="457200" rtl="0">
              <a:spcBef>
                <a:spcPts val="600"/>
              </a:spcBef>
              <a:buClr>
                <a:srgbClr val="5BB9C3"/>
              </a:buClr>
              <a:buFont typeface="Arial"/>
              <a:buChar char="–"/>
            </a:pPr>
            <a:r>
              <a:rPr lang="en-US" sz="1800" kern="1200">
                <a:solidFill>
                  <a:prstClr val="black"/>
                </a:solidFill>
                <a:cs typeface="Arial"/>
              </a:rPr>
              <a:t>A single pathogenic variant in a gene associated with autosomal recessive inheritance is not enough to establish a diagnosis</a:t>
            </a:r>
          </a:p>
          <a:p>
            <a:pPr lvl="1" algn="l" defTabSz="457200" rtl="0">
              <a:spcBef>
                <a:spcPts val="600"/>
              </a:spcBef>
              <a:buClr>
                <a:srgbClr val="5BB9C3"/>
              </a:buClr>
              <a:buFont typeface="Arial"/>
              <a:buChar char="–"/>
            </a:pPr>
            <a:r>
              <a:rPr lang="en-US" sz="1800" kern="1200">
                <a:solidFill>
                  <a:prstClr val="black"/>
                </a:solidFill>
                <a:cs typeface="Arial"/>
              </a:rPr>
              <a:t>Multiple pathogenic variants in a gene associated with autosomal recessive inheritance are not enough to establish a diagnosis without phasing studies (i.e., are the variants in cis or trans?)</a:t>
            </a:r>
          </a:p>
          <a:p>
            <a:pPr lvl="1" algn="l" defTabSz="457200" rtl="0">
              <a:spcBef>
                <a:spcPts val="600"/>
              </a:spcBef>
              <a:buClr>
                <a:srgbClr val="5BB9C3"/>
              </a:buClr>
              <a:buFont typeface="Arial"/>
              <a:buChar char="–"/>
            </a:pPr>
            <a:r>
              <a:rPr lang="en-US" sz="1800" kern="1200">
                <a:solidFill>
                  <a:prstClr val="black"/>
                </a:solidFill>
                <a:cs typeface="Arial"/>
              </a:rPr>
              <a:t>False negatives are possible on genetic testing</a:t>
            </a:r>
          </a:p>
          <a:p>
            <a:pPr marL="283464" lvl="0" indent="-283464" algn="l" defTabSz="457200" rtl="0">
              <a:spcBef>
                <a:spcPts val="1800"/>
              </a:spcBef>
              <a:buClr>
                <a:srgbClr val="5BB9C3"/>
              </a:buClr>
              <a:buFont typeface="Arial"/>
              <a:buChar char="•"/>
            </a:pPr>
            <a:r>
              <a:rPr lang="en-US" sz="2000" b="1" kern="1200">
                <a:solidFill>
                  <a:prstClr val="black"/>
                </a:solidFill>
                <a:cs typeface="Arial"/>
              </a:rPr>
              <a:t>Incidental findings</a:t>
            </a:r>
          </a:p>
          <a:p>
            <a:pPr lvl="1" algn="l" defTabSz="457200" rtl="0">
              <a:spcBef>
                <a:spcPts val="300"/>
              </a:spcBef>
              <a:buClr>
                <a:srgbClr val="5BB9C3"/>
              </a:buClr>
              <a:buFont typeface="Arial"/>
              <a:buChar char="–"/>
            </a:pPr>
            <a:r>
              <a:rPr lang="en-US" sz="1800" kern="1200">
                <a:solidFill>
                  <a:prstClr val="black"/>
                </a:solidFill>
                <a:cs typeface="Arial"/>
              </a:rPr>
              <a:t>Non-paternity can be discovered on tests (i.e., exome or large panels) where family member samples are included</a:t>
            </a:r>
          </a:p>
          <a:p>
            <a:pPr lvl="1" algn="l" defTabSz="457200" rtl="0">
              <a:spcBef>
                <a:spcPts val="600"/>
              </a:spcBef>
              <a:buClr>
                <a:srgbClr val="5BB9C3"/>
              </a:buClr>
              <a:buFont typeface="Arial"/>
              <a:buChar char="–"/>
            </a:pPr>
            <a:r>
              <a:rPr lang="en-US" sz="1800" kern="1200">
                <a:solidFill>
                  <a:prstClr val="black"/>
                </a:solidFill>
                <a:cs typeface="Arial"/>
              </a:rPr>
              <a:t>Consanguinity can be discovered on chromosomal microarray</a:t>
            </a:r>
          </a:p>
          <a:p>
            <a:pPr lvl="1" algn="l" defTabSz="457200" rtl="0">
              <a:spcBef>
                <a:spcPts val="600"/>
              </a:spcBef>
              <a:buClr>
                <a:srgbClr val="5BB9C3"/>
              </a:buClr>
              <a:buFont typeface="Arial"/>
              <a:buChar char="–"/>
            </a:pPr>
            <a:r>
              <a:rPr lang="en-US" sz="1800" kern="1200">
                <a:solidFill>
                  <a:prstClr val="black"/>
                </a:solidFill>
                <a:cs typeface="Arial"/>
              </a:rPr>
              <a:t>A positive result can indicate risks outside of presenting symptoms</a:t>
            </a:r>
          </a:p>
          <a:p>
            <a:endParaRPr lang="en-US"/>
          </a:p>
        </p:txBody>
      </p:sp>
    </p:spTree>
    <p:extLst>
      <p:ext uri="{BB962C8B-B14F-4D97-AF65-F5344CB8AC3E}">
        <p14:creationId xmlns:p14="http://schemas.microsoft.com/office/powerpoint/2010/main" val="311929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pPr eaLnBrk="1" hangingPunct="1"/>
            <a:r>
              <a:rPr lang="en-US" altLang="en-US"/>
              <a:t>Important Differences to Consider Between Genetic and Basic Laboratory Testing </a:t>
            </a:r>
          </a:p>
        </p:txBody>
      </p:sp>
      <p:sp>
        <p:nvSpPr>
          <p:cNvPr id="2" name="Text Placeholder 1"/>
          <p:cNvSpPr>
            <a:spLocks noGrp="1"/>
          </p:cNvSpPr>
          <p:nvPr>
            <p:ph type="body" sz="quarter" idx="11"/>
          </p:nvPr>
        </p:nvSpPr>
        <p:spPr/>
        <p:txBody>
          <a:bodyPr/>
          <a:lstStyle/>
          <a:p>
            <a:pPr marL="283464" lvl="0" indent="-283464" algn="l" defTabSz="457200" rtl="0">
              <a:spcBef>
                <a:spcPts val="1800"/>
              </a:spcBef>
              <a:buClr>
                <a:srgbClr val="5BB9C3"/>
              </a:buClr>
              <a:buFont typeface="Arial"/>
              <a:buChar char="•"/>
            </a:pPr>
            <a:r>
              <a:rPr lang="en-US" altLang="en-US" sz="2000" kern="1200">
                <a:solidFill>
                  <a:prstClr val="black"/>
                </a:solidFill>
                <a:cs typeface="Arial"/>
              </a:rPr>
              <a:t>Genetic testing often is done only by specialized laboratories and typically requires prior authorization from insurance companies</a:t>
            </a:r>
          </a:p>
          <a:p>
            <a:pPr lvl="1" algn="l" defTabSz="457200" rtl="0">
              <a:spcBef>
                <a:spcPts val="300"/>
              </a:spcBef>
              <a:buClr>
                <a:srgbClr val="5BB9C3"/>
              </a:buClr>
              <a:buFont typeface="Arial"/>
              <a:buChar char="–"/>
            </a:pPr>
            <a:r>
              <a:rPr lang="en-US" altLang="en-US" sz="1800" kern="1200">
                <a:solidFill>
                  <a:prstClr val="black"/>
                </a:solidFill>
                <a:cs typeface="Arial"/>
              </a:rPr>
              <a:t>If prior authorization is not completed, genetic testing can cost patients thousands of dollars </a:t>
            </a:r>
            <a:br>
              <a:rPr lang="en-US" altLang="en-US" sz="1800" kern="1200">
                <a:solidFill>
                  <a:prstClr val="black"/>
                </a:solidFill>
                <a:cs typeface="Arial"/>
              </a:rPr>
            </a:br>
            <a:r>
              <a:rPr lang="en-US" altLang="en-US" sz="1800" kern="1200">
                <a:solidFill>
                  <a:prstClr val="black"/>
                </a:solidFill>
                <a:cs typeface="Arial"/>
              </a:rPr>
              <a:t>out of pocket</a:t>
            </a:r>
          </a:p>
          <a:p>
            <a:pPr marL="283464" lvl="0" indent="-283464" algn="l" defTabSz="457200" rtl="0">
              <a:spcBef>
                <a:spcPts val="1800"/>
              </a:spcBef>
              <a:spcAft>
                <a:spcPts val="600"/>
              </a:spcAft>
              <a:buClr>
                <a:srgbClr val="5BB9C3"/>
              </a:buClr>
              <a:buFont typeface="Arial"/>
              <a:buChar char="•"/>
            </a:pPr>
            <a:r>
              <a:rPr lang="en-US" altLang="en-US" sz="2000" kern="1200">
                <a:solidFill>
                  <a:prstClr val="black"/>
                </a:solidFill>
                <a:cs typeface="Arial"/>
              </a:rPr>
              <a:t>New genetic tests are being rapidly developed and becoming increasingly </a:t>
            </a:r>
            <a:r>
              <a:rPr lang="en-US" altLang="en-US" sz="2000" kern="1200" err="1">
                <a:solidFill>
                  <a:prstClr val="black"/>
                </a:solidFill>
                <a:cs typeface="Arial"/>
              </a:rPr>
              <a:t>availabe</a:t>
            </a:r>
            <a:endParaRPr lang="en-US" altLang="en-US" sz="2000" kern="1200">
              <a:solidFill>
                <a:prstClr val="black"/>
              </a:solidFill>
              <a:cs typeface="Arial"/>
            </a:endParaRPr>
          </a:p>
          <a:p>
            <a:pPr lvl="1" algn="l" defTabSz="457200" rtl="0">
              <a:spcBef>
                <a:spcPts val="300"/>
              </a:spcBef>
              <a:buClr>
                <a:srgbClr val="5BB9C3"/>
              </a:buClr>
              <a:buFont typeface="Arial"/>
              <a:buChar char="–"/>
            </a:pPr>
            <a:r>
              <a:rPr lang="en-US" altLang="en-US" sz="1800" kern="1200">
                <a:solidFill>
                  <a:prstClr val="black"/>
                </a:solidFill>
                <a:cs typeface="Arial"/>
              </a:rPr>
              <a:t>Healthcare providers need to continuously update their knowledge </a:t>
            </a:r>
          </a:p>
          <a:p>
            <a:pPr marL="283464" lvl="0" indent="-283464" algn="l" defTabSz="457200" rtl="0">
              <a:spcBef>
                <a:spcPts val="1800"/>
              </a:spcBef>
              <a:spcAft>
                <a:spcPts val="600"/>
              </a:spcAft>
              <a:buClr>
                <a:srgbClr val="5BB9C3"/>
              </a:buClr>
              <a:buFont typeface="Arial"/>
              <a:buChar char="•"/>
            </a:pPr>
            <a:r>
              <a:rPr lang="en-US" altLang="en-US" sz="2000" kern="1200">
                <a:solidFill>
                  <a:prstClr val="black"/>
                </a:solidFill>
                <a:cs typeface="Arial"/>
              </a:rPr>
              <a:t>For genetic testing to yield meaningful results:</a:t>
            </a:r>
          </a:p>
          <a:p>
            <a:pPr lvl="1" algn="l" defTabSz="457200" rtl="0">
              <a:spcBef>
                <a:spcPts val="300"/>
              </a:spcBef>
              <a:buClr>
                <a:srgbClr val="5BB9C3"/>
              </a:buClr>
              <a:buFont typeface="Arial"/>
              <a:buChar char="–"/>
            </a:pPr>
            <a:r>
              <a:rPr lang="en-US" altLang="en-US" sz="1800" kern="1200">
                <a:solidFill>
                  <a:prstClr val="black"/>
                </a:solidFill>
                <a:cs typeface="Arial"/>
              </a:rPr>
              <a:t>The correct genetic test must be pursued</a:t>
            </a:r>
          </a:p>
          <a:p>
            <a:pPr lvl="1" algn="l" defTabSz="457200" rtl="0">
              <a:spcBef>
                <a:spcPts val="600"/>
              </a:spcBef>
              <a:buClr>
                <a:srgbClr val="5BB9C3"/>
              </a:buClr>
              <a:buFont typeface="Arial"/>
              <a:buChar char="–"/>
            </a:pPr>
            <a:r>
              <a:rPr lang="en-US" altLang="en-US" sz="1800" kern="1200">
                <a:solidFill>
                  <a:prstClr val="black"/>
                </a:solidFill>
                <a:cs typeface="Arial"/>
              </a:rPr>
              <a:t>Multiple test methodologies may be required </a:t>
            </a:r>
          </a:p>
          <a:p>
            <a:pPr lvl="1" algn="l" defTabSz="457200" rtl="0">
              <a:spcBef>
                <a:spcPts val="600"/>
              </a:spcBef>
              <a:buClr>
                <a:srgbClr val="5BB9C3"/>
              </a:buClr>
              <a:buFont typeface="Arial"/>
              <a:buChar char="–"/>
            </a:pPr>
            <a:r>
              <a:rPr lang="en-US" altLang="en-US" sz="1800" kern="1200">
                <a:solidFill>
                  <a:prstClr val="black"/>
                </a:solidFill>
                <a:cs typeface="Arial"/>
              </a:rPr>
              <a:t>Other family members may need to be tested </a:t>
            </a:r>
          </a:p>
        </p:txBody>
      </p:sp>
    </p:spTree>
    <p:extLst>
      <p:ext uri="{BB962C8B-B14F-4D97-AF65-F5344CB8AC3E}">
        <p14:creationId xmlns:p14="http://schemas.microsoft.com/office/powerpoint/2010/main" val="364680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Autofit/>
          </a:bodyPr>
          <a:lstStyle/>
          <a:p>
            <a:pPr algn="l"/>
            <a:r>
              <a:rPr lang="en-US" sz="4000" b="1">
                <a:latin typeface="Arial" panose="020B0604020202020204" pitchFamily="34" charset="0"/>
                <a:cs typeface="Arial" panose="020B0604020202020204" pitchFamily="34" charset="0"/>
              </a:rPr>
              <a:t>2. Types of Genetic Testing </a:t>
            </a:r>
            <a:br>
              <a:rPr lang="en-US" sz="4000" b="1">
                <a:latin typeface="Arial" panose="020B0604020202020204" pitchFamily="34" charset="0"/>
                <a:cs typeface="Arial" panose="020B0604020202020204" pitchFamily="34" charset="0"/>
              </a:rPr>
            </a:br>
            <a:r>
              <a:rPr lang="en-US" sz="4000" b="1">
                <a:latin typeface="Arial" panose="020B0604020202020204" pitchFamily="34" charset="0"/>
                <a:cs typeface="Arial" panose="020B0604020202020204" pitchFamily="34" charset="0"/>
              </a:rPr>
              <a:t>and Their Application</a:t>
            </a:r>
          </a:p>
        </p:txBody>
      </p:sp>
    </p:spTree>
    <p:extLst>
      <p:ext uri="{BB962C8B-B14F-4D97-AF65-F5344CB8AC3E}">
        <p14:creationId xmlns:p14="http://schemas.microsoft.com/office/powerpoint/2010/main" val="346025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Genetic Testing</a:t>
            </a:r>
          </a:p>
        </p:txBody>
      </p:sp>
      <p:sp>
        <p:nvSpPr>
          <p:cNvPr id="4" name="Text Placeholder 3"/>
          <p:cNvSpPr>
            <a:spLocks noGrp="1"/>
          </p:cNvSpPr>
          <p:nvPr>
            <p:ph type="body" sz="quarter" idx="11"/>
          </p:nvPr>
        </p:nvSpPr>
        <p:spPr/>
        <p:txBody>
          <a:bodyPr>
            <a:normAutofit/>
          </a:bodyPr>
          <a:lstStyle/>
          <a:p>
            <a:pPr marL="283464" lvl="0" indent="-283464" algn="l" defTabSz="457200" rtl="0">
              <a:spcBef>
                <a:spcPts val="1800"/>
              </a:spcBef>
              <a:buClr>
                <a:srgbClr val="5BB9C3"/>
              </a:buClr>
              <a:buFont typeface="Arial"/>
              <a:buChar char="•"/>
            </a:pPr>
            <a:r>
              <a:rPr lang="en-US" sz="1900" kern="1200">
                <a:solidFill>
                  <a:prstClr val="black"/>
                </a:solidFill>
                <a:cs typeface="Arial"/>
              </a:rPr>
              <a:t>Sanger sequencing</a:t>
            </a:r>
          </a:p>
          <a:p>
            <a:pPr marL="283464" lvl="0" indent="-283464" algn="l" defTabSz="457200" rtl="0">
              <a:spcBef>
                <a:spcPts val="1800"/>
              </a:spcBef>
              <a:buClr>
                <a:srgbClr val="5BB9C3"/>
              </a:buClr>
              <a:buFont typeface="Arial"/>
              <a:buChar char="•"/>
            </a:pPr>
            <a:r>
              <a:rPr lang="en-US" sz="1900" kern="1200">
                <a:solidFill>
                  <a:prstClr val="black"/>
                </a:solidFill>
                <a:cs typeface="Arial"/>
              </a:rPr>
              <a:t>Next-generation sequencing (NGS) (typically offered in phenotype-driven panels)</a:t>
            </a:r>
          </a:p>
          <a:p>
            <a:pPr marL="283464" lvl="0" indent="-283464" algn="l" defTabSz="457200" rtl="0">
              <a:spcBef>
                <a:spcPts val="1800"/>
              </a:spcBef>
              <a:buClr>
                <a:srgbClr val="5BB9C3"/>
              </a:buClr>
              <a:buFont typeface="Arial"/>
              <a:buChar char="•"/>
            </a:pPr>
            <a:r>
              <a:rPr lang="en-US" sz="1900" kern="1200">
                <a:solidFill>
                  <a:prstClr val="black"/>
                </a:solidFill>
                <a:cs typeface="Arial"/>
              </a:rPr>
              <a:t>Exome sequencing (ES) </a:t>
            </a:r>
          </a:p>
          <a:p>
            <a:pPr marL="283464" lvl="0" indent="-283464" algn="l" defTabSz="457200" rtl="0">
              <a:spcBef>
                <a:spcPts val="1800"/>
              </a:spcBef>
              <a:buClr>
                <a:srgbClr val="5BB9C3"/>
              </a:buClr>
              <a:buFont typeface="Arial"/>
              <a:buChar char="•"/>
            </a:pPr>
            <a:r>
              <a:rPr lang="en-US" sz="1900" kern="1200">
                <a:solidFill>
                  <a:prstClr val="black"/>
                </a:solidFill>
                <a:cs typeface="Arial"/>
              </a:rPr>
              <a:t>Whole genome sequencing</a:t>
            </a:r>
          </a:p>
          <a:p>
            <a:pPr marL="283464" lvl="0" indent="-283464" algn="l" defTabSz="457200" rtl="0">
              <a:spcBef>
                <a:spcPts val="1800"/>
              </a:spcBef>
              <a:buClr>
                <a:srgbClr val="5BB9C3"/>
              </a:buClr>
              <a:buFont typeface="Arial"/>
              <a:buChar char="•"/>
            </a:pPr>
            <a:r>
              <a:rPr lang="en-US" sz="1900" kern="1200">
                <a:solidFill>
                  <a:prstClr val="black"/>
                </a:solidFill>
                <a:cs typeface="Arial"/>
              </a:rPr>
              <a:t>Repeat expansion/contraction testing</a:t>
            </a:r>
            <a:br>
              <a:rPr lang="en-US" sz="1900" kern="1200">
                <a:solidFill>
                  <a:prstClr val="black"/>
                </a:solidFill>
                <a:cs typeface="Arial"/>
              </a:rPr>
            </a:br>
            <a:endParaRPr lang="en-US" sz="1900" kern="1200">
              <a:solidFill>
                <a:prstClr val="black"/>
              </a:solidFill>
              <a:cs typeface="Arial"/>
            </a:endParaRPr>
          </a:p>
          <a:p>
            <a:pPr marL="0" lvl="0" indent="0" algn="l" defTabSz="457200" rtl="0">
              <a:spcBef>
                <a:spcPts val="1800"/>
              </a:spcBef>
              <a:buClr>
                <a:srgbClr val="5BB9C3"/>
              </a:buClr>
              <a:buNone/>
            </a:pPr>
            <a:r>
              <a:rPr lang="en-US" sz="1900" kern="1200">
                <a:solidFill>
                  <a:prstClr val="black"/>
                </a:solidFill>
                <a:cs typeface="Arial"/>
              </a:rPr>
              <a:t>Non-genetic testing</a:t>
            </a:r>
          </a:p>
          <a:p>
            <a:pPr marL="283464" lvl="0" indent="-283464" algn="l" defTabSz="457200" rtl="0">
              <a:spcBef>
                <a:spcPts val="1800"/>
              </a:spcBef>
              <a:buClr>
                <a:srgbClr val="5BB9C3"/>
              </a:buClr>
              <a:buFont typeface="Arial"/>
              <a:buChar char="•"/>
            </a:pPr>
            <a:r>
              <a:rPr lang="en-US" sz="1700" kern="1200">
                <a:solidFill>
                  <a:prstClr val="black"/>
                </a:solidFill>
                <a:cs typeface="Arial"/>
              </a:rPr>
              <a:t>Certain biochemical tests can help to provide information regarding genetic conditions (e.g., </a:t>
            </a:r>
            <a:r>
              <a:rPr lang="en-US" sz="1700" i="1" kern="1200">
                <a:solidFill>
                  <a:prstClr val="black"/>
                </a:solidFill>
                <a:cs typeface="Arial"/>
              </a:rPr>
              <a:t>GAA</a:t>
            </a:r>
            <a:r>
              <a:rPr lang="en-US" sz="1700" kern="1200">
                <a:solidFill>
                  <a:prstClr val="black"/>
                </a:solidFill>
                <a:cs typeface="Arial"/>
              </a:rPr>
              <a:t> enzyme analysis, which can be used to confirm a diagnosis of Pompe disease)</a:t>
            </a:r>
          </a:p>
          <a:p>
            <a:pPr marL="283464" lvl="0" indent="-283464" algn="l" defTabSz="457200" rtl="0">
              <a:spcBef>
                <a:spcPts val="1800"/>
              </a:spcBef>
              <a:buClr>
                <a:srgbClr val="5BB9C3"/>
              </a:buClr>
              <a:buFont typeface="Arial"/>
              <a:buChar char="•"/>
            </a:pPr>
            <a:r>
              <a:rPr lang="en-US" sz="1700" kern="1200">
                <a:solidFill>
                  <a:prstClr val="black"/>
                </a:solidFill>
                <a:cs typeface="Arial"/>
              </a:rPr>
              <a:t>Muscle biopsies can identify important histological features to narrow down the differential for genetic testing</a:t>
            </a:r>
          </a:p>
          <a:p>
            <a:endParaRPr lang="en-US"/>
          </a:p>
        </p:txBody>
      </p:sp>
    </p:spTree>
    <p:extLst>
      <p:ext uri="{BB962C8B-B14F-4D97-AF65-F5344CB8AC3E}">
        <p14:creationId xmlns:p14="http://schemas.microsoft.com/office/powerpoint/2010/main" val="179540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Types of Genetic Testing (cont.)</a:t>
            </a:r>
          </a:p>
        </p:txBody>
      </p:sp>
      <p:grpSp>
        <p:nvGrpSpPr>
          <p:cNvPr id="3" name="Group 2"/>
          <p:cNvGrpSpPr/>
          <p:nvPr/>
        </p:nvGrpSpPr>
        <p:grpSpPr>
          <a:xfrm>
            <a:off x="609600" y="1907214"/>
            <a:ext cx="10868008" cy="3813261"/>
            <a:chOff x="182088" y="1764709"/>
            <a:chExt cx="10868008" cy="3813261"/>
          </a:xfrm>
        </p:grpSpPr>
        <p:cxnSp>
          <p:nvCxnSpPr>
            <p:cNvPr id="23" name="Straight Connector 22"/>
            <p:cNvCxnSpPr/>
            <p:nvPr/>
          </p:nvCxnSpPr>
          <p:spPr>
            <a:xfrm>
              <a:off x="2013288" y="3892179"/>
              <a:ext cx="0" cy="509587"/>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2265735" y="3344363"/>
              <a:ext cx="0" cy="509588"/>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5636738" y="4035795"/>
              <a:ext cx="9929" cy="1133101"/>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9880089" y="2162832"/>
              <a:ext cx="0" cy="509587"/>
            </a:xfrm>
            <a:prstGeom prst="line">
              <a:avLst/>
            </a:prstGeom>
            <a:ln w="28575"/>
          </p:spPr>
          <p:style>
            <a:lnRef idx="1">
              <a:schemeClr val="dk1"/>
            </a:lnRef>
            <a:fillRef idx="0">
              <a:schemeClr val="dk1"/>
            </a:fillRef>
            <a:effectRef idx="0">
              <a:schemeClr val="dk1"/>
            </a:effectRef>
            <a:fontRef idx="minor">
              <a:schemeClr val="tx1"/>
            </a:fontRef>
          </p:style>
        </p:cxnSp>
        <p:sp>
          <p:nvSpPr>
            <p:cNvPr id="70668" name="TextBox 28"/>
            <p:cNvSpPr txBox="1">
              <a:spLocks noChangeArrowheads="1"/>
            </p:cNvSpPr>
            <p:nvPr/>
          </p:nvSpPr>
          <p:spPr bwMode="auto">
            <a:xfrm>
              <a:off x="762046" y="4430948"/>
              <a:ext cx="2515321" cy="66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47" tIns="54424" rIns="108847" bIns="54424">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eaLnBrk="1" hangingPunct="1">
                <a:buClrTx/>
                <a:buSzTx/>
                <a:buFontTx/>
                <a:buNone/>
              </a:pPr>
              <a:r>
                <a:rPr lang="en-US" altLang="en-US" sz="1800">
                  <a:latin typeface="Arial" panose="020B0604020202020204" pitchFamily="34" charset="0"/>
                </a:rPr>
                <a:t>Known mutation/</a:t>
              </a:r>
            </a:p>
            <a:p>
              <a:pPr algn="ctr" eaLnBrk="1" hangingPunct="1">
                <a:buClrTx/>
                <a:buSzTx/>
                <a:buFontTx/>
                <a:buNone/>
              </a:pPr>
              <a:r>
                <a:rPr lang="en-US" altLang="en-US" sz="1800">
                  <a:latin typeface="Arial" panose="020B0604020202020204" pitchFamily="34" charset="0"/>
                </a:rPr>
                <a:t>Familial variant testing</a:t>
              </a:r>
            </a:p>
          </p:txBody>
        </p:sp>
        <p:sp>
          <p:nvSpPr>
            <p:cNvPr id="70669" name="TextBox 29"/>
            <p:cNvSpPr txBox="1">
              <a:spLocks noChangeArrowheads="1"/>
            </p:cNvSpPr>
            <p:nvPr/>
          </p:nvSpPr>
          <p:spPr bwMode="auto">
            <a:xfrm>
              <a:off x="182088" y="2723910"/>
              <a:ext cx="4508395" cy="66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47" tIns="54424" rIns="108847" bIns="54424">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eaLnBrk="1" hangingPunct="1">
                <a:buClrTx/>
                <a:buSzTx/>
                <a:buFontTx/>
                <a:buNone/>
              </a:pPr>
              <a:r>
                <a:rPr lang="en-US" altLang="en-US" sz="1800">
                  <a:latin typeface="Arial" panose="020B0604020202020204" pitchFamily="34" charset="0"/>
                </a:rPr>
                <a:t>Single gene testing/</a:t>
              </a:r>
            </a:p>
            <a:p>
              <a:pPr algn="ctr" eaLnBrk="1" hangingPunct="1">
                <a:buClrTx/>
                <a:buSzTx/>
                <a:buFontTx/>
                <a:buNone/>
              </a:pPr>
              <a:r>
                <a:rPr lang="en-US" altLang="en-US" sz="1800">
                  <a:latin typeface="Arial" panose="020B0604020202020204" pitchFamily="34" charset="0"/>
                </a:rPr>
                <a:t>Repeat expansion/contracture testing </a:t>
              </a:r>
            </a:p>
          </p:txBody>
        </p:sp>
        <p:sp>
          <p:nvSpPr>
            <p:cNvPr id="70672" name="TextBox 33"/>
            <p:cNvSpPr txBox="1">
              <a:spLocks noChangeArrowheads="1"/>
            </p:cNvSpPr>
            <p:nvPr/>
          </p:nvSpPr>
          <p:spPr bwMode="auto">
            <a:xfrm>
              <a:off x="4798846" y="5191060"/>
              <a:ext cx="2181896" cy="38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47" tIns="54424" rIns="108847" bIns="54424">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eaLnBrk="1" hangingPunct="1">
                <a:buClrTx/>
                <a:buSzTx/>
                <a:buFontTx/>
                <a:buNone/>
              </a:pPr>
              <a:r>
                <a:rPr lang="en-US" altLang="en-US" sz="1800">
                  <a:latin typeface="Arial" panose="020B0604020202020204" pitchFamily="34" charset="0"/>
                </a:rPr>
                <a:t>Exome sequencing</a:t>
              </a:r>
            </a:p>
          </p:txBody>
        </p:sp>
        <p:sp>
          <p:nvSpPr>
            <p:cNvPr id="70673" name="TextBox 34"/>
            <p:cNvSpPr txBox="1">
              <a:spLocks noChangeArrowheads="1"/>
            </p:cNvSpPr>
            <p:nvPr/>
          </p:nvSpPr>
          <p:spPr bwMode="auto">
            <a:xfrm>
              <a:off x="8701487" y="1764709"/>
              <a:ext cx="2348609" cy="38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47" tIns="54424" rIns="108847" bIns="54424">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eaLnBrk="1" hangingPunct="1">
                <a:buClrTx/>
                <a:buSzTx/>
                <a:buFontTx/>
                <a:buNone/>
              </a:pPr>
              <a:r>
                <a:rPr lang="en-US" altLang="en-US" sz="1800">
                  <a:latin typeface="Arial" panose="020B0604020202020204" pitchFamily="34" charset="0"/>
                </a:rPr>
                <a:t>Genome sequencing</a:t>
              </a:r>
            </a:p>
          </p:txBody>
        </p:sp>
        <p:sp>
          <p:nvSpPr>
            <p:cNvPr id="21" name="Isosceles Triangle 20"/>
            <p:cNvSpPr>
              <a:spLocks noChangeAspect="1"/>
            </p:cNvSpPr>
            <p:nvPr/>
          </p:nvSpPr>
          <p:spPr>
            <a:xfrm rot="16200000">
              <a:off x="4790874" y="-211543"/>
              <a:ext cx="2610254" cy="8201970"/>
            </a:xfrm>
            <a:prstGeom prst="triangle">
              <a:avLst/>
            </a:prstGeom>
            <a:gradFill flip="none" rotWithShape="1">
              <a:gsLst>
                <a:gs pos="0">
                  <a:srgbClr val="203E62"/>
                </a:gs>
                <a:gs pos="50000">
                  <a:schemeClr val="accent1">
                    <a:shade val="67500"/>
                    <a:satMod val="115000"/>
                  </a:schemeClr>
                </a:gs>
                <a:gs pos="100000">
                  <a:srgbClr val="739ED3"/>
                </a:gs>
              </a:gsLst>
              <a:lin ang="16200000" scaled="1"/>
              <a:tileRect/>
            </a:gradFill>
            <a:ln w="9525">
              <a:noFill/>
            </a:ln>
            <a:effectLst>
              <a:outerShdw blurRad="190500" dist="228600" dir="84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108847" tIns="54424" rIns="108847" bIns="54424" anchor="ctr"/>
            <a:lstStyle/>
            <a:p>
              <a:pPr algn="ctr">
                <a:defRPr/>
              </a:pPr>
              <a:endParaRPr lang="en-US"/>
            </a:p>
          </p:txBody>
        </p:sp>
      </p:grpSp>
    </p:spTree>
    <p:extLst>
      <p:ext uri="{BB962C8B-B14F-4D97-AF65-F5344CB8AC3E}">
        <p14:creationId xmlns:p14="http://schemas.microsoft.com/office/powerpoint/2010/main" val="397240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Genetic Testing in the Diagnostic Process</a:t>
            </a:r>
          </a:p>
        </p:txBody>
      </p:sp>
      <p:sp>
        <p:nvSpPr>
          <p:cNvPr id="5" name="Text Placeholder 4"/>
          <p:cNvSpPr>
            <a:spLocks noGrp="1"/>
          </p:cNvSpPr>
          <p:nvPr>
            <p:ph type="body" sz="quarter" idx="11"/>
          </p:nvPr>
        </p:nvSpPr>
        <p:spPr/>
        <p:txBody>
          <a:bodyPr/>
          <a:lstStyle/>
          <a:p>
            <a:pPr marL="283464" lvl="0" indent="-283464" algn="l" defTabSz="457200" rtl="0">
              <a:spcBef>
                <a:spcPts val="1800"/>
              </a:spcBef>
              <a:buClr>
                <a:srgbClr val="5BB9C3"/>
              </a:buClr>
              <a:buFont typeface="Arial"/>
              <a:buChar char="•"/>
            </a:pPr>
            <a:r>
              <a:rPr lang="en-US" sz="2400" kern="1200">
                <a:solidFill>
                  <a:prstClr val="black"/>
                </a:solidFill>
                <a:cs typeface="Arial"/>
              </a:rPr>
              <a:t>Genetic testing is one component of the overall diagnostic process</a:t>
            </a:r>
          </a:p>
          <a:p>
            <a:pPr marL="283464" lvl="0" indent="-283464" algn="l" defTabSz="457200" rtl="0">
              <a:spcBef>
                <a:spcPts val="1800"/>
              </a:spcBef>
              <a:buClr>
                <a:srgbClr val="5BB9C3"/>
              </a:buClr>
              <a:buFont typeface="Arial"/>
              <a:buChar char="•"/>
            </a:pPr>
            <a:r>
              <a:rPr lang="en-US" sz="2400" kern="1200">
                <a:solidFill>
                  <a:prstClr val="black"/>
                </a:solidFill>
                <a:cs typeface="Arial"/>
              </a:rPr>
              <a:t>Other diagnostic tests may include:</a:t>
            </a:r>
          </a:p>
          <a:p>
            <a:pPr lvl="1" algn="l" defTabSz="457200" rtl="0">
              <a:spcBef>
                <a:spcPts val="600"/>
              </a:spcBef>
              <a:buClr>
                <a:srgbClr val="5BB9C3"/>
              </a:buClr>
              <a:buFont typeface="Arial"/>
              <a:buChar char="–"/>
            </a:pPr>
            <a:r>
              <a:rPr lang="en-US" sz="2000" kern="1200">
                <a:solidFill>
                  <a:prstClr val="black"/>
                </a:solidFill>
                <a:cs typeface="Arial"/>
              </a:rPr>
              <a:t>Patient and family histories</a:t>
            </a:r>
          </a:p>
          <a:p>
            <a:pPr lvl="1" algn="l" defTabSz="457200" rtl="0">
              <a:spcBef>
                <a:spcPts val="600"/>
              </a:spcBef>
              <a:buClr>
                <a:srgbClr val="5BB9C3"/>
              </a:buClr>
              <a:buFont typeface="Arial"/>
              <a:buChar char="–"/>
            </a:pPr>
            <a:r>
              <a:rPr lang="en-US" sz="2000" kern="1200">
                <a:solidFill>
                  <a:prstClr val="black"/>
                </a:solidFill>
                <a:cs typeface="Arial"/>
              </a:rPr>
              <a:t>Evaluations of neurological and motor function</a:t>
            </a:r>
          </a:p>
          <a:p>
            <a:pPr lvl="1" algn="l" defTabSz="457200" rtl="0">
              <a:spcBef>
                <a:spcPts val="600"/>
              </a:spcBef>
              <a:buClr>
                <a:srgbClr val="5BB9C3"/>
              </a:buClr>
              <a:buFont typeface="Arial"/>
              <a:buChar char="–"/>
            </a:pPr>
            <a:r>
              <a:rPr lang="en-US" sz="2000" kern="1200">
                <a:solidFill>
                  <a:prstClr val="black"/>
                </a:solidFill>
                <a:cs typeface="Arial"/>
              </a:rPr>
              <a:t>Laboratory studies and EMG/NCS</a:t>
            </a:r>
          </a:p>
          <a:p>
            <a:pPr lvl="1" algn="l" defTabSz="457200" rtl="0">
              <a:spcBef>
                <a:spcPts val="600"/>
              </a:spcBef>
              <a:buClr>
                <a:srgbClr val="5BB9C3"/>
              </a:buClr>
              <a:buFont typeface="Arial"/>
              <a:buChar char="–"/>
            </a:pPr>
            <a:r>
              <a:rPr lang="en-US" sz="2000" kern="1200">
                <a:solidFill>
                  <a:prstClr val="black"/>
                </a:solidFill>
                <a:cs typeface="Arial"/>
              </a:rPr>
              <a:t>Biopsy, imaging findings, lumbar puncture</a:t>
            </a:r>
          </a:p>
          <a:p>
            <a:pPr lvl="1" algn="l" defTabSz="457200" rtl="0">
              <a:spcBef>
                <a:spcPts val="600"/>
              </a:spcBef>
              <a:buClr>
                <a:srgbClr val="5BB9C3"/>
              </a:buClr>
              <a:buFont typeface="Arial"/>
              <a:buChar char="–"/>
            </a:pPr>
            <a:endParaRPr lang="en-US" sz="2000" kern="1200">
              <a:solidFill>
                <a:prstClr val="black"/>
              </a:solidFill>
              <a:cs typeface="Arial"/>
            </a:endParaRPr>
          </a:p>
          <a:p>
            <a:pPr lvl="1" algn="l" defTabSz="457200" rtl="0">
              <a:spcBef>
                <a:spcPts val="600"/>
              </a:spcBef>
              <a:buClr>
                <a:srgbClr val="5BB9C3"/>
              </a:buClr>
              <a:buFont typeface="Arial"/>
              <a:buChar char="–"/>
            </a:pPr>
            <a:endParaRPr lang="en-US" sz="2000" kern="1200">
              <a:solidFill>
                <a:prstClr val="black"/>
              </a:solidFill>
              <a:cs typeface="Arial"/>
            </a:endParaRPr>
          </a:p>
          <a:p>
            <a:pPr marL="283464" lvl="0" indent="-283464" algn="l" defTabSz="457200" rtl="0">
              <a:spcBef>
                <a:spcPts val="1800"/>
              </a:spcBef>
              <a:buClr>
                <a:srgbClr val="5BB9C3"/>
              </a:buClr>
              <a:buFont typeface="Arial"/>
              <a:buChar char="•"/>
            </a:pPr>
            <a:r>
              <a:rPr lang="en-US" sz="2400" b="1" kern="1200">
                <a:solidFill>
                  <a:prstClr val="black"/>
                </a:solidFill>
                <a:latin typeface="Arial" panose="020B0604020202020204" pitchFamily="34" charset="0"/>
                <a:cs typeface="Arial" panose="020B0604020202020204" pitchFamily="34" charset="0"/>
              </a:rPr>
              <a:t>Genetic information can help interpret the results of other procedures, and vice versa</a:t>
            </a:r>
          </a:p>
          <a:p>
            <a:pPr lvl="1" algn="l" defTabSz="457200" rtl="0">
              <a:spcBef>
                <a:spcPts val="600"/>
              </a:spcBef>
              <a:buClr>
                <a:srgbClr val="5BB9C3"/>
              </a:buClr>
              <a:buFont typeface="Arial"/>
              <a:buChar char="–"/>
            </a:pPr>
            <a:endParaRPr lang="en-US" sz="2000" kern="1200">
              <a:solidFill>
                <a:prstClr val="black"/>
              </a:solidFill>
              <a:cs typeface="Arial"/>
            </a:endParaRPr>
          </a:p>
          <a:p>
            <a:endParaRPr lang="en-US"/>
          </a:p>
        </p:txBody>
      </p:sp>
      <p:pic>
        <p:nvPicPr>
          <p:cNvPr id="4" name="Picture 3">
            <a:extLst>
              <a:ext uri="{FF2B5EF4-FFF2-40B4-BE49-F238E27FC236}">
                <a16:creationId xmlns:a16="http://schemas.microsoft.com/office/drawing/2014/main" id="{A59D976C-F2B6-1F44-900F-164CBE0EC6D0}"/>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832437" y="2331140"/>
            <a:ext cx="2907963" cy="2419817"/>
          </a:xfrm>
          <a:prstGeom prst="rect">
            <a:avLst/>
          </a:prstGeom>
        </p:spPr>
      </p:pic>
      <p:sp>
        <p:nvSpPr>
          <p:cNvPr id="6" name="Rectangle 5"/>
          <p:cNvSpPr/>
          <p:nvPr/>
        </p:nvSpPr>
        <p:spPr>
          <a:xfrm>
            <a:off x="1722477" y="6405395"/>
            <a:ext cx="3773790" cy="261610"/>
          </a:xfrm>
          <a:prstGeom prst="rect">
            <a:avLst/>
          </a:prstGeom>
        </p:spPr>
        <p:txBody>
          <a:bodyPr wrap="none">
            <a:spAutoFit/>
          </a:bodyPr>
          <a:lstStyle/>
          <a:p>
            <a:r>
              <a:rPr lang="en-US" sz="1100">
                <a:latin typeface="Arial" panose="020B0604020202020204" pitchFamily="34" charset="0"/>
                <a:cs typeface="Arial" panose="020B0604020202020204" pitchFamily="34" charset="0"/>
              </a:rPr>
              <a:t>EMG/NCS=electromyogram and nerve conduction study. </a:t>
            </a:r>
          </a:p>
        </p:txBody>
      </p:sp>
    </p:spTree>
    <p:extLst>
      <p:ext uri="{BB962C8B-B14F-4D97-AF65-F5344CB8AC3E}">
        <p14:creationId xmlns:p14="http://schemas.microsoft.com/office/powerpoint/2010/main" val="281177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Findings That Could Trigger Consideration of </a:t>
            </a:r>
            <a:br>
              <a:rPr lang="en-US"/>
            </a:br>
            <a:r>
              <a:rPr lang="en-US"/>
              <a:t>Genetic Testing</a:t>
            </a:r>
          </a:p>
        </p:txBody>
      </p:sp>
      <p:sp>
        <p:nvSpPr>
          <p:cNvPr id="4" name="Text Placeholder 3"/>
          <p:cNvSpPr>
            <a:spLocks noGrp="1"/>
          </p:cNvSpPr>
          <p:nvPr>
            <p:ph type="body" sz="quarter" idx="11"/>
          </p:nvPr>
        </p:nvSpPr>
        <p:spPr/>
        <p:txBody>
          <a:bodyPr/>
          <a:lstStyle/>
          <a:p>
            <a:pPr marL="283464" lvl="0" indent="-283464" algn="l" defTabSz="457200" rtl="0">
              <a:spcBef>
                <a:spcPts val="1800"/>
              </a:spcBef>
              <a:buClr>
                <a:srgbClr val="5BB9C3"/>
              </a:buClr>
              <a:buFont typeface="Arial"/>
              <a:buChar char="•"/>
            </a:pPr>
            <a:r>
              <a:rPr lang="en-US" sz="2000" kern="1200">
                <a:solidFill>
                  <a:prstClr val="black"/>
                </a:solidFill>
                <a:cs typeface="Arial"/>
              </a:rPr>
              <a:t>More than 4000 Mendelian disorders are known to have a genetic etiology</a:t>
            </a:r>
          </a:p>
          <a:p>
            <a:pPr marL="283464" lvl="0" indent="-283464" algn="l" defTabSz="457200" rtl="0">
              <a:spcBef>
                <a:spcPts val="1800"/>
              </a:spcBef>
              <a:buClr>
                <a:srgbClr val="5BB9C3"/>
              </a:buClr>
              <a:buFont typeface="Arial"/>
              <a:buChar char="•"/>
            </a:pPr>
            <a:r>
              <a:rPr lang="en-US" sz="2000" kern="1200">
                <a:solidFill>
                  <a:prstClr val="black"/>
                </a:solidFill>
                <a:cs typeface="Arial"/>
              </a:rPr>
              <a:t>A significant fraction of these present in the perinatal period with one or more clinical presentations</a:t>
            </a:r>
          </a:p>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83883357"/>
              </p:ext>
            </p:extLst>
          </p:nvPr>
        </p:nvGraphicFramePr>
        <p:xfrm>
          <a:off x="1077165" y="2907478"/>
          <a:ext cx="10058400" cy="309372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646171773"/>
                    </a:ext>
                  </a:extLst>
                </a:gridCol>
                <a:gridCol w="3352800">
                  <a:extLst>
                    <a:ext uri="{9D8B030D-6E8A-4147-A177-3AD203B41FA5}">
                      <a16:colId xmlns:a16="http://schemas.microsoft.com/office/drawing/2014/main" val="1369887131"/>
                    </a:ext>
                  </a:extLst>
                </a:gridCol>
                <a:gridCol w="3352800">
                  <a:extLst>
                    <a:ext uri="{9D8B030D-6E8A-4147-A177-3AD203B41FA5}">
                      <a16:colId xmlns:a16="http://schemas.microsoft.com/office/drawing/2014/main" val="305610669"/>
                    </a:ext>
                  </a:extLst>
                </a:gridCol>
              </a:tblGrid>
              <a:tr h="211265">
                <a:tc gridSpan="3">
                  <a:txBody>
                    <a:bodyPr/>
                    <a:lstStyle/>
                    <a:p>
                      <a:pPr marL="0" indent="0">
                        <a:lnSpc>
                          <a:spcPct val="100000"/>
                        </a:lnSpc>
                        <a:spcBef>
                          <a:spcPts val="600"/>
                        </a:spcBef>
                        <a:spcAft>
                          <a:spcPts val="0"/>
                        </a:spcAft>
                        <a:buClr>
                          <a:srgbClr val="5BB9C3"/>
                        </a:buClr>
                        <a:buFont typeface="Arial" panose="020B0604020202020204" pitchFamily="34" charset="0"/>
                        <a:buNone/>
                      </a:pPr>
                      <a:r>
                        <a:rPr lang="en-US" sz="1800"/>
                        <a:t>Conditions with possible genetic etiology</a:t>
                      </a:r>
                      <a:endParaRPr lang="en-US" sz="1800" b="1">
                        <a:solidFill>
                          <a:schemeClr val="tx1"/>
                        </a:solidFill>
                        <a:latin typeface="Arial" panose="020B0604020202020204" pitchFamily="34" charset="0"/>
                        <a:cs typeface="Arial" panose="020B0604020202020204" pitchFamily="34" charset="0"/>
                      </a:endParaRPr>
                    </a:p>
                  </a:txBody>
                  <a:tcPr/>
                </a:tc>
                <a:tc hMerge="1">
                  <a:txBody>
                    <a:bodyPr/>
                    <a:lstStyle/>
                    <a:p>
                      <a:pPr marL="682625" indent="-220663">
                        <a:lnSpc>
                          <a:spcPct val="100000"/>
                        </a:lnSpc>
                        <a:spcBef>
                          <a:spcPts val="600"/>
                        </a:spcBef>
                        <a:spcAft>
                          <a:spcPts val="0"/>
                        </a:spcAft>
                        <a:buClr>
                          <a:srgbClr val="5BB9C3"/>
                        </a:buClr>
                        <a:buFont typeface="Arial" panose="020B0604020202020204" pitchFamily="34" charset="0"/>
                        <a:buChar char="•"/>
                      </a:pPr>
                      <a:endParaRPr lang="en-US" sz="16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682625" marR="0" lvl="0" indent="-220663" algn="l" defTabSz="457200" rtl="0" eaLnBrk="1" fontAlgn="auto" latinLnBrk="0" hangingPunct="1">
                        <a:lnSpc>
                          <a:spcPct val="100000"/>
                        </a:lnSpc>
                        <a:spcBef>
                          <a:spcPts val="600"/>
                        </a:spcBef>
                        <a:spcAft>
                          <a:spcPts val="0"/>
                        </a:spcAft>
                        <a:buClr>
                          <a:srgbClr val="5BB9C3"/>
                        </a:buClr>
                        <a:buSzTx/>
                        <a:buFont typeface="Arial" panose="020B0604020202020204" pitchFamily="34" charset="0"/>
                        <a:buChar char="•"/>
                        <a:tabLst/>
                        <a:defRPr/>
                      </a:pPr>
                      <a:endParaRPr lang="en-US" sz="16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0954423"/>
                  </a:ext>
                </a:extLst>
              </a:tr>
              <a:tr h="1064451">
                <a:tc>
                  <a:txBody>
                    <a:bodyPr/>
                    <a:lstStyle/>
                    <a:p>
                      <a:pPr marL="0" marR="0" lvl="0" indent="0" algn="l" defTabSz="457200" rtl="0" eaLnBrk="1" fontAlgn="auto" latinLnBrk="0" hangingPunct="1">
                        <a:lnSpc>
                          <a:spcPct val="100000"/>
                        </a:lnSpc>
                        <a:spcBef>
                          <a:spcPts val="600"/>
                        </a:spcBef>
                        <a:spcAft>
                          <a:spcPts val="0"/>
                        </a:spcAft>
                        <a:buClr>
                          <a:srgbClr val="5BB9C3"/>
                        </a:buClr>
                        <a:buSzTx/>
                        <a:buFont typeface="Arial" panose="020B0604020202020204" pitchFamily="34" charset="0"/>
                        <a:buNone/>
                        <a:tabLst/>
                        <a:defRPr/>
                      </a:pPr>
                      <a:r>
                        <a:rPr lang="en-US" sz="1600" b="1"/>
                        <a:t>Neuromuscular disease</a:t>
                      </a:r>
                    </a:p>
                    <a:p>
                      <a:pPr marL="682625" marR="0" lvl="0" indent="-220663" algn="l" defTabSz="457200" rtl="0" eaLnBrk="1" fontAlgn="auto" latinLnBrk="0" hangingPunct="1">
                        <a:lnSpc>
                          <a:spcPct val="100000"/>
                        </a:lnSpc>
                        <a:spcBef>
                          <a:spcPts val="600"/>
                        </a:spcBef>
                        <a:spcAft>
                          <a:spcPts val="0"/>
                        </a:spcAft>
                        <a:buClr>
                          <a:srgbClr val="5BB9C3"/>
                        </a:buClr>
                        <a:buSzTx/>
                        <a:buFont typeface="Arial" panose="020B0604020202020204" pitchFamily="34" charset="0"/>
                        <a:buChar char="•"/>
                        <a:tabLst/>
                        <a:defRPr/>
                      </a:pPr>
                      <a:r>
                        <a:rPr lang="en-US" sz="1400"/>
                        <a:t>Muscular dystrophy</a:t>
                      </a:r>
                    </a:p>
                    <a:p>
                      <a:pPr marL="682625" indent="-220663">
                        <a:lnSpc>
                          <a:spcPct val="100000"/>
                        </a:lnSpc>
                        <a:spcBef>
                          <a:spcPts val="600"/>
                        </a:spcBef>
                        <a:spcAft>
                          <a:spcPts val="0"/>
                        </a:spcAft>
                        <a:buClr>
                          <a:srgbClr val="5BB9C3"/>
                        </a:buClr>
                        <a:buFont typeface="Arial" panose="020B0604020202020204" pitchFamily="34" charset="0"/>
                        <a:buChar char="•"/>
                      </a:pPr>
                      <a:r>
                        <a:rPr lang="en-US" sz="1400"/>
                        <a:t>Neuropathy</a:t>
                      </a:r>
                    </a:p>
                    <a:p>
                      <a:pPr marL="0" marR="0" lvl="0" indent="0" algn="l" defTabSz="457200" rtl="0" eaLnBrk="1" fontAlgn="auto" latinLnBrk="0" hangingPunct="1">
                        <a:lnSpc>
                          <a:spcPct val="100000"/>
                        </a:lnSpc>
                        <a:spcBef>
                          <a:spcPts val="600"/>
                        </a:spcBef>
                        <a:spcAft>
                          <a:spcPts val="0"/>
                        </a:spcAft>
                        <a:buClr>
                          <a:srgbClr val="5BB9C3"/>
                        </a:buClr>
                        <a:buSzTx/>
                        <a:buFont typeface="Arial" panose="020B0604020202020204" pitchFamily="34" charset="0"/>
                        <a:buNone/>
                        <a:tabLst/>
                        <a:defRPr/>
                      </a:pPr>
                      <a:r>
                        <a:rPr lang="en-US" sz="1600" b="1"/>
                        <a:t>Movement disorders</a:t>
                      </a:r>
                    </a:p>
                    <a:p>
                      <a:pPr marL="682625" indent="-220663">
                        <a:lnSpc>
                          <a:spcPct val="100000"/>
                        </a:lnSpc>
                        <a:spcBef>
                          <a:spcPts val="600"/>
                        </a:spcBef>
                        <a:spcAft>
                          <a:spcPts val="0"/>
                        </a:spcAft>
                        <a:buClr>
                          <a:srgbClr val="5BB9C3"/>
                        </a:buClr>
                        <a:buFont typeface="Arial" panose="020B0604020202020204" pitchFamily="34" charset="0"/>
                        <a:buChar char="•"/>
                      </a:pPr>
                      <a:r>
                        <a:rPr lang="en-US" sz="1400"/>
                        <a:t>Dystonia</a:t>
                      </a:r>
                    </a:p>
                    <a:p>
                      <a:pPr marL="682625" indent="-220663" algn="l" defTabSz="457200" rtl="0" eaLnBrk="1" latinLnBrk="0" hangingPunct="1">
                        <a:lnSpc>
                          <a:spcPct val="100000"/>
                        </a:lnSpc>
                        <a:spcBef>
                          <a:spcPts val="600"/>
                        </a:spcBef>
                        <a:spcAft>
                          <a:spcPts val="0"/>
                        </a:spcAft>
                        <a:buClr>
                          <a:srgbClr val="5BB9C3"/>
                        </a:buClr>
                        <a:buFont typeface="Arial" panose="020B0604020202020204" pitchFamily="34" charset="0"/>
                        <a:buChar char="•"/>
                      </a:pPr>
                      <a:r>
                        <a:rPr lang="en-US" sz="1400" kern="1200">
                          <a:solidFill>
                            <a:schemeClr val="dk1"/>
                          </a:solidFill>
                          <a:latin typeface="+mn-lt"/>
                          <a:ea typeface="+mn-ea"/>
                          <a:cs typeface="+mn-cs"/>
                        </a:rPr>
                        <a:t>Ataxia</a:t>
                      </a:r>
                    </a:p>
                  </a:txBody>
                  <a:tcPr/>
                </a:tc>
                <a:tc>
                  <a:txBody>
                    <a:bodyPr/>
                    <a:lstStyle/>
                    <a:p>
                      <a:pPr marL="0" marR="0" lvl="0" indent="0" algn="l" defTabSz="457200" rtl="0" eaLnBrk="1" fontAlgn="auto" latinLnBrk="0" hangingPunct="1">
                        <a:lnSpc>
                          <a:spcPct val="100000"/>
                        </a:lnSpc>
                        <a:spcBef>
                          <a:spcPts val="600"/>
                        </a:spcBef>
                        <a:spcAft>
                          <a:spcPts val="0"/>
                        </a:spcAft>
                        <a:buClr>
                          <a:srgbClr val="5BB9C3"/>
                        </a:buClr>
                        <a:buSzTx/>
                        <a:buFont typeface="Arial" panose="020B0604020202020204" pitchFamily="34" charset="0"/>
                        <a:buNone/>
                        <a:tabLst/>
                        <a:defRPr/>
                      </a:pPr>
                      <a:r>
                        <a:rPr lang="en-US" sz="1600" b="1"/>
                        <a:t>Motor neuron disease</a:t>
                      </a:r>
                    </a:p>
                    <a:p>
                      <a:pPr marL="682625" indent="-220663">
                        <a:lnSpc>
                          <a:spcPct val="100000"/>
                        </a:lnSpc>
                        <a:spcBef>
                          <a:spcPts val="600"/>
                        </a:spcBef>
                        <a:spcAft>
                          <a:spcPts val="0"/>
                        </a:spcAft>
                        <a:buClr>
                          <a:srgbClr val="5BB9C3"/>
                        </a:buClr>
                        <a:buFont typeface="Arial" panose="020B0604020202020204" pitchFamily="34" charset="0"/>
                        <a:buChar char="•"/>
                      </a:pPr>
                      <a:r>
                        <a:rPr lang="en-US" sz="1400"/>
                        <a:t>ALS</a:t>
                      </a:r>
                    </a:p>
                    <a:p>
                      <a:pPr marL="682625" indent="-220663">
                        <a:lnSpc>
                          <a:spcPct val="100000"/>
                        </a:lnSpc>
                        <a:spcBef>
                          <a:spcPts val="600"/>
                        </a:spcBef>
                        <a:spcAft>
                          <a:spcPts val="0"/>
                        </a:spcAft>
                        <a:buClr>
                          <a:srgbClr val="5BB9C3"/>
                        </a:buClr>
                        <a:buFont typeface="Arial" panose="020B0604020202020204" pitchFamily="34" charset="0"/>
                        <a:buChar char="•"/>
                      </a:pPr>
                      <a:r>
                        <a:rPr lang="en-US" sz="1400"/>
                        <a:t>SMA</a:t>
                      </a:r>
                      <a:endParaRPr lang="en-US" sz="1400" b="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600"/>
                        </a:spcBef>
                        <a:spcAft>
                          <a:spcPts val="0"/>
                        </a:spcAft>
                        <a:buClr>
                          <a:srgbClr val="5BB9C3"/>
                        </a:buClr>
                        <a:buSzTx/>
                        <a:buFont typeface="Arial" panose="020B0604020202020204" pitchFamily="34" charset="0"/>
                        <a:buNone/>
                        <a:tabLst/>
                        <a:defRPr/>
                      </a:pPr>
                      <a:r>
                        <a:rPr lang="en-US" sz="1600" b="1"/>
                        <a:t>Other</a:t>
                      </a:r>
                    </a:p>
                    <a:p>
                      <a:pPr marL="682625" marR="0" lvl="0" indent="-220663" algn="l" defTabSz="457200" rtl="0" eaLnBrk="1" fontAlgn="auto" latinLnBrk="0" hangingPunct="1">
                        <a:lnSpc>
                          <a:spcPct val="100000"/>
                        </a:lnSpc>
                        <a:spcBef>
                          <a:spcPts val="600"/>
                        </a:spcBef>
                        <a:spcAft>
                          <a:spcPts val="0"/>
                        </a:spcAft>
                        <a:buClr>
                          <a:srgbClr val="5BB9C3"/>
                        </a:buClr>
                        <a:buSzTx/>
                        <a:buFont typeface="Arial" panose="020B0604020202020204" pitchFamily="34" charset="0"/>
                        <a:buChar char="•"/>
                        <a:tabLst/>
                        <a:defRPr/>
                      </a:pPr>
                      <a:r>
                        <a:rPr lang="en-US" sz="1400"/>
                        <a:t>Neurodevelopmental/autism spectrum disorders</a:t>
                      </a:r>
                    </a:p>
                    <a:p>
                      <a:pPr marL="682625" marR="0" lvl="0" indent="-220663" algn="l" defTabSz="457200" rtl="0" eaLnBrk="1" fontAlgn="auto" latinLnBrk="0" hangingPunct="1">
                        <a:lnSpc>
                          <a:spcPct val="100000"/>
                        </a:lnSpc>
                        <a:spcBef>
                          <a:spcPts val="600"/>
                        </a:spcBef>
                        <a:spcAft>
                          <a:spcPts val="0"/>
                        </a:spcAft>
                        <a:buClr>
                          <a:srgbClr val="5BB9C3"/>
                        </a:buClr>
                        <a:buSzTx/>
                        <a:buFont typeface="Arial" panose="020B0604020202020204" pitchFamily="34" charset="0"/>
                        <a:buChar char="•"/>
                        <a:tabLst/>
                        <a:defRPr/>
                      </a:pPr>
                      <a:r>
                        <a:rPr lang="en-US" sz="1400"/>
                        <a:t>Epilepsy/seizure</a:t>
                      </a:r>
                    </a:p>
                    <a:p>
                      <a:pPr marL="682625" marR="0" lvl="0" indent="-220663" algn="l" defTabSz="457200" rtl="0" eaLnBrk="1" fontAlgn="auto" latinLnBrk="0" hangingPunct="1">
                        <a:lnSpc>
                          <a:spcPct val="100000"/>
                        </a:lnSpc>
                        <a:spcBef>
                          <a:spcPts val="600"/>
                        </a:spcBef>
                        <a:spcAft>
                          <a:spcPts val="0"/>
                        </a:spcAft>
                        <a:buClr>
                          <a:srgbClr val="5BB9C3"/>
                        </a:buClr>
                        <a:buSzTx/>
                        <a:buFont typeface="Arial" panose="020B0604020202020204" pitchFamily="34" charset="0"/>
                        <a:buChar char="•"/>
                        <a:tabLst/>
                        <a:defRPr/>
                      </a:pPr>
                      <a:r>
                        <a:rPr lang="en-US" sz="1400"/>
                        <a:t>Metabolic disorders</a:t>
                      </a:r>
                    </a:p>
                    <a:p>
                      <a:pPr marL="682625" marR="0" lvl="0" indent="-220663" algn="l" defTabSz="457200" rtl="0" eaLnBrk="1" fontAlgn="auto" latinLnBrk="0" hangingPunct="1">
                        <a:lnSpc>
                          <a:spcPct val="100000"/>
                        </a:lnSpc>
                        <a:spcBef>
                          <a:spcPts val="600"/>
                        </a:spcBef>
                        <a:spcAft>
                          <a:spcPts val="0"/>
                        </a:spcAft>
                        <a:buClr>
                          <a:srgbClr val="5BB9C3"/>
                        </a:buClr>
                        <a:buSzTx/>
                        <a:buFont typeface="Arial" panose="020B0604020202020204" pitchFamily="34" charset="0"/>
                        <a:buChar char="•"/>
                        <a:tabLst/>
                        <a:defRPr/>
                      </a:pPr>
                      <a:r>
                        <a:rPr lang="en-US" sz="1400"/>
                        <a:t>Mitochondrial disease</a:t>
                      </a:r>
                      <a:endParaRPr lang="en-US" sz="1400" b="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0988476"/>
                  </a:ext>
                </a:extLst>
              </a:tr>
              <a:tr h="536288">
                <a:tc gridSpan="3">
                  <a:txBody>
                    <a:bodyPr/>
                    <a:lstStyle/>
                    <a:p>
                      <a:pPr marL="0" indent="0">
                        <a:lnSpc>
                          <a:spcPct val="100000"/>
                        </a:lnSpc>
                        <a:spcBef>
                          <a:spcPts val="600"/>
                        </a:spcBef>
                        <a:spcAft>
                          <a:spcPts val="0"/>
                        </a:spcAft>
                        <a:buClr>
                          <a:srgbClr val="5BB9C3"/>
                        </a:buClr>
                        <a:buFont typeface="Arial" panose="020B0604020202020204" pitchFamily="34" charset="0"/>
                        <a:buNone/>
                      </a:pPr>
                      <a:r>
                        <a:rPr lang="en-US" sz="1600" b="1"/>
                        <a:t>Characteristics</a:t>
                      </a:r>
                    </a:p>
                    <a:p>
                      <a:pPr marL="742950" lvl="1" indent="-285750">
                        <a:lnSpc>
                          <a:spcPct val="100000"/>
                        </a:lnSpc>
                        <a:spcBef>
                          <a:spcPts val="600"/>
                        </a:spcBef>
                        <a:spcAft>
                          <a:spcPts val="0"/>
                        </a:spcAft>
                        <a:buClr>
                          <a:srgbClr val="5BB9C3"/>
                        </a:buClr>
                        <a:buFont typeface="Arial" panose="020B0604020202020204" pitchFamily="34" charset="0"/>
                        <a:buChar char="•"/>
                      </a:pPr>
                      <a:r>
                        <a:rPr lang="en-US" sz="1400" baseline="0"/>
                        <a:t>Long-standing symptoms compared with acute onset</a:t>
                      </a:r>
                    </a:p>
                    <a:p>
                      <a:pPr marL="742950" lvl="1" indent="-285750">
                        <a:lnSpc>
                          <a:spcPct val="100000"/>
                        </a:lnSpc>
                        <a:spcBef>
                          <a:spcPts val="600"/>
                        </a:spcBef>
                        <a:spcAft>
                          <a:spcPts val="0"/>
                        </a:spcAft>
                        <a:buClr>
                          <a:srgbClr val="5BB9C3"/>
                        </a:buClr>
                        <a:buFont typeface="Arial" panose="020B0604020202020204" pitchFamily="34" charset="0"/>
                        <a:buChar char="•"/>
                      </a:pPr>
                      <a:r>
                        <a:rPr lang="en-US" sz="1400" baseline="0"/>
                        <a:t>Family history of the same or similar symptoms</a:t>
                      </a:r>
                      <a:endParaRPr lang="en-US" sz="1400" b="0">
                        <a:solidFill>
                          <a:schemeClr val="tx1"/>
                        </a:solidFill>
                        <a:latin typeface="Arial" panose="020B0604020202020204" pitchFamily="34" charset="0"/>
                        <a:cs typeface="Arial" panose="020B0604020202020204" pitchFamily="34" charset="0"/>
                      </a:endParaRPr>
                    </a:p>
                  </a:txBody>
                  <a:tcPr/>
                </a:tc>
                <a:tc hMerge="1">
                  <a:txBody>
                    <a:bodyPr/>
                    <a:lstStyle/>
                    <a:p>
                      <a:pPr marL="682625" indent="-220663">
                        <a:lnSpc>
                          <a:spcPct val="100000"/>
                        </a:lnSpc>
                        <a:spcBef>
                          <a:spcPts val="600"/>
                        </a:spcBef>
                        <a:spcAft>
                          <a:spcPts val="0"/>
                        </a:spcAft>
                        <a:buClr>
                          <a:srgbClr val="5BB9C3"/>
                        </a:buClr>
                        <a:buFont typeface="Arial" panose="020B0604020202020204" pitchFamily="34" charset="0"/>
                        <a:buChar char="•"/>
                      </a:pPr>
                      <a:endParaRPr lang="en-US" sz="16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682625" marR="0" lvl="0" indent="-220663" algn="l" defTabSz="457200" rtl="0" eaLnBrk="1" fontAlgn="auto" latinLnBrk="0" hangingPunct="1">
                        <a:lnSpc>
                          <a:spcPct val="100000"/>
                        </a:lnSpc>
                        <a:spcBef>
                          <a:spcPts val="600"/>
                        </a:spcBef>
                        <a:spcAft>
                          <a:spcPts val="0"/>
                        </a:spcAft>
                        <a:buClr>
                          <a:srgbClr val="5BB9C3"/>
                        </a:buClr>
                        <a:buSzTx/>
                        <a:buFont typeface="Arial" panose="020B0604020202020204" pitchFamily="34" charset="0"/>
                        <a:buChar char="•"/>
                        <a:tabLst/>
                        <a:defRPr/>
                      </a:pPr>
                      <a:endParaRPr lang="en-US" sz="16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274958"/>
                  </a:ext>
                </a:extLst>
              </a:tr>
            </a:tbl>
          </a:graphicData>
        </a:graphic>
      </p:graphicFrame>
      <p:sp>
        <p:nvSpPr>
          <p:cNvPr id="6" name="Rectangle 5"/>
          <p:cNvSpPr/>
          <p:nvPr/>
        </p:nvSpPr>
        <p:spPr>
          <a:xfrm>
            <a:off x="1722477" y="6405395"/>
            <a:ext cx="4305987" cy="261610"/>
          </a:xfrm>
          <a:prstGeom prst="rect">
            <a:avLst/>
          </a:prstGeom>
        </p:spPr>
        <p:txBody>
          <a:bodyPr wrap="none">
            <a:spAutoFit/>
          </a:bodyPr>
          <a:lstStyle/>
          <a:p>
            <a:r>
              <a:rPr lang="en-US" sz="1100">
                <a:latin typeface="Arial" panose="020B0604020202020204" pitchFamily="34" charset="0"/>
                <a:cs typeface="Arial" panose="020B0604020202020204" pitchFamily="34" charset="0"/>
              </a:rPr>
              <a:t>ALS=amyotrophic lateral sclerosis; SMA=spinal muscular atrophy.</a:t>
            </a:r>
          </a:p>
        </p:txBody>
      </p:sp>
    </p:spTree>
    <p:extLst>
      <p:ext uri="{BB962C8B-B14F-4D97-AF65-F5344CB8AC3E}">
        <p14:creationId xmlns:p14="http://schemas.microsoft.com/office/powerpoint/2010/main" val="386406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Selecting a Genetic Test</a:t>
            </a:r>
          </a:p>
        </p:txBody>
      </p:sp>
      <p:sp>
        <p:nvSpPr>
          <p:cNvPr id="4" name="Text Placeholder 3"/>
          <p:cNvSpPr>
            <a:spLocks noGrp="1"/>
          </p:cNvSpPr>
          <p:nvPr>
            <p:ph type="body" sz="quarter" idx="11"/>
          </p:nvPr>
        </p:nvSpPr>
        <p:spPr/>
        <p:txBody>
          <a:bodyPr/>
          <a:lstStyle/>
          <a:p>
            <a:pPr marL="283464" lvl="0" indent="-283464" algn="l" defTabSz="457200" rtl="0">
              <a:spcBef>
                <a:spcPts val="1800"/>
              </a:spcBef>
              <a:buClr>
                <a:srgbClr val="5BB9C3"/>
              </a:buClr>
              <a:buFont typeface="Arial" panose="020B0604020202020204" pitchFamily="34" charset="0"/>
              <a:buChar char="•"/>
            </a:pPr>
            <a:r>
              <a:rPr lang="en-US" sz="2400" kern="1200">
                <a:solidFill>
                  <a:prstClr val="black"/>
                </a:solidFill>
                <a:cs typeface="Arial"/>
              </a:rPr>
              <a:t>Detailed review of personal medical history, including other specialties (ophthalmology, primary care, rheumatology, etc.)</a:t>
            </a:r>
          </a:p>
          <a:p>
            <a:pPr marL="283464" lvl="0" indent="-283464" algn="l" defTabSz="457200" rtl="0">
              <a:spcBef>
                <a:spcPts val="1800"/>
              </a:spcBef>
              <a:buClr>
                <a:srgbClr val="5BB9C3"/>
              </a:buClr>
              <a:buFont typeface="Arial" panose="020B0604020202020204" pitchFamily="34" charset="0"/>
              <a:buChar char="•"/>
            </a:pPr>
            <a:r>
              <a:rPr lang="en-US" sz="2400" kern="1200">
                <a:solidFill>
                  <a:prstClr val="black"/>
                </a:solidFill>
                <a:cs typeface="Arial"/>
              </a:rPr>
              <a:t>Detailed review of 3-generation family history</a:t>
            </a:r>
          </a:p>
          <a:p>
            <a:pPr marL="283464" lvl="0" indent="-283464" algn="l" defTabSz="457200" rtl="0">
              <a:spcBef>
                <a:spcPts val="1800"/>
              </a:spcBef>
              <a:buClr>
                <a:srgbClr val="5BB9C3"/>
              </a:buClr>
              <a:buFont typeface="Arial" panose="020B0604020202020204" pitchFamily="34" charset="0"/>
              <a:buChar char="•"/>
            </a:pPr>
            <a:r>
              <a:rPr lang="en-US" sz="2400" kern="1200">
                <a:solidFill>
                  <a:prstClr val="black"/>
                </a:solidFill>
                <a:cs typeface="Arial"/>
              </a:rPr>
              <a:t>Discussion with family of the benefits and limitations of recommended </a:t>
            </a:r>
            <a:br>
              <a:rPr lang="en-US" sz="2400" kern="1200">
                <a:solidFill>
                  <a:prstClr val="black"/>
                </a:solidFill>
                <a:cs typeface="Arial"/>
              </a:rPr>
            </a:br>
            <a:r>
              <a:rPr lang="en-US" sz="2400" kern="1200">
                <a:solidFill>
                  <a:prstClr val="black"/>
                </a:solidFill>
                <a:cs typeface="Arial"/>
              </a:rPr>
              <a:t>genetic tests</a:t>
            </a:r>
          </a:p>
          <a:p>
            <a:pPr lvl="1" algn="l" defTabSz="457200" rtl="0">
              <a:spcBef>
                <a:spcPts val="600"/>
              </a:spcBef>
              <a:buClr>
                <a:srgbClr val="5BB9C3"/>
              </a:buClr>
            </a:pPr>
            <a:r>
              <a:rPr lang="en-US" sz="2000" kern="1200">
                <a:solidFill>
                  <a:prstClr val="black"/>
                </a:solidFill>
                <a:cs typeface="Arial"/>
              </a:rPr>
              <a:t>Larger panels/exome sequencing confer greater risk for unexpected information</a:t>
            </a:r>
          </a:p>
          <a:p>
            <a:pPr lvl="1" algn="l" defTabSz="457200" rtl="0">
              <a:spcBef>
                <a:spcPts val="600"/>
              </a:spcBef>
              <a:buClr>
                <a:srgbClr val="5BB9C3"/>
              </a:buClr>
            </a:pPr>
            <a:r>
              <a:rPr lang="en-US" sz="2000" kern="1200">
                <a:solidFill>
                  <a:prstClr val="black"/>
                </a:solidFill>
                <a:cs typeface="Arial"/>
              </a:rPr>
              <a:t>Interpretation of larger tests (exome sequencing) is challenging without family member samples</a:t>
            </a:r>
          </a:p>
          <a:p>
            <a:pPr lvl="1" algn="l" defTabSz="457200" rtl="0">
              <a:spcBef>
                <a:spcPts val="600"/>
              </a:spcBef>
              <a:buClr>
                <a:srgbClr val="5BB9C3"/>
              </a:buClr>
            </a:pPr>
            <a:r>
              <a:rPr lang="en-US" sz="2000" kern="1200">
                <a:solidFill>
                  <a:prstClr val="black"/>
                </a:solidFill>
                <a:cs typeface="Arial"/>
              </a:rPr>
              <a:t>Insurance coverage may not be available for larger panels/exome analysis</a:t>
            </a:r>
          </a:p>
          <a:p>
            <a:endParaRPr lang="en-US"/>
          </a:p>
        </p:txBody>
      </p:sp>
    </p:spTree>
    <p:extLst>
      <p:ext uri="{BB962C8B-B14F-4D97-AF65-F5344CB8AC3E}">
        <p14:creationId xmlns:p14="http://schemas.microsoft.com/office/powerpoint/2010/main" val="2316907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35FD-E9F0-4D76-B373-4936D1CD8357}"/>
              </a:ext>
            </a:extLst>
          </p:cNvPr>
          <p:cNvSpPr>
            <a:spLocks noGrp="1"/>
          </p:cNvSpPr>
          <p:nvPr>
            <p:ph type="title"/>
          </p:nvPr>
        </p:nvSpPr>
        <p:spPr/>
        <p:txBody>
          <a:bodyPr/>
          <a:lstStyle/>
          <a:p>
            <a:r>
              <a:rPr lang="en-US"/>
              <a:t>Genetic Testing Panels</a:t>
            </a:r>
          </a:p>
        </p:txBody>
      </p:sp>
      <p:sp>
        <p:nvSpPr>
          <p:cNvPr id="4" name="Text Placeholder 3"/>
          <p:cNvSpPr>
            <a:spLocks noGrp="1"/>
          </p:cNvSpPr>
          <p:nvPr>
            <p:ph type="body" sz="quarter" idx="11"/>
          </p:nvPr>
        </p:nvSpPr>
        <p:spPr/>
        <p:txBody>
          <a:bodyPr/>
          <a:lstStyle/>
          <a:p>
            <a:pPr marL="283464" lvl="0" indent="-283464" algn="l" defTabSz="457200" rtl="0">
              <a:spcBef>
                <a:spcPts val="1800"/>
              </a:spcBef>
              <a:buClr>
                <a:srgbClr val="5BB9C3"/>
              </a:buClr>
              <a:buFont typeface="Arial"/>
              <a:buChar char="•"/>
            </a:pPr>
            <a:r>
              <a:rPr lang="en-US" sz="2400" kern="1200">
                <a:solidFill>
                  <a:prstClr val="black"/>
                </a:solidFill>
                <a:cs typeface="Arial"/>
              </a:rPr>
              <a:t>Genetic testing panels exist for many conditions (neuromuscular disorders, limb-girdle muscular dystrophies, neuropathies, etc.)</a:t>
            </a:r>
          </a:p>
          <a:p>
            <a:pPr marL="283464" lvl="0" indent="-283464" algn="l" defTabSz="457200" rtl="0">
              <a:spcBef>
                <a:spcPts val="1800"/>
              </a:spcBef>
              <a:buClr>
                <a:srgbClr val="5BB9C3"/>
              </a:buClr>
              <a:buFont typeface="Arial"/>
              <a:buChar char="•"/>
            </a:pPr>
            <a:r>
              <a:rPr lang="en-US" sz="2400" kern="1200">
                <a:solidFill>
                  <a:prstClr val="black"/>
                </a:solidFill>
                <a:cs typeface="Arial"/>
              </a:rPr>
              <a:t>Genetic testing panels can be an effective way to determine the genetic etiology of a patient’s health concerns, but there are limitations</a:t>
            </a:r>
          </a:p>
          <a:p>
            <a:pPr lvl="1" algn="l" defTabSz="457200" rtl="0">
              <a:spcBef>
                <a:spcPts val="600"/>
              </a:spcBef>
              <a:buClr>
                <a:srgbClr val="5BB9C3"/>
              </a:buClr>
              <a:buFont typeface="Arial"/>
              <a:buChar char="–"/>
            </a:pPr>
            <a:r>
              <a:rPr lang="en-US" sz="2000" kern="1200">
                <a:solidFill>
                  <a:prstClr val="black"/>
                </a:solidFill>
                <a:cs typeface="Arial"/>
              </a:rPr>
              <a:t>Accurate phenotype information must be known to order the correct panel</a:t>
            </a:r>
          </a:p>
          <a:p>
            <a:pPr lvl="1" algn="l" defTabSz="457200" rtl="0">
              <a:spcBef>
                <a:spcPts val="600"/>
              </a:spcBef>
              <a:buClr>
                <a:srgbClr val="5BB9C3"/>
              </a:buClr>
              <a:buFont typeface="Arial"/>
              <a:buChar char="–"/>
            </a:pPr>
            <a:r>
              <a:rPr lang="en-US" sz="2000" kern="1200">
                <a:solidFill>
                  <a:prstClr val="black"/>
                </a:solidFill>
                <a:cs typeface="Arial"/>
              </a:rPr>
              <a:t>A negative result does not rule out a genetic cause</a:t>
            </a:r>
          </a:p>
          <a:p>
            <a:pPr marL="1197864" lvl="2" indent="-283464" algn="l" defTabSz="457200" rtl="0">
              <a:spcBef>
                <a:spcPts val="300"/>
              </a:spcBef>
              <a:buClr>
                <a:srgbClr val="5BB9C3"/>
              </a:buClr>
              <a:buFont typeface="Arial"/>
              <a:buChar char="•"/>
            </a:pPr>
            <a:r>
              <a:rPr lang="en-US" kern="1200">
                <a:solidFill>
                  <a:prstClr val="black"/>
                </a:solidFill>
                <a:cs typeface="Arial"/>
              </a:rPr>
              <a:t>Additional genetic testing in the form of exome sequencing may be warranted </a:t>
            </a:r>
          </a:p>
          <a:p>
            <a:pPr lvl="1" algn="l" defTabSz="457200" rtl="0">
              <a:spcBef>
                <a:spcPts val="600"/>
              </a:spcBef>
              <a:buClr>
                <a:srgbClr val="5BB9C3"/>
              </a:buClr>
              <a:buFont typeface="Arial"/>
              <a:buChar char="–"/>
            </a:pPr>
            <a:r>
              <a:rPr lang="en-US" sz="2000" kern="1200">
                <a:solidFill>
                  <a:prstClr val="black"/>
                </a:solidFill>
                <a:cs typeface="Arial"/>
              </a:rPr>
              <a:t>Panels may contain genes that are loosely related to the main indication </a:t>
            </a:r>
            <a:br>
              <a:rPr lang="en-US" sz="2000" kern="1200">
                <a:solidFill>
                  <a:prstClr val="black"/>
                </a:solidFill>
                <a:cs typeface="Arial"/>
              </a:rPr>
            </a:br>
            <a:r>
              <a:rPr lang="en-US" sz="2000" kern="1200">
                <a:solidFill>
                  <a:prstClr val="black"/>
                </a:solidFill>
                <a:cs typeface="Arial"/>
              </a:rPr>
              <a:t>(i.e., many ALS panels contain genes associated with early-onset dementia)</a:t>
            </a:r>
          </a:p>
          <a:p>
            <a:endParaRPr lang="en-US"/>
          </a:p>
        </p:txBody>
      </p:sp>
    </p:spTree>
    <p:extLst>
      <p:ext uri="{BB962C8B-B14F-4D97-AF65-F5344CB8AC3E}">
        <p14:creationId xmlns:p14="http://schemas.microsoft.com/office/powerpoint/2010/main" val="427329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marL="0" lvl="0" indent="0" algn="l" rtl="0">
              <a:spcBef>
                <a:spcPts val="0"/>
              </a:spcBef>
              <a:spcAft>
                <a:spcPts val="1200"/>
              </a:spcAft>
              <a:buNone/>
              <a:defRPr/>
            </a:pPr>
            <a:r>
              <a:rPr lang="en-US" sz="2000" b="1" kern="1200">
                <a:solidFill>
                  <a:prstClr val="black"/>
                </a:solidFill>
                <a:latin typeface="Arial" charset="0"/>
              </a:rPr>
              <a:t>Key Points</a:t>
            </a:r>
          </a:p>
          <a:p>
            <a:pPr marL="794639" lvl="1" indent="-283464" algn="l" rtl="0">
              <a:spcAft>
                <a:spcPts val="1200"/>
              </a:spcAft>
              <a:buClr>
                <a:srgbClr val="5BB9C3"/>
              </a:buClr>
              <a:buFont typeface="+mj-lt"/>
              <a:buAutoNum type="arabicPeriod"/>
              <a:defRPr/>
            </a:pPr>
            <a:r>
              <a:rPr lang="en-US" sz="1800" kern="1200">
                <a:solidFill>
                  <a:prstClr val="black"/>
                </a:solidFill>
                <a:latin typeface="Arial" charset="0"/>
              </a:rPr>
              <a:t>ES trio has the highest likelihood of identifying a variant compared with proband-only ES</a:t>
            </a:r>
          </a:p>
          <a:p>
            <a:pPr marL="794639" lvl="1" indent="-283464" algn="l" rtl="0">
              <a:spcAft>
                <a:spcPts val="1200"/>
              </a:spcAft>
              <a:buClr>
                <a:srgbClr val="5BB9C3"/>
              </a:buClr>
              <a:buFont typeface="+mj-lt"/>
              <a:buAutoNum type="arabicPeriod"/>
              <a:defRPr/>
            </a:pPr>
            <a:r>
              <a:rPr lang="en-US" sz="1800" kern="1200">
                <a:solidFill>
                  <a:prstClr val="black"/>
                </a:solidFill>
                <a:latin typeface="Arial" charset="0"/>
              </a:rPr>
              <a:t>ES has a longer turnaround time (8-12 weeks) compared with NGS panels (~3 weeks)</a:t>
            </a:r>
          </a:p>
          <a:p>
            <a:pPr marL="794639" lvl="1" indent="-283464" algn="l" rtl="0">
              <a:spcAft>
                <a:spcPts val="1200"/>
              </a:spcAft>
              <a:buClr>
                <a:srgbClr val="5BB9C3"/>
              </a:buClr>
              <a:buFont typeface="+mj-lt"/>
              <a:buAutoNum type="arabicPeriod"/>
              <a:defRPr/>
            </a:pPr>
            <a:r>
              <a:rPr lang="en-US" sz="1800" kern="1200">
                <a:solidFill>
                  <a:prstClr val="black"/>
                </a:solidFill>
                <a:latin typeface="Arial" charset="0"/>
              </a:rPr>
              <a:t>ES is more expensive and less likely to be covered by insurance than NGS panels</a:t>
            </a:r>
          </a:p>
          <a:p>
            <a:pPr marL="794639" lvl="1" indent="-283464" algn="l" rtl="0">
              <a:spcAft>
                <a:spcPts val="1200"/>
              </a:spcAft>
              <a:buClr>
                <a:srgbClr val="5BB9C3"/>
              </a:buClr>
              <a:buFont typeface="+mj-lt"/>
              <a:buAutoNum type="arabicPeriod"/>
              <a:defRPr/>
            </a:pPr>
            <a:r>
              <a:rPr lang="en-US" sz="1800" kern="1200">
                <a:solidFill>
                  <a:prstClr val="black"/>
                </a:solidFill>
                <a:latin typeface="Arial" charset="0"/>
              </a:rPr>
              <a:t>ES is a phenotype-driven test; accurate and comprehensive medical and family history information must be submitted to the lab to correctly use this test</a:t>
            </a:r>
          </a:p>
          <a:p>
            <a:pPr marL="794639" lvl="1" indent="-283464" algn="l" rtl="0">
              <a:spcAft>
                <a:spcPts val="1200"/>
              </a:spcAft>
              <a:buClr>
                <a:srgbClr val="5BB9C3"/>
              </a:buClr>
              <a:buFont typeface="+mj-lt"/>
              <a:buAutoNum type="arabicPeriod"/>
              <a:defRPr/>
            </a:pPr>
            <a:r>
              <a:rPr lang="en-US" sz="1800" kern="1200">
                <a:solidFill>
                  <a:prstClr val="black"/>
                </a:solidFill>
                <a:latin typeface="Arial" charset="0"/>
              </a:rPr>
              <a:t>ES may be the better test if the patient has multiple body systems affected</a:t>
            </a:r>
          </a:p>
          <a:p>
            <a:pPr marL="794639" lvl="1" indent="-283464" algn="l" rtl="0">
              <a:spcAft>
                <a:spcPts val="1200"/>
              </a:spcAft>
              <a:buClr>
                <a:srgbClr val="5BB9C3"/>
              </a:buClr>
              <a:buFont typeface="+mj-lt"/>
              <a:buAutoNum type="arabicPeriod"/>
              <a:defRPr/>
            </a:pPr>
            <a:r>
              <a:rPr lang="en-US" sz="1800" kern="1200">
                <a:solidFill>
                  <a:prstClr val="black"/>
                </a:solidFill>
                <a:latin typeface="Arial" charset="0"/>
              </a:rPr>
              <a:t>ES does not discover “new” genes; thus, the utility of ES compared with large-phenotype driven panels does differ when there is a clear neuropathy or myopathy phenotype</a:t>
            </a:r>
          </a:p>
          <a:p>
            <a:pPr marL="794639" lvl="1" indent="-283464" algn="l" rtl="0">
              <a:spcAft>
                <a:spcPts val="1200"/>
              </a:spcAft>
              <a:buClr>
                <a:srgbClr val="5BB9C3"/>
              </a:buClr>
              <a:buFont typeface="+mj-lt"/>
              <a:buAutoNum type="arabicPeriod"/>
              <a:defRPr/>
            </a:pPr>
            <a:r>
              <a:rPr lang="en-US" sz="1800" kern="1200">
                <a:solidFill>
                  <a:prstClr val="black"/>
                </a:solidFill>
                <a:latin typeface="Arial" charset="0"/>
              </a:rPr>
              <a:t>ES will likely identify VUS, which must be interpreted by the ordering provider</a:t>
            </a:r>
          </a:p>
          <a:p>
            <a:endParaRPr lang="en-US"/>
          </a:p>
        </p:txBody>
      </p:sp>
      <p:sp>
        <p:nvSpPr>
          <p:cNvPr id="52226" name="Title 1"/>
          <p:cNvSpPr txBox="1">
            <a:spLocks/>
          </p:cNvSpPr>
          <p:nvPr/>
        </p:nvSpPr>
        <p:spPr bwMode="auto">
          <a:xfrm>
            <a:off x="8080131" y="1232844"/>
            <a:ext cx="224777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lnSpc>
                <a:spcPct val="90000"/>
              </a:lnSpc>
              <a:spcBef>
                <a:spcPct val="0"/>
              </a:spcBef>
              <a:buClrTx/>
              <a:buSzTx/>
              <a:buFontTx/>
              <a:buNone/>
            </a:pPr>
            <a:endParaRPr lang="en-US" altLang="en-US" sz="4400">
              <a:latin typeface="Calibri" panose="020F0502020204030204" pitchFamily="34" charset="0"/>
            </a:endParaRPr>
          </a:p>
        </p:txBody>
      </p:sp>
      <p:sp>
        <p:nvSpPr>
          <p:cNvPr id="10" name="Title 6"/>
          <p:cNvSpPr>
            <a:spLocks noGrp="1"/>
          </p:cNvSpPr>
          <p:nvPr>
            <p:ph type="title"/>
          </p:nvPr>
        </p:nvSpPr>
        <p:spPr/>
        <p:txBody>
          <a:bodyPr>
            <a:normAutofit/>
          </a:bodyPr>
          <a:lstStyle/>
          <a:p>
            <a:r>
              <a:rPr lang="en-US"/>
              <a:t>Exome Sequencing (ES) Considerations</a:t>
            </a:r>
          </a:p>
        </p:txBody>
      </p:sp>
      <p:sp>
        <p:nvSpPr>
          <p:cNvPr id="2" name="Rectangle 1"/>
          <p:cNvSpPr/>
          <p:nvPr/>
        </p:nvSpPr>
        <p:spPr>
          <a:xfrm>
            <a:off x="1722477" y="6430233"/>
            <a:ext cx="6251331" cy="276999"/>
          </a:xfrm>
          <a:prstGeom prst="rect">
            <a:avLst/>
          </a:prstGeom>
        </p:spPr>
        <p:txBody>
          <a:bodyPr wrap="square">
            <a:spAutoFit/>
          </a:bodyPr>
          <a:lstStyle/>
          <a:p>
            <a:pPr lvl="0"/>
            <a:r>
              <a:rPr lang="en-US" sz="1200">
                <a:solidFill>
                  <a:prstClr val="black"/>
                </a:solidFill>
              </a:rPr>
              <a:t>Haskell GT, et al. </a:t>
            </a:r>
            <a:r>
              <a:rPr lang="en-US" sz="1200" i="1">
                <a:solidFill>
                  <a:prstClr val="black"/>
                </a:solidFill>
              </a:rPr>
              <a:t>Neurol Genet. </a:t>
            </a:r>
            <a:r>
              <a:rPr lang="en-US" sz="1200" err="1">
                <a:solidFill>
                  <a:prstClr val="black"/>
                </a:solidFill>
              </a:rPr>
              <a:t>2018;4:e212</a:t>
            </a:r>
            <a:r>
              <a:rPr lang="en-US" sz="1200">
                <a:solidFill>
                  <a:prstClr val="black"/>
                </a:solidFill>
              </a:rPr>
              <a:t>.</a:t>
            </a:r>
          </a:p>
        </p:txBody>
      </p:sp>
    </p:spTree>
    <p:extLst>
      <p:ext uri="{BB962C8B-B14F-4D97-AF65-F5344CB8AC3E}">
        <p14:creationId xmlns:p14="http://schemas.microsoft.com/office/powerpoint/2010/main" val="139510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Christina Dailey, MS, CGC</a:t>
            </a:r>
          </a:p>
        </p:txBody>
      </p:sp>
      <p:sp>
        <p:nvSpPr>
          <p:cNvPr id="9" name="Rectangle 8"/>
          <p:cNvSpPr/>
          <p:nvPr/>
        </p:nvSpPr>
        <p:spPr>
          <a:xfrm>
            <a:off x="830536" y="1762787"/>
            <a:ext cx="2140428" cy="2117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TextBox 9">
            <a:extLst>
              <a:ext uri="{FF2B5EF4-FFF2-40B4-BE49-F238E27FC236}">
                <a16:creationId xmlns:a16="http://schemas.microsoft.com/office/drawing/2014/main" id="{856A64E5-2B37-C048-BBC7-E97E0D0593A7}"/>
              </a:ext>
            </a:extLst>
          </p:cNvPr>
          <p:cNvSpPr txBox="1"/>
          <p:nvPr/>
        </p:nvSpPr>
        <p:spPr>
          <a:xfrm>
            <a:off x="3159223" y="2031728"/>
            <a:ext cx="7267688" cy="846386"/>
          </a:xfrm>
          <a:prstGeom prst="rect">
            <a:avLst/>
          </a:prstGeom>
          <a:noFill/>
        </p:spPr>
        <p:txBody>
          <a:bodyPr wrap="square" rtlCol="0">
            <a:spAutoFit/>
          </a:bodyPr>
          <a:lstStyle/>
          <a:p>
            <a:pPr>
              <a:spcAft>
                <a:spcPts val="600"/>
              </a:spcAft>
            </a:pPr>
            <a:r>
              <a:rPr lang="en-US" sz="2400" b="1">
                <a:cs typeface="Arial"/>
              </a:rPr>
              <a:t>Christina Dailey, MS, CGC </a:t>
            </a:r>
          </a:p>
          <a:p>
            <a:pPr>
              <a:spcAft>
                <a:spcPts val="600"/>
              </a:spcAft>
            </a:pPr>
            <a:r>
              <a:rPr lang="en-US" sz="2000">
                <a:cs typeface="Arial"/>
              </a:rPr>
              <a:t>M Health Fairview</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081" y="2031728"/>
            <a:ext cx="1777152" cy="1589422"/>
          </a:xfrm>
          <a:prstGeom prst="rect">
            <a:avLst/>
          </a:prstGeom>
        </p:spPr>
      </p:pic>
    </p:spTree>
    <p:extLst>
      <p:ext uri="{BB962C8B-B14F-4D97-AF65-F5344CB8AC3E}">
        <p14:creationId xmlns:p14="http://schemas.microsoft.com/office/powerpoint/2010/main" val="2055043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Conditions Not Detected in Routine </a:t>
            </a:r>
            <a:br>
              <a:rPr lang="en-US"/>
            </a:br>
            <a:r>
              <a:rPr lang="en-US"/>
              <a:t>Genetic Testing</a:t>
            </a:r>
          </a:p>
        </p:txBody>
      </p:sp>
      <p:sp>
        <p:nvSpPr>
          <p:cNvPr id="7" name="Text Placeholder 6"/>
          <p:cNvSpPr>
            <a:spLocks noGrp="1"/>
          </p:cNvSpPr>
          <p:nvPr>
            <p:ph type="body" sz="quarter" idx="11"/>
          </p:nvPr>
        </p:nvSpPr>
        <p:spPr>
          <a:xfrm>
            <a:off x="573996" y="1553263"/>
            <a:ext cx="11172825" cy="4695137"/>
          </a:xfrm>
        </p:spPr>
        <p:txBody>
          <a:bodyPr/>
          <a:lstStyle/>
          <a:p>
            <a:pPr marL="283464" lvl="0" indent="-283464" algn="l" defTabSz="457200" rtl="0">
              <a:spcBef>
                <a:spcPts val="1800"/>
              </a:spcBef>
              <a:buClr>
                <a:srgbClr val="5BB9C3"/>
              </a:buClr>
              <a:buFont typeface="Arial"/>
              <a:buChar char="•"/>
            </a:pPr>
            <a:r>
              <a:rPr lang="en-US" sz="2000" kern="1200">
                <a:solidFill>
                  <a:prstClr val="black"/>
                </a:solidFill>
                <a:cs typeface="Arial"/>
              </a:rPr>
              <a:t>Negative results for initial panels and/or exome sequencing </a:t>
            </a:r>
            <a:r>
              <a:rPr lang="en-US" sz="2000" b="1" u="sng" kern="1200">
                <a:solidFill>
                  <a:prstClr val="black"/>
                </a:solidFill>
                <a:cs typeface="Arial"/>
              </a:rPr>
              <a:t>should not rule out all genetic conditions</a:t>
            </a:r>
            <a:endParaRPr lang="en-US" sz="2000" kern="1200">
              <a:solidFill>
                <a:prstClr val="black"/>
              </a:solidFill>
              <a:latin typeface="Arial" panose="020B0604020202020204" pitchFamily="34" charset="0"/>
              <a:cs typeface="Arial" panose="020B0604020202020204" pitchFamily="34" charset="0"/>
            </a:endParaRPr>
          </a:p>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757939758"/>
              </p:ext>
            </p:extLst>
          </p:nvPr>
        </p:nvGraphicFramePr>
        <p:xfrm>
          <a:off x="1131208" y="2380361"/>
          <a:ext cx="10058400" cy="237831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336702799"/>
                    </a:ext>
                  </a:extLst>
                </a:gridCol>
                <a:gridCol w="5029200">
                  <a:extLst>
                    <a:ext uri="{9D8B030D-6E8A-4147-A177-3AD203B41FA5}">
                      <a16:colId xmlns:a16="http://schemas.microsoft.com/office/drawing/2014/main" val="1552418085"/>
                    </a:ext>
                  </a:extLst>
                </a:gridCol>
              </a:tblGrid>
              <a:tr h="348793">
                <a:tc gridSpan="2">
                  <a:txBody>
                    <a:bodyPr/>
                    <a:lstStyle/>
                    <a:p>
                      <a:r>
                        <a:rPr lang="en-US" sz="2000">
                          <a:latin typeface="Arial" panose="020B0604020202020204" pitchFamily="34" charset="0"/>
                          <a:cs typeface="Arial" panose="020B0604020202020204" pitchFamily="34" charset="0"/>
                        </a:rPr>
                        <a:t>Conditions not detected during routine genetic testing include:</a:t>
                      </a:r>
                    </a:p>
                  </a:txBody>
                  <a:tcPr/>
                </a:tc>
                <a:tc hMerge="1">
                  <a:txBody>
                    <a:bodyPr/>
                    <a:lstStyle/>
                    <a:p>
                      <a:endParaRPr lang="en-US"/>
                    </a:p>
                  </a:txBody>
                  <a:tcPr/>
                </a:tc>
                <a:extLst>
                  <a:ext uri="{0D108BD9-81ED-4DB2-BD59-A6C34878D82A}">
                    <a16:rowId xmlns:a16="http://schemas.microsoft.com/office/drawing/2014/main" val="468433878"/>
                  </a:ext>
                </a:extLst>
              </a:tr>
              <a:tr h="396414">
                <a:tc>
                  <a:txBody>
                    <a:bodyPr/>
                    <a:lstStyle/>
                    <a:p>
                      <a:pPr marL="742950" lvl="1" indent="-285750">
                        <a:buFont typeface="Arial" panose="020B0604020202020204" pitchFamily="34" charset="0"/>
                        <a:buChar char="•"/>
                      </a:pPr>
                      <a:r>
                        <a:rPr lang="en-US" b="1">
                          <a:latin typeface="Arial" panose="020B0604020202020204" pitchFamily="34" charset="0"/>
                          <a:cs typeface="Arial" panose="020B0604020202020204" pitchFamily="34" charset="0"/>
                        </a:rPr>
                        <a:t>SMA</a:t>
                      </a:r>
                    </a:p>
                  </a:txBody>
                  <a:tcPr/>
                </a:tc>
                <a:tc>
                  <a:txBody>
                    <a:bodyPr/>
                    <a:lstStyle/>
                    <a:p>
                      <a:pPr marL="742950" lvl="1" indent="-285750">
                        <a:buFont typeface="Arial" panose="020B0604020202020204" pitchFamily="34" charset="0"/>
                        <a:buChar char="•"/>
                      </a:pPr>
                      <a:r>
                        <a:rPr lang="en-US" b="1">
                          <a:latin typeface="Arial" panose="020B0604020202020204" pitchFamily="34" charset="0"/>
                          <a:cs typeface="Arial" panose="020B0604020202020204" pitchFamily="34" charset="0"/>
                        </a:rPr>
                        <a:t>SBMA</a:t>
                      </a:r>
                    </a:p>
                  </a:txBody>
                  <a:tcPr/>
                </a:tc>
                <a:extLst>
                  <a:ext uri="{0D108BD9-81ED-4DB2-BD59-A6C34878D82A}">
                    <a16:rowId xmlns:a16="http://schemas.microsoft.com/office/drawing/2014/main" val="3933228438"/>
                  </a:ext>
                </a:extLst>
              </a:tr>
              <a:tr h="396414">
                <a:tc>
                  <a:txBody>
                    <a:bodyPr/>
                    <a:lstStyle/>
                    <a:p>
                      <a:pPr marL="742950" lvl="1" indent="-285750">
                        <a:buFont typeface="Arial" panose="020B0604020202020204" pitchFamily="34" charset="0"/>
                        <a:buChar char="•"/>
                      </a:pPr>
                      <a:r>
                        <a:rPr lang="en-US" b="1">
                          <a:latin typeface="Arial" panose="020B0604020202020204" pitchFamily="34" charset="0"/>
                          <a:cs typeface="Arial" panose="020B0604020202020204" pitchFamily="34" charset="0"/>
                        </a:rPr>
                        <a:t>OPMD</a:t>
                      </a:r>
                    </a:p>
                  </a:txBody>
                  <a:tcPr/>
                </a:tc>
                <a:tc>
                  <a:txBody>
                    <a:bodyPr/>
                    <a:lstStyle/>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a:latin typeface="Arial" panose="020B0604020202020204" pitchFamily="34" charset="0"/>
                          <a:cs typeface="Arial" panose="020B0604020202020204" pitchFamily="34" charset="0"/>
                        </a:rPr>
                        <a:t>C9orf72</a:t>
                      </a:r>
                    </a:p>
                  </a:txBody>
                  <a:tcPr/>
                </a:tc>
                <a:extLst>
                  <a:ext uri="{0D108BD9-81ED-4DB2-BD59-A6C34878D82A}">
                    <a16:rowId xmlns:a16="http://schemas.microsoft.com/office/drawing/2014/main" val="217123065"/>
                  </a:ext>
                </a:extLst>
              </a:tr>
              <a:tr h="396414">
                <a:tc>
                  <a:txBody>
                    <a:bodyPr/>
                    <a:lstStyle/>
                    <a:p>
                      <a:pPr marL="742950" lvl="1" indent="-285750">
                        <a:buFont typeface="Arial" panose="020B0604020202020204" pitchFamily="34" charset="0"/>
                        <a:buChar char="•"/>
                      </a:pPr>
                      <a:r>
                        <a:rPr lang="en-US" b="1">
                          <a:latin typeface="Arial" panose="020B0604020202020204" pitchFamily="34" charset="0"/>
                          <a:cs typeface="Arial" panose="020B0604020202020204" pitchFamily="34" charset="0"/>
                        </a:rPr>
                        <a:t>FSHD</a:t>
                      </a:r>
                    </a:p>
                  </a:txBody>
                  <a:tcPr/>
                </a:tc>
                <a:tc>
                  <a:txBody>
                    <a:bodyPr/>
                    <a:lstStyle/>
                    <a:p>
                      <a:pPr marL="742950" lvl="1" indent="-285750">
                        <a:buFont typeface="Arial" panose="020B0604020202020204" pitchFamily="34" charset="0"/>
                        <a:buChar char="•"/>
                      </a:pPr>
                      <a:r>
                        <a:rPr lang="en-US" b="1">
                          <a:latin typeface="Arial" panose="020B0604020202020204" pitchFamily="34" charset="0"/>
                          <a:cs typeface="Arial" panose="020B0604020202020204" pitchFamily="34" charset="0"/>
                        </a:rPr>
                        <a:t>Myotonic dystrophy 1/2</a:t>
                      </a:r>
                    </a:p>
                  </a:txBody>
                  <a:tcPr/>
                </a:tc>
                <a:extLst>
                  <a:ext uri="{0D108BD9-81ED-4DB2-BD59-A6C34878D82A}">
                    <a16:rowId xmlns:a16="http://schemas.microsoft.com/office/drawing/2014/main" val="217737252"/>
                  </a:ext>
                </a:extLst>
              </a:tr>
              <a:tr h="396414">
                <a:tc>
                  <a:txBody>
                    <a:bodyPr/>
                    <a:lstStyle/>
                    <a:p>
                      <a:pPr marL="742950" lvl="1" indent="-285750">
                        <a:buFont typeface="Arial" panose="020B0604020202020204" pitchFamily="34" charset="0"/>
                        <a:buChar char="•"/>
                      </a:pPr>
                      <a:r>
                        <a:rPr lang="en-US" b="1">
                          <a:latin typeface="Arial" panose="020B0604020202020204" pitchFamily="34" charset="0"/>
                          <a:cs typeface="Arial" panose="020B0604020202020204" pitchFamily="34" charset="0"/>
                        </a:rPr>
                        <a:t>SCA</a:t>
                      </a:r>
                    </a:p>
                  </a:txBody>
                  <a:tcPr/>
                </a:tc>
                <a:tc>
                  <a:txBody>
                    <a:bodyPr/>
                    <a:lstStyle/>
                    <a:p>
                      <a:pPr marL="742950" lvl="1" indent="-285750">
                        <a:buFont typeface="Arial" panose="020B0604020202020204" pitchFamily="34" charset="0"/>
                        <a:buChar char="•"/>
                      </a:pPr>
                      <a:r>
                        <a:rPr lang="en-US" b="1">
                          <a:latin typeface="Arial" panose="020B0604020202020204" pitchFamily="34" charset="0"/>
                          <a:cs typeface="Arial" panose="020B0604020202020204" pitchFamily="34" charset="0"/>
                        </a:rPr>
                        <a:t>Fragile X syndrome</a:t>
                      </a:r>
                    </a:p>
                  </a:txBody>
                  <a:tcPr/>
                </a:tc>
                <a:extLst>
                  <a:ext uri="{0D108BD9-81ED-4DB2-BD59-A6C34878D82A}">
                    <a16:rowId xmlns:a16="http://schemas.microsoft.com/office/drawing/2014/main" val="513335699"/>
                  </a:ext>
                </a:extLst>
              </a:tr>
              <a:tr h="396414">
                <a:tc gridSpan="2">
                  <a:txBody>
                    <a:bodyPr/>
                    <a:lstStyle/>
                    <a:p>
                      <a:pPr marL="742950" lvl="1" indent="-285750">
                        <a:buFont typeface="Arial" panose="020B0604020202020204" pitchFamily="34" charset="0"/>
                        <a:buChar char="•"/>
                      </a:pPr>
                      <a:r>
                        <a:rPr lang="en-US" b="1">
                          <a:latin typeface="Arial" panose="020B0604020202020204" pitchFamily="34" charset="0"/>
                          <a:cs typeface="Arial" panose="020B0604020202020204" pitchFamily="34" charset="0"/>
                        </a:rPr>
                        <a:t>Huntington’s disease </a:t>
                      </a:r>
                    </a:p>
                  </a:txBody>
                  <a:tcPr/>
                </a:tc>
                <a:tc hMerge="1">
                  <a:txBody>
                    <a:bodyPr/>
                    <a:lstStyle/>
                    <a:p>
                      <a:pPr marL="742950" lvl="1" indent="-285750">
                        <a:buFont typeface="Arial" panose="020B0604020202020204" pitchFamily="34" charset="0"/>
                        <a:buChar char="•"/>
                      </a:pPr>
                      <a:endParaRPr lang="en-US" b="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5813325"/>
                  </a:ext>
                </a:extLst>
              </a:tr>
            </a:tbl>
          </a:graphicData>
        </a:graphic>
      </p:graphicFrame>
      <p:sp>
        <p:nvSpPr>
          <p:cNvPr id="5" name="Rounded Rectangle 4"/>
          <p:cNvSpPr/>
          <p:nvPr/>
        </p:nvSpPr>
        <p:spPr>
          <a:xfrm>
            <a:off x="1131208" y="5141921"/>
            <a:ext cx="10058400" cy="783193"/>
          </a:xfrm>
          <a:prstGeom prst="roundRect">
            <a:avLst/>
          </a:prstGeom>
          <a:solidFill>
            <a:srgbClr val="E9EDF4"/>
          </a:solidFill>
          <a:effectLst>
            <a:outerShdw blurRad="50800" dist="38100" dir="2700000" algn="tl" rotWithShape="0">
              <a:prstClr val="black">
                <a:alpha val="40000"/>
              </a:prstClr>
            </a:outerShdw>
          </a:effectLst>
        </p:spPr>
        <p:txBody>
          <a:bodyPr wrap="square">
            <a:spAutoFit/>
          </a:bodyPr>
          <a:lstStyle/>
          <a:p>
            <a:pPr algn="ctr"/>
            <a:r>
              <a:rPr lang="en-US" sz="2000" b="1"/>
              <a:t>Alternative genetic testing technologies must be </a:t>
            </a:r>
            <a:br>
              <a:rPr lang="en-US" sz="2000" b="1"/>
            </a:br>
            <a:r>
              <a:rPr lang="en-US" sz="2000" b="1"/>
              <a:t>employed for these conditions</a:t>
            </a:r>
          </a:p>
        </p:txBody>
      </p:sp>
      <p:sp>
        <p:nvSpPr>
          <p:cNvPr id="8" name="Rectangle 7"/>
          <p:cNvSpPr/>
          <p:nvPr/>
        </p:nvSpPr>
        <p:spPr>
          <a:xfrm>
            <a:off x="1722477" y="6369535"/>
            <a:ext cx="9322242" cy="430887"/>
          </a:xfrm>
          <a:prstGeom prst="rect">
            <a:avLst/>
          </a:prstGeom>
        </p:spPr>
        <p:txBody>
          <a:bodyPr wrap="square">
            <a:spAutoFit/>
          </a:bodyPr>
          <a:lstStyle/>
          <a:p>
            <a:r>
              <a:rPr lang="en-US" sz="1100" i="1">
                <a:latin typeface="Arial" panose="020B0604020202020204" pitchFamily="34" charset="0"/>
                <a:cs typeface="Arial" panose="020B0604020202020204" pitchFamily="34" charset="0"/>
              </a:rPr>
              <a:t>C9orf72</a:t>
            </a:r>
            <a:r>
              <a:rPr lang="en-US" sz="1100">
                <a:latin typeface="Arial" panose="020B0604020202020204" pitchFamily="34" charset="0"/>
                <a:cs typeface="Arial" panose="020B0604020202020204" pitchFamily="34" charset="0"/>
              </a:rPr>
              <a:t>=chromosome 9 open reading frame 72; FSHD=facioscapulohumeral muscular dystrophy; OPMD=oculopharyngeal muscular dystrophy; SBMA=spinal-bulbar muscular atrophy; SCA=spinocerebellar ataxias; SMA=spinal muscular atrophy.</a:t>
            </a:r>
          </a:p>
        </p:txBody>
      </p:sp>
    </p:spTree>
    <p:extLst>
      <p:ext uri="{BB962C8B-B14F-4D97-AF65-F5344CB8AC3E}">
        <p14:creationId xmlns:p14="http://schemas.microsoft.com/office/powerpoint/2010/main" val="58357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95A8-3D79-4EF4-B41B-F508DF7AA0FF}"/>
              </a:ext>
            </a:extLst>
          </p:cNvPr>
          <p:cNvSpPr>
            <a:spLocks noGrp="1"/>
          </p:cNvSpPr>
          <p:nvPr>
            <p:ph type="title"/>
          </p:nvPr>
        </p:nvSpPr>
        <p:spPr/>
        <p:txBody>
          <a:bodyPr/>
          <a:lstStyle/>
          <a:p>
            <a:r>
              <a:rPr lang="en-US"/>
              <a:t>DNA Banking</a:t>
            </a:r>
          </a:p>
        </p:txBody>
      </p:sp>
      <p:sp>
        <p:nvSpPr>
          <p:cNvPr id="4" name="Text Placeholder 3"/>
          <p:cNvSpPr>
            <a:spLocks noGrp="1"/>
          </p:cNvSpPr>
          <p:nvPr>
            <p:ph type="body" sz="quarter" idx="11"/>
          </p:nvPr>
        </p:nvSpPr>
        <p:spPr/>
        <p:txBody>
          <a:bodyPr>
            <a:normAutofit/>
          </a:bodyPr>
          <a:lstStyle/>
          <a:p>
            <a:pPr marL="283464" lvl="0" indent="-283464" algn="l" defTabSz="457200" rtl="0">
              <a:spcBef>
                <a:spcPts val="1800"/>
              </a:spcBef>
              <a:buClr>
                <a:srgbClr val="5BB9C3"/>
              </a:buClr>
              <a:buFont typeface="Arial"/>
              <a:buChar char="•"/>
            </a:pPr>
            <a:r>
              <a:rPr lang="en-US" sz="1500" kern="1200">
                <a:solidFill>
                  <a:prstClr val="black"/>
                </a:solidFill>
                <a:cs typeface="Arial"/>
              </a:rPr>
              <a:t>A genetic etiology will not be confirmed in many patients suspected to have a genetic NMD</a:t>
            </a:r>
          </a:p>
          <a:p>
            <a:pPr lvl="1" algn="l" defTabSz="457200" rtl="0">
              <a:spcBef>
                <a:spcPts val="600"/>
              </a:spcBef>
              <a:buClr>
                <a:srgbClr val="5BB9C3"/>
              </a:buClr>
              <a:buFont typeface="Arial"/>
              <a:buChar char="–"/>
            </a:pPr>
            <a:r>
              <a:rPr lang="en-US" sz="1300" kern="1200">
                <a:solidFill>
                  <a:prstClr val="black"/>
                </a:solidFill>
                <a:cs typeface="Arial"/>
              </a:rPr>
              <a:t>Our current technology may not be able to detect certain types of variants</a:t>
            </a:r>
          </a:p>
          <a:p>
            <a:pPr lvl="1" algn="l" defTabSz="457200" rtl="0">
              <a:spcBef>
                <a:spcPts val="600"/>
              </a:spcBef>
              <a:buClr>
                <a:srgbClr val="5BB9C3"/>
              </a:buClr>
              <a:buFont typeface="Arial"/>
              <a:buChar char="–"/>
            </a:pPr>
            <a:r>
              <a:rPr lang="en-US" sz="1300" kern="1200">
                <a:solidFill>
                  <a:prstClr val="black"/>
                </a:solidFill>
                <a:cs typeface="Arial"/>
              </a:rPr>
              <a:t>Our current knowledge of the genetic causes of NMD may be incomplete</a:t>
            </a:r>
          </a:p>
          <a:p>
            <a:pPr marL="283464" lvl="0" indent="-283464" algn="l" defTabSz="457200" rtl="0">
              <a:spcBef>
                <a:spcPts val="1800"/>
              </a:spcBef>
              <a:buClr>
                <a:srgbClr val="5BB9C3"/>
              </a:buClr>
              <a:buFont typeface="Arial"/>
              <a:buChar char="•"/>
            </a:pPr>
            <a:r>
              <a:rPr lang="en-US" sz="1500" kern="1200">
                <a:solidFill>
                  <a:prstClr val="black"/>
                </a:solidFill>
                <a:cs typeface="Arial"/>
              </a:rPr>
              <a:t>Some families may wish to pursue DNA banking in the event of negative genetic testing</a:t>
            </a:r>
          </a:p>
          <a:p>
            <a:pPr marL="283464" lvl="0" indent="-283464" algn="l" defTabSz="457200" rtl="0">
              <a:spcBef>
                <a:spcPts val="1800"/>
              </a:spcBef>
              <a:buClr>
                <a:srgbClr val="5BB9C3"/>
              </a:buClr>
              <a:buFont typeface="Arial"/>
              <a:buChar char="•"/>
            </a:pPr>
            <a:r>
              <a:rPr lang="en-US" sz="1500" kern="1200">
                <a:solidFill>
                  <a:prstClr val="black"/>
                </a:solidFill>
                <a:cs typeface="Arial"/>
              </a:rPr>
              <a:t>DNA banking refers to the secure storage of an individual’s DNA for future use. Banked DNA is testable after one’s death</a:t>
            </a:r>
          </a:p>
          <a:p>
            <a:pPr marL="283464" lvl="0" indent="-283464" algn="l" defTabSz="457200" rtl="0">
              <a:spcBef>
                <a:spcPts val="1800"/>
              </a:spcBef>
              <a:buClr>
                <a:srgbClr val="5BB9C3"/>
              </a:buClr>
              <a:buFont typeface="Arial"/>
              <a:buChar char="•"/>
            </a:pPr>
            <a:r>
              <a:rPr lang="en-US" sz="1500" kern="1200">
                <a:solidFill>
                  <a:prstClr val="black"/>
                </a:solidFill>
                <a:cs typeface="Arial"/>
              </a:rPr>
              <a:t>DNA banking is useful when current genetic knowledge is not able to identify a cause for an individual’s symptoms. If additional genetic causes are identified in the future, the banked DNA sample can be used for genetic testing. Interpretation of genetic test results is greatly improved when an affected family member’s sample is available</a:t>
            </a:r>
          </a:p>
          <a:p>
            <a:pPr marL="283464" lvl="0" indent="-283464" algn="l" defTabSz="457200" rtl="0">
              <a:spcBef>
                <a:spcPts val="1800"/>
              </a:spcBef>
              <a:buClr>
                <a:srgbClr val="5BB9C3"/>
              </a:buClr>
              <a:buFont typeface="Arial"/>
              <a:buChar char="•"/>
            </a:pPr>
            <a:r>
              <a:rPr lang="en-US" sz="1500" kern="1200">
                <a:solidFill>
                  <a:prstClr val="black"/>
                </a:solidFill>
                <a:cs typeface="Arial"/>
              </a:rPr>
              <a:t>There are limitations to DNA banking. Most important, if additional genetic causes of the condition are not identified, the sample will not be of use. Family members will need to remain aware of advances in genetic knowledge of the concerning condition to initiate testing on the banked sample. DNA banking can be expensive and is not covered by insurance</a:t>
            </a:r>
          </a:p>
          <a:p>
            <a:pPr marL="283464" lvl="0" indent="-283464" algn="l" defTabSz="457200" rtl="0">
              <a:spcBef>
                <a:spcPts val="1800"/>
              </a:spcBef>
              <a:buClr>
                <a:srgbClr val="5BB9C3"/>
              </a:buClr>
              <a:buFont typeface="Arial"/>
              <a:buChar char="•"/>
            </a:pPr>
            <a:r>
              <a:rPr lang="en-US" sz="1500" kern="1200">
                <a:solidFill>
                  <a:prstClr val="black"/>
                </a:solidFill>
                <a:cs typeface="Arial"/>
              </a:rPr>
              <a:t>The process of DNA banking is primarily organized by the family and patient. There are numerous companies that offer </a:t>
            </a:r>
            <a:br>
              <a:rPr lang="en-US" sz="1500" kern="1200">
                <a:solidFill>
                  <a:prstClr val="black"/>
                </a:solidFill>
                <a:cs typeface="Arial"/>
              </a:rPr>
            </a:br>
            <a:r>
              <a:rPr lang="en-US" sz="1500" kern="1200">
                <a:solidFill>
                  <a:prstClr val="black"/>
                </a:solidFill>
                <a:cs typeface="Arial"/>
              </a:rPr>
              <a:t>DNA banking</a:t>
            </a:r>
          </a:p>
        </p:txBody>
      </p:sp>
    </p:spTree>
    <p:extLst>
      <p:ext uri="{BB962C8B-B14F-4D97-AF65-F5344CB8AC3E}">
        <p14:creationId xmlns:p14="http://schemas.microsoft.com/office/powerpoint/2010/main" val="341112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Incorporating Genetic Information to Reach a Diagnosis and Formulate a Treatment Plan</a:t>
            </a:r>
          </a:p>
        </p:txBody>
      </p:sp>
      <p:sp>
        <p:nvSpPr>
          <p:cNvPr id="6" name="Text Placeholder 5"/>
          <p:cNvSpPr>
            <a:spLocks noGrp="1"/>
          </p:cNvSpPr>
          <p:nvPr>
            <p:ph type="body" sz="quarter" idx="11"/>
          </p:nvPr>
        </p:nvSpPr>
        <p:spPr/>
        <p:txBody>
          <a:bodyPr/>
          <a:lstStyle/>
          <a:p>
            <a:pPr marL="283464" lvl="0" indent="-283464" algn="l" defTabSz="457200" rtl="0">
              <a:spcBef>
                <a:spcPts val="1800"/>
              </a:spcBef>
              <a:buClr>
                <a:srgbClr val="5BB9C3"/>
              </a:buClr>
              <a:buFont typeface="Arial"/>
              <a:buChar char="•"/>
            </a:pPr>
            <a:r>
              <a:rPr lang="en-US" sz="2400" kern="1200">
                <a:solidFill>
                  <a:prstClr val="black"/>
                </a:solidFill>
                <a:cs typeface="Arial"/>
              </a:rPr>
              <a:t>Genetic information is combined with other clinical evidence to arrive at the most likely diagnosis</a:t>
            </a:r>
          </a:p>
          <a:p>
            <a:pPr lvl="1" algn="l" defTabSz="457200" rtl="0">
              <a:spcBef>
                <a:spcPts val="600"/>
              </a:spcBef>
              <a:buClr>
                <a:srgbClr val="5BB9C3"/>
              </a:buClr>
              <a:buFont typeface="Arial"/>
              <a:buChar char="–"/>
            </a:pPr>
            <a:r>
              <a:rPr lang="en-US" sz="2200" kern="1200">
                <a:solidFill>
                  <a:prstClr val="black"/>
                </a:solidFill>
                <a:cs typeface="Arial"/>
              </a:rPr>
              <a:t>The diagnosis suggested by genetic </a:t>
            </a:r>
            <a:br>
              <a:rPr lang="en-US" sz="2200" kern="1200">
                <a:solidFill>
                  <a:prstClr val="black"/>
                </a:solidFill>
                <a:cs typeface="Arial"/>
              </a:rPr>
            </a:br>
            <a:r>
              <a:rPr lang="en-US" sz="2200" kern="1200">
                <a:solidFill>
                  <a:prstClr val="black"/>
                </a:solidFill>
                <a:cs typeface="Arial"/>
              </a:rPr>
              <a:t>information should be consistent with the </a:t>
            </a:r>
            <a:br>
              <a:rPr lang="en-US" sz="2200" kern="1200">
                <a:solidFill>
                  <a:prstClr val="black"/>
                </a:solidFill>
                <a:cs typeface="Arial"/>
              </a:rPr>
            </a:br>
            <a:r>
              <a:rPr lang="en-US" sz="2200" kern="1200">
                <a:solidFill>
                  <a:prstClr val="black"/>
                </a:solidFill>
                <a:cs typeface="Arial"/>
              </a:rPr>
              <a:t>other diagnostic evidence </a:t>
            </a:r>
          </a:p>
          <a:p>
            <a:pPr marL="283464" lvl="0" indent="-283464" algn="l" defTabSz="457200" rtl="0">
              <a:spcBef>
                <a:spcPts val="1800"/>
              </a:spcBef>
              <a:buClr>
                <a:srgbClr val="5BB9C3"/>
              </a:buClr>
              <a:buFont typeface="Arial"/>
              <a:buChar char="•"/>
            </a:pPr>
            <a:r>
              <a:rPr lang="en-US" sz="2400" kern="1200">
                <a:solidFill>
                  <a:prstClr val="black"/>
                </a:solidFill>
                <a:cs typeface="Arial"/>
              </a:rPr>
              <a:t>In addition to the diagnosis, the treatment </a:t>
            </a:r>
            <a:br>
              <a:rPr lang="en-US" sz="2400" kern="1200">
                <a:solidFill>
                  <a:prstClr val="black"/>
                </a:solidFill>
                <a:cs typeface="Arial"/>
              </a:rPr>
            </a:br>
            <a:r>
              <a:rPr lang="en-US" sz="2400" kern="1200">
                <a:solidFill>
                  <a:prstClr val="black"/>
                </a:solidFill>
                <a:cs typeface="Arial"/>
              </a:rPr>
              <a:t>plan may be influenced by specific genetic </a:t>
            </a:r>
            <a:br>
              <a:rPr lang="en-US" sz="2400" kern="1200">
                <a:solidFill>
                  <a:prstClr val="black"/>
                </a:solidFill>
                <a:cs typeface="Arial"/>
              </a:rPr>
            </a:br>
            <a:r>
              <a:rPr lang="en-US" sz="2400" kern="1200">
                <a:solidFill>
                  <a:prstClr val="black"/>
                </a:solidFill>
                <a:cs typeface="Arial"/>
              </a:rPr>
              <a:t>information</a:t>
            </a:r>
          </a:p>
          <a:p>
            <a:pPr lvl="1" algn="l" defTabSz="457200" rtl="0">
              <a:spcBef>
                <a:spcPts val="600"/>
              </a:spcBef>
              <a:buClr>
                <a:srgbClr val="5BB9C3"/>
              </a:buClr>
              <a:buFont typeface="Arial"/>
              <a:buChar char="–"/>
            </a:pPr>
            <a:r>
              <a:rPr lang="en-US" sz="2200" kern="1200">
                <a:solidFill>
                  <a:prstClr val="black"/>
                </a:solidFill>
                <a:cs typeface="Arial"/>
              </a:rPr>
              <a:t>Specific genetic mutations may indicate a </a:t>
            </a:r>
            <a:br>
              <a:rPr lang="en-US" sz="2200" kern="1200">
                <a:solidFill>
                  <a:prstClr val="black"/>
                </a:solidFill>
                <a:cs typeface="Arial"/>
              </a:rPr>
            </a:br>
            <a:r>
              <a:rPr lang="en-US" sz="2200" kern="1200">
                <a:solidFill>
                  <a:prstClr val="black"/>
                </a:solidFill>
                <a:cs typeface="Arial"/>
              </a:rPr>
              <a:t>particular prognosis, disease subtype, or </a:t>
            </a:r>
            <a:br>
              <a:rPr lang="en-US" sz="2200" kern="1200">
                <a:solidFill>
                  <a:prstClr val="black"/>
                </a:solidFill>
                <a:cs typeface="Arial"/>
              </a:rPr>
            </a:br>
            <a:r>
              <a:rPr lang="en-US" sz="2200" kern="1200">
                <a:solidFill>
                  <a:prstClr val="black"/>
                </a:solidFill>
                <a:cs typeface="Arial"/>
              </a:rPr>
              <a:t>appropriate therapeutic agent</a:t>
            </a:r>
          </a:p>
          <a:p>
            <a:endParaRPr lang="en-US"/>
          </a:p>
        </p:txBody>
      </p:sp>
      <p:pic>
        <p:nvPicPr>
          <p:cNvPr id="5" name="Picture 2" descr="C:\Users\a057338\Desktop\MDA Webinars\5 Case Study SMA Treatment Landscape\puzzle-piece-5184x3888_2123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8054" y="2439891"/>
            <a:ext cx="4465214" cy="33489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428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Follow-Up Genetic Testing and Reevaluation of Results</a:t>
            </a:r>
          </a:p>
        </p:txBody>
      </p:sp>
      <p:sp>
        <p:nvSpPr>
          <p:cNvPr id="4" name="Text Placeholder 3"/>
          <p:cNvSpPr>
            <a:spLocks noGrp="1"/>
          </p:cNvSpPr>
          <p:nvPr>
            <p:ph type="body" sz="quarter" idx="11"/>
          </p:nvPr>
        </p:nvSpPr>
        <p:spPr/>
        <p:txBody>
          <a:bodyPr/>
          <a:lstStyle/>
          <a:p>
            <a:pPr marL="283464" lvl="0" indent="-283464" algn="l" defTabSz="457200" rtl="0">
              <a:spcBef>
                <a:spcPts val="1800"/>
              </a:spcBef>
              <a:buClr>
                <a:srgbClr val="5BB9C3"/>
              </a:buClr>
              <a:buFont typeface="Arial"/>
              <a:buChar char="•"/>
            </a:pPr>
            <a:r>
              <a:rPr lang="en-US" sz="2400" kern="1200">
                <a:solidFill>
                  <a:prstClr val="black"/>
                </a:solidFill>
                <a:cs typeface="Arial"/>
              </a:rPr>
              <a:t>Continuation of follow-up with patients as they decide on a treatment plan; additional testing if required</a:t>
            </a:r>
          </a:p>
          <a:p>
            <a:pPr marL="283464" lvl="0" indent="-283464" algn="l" defTabSz="457200" rtl="0">
              <a:spcBef>
                <a:spcPts val="1800"/>
              </a:spcBef>
              <a:buClr>
                <a:srgbClr val="5BB9C3"/>
              </a:buClr>
              <a:buFont typeface="Arial"/>
              <a:buChar char="•"/>
            </a:pPr>
            <a:r>
              <a:rPr lang="en-US" sz="2400" kern="1200">
                <a:solidFill>
                  <a:prstClr val="black"/>
                </a:solidFill>
                <a:cs typeface="Arial"/>
              </a:rPr>
              <a:t>Retesting when new or more advanced genetic </a:t>
            </a:r>
            <a:br>
              <a:rPr lang="en-US" sz="2400" kern="1200">
                <a:solidFill>
                  <a:prstClr val="black"/>
                </a:solidFill>
                <a:cs typeface="Arial"/>
              </a:rPr>
            </a:br>
            <a:r>
              <a:rPr lang="en-US" sz="2400" kern="1200">
                <a:solidFill>
                  <a:prstClr val="black"/>
                </a:solidFill>
                <a:cs typeface="Arial"/>
              </a:rPr>
              <a:t>testing has become available since the time of </a:t>
            </a:r>
            <a:br>
              <a:rPr lang="en-US" sz="2400" kern="1200">
                <a:solidFill>
                  <a:prstClr val="black"/>
                </a:solidFill>
                <a:cs typeface="Arial"/>
              </a:rPr>
            </a:br>
            <a:r>
              <a:rPr lang="en-US" sz="2400" kern="1200">
                <a:solidFill>
                  <a:prstClr val="black"/>
                </a:solidFill>
                <a:cs typeface="Arial"/>
              </a:rPr>
              <a:t>first testing</a:t>
            </a:r>
          </a:p>
          <a:p>
            <a:pPr marL="283464" lvl="0" indent="-283464" algn="l" defTabSz="457200" rtl="0">
              <a:spcBef>
                <a:spcPts val="1800"/>
              </a:spcBef>
              <a:buClr>
                <a:srgbClr val="5BB9C3"/>
              </a:buClr>
              <a:buFont typeface="Arial"/>
              <a:buChar char="•"/>
            </a:pPr>
            <a:r>
              <a:rPr lang="en-US" sz="2400" kern="1200">
                <a:solidFill>
                  <a:prstClr val="black"/>
                </a:solidFill>
                <a:cs typeface="Arial"/>
              </a:rPr>
              <a:t>Reinterpretation (periodic reevaluation) of results </a:t>
            </a:r>
            <a:br>
              <a:rPr lang="en-US" sz="2400" kern="1200">
                <a:solidFill>
                  <a:prstClr val="black"/>
                </a:solidFill>
                <a:cs typeface="Arial"/>
              </a:rPr>
            </a:br>
            <a:r>
              <a:rPr lang="en-US" sz="2400" kern="1200">
                <a:solidFill>
                  <a:prstClr val="black"/>
                </a:solidFill>
                <a:cs typeface="Arial"/>
              </a:rPr>
              <a:t>or variants as more scientific and medical </a:t>
            </a:r>
            <a:br>
              <a:rPr lang="en-US" sz="2400" kern="1200">
                <a:solidFill>
                  <a:prstClr val="black"/>
                </a:solidFill>
                <a:cs typeface="Arial"/>
              </a:rPr>
            </a:br>
            <a:r>
              <a:rPr lang="en-US" sz="2400" kern="1200">
                <a:solidFill>
                  <a:prstClr val="black"/>
                </a:solidFill>
                <a:cs typeface="Arial"/>
              </a:rPr>
              <a:t>knowledge become available</a:t>
            </a:r>
          </a:p>
          <a:p>
            <a:pPr marL="0" indent="0">
              <a:buNone/>
            </a:pPr>
            <a:endParaRPr lang="en-US"/>
          </a:p>
        </p:txBody>
      </p:sp>
      <p:pic>
        <p:nvPicPr>
          <p:cNvPr id="3075" name="Picture 3" descr="C:\Users\a057338\Desktop\image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11500" y="2765272"/>
            <a:ext cx="3632631" cy="206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852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Genetic Testing at Different Time Points</a:t>
            </a:r>
            <a:endParaRPr lang="en-US">
              <a:latin typeface="Arial Rounded MT Bold" panose="020F0704030504030204" pitchFamily="34" charset="0"/>
            </a:endParaRPr>
          </a:p>
        </p:txBody>
      </p:sp>
      <p:sp>
        <p:nvSpPr>
          <p:cNvPr id="4" name="Text Placeholder 3"/>
          <p:cNvSpPr>
            <a:spLocks noGrp="1"/>
          </p:cNvSpPr>
          <p:nvPr>
            <p:ph type="body" sz="quarter" idx="11"/>
          </p:nvPr>
        </p:nvSpPr>
        <p:spPr/>
        <p:txBody>
          <a:bodyPr>
            <a:normAutofit/>
          </a:bodyPr>
          <a:lstStyle/>
          <a:p>
            <a:pPr marL="0" lvl="0" indent="0" algn="l" rtl="0">
              <a:spcBef>
                <a:spcPts val="0"/>
              </a:spcBef>
              <a:buNone/>
            </a:pPr>
            <a:r>
              <a:rPr lang="en-US" sz="2400" b="1" kern="1200">
                <a:solidFill>
                  <a:prstClr val="black"/>
                </a:solidFill>
                <a:latin typeface="Arial" panose="020B0604020202020204" pitchFamily="34" charset="0"/>
                <a:cs typeface="Arial" panose="020B0604020202020204" pitchFamily="34" charset="0"/>
              </a:rPr>
              <a:t>Timeline Overview of Genetic Testing</a:t>
            </a:r>
          </a:p>
        </p:txBody>
      </p:sp>
      <p:grpSp>
        <p:nvGrpSpPr>
          <p:cNvPr id="5" name="Group 4"/>
          <p:cNvGrpSpPr>
            <a:grpSpLocks noChangeAspect="1"/>
          </p:cNvGrpSpPr>
          <p:nvPr/>
        </p:nvGrpSpPr>
        <p:grpSpPr>
          <a:xfrm>
            <a:off x="898470" y="2546859"/>
            <a:ext cx="10523875" cy="3200400"/>
            <a:chOff x="402051" y="2361921"/>
            <a:chExt cx="11387369" cy="3462996"/>
          </a:xfrm>
        </p:grpSpPr>
        <p:sp>
          <p:nvSpPr>
            <p:cNvPr id="7" name="Chevron 6"/>
            <p:cNvSpPr/>
            <p:nvPr/>
          </p:nvSpPr>
          <p:spPr>
            <a:xfrm>
              <a:off x="6338689" y="3824960"/>
              <a:ext cx="2330554" cy="457200"/>
            </a:xfrm>
            <a:prstGeom prst="chevron">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Minor</a:t>
              </a:r>
            </a:p>
          </p:txBody>
        </p:sp>
        <p:sp>
          <p:nvSpPr>
            <p:cNvPr id="12" name="TextBox 11"/>
            <p:cNvSpPr txBox="1"/>
            <p:nvPr/>
          </p:nvSpPr>
          <p:spPr>
            <a:xfrm>
              <a:off x="5793162" y="3846599"/>
              <a:ext cx="322971" cy="366333"/>
            </a:xfrm>
            <a:prstGeom prst="rect">
              <a:avLst/>
            </a:prstGeom>
            <a:noFill/>
          </p:spPr>
          <p:txBody>
            <a:bodyPr wrap="none" rtlCol="0">
              <a:spAutoFit/>
            </a:bodyPr>
            <a:lstStyle/>
            <a:p>
              <a:pPr algn="ctr"/>
              <a:r>
                <a:rPr lang="en-US" sz="1600">
                  <a:latin typeface="Arial" panose="020B0604020202020204" pitchFamily="34" charset="0"/>
                  <a:cs typeface="Arial" panose="020B0604020202020204" pitchFamily="34" charset="0"/>
                </a:rPr>
                <a:t>0</a:t>
              </a:r>
            </a:p>
          </p:txBody>
        </p:sp>
        <p:sp>
          <p:nvSpPr>
            <p:cNvPr id="13" name="TextBox 12"/>
            <p:cNvSpPr txBox="1"/>
            <p:nvPr/>
          </p:nvSpPr>
          <p:spPr>
            <a:xfrm>
              <a:off x="8706349" y="3846599"/>
              <a:ext cx="530915" cy="369332"/>
            </a:xfrm>
            <a:prstGeom prst="rect">
              <a:avLst/>
            </a:prstGeom>
            <a:noFill/>
          </p:spPr>
          <p:txBody>
            <a:bodyPr wrap="none" rtlCol="0">
              <a:spAutoFit/>
            </a:bodyPr>
            <a:lstStyle/>
            <a:p>
              <a:pPr algn="ctr"/>
              <a:r>
                <a:rPr lang="en-US" sz="1600">
                  <a:latin typeface="Arial" panose="020B0604020202020204" pitchFamily="34" charset="0"/>
                  <a:cs typeface="Arial" panose="020B0604020202020204" pitchFamily="34" charset="0"/>
                </a:rPr>
                <a:t>18*</a:t>
              </a:r>
            </a:p>
          </p:txBody>
        </p:sp>
        <p:cxnSp>
          <p:nvCxnSpPr>
            <p:cNvPr id="18" name="Elbow Connector 17"/>
            <p:cNvCxnSpPr/>
            <p:nvPr/>
          </p:nvCxnSpPr>
          <p:spPr>
            <a:xfrm rot="5400000" flipH="1" flipV="1">
              <a:off x="3880840" y="3206751"/>
              <a:ext cx="851533" cy="823872"/>
            </a:xfrm>
            <a:prstGeom prst="bentConnector3">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56" idx="2"/>
              <a:endCxn id="11" idx="0"/>
            </p:cNvCxnSpPr>
            <p:nvPr/>
          </p:nvCxnSpPr>
          <p:spPr>
            <a:xfrm rot="5400000">
              <a:off x="3831623" y="4471701"/>
              <a:ext cx="728904" cy="331608"/>
            </a:xfrm>
            <a:prstGeom prst="bentConnector3">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7" idx="2"/>
              <a:endCxn id="14" idx="0"/>
            </p:cNvCxnSpPr>
            <p:nvPr/>
          </p:nvCxnSpPr>
          <p:spPr>
            <a:xfrm rot="5400000">
              <a:off x="6909729" y="4522019"/>
              <a:ext cx="719797" cy="240078"/>
            </a:xfrm>
            <a:prstGeom prst="bentConnector3">
              <a:avLst>
                <a:gd name="adj1" fmla="val 50000"/>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Elbow Connector 25"/>
            <p:cNvCxnSpPr>
              <a:endCxn id="15" idx="2"/>
            </p:cNvCxnSpPr>
            <p:nvPr/>
          </p:nvCxnSpPr>
          <p:spPr>
            <a:xfrm rot="5400000" flipH="1" flipV="1">
              <a:off x="9745279" y="3209447"/>
              <a:ext cx="721188" cy="715333"/>
            </a:xfrm>
            <a:prstGeom prst="bentConnector3">
              <a:avLst>
                <a:gd name="adj1" fmla="val 50000"/>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8" idx="2"/>
              <a:endCxn id="16" idx="0"/>
            </p:cNvCxnSpPr>
            <p:nvPr/>
          </p:nvCxnSpPr>
          <p:spPr>
            <a:xfrm rot="5400000">
              <a:off x="9868409" y="4513410"/>
              <a:ext cx="721188" cy="240474"/>
            </a:xfrm>
            <a:prstGeom prst="bentConnector3">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268240" y="2369959"/>
              <a:ext cx="2056088" cy="822960"/>
            </a:xfrm>
            <a:prstGeom prst="rect">
              <a:avLst/>
            </a:prstGeom>
            <a:solidFill>
              <a:schemeClr val="bg1"/>
            </a:solidFill>
            <a:ln w="381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In vitro fertilization with prenatal genetic testing </a:t>
              </a:r>
            </a:p>
          </p:txBody>
        </p:sp>
        <p:sp>
          <p:nvSpPr>
            <p:cNvPr id="11" name="Rectangle 10"/>
            <p:cNvSpPr/>
            <p:nvPr/>
          </p:nvSpPr>
          <p:spPr>
            <a:xfrm>
              <a:off x="2590949" y="5001957"/>
              <a:ext cx="2878643" cy="822960"/>
            </a:xfrm>
            <a:prstGeom prst="rect">
              <a:avLst/>
            </a:prstGeom>
            <a:solidFill>
              <a:schemeClr val="bg1"/>
            </a:solidFill>
            <a:ln w="381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a:solidFill>
                    <a:schemeClr val="tx1"/>
                  </a:solidFill>
                  <a:latin typeface="Arial" panose="020B0604020202020204" pitchFamily="34" charset="0"/>
                  <a:cs typeface="Arial" panose="020B0604020202020204" pitchFamily="34" charset="0"/>
                </a:rPr>
                <a:t>Prenatal testing via CVS or amniocentesis procedure</a:t>
              </a:r>
            </a:p>
          </p:txBody>
        </p:sp>
        <p:sp>
          <p:nvSpPr>
            <p:cNvPr id="14" name="Rectangle 13"/>
            <p:cNvSpPr/>
            <p:nvPr/>
          </p:nvSpPr>
          <p:spPr>
            <a:xfrm>
              <a:off x="5928767" y="5001957"/>
              <a:ext cx="2441642" cy="822960"/>
            </a:xfrm>
            <a:prstGeom prst="rect">
              <a:avLst/>
            </a:prstGeom>
            <a:solidFill>
              <a:schemeClr val="bg1"/>
            </a:solid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Newborn screening</a:t>
              </a:r>
            </a:p>
          </p:txBody>
        </p:sp>
        <p:sp>
          <p:nvSpPr>
            <p:cNvPr id="16" name="Rectangle 15"/>
            <p:cNvSpPr/>
            <p:nvPr/>
          </p:nvSpPr>
          <p:spPr>
            <a:xfrm>
              <a:off x="8835415" y="4994241"/>
              <a:ext cx="2546701" cy="822960"/>
            </a:xfrm>
            <a:prstGeom prst="rect">
              <a:avLst/>
            </a:prstGeom>
            <a:solidFill>
              <a:schemeClr val="bg1"/>
            </a:solidFill>
            <a:ln w="3810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Adult confirmatory/</a:t>
              </a:r>
            </a:p>
            <a:p>
              <a:pPr algn="ctr"/>
              <a:r>
                <a:rPr lang="en-US" sz="1400" b="1">
                  <a:solidFill>
                    <a:schemeClr val="tx1"/>
                  </a:solidFill>
                  <a:latin typeface="Arial" panose="020B0604020202020204" pitchFamily="34" charset="0"/>
                  <a:cs typeface="Arial" panose="020B0604020202020204" pitchFamily="34" charset="0"/>
                </a:rPr>
                <a:t>symptomatic testing</a:t>
              </a:r>
            </a:p>
          </p:txBody>
        </p:sp>
        <p:sp>
          <p:nvSpPr>
            <p:cNvPr id="15" name="Rectangle 14"/>
            <p:cNvSpPr/>
            <p:nvPr/>
          </p:nvSpPr>
          <p:spPr>
            <a:xfrm>
              <a:off x="9137660" y="2383559"/>
              <a:ext cx="2651760" cy="822960"/>
            </a:xfrm>
            <a:prstGeom prst="rect">
              <a:avLst/>
            </a:prstGeom>
            <a:solidFill>
              <a:schemeClr val="bg1"/>
            </a:solidFill>
            <a:ln w="3810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400" b="1">
                  <a:solidFill>
                    <a:schemeClr val="tx1"/>
                  </a:solidFill>
                  <a:latin typeface="Arial" panose="020B0604020202020204" pitchFamily="34" charset="0"/>
                  <a:cs typeface="Arial" panose="020B0604020202020204" pitchFamily="34" charset="0"/>
                </a:rPr>
                <a:t>Adult presymptomatic testing</a:t>
              </a:r>
            </a:p>
          </p:txBody>
        </p:sp>
        <p:cxnSp>
          <p:nvCxnSpPr>
            <p:cNvPr id="19" name="Elbow Connector 18"/>
            <p:cNvCxnSpPr>
              <a:stCxn id="7" idx="0"/>
              <a:endCxn id="20" idx="2"/>
            </p:cNvCxnSpPr>
            <p:nvPr/>
          </p:nvCxnSpPr>
          <p:spPr>
            <a:xfrm rot="5400000" flipH="1" flipV="1">
              <a:off x="7216228" y="3358320"/>
              <a:ext cx="640079" cy="293202"/>
            </a:xfrm>
            <a:prstGeom prst="bentConnector3">
              <a:avLst>
                <a:gd name="adj1" fmla="val 50000"/>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462047" y="2361921"/>
              <a:ext cx="2441642" cy="822960"/>
            </a:xfrm>
            <a:prstGeom prst="rect">
              <a:avLst/>
            </a:prstGeom>
            <a:solidFill>
              <a:schemeClr val="bg1"/>
            </a:solid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Confirmatory/ symptomatic testing</a:t>
              </a:r>
            </a:p>
          </p:txBody>
        </p:sp>
        <p:sp>
          <p:nvSpPr>
            <p:cNvPr id="47" name="Pentagon 46"/>
            <p:cNvSpPr/>
            <p:nvPr/>
          </p:nvSpPr>
          <p:spPr>
            <a:xfrm>
              <a:off x="419539" y="3815853"/>
              <a:ext cx="2330554" cy="457200"/>
            </a:xfrm>
            <a:prstGeom prst="homePlat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Pre-pregnancy</a:t>
              </a:r>
            </a:p>
          </p:txBody>
        </p:sp>
        <p:sp>
          <p:nvSpPr>
            <p:cNvPr id="56" name="Chevron 55"/>
            <p:cNvSpPr/>
            <p:nvPr/>
          </p:nvSpPr>
          <p:spPr>
            <a:xfrm>
              <a:off x="3310902" y="3815853"/>
              <a:ext cx="2330554" cy="457200"/>
            </a:xfrm>
            <a:prstGeom prst="chevron">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Fetus</a:t>
              </a:r>
            </a:p>
          </p:txBody>
        </p:sp>
        <p:sp>
          <p:nvSpPr>
            <p:cNvPr id="66" name="Freeform 65"/>
            <p:cNvSpPr/>
            <p:nvPr/>
          </p:nvSpPr>
          <p:spPr>
            <a:xfrm rot="10967956">
              <a:off x="2870144" y="3511186"/>
              <a:ext cx="270914" cy="1089836"/>
            </a:xfrm>
            <a:custGeom>
              <a:avLst/>
              <a:gdLst>
                <a:gd name="connsiteX0" fmla="*/ 217556 w 217556"/>
                <a:gd name="connsiteY0" fmla="*/ 1089836 h 1089836"/>
                <a:gd name="connsiteX1" fmla="*/ 181223 w 217556"/>
                <a:gd name="connsiteY1" fmla="*/ 1089836 h 1089836"/>
                <a:gd name="connsiteX2" fmla="*/ 6456 w 217556"/>
                <a:gd name="connsiteY2" fmla="*/ 871869 h 1089836"/>
                <a:gd name="connsiteX3" fmla="*/ 6455 w 217556"/>
                <a:gd name="connsiteY3" fmla="*/ 871869 h 1089836"/>
                <a:gd name="connsiteX4" fmla="*/ 6455 w 217556"/>
                <a:gd name="connsiteY4" fmla="*/ 871869 h 1089836"/>
                <a:gd name="connsiteX5" fmla="*/ 6455 w 217556"/>
                <a:gd name="connsiteY5" fmla="*/ 871868 h 1089836"/>
                <a:gd name="connsiteX6" fmla="*/ 181222 w 217556"/>
                <a:gd name="connsiteY6" fmla="*/ 653902 h 1089836"/>
                <a:gd name="connsiteX7" fmla="*/ 174768 w 217556"/>
                <a:gd name="connsiteY7" fmla="*/ 653902 h 1089836"/>
                <a:gd name="connsiteX8" fmla="*/ 0 w 217556"/>
                <a:gd name="connsiteY8" fmla="*/ 435934 h 1089836"/>
                <a:gd name="connsiteX9" fmla="*/ 174768 w 217556"/>
                <a:gd name="connsiteY9" fmla="*/ 217967 h 1089836"/>
                <a:gd name="connsiteX10" fmla="*/ 174768 w 217556"/>
                <a:gd name="connsiteY10" fmla="*/ 217967 h 1089836"/>
                <a:gd name="connsiteX11" fmla="*/ 1 w 217556"/>
                <a:gd name="connsiteY11" fmla="*/ 0 h 1089836"/>
                <a:gd name="connsiteX12" fmla="*/ 36334 w 217556"/>
                <a:gd name="connsiteY12" fmla="*/ 0 h 1089836"/>
                <a:gd name="connsiteX13" fmla="*/ 211102 w 217556"/>
                <a:gd name="connsiteY13" fmla="*/ 217968 h 1089836"/>
                <a:gd name="connsiteX14" fmla="*/ 36335 w 217556"/>
                <a:gd name="connsiteY14" fmla="*/ 435934 h 1089836"/>
                <a:gd name="connsiteX15" fmla="*/ 42788 w 217556"/>
                <a:gd name="connsiteY15" fmla="*/ 435934 h 1089836"/>
                <a:gd name="connsiteX16" fmla="*/ 217555 w 217556"/>
                <a:gd name="connsiteY16" fmla="*/ 653901 h 1089836"/>
                <a:gd name="connsiteX17" fmla="*/ 217556 w 217556"/>
                <a:gd name="connsiteY17" fmla="*/ 653901 h 1089836"/>
                <a:gd name="connsiteX18" fmla="*/ 217556 w 217556"/>
                <a:gd name="connsiteY18" fmla="*/ 653902 h 1089836"/>
                <a:gd name="connsiteX19" fmla="*/ 217556 w 217556"/>
                <a:gd name="connsiteY19" fmla="*/ 653902 h 1089836"/>
                <a:gd name="connsiteX20" fmla="*/ 42788 w 217556"/>
                <a:gd name="connsiteY20" fmla="*/ 871869 h 108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556" h="1089836">
                  <a:moveTo>
                    <a:pt x="217556" y="1089836"/>
                  </a:moveTo>
                  <a:lnTo>
                    <a:pt x="181223" y="1089836"/>
                  </a:lnTo>
                  <a:lnTo>
                    <a:pt x="6456" y="871869"/>
                  </a:lnTo>
                  <a:lnTo>
                    <a:pt x="6455" y="871869"/>
                  </a:lnTo>
                  <a:lnTo>
                    <a:pt x="6455" y="871869"/>
                  </a:lnTo>
                  <a:lnTo>
                    <a:pt x="6455" y="871868"/>
                  </a:lnTo>
                  <a:lnTo>
                    <a:pt x="181222" y="653902"/>
                  </a:lnTo>
                  <a:lnTo>
                    <a:pt x="174768" y="653902"/>
                  </a:lnTo>
                  <a:lnTo>
                    <a:pt x="0" y="435934"/>
                  </a:lnTo>
                  <a:lnTo>
                    <a:pt x="174768" y="217967"/>
                  </a:lnTo>
                  <a:lnTo>
                    <a:pt x="174768" y="217967"/>
                  </a:lnTo>
                  <a:lnTo>
                    <a:pt x="1" y="0"/>
                  </a:lnTo>
                  <a:lnTo>
                    <a:pt x="36334" y="0"/>
                  </a:lnTo>
                  <a:lnTo>
                    <a:pt x="211102" y="217968"/>
                  </a:lnTo>
                  <a:lnTo>
                    <a:pt x="36335" y="435934"/>
                  </a:lnTo>
                  <a:lnTo>
                    <a:pt x="42788" y="435934"/>
                  </a:lnTo>
                  <a:lnTo>
                    <a:pt x="217555" y="653901"/>
                  </a:lnTo>
                  <a:lnTo>
                    <a:pt x="217556" y="653901"/>
                  </a:lnTo>
                  <a:lnTo>
                    <a:pt x="217556" y="653902"/>
                  </a:lnTo>
                  <a:lnTo>
                    <a:pt x="217556" y="653902"/>
                  </a:lnTo>
                  <a:lnTo>
                    <a:pt x="42788" y="871869"/>
                  </a:lnTo>
                  <a:close/>
                </a:path>
              </a:pathLst>
            </a:cu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cxnSp>
          <p:nvCxnSpPr>
            <p:cNvPr id="67" name="Elbow Connector 66"/>
            <p:cNvCxnSpPr>
              <a:stCxn id="47" idx="0"/>
              <a:endCxn id="69" idx="2"/>
            </p:cNvCxnSpPr>
            <p:nvPr/>
          </p:nvCxnSpPr>
          <p:spPr>
            <a:xfrm rot="5400000" flipH="1" flipV="1">
              <a:off x="1240438" y="3433419"/>
              <a:ext cx="612512" cy="152356"/>
            </a:xfrm>
            <a:prstGeom prst="bentConnector3">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402051" y="2380381"/>
              <a:ext cx="2441642" cy="822960"/>
            </a:xfrm>
            <a:prstGeom prst="rect">
              <a:avLst/>
            </a:prstGeom>
            <a:solidFill>
              <a:schemeClr val="bg1"/>
            </a:solidFill>
            <a:ln w="38100">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Carrier screening</a:t>
              </a:r>
            </a:p>
          </p:txBody>
        </p:sp>
        <p:sp>
          <p:nvSpPr>
            <p:cNvPr id="8" name="Chevron 7"/>
            <p:cNvSpPr/>
            <p:nvPr/>
          </p:nvSpPr>
          <p:spPr>
            <a:xfrm>
              <a:off x="9298263" y="3815853"/>
              <a:ext cx="2330554" cy="457200"/>
            </a:xfrm>
            <a:prstGeom prst="chevron">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Adult</a:t>
              </a:r>
            </a:p>
          </p:txBody>
        </p:sp>
      </p:grpSp>
      <p:sp>
        <p:nvSpPr>
          <p:cNvPr id="31" name="Rectangle 30"/>
          <p:cNvSpPr/>
          <p:nvPr/>
        </p:nvSpPr>
        <p:spPr>
          <a:xfrm>
            <a:off x="1729510" y="6285113"/>
            <a:ext cx="9805997" cy="600164"/>
          </a:xfrm>
          <a:prstGeom prst="rect">
            <a:avLst/>
          </a:prstGeom>
        </p:spPr>
        <p:txBody>
          <a:bodyPr wrap="square">
            <a:spAutoFit/>
          </a:bodyPr>
          <a:lstStyle/>
          <a:p>
            <a:r>
              <a:rPr lang="en-US" sz="1100">
                <a:latin typeface="Arial" panose="020B0604020202020204" pitchFamily="34" charset="0"/>
                <a:cs typeface="Arial" panose="020B0604020202020204" pitchFamily="34" charset="0"/>
              </a:rPr>
              <a:t>*Numerous medical societies, including the National Society of Genetic Counselors, do not recommend predictive genetic testing of minors for adult-onset conditions when results will not impact childhood management of significantly benefit the child.</a:t>
            </a:r>
          </a:p>
          <a:p>
            <a:r>
              <a:rPr lang="en-US" sz="1100">
                <a:latin typeface="Arial" panose="020B0604020202020204" pitchFamily="34" charset="0"/>
                <a:cs typeface="Arial" panose="020B0604020202020204" pitchFamily="34" charset="0"/>
              </a:rPr>
              <a:t>CVS=chorionic villus sampling.</a:t>
            </a:r>
          </a:p>
        </p:txBody>
      </p:sp>
    </p:spTree>
    <p:extLst>
      <p:ext uri="{BB962C8B-B14F-4D97-AF65-F5344CB8AC3E}">
        <p14:creationId xmlns:p14="http://schemas.microsoft.com/office/powerpoint/2010/main" val="2157905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Who Performs Genetic Testing?</a:t>
            </a:r>
          </a:p>
        </p:txBody>
      </p:sp>
      <p:sp>
        <p:nvSpPr>
          <p:cNvPr id="4" name="Text Placeholder 3"/>
          <p:cNvSpPr>
            <a:spLocks noGrp="1"/>
          </p:cNvSpPr>
          <p:nvPr>
            <p:ph type="body" sz="quarter" idx="11"/>
          </p:nvPr>
        </p:nvSpPr>
        <p:spPr/>
        <p:txBody>
          <a:bodyPr>
            <a:normAutofit/>
          </a:bodyPr>
          <a:lstStyle/>
          <a:p>
            <a:pPr marL="283464" lvl="0" indent="-283464" algn="l" defTabSz="457200" rtl="0">
              <a:spcBef>
                <a:spcPts val="1800"/>
              </a:spcBef>
              <a:buClr>
                <a:srgbClr val="5BB9C3"/>
              </a:buClr>
              <a:buFont typeface="Arial"/>
              <a:buChar char="•"/>
            </a:pPr>
            <a:r>
              <a:rPr lang="en-US" sz="1800" kern="1200">
                <a:solidFill>
                  <a:prstClr val="black"/>
                </a:solidFill>
                <a:cs typeface="Arial"/>
              </a:rPr>
              <a:t>Specialty laboratories</a:t>
            </a:r>
          </a:p>
          <a:p>
            <a:pPr lvl="1" algn="l" defTabSz="457200" rtl="0">
              <a:buClr>
                <a:srgbClr val="5BB9C3"/>
              </a:buClr>
              <a:buFont typeface="Arial"/>
              <a:buChar char="–"/>
            </a:pPr>
            <a:r>
              <a:rPr lang="en-US" sz="1600" kern="1200">
                <a:solidFill>
                  <a:prstClr val="black"/>
                </a:solidFill>
                <a:cs typeface="Arial"/>
              </a:rPr>
              <a:t>Almost all genetic testing is performed by outside reference laboratories or specialized genetic testing laboratories</a:t>
            </a:r>
          </a:p>
          <a:p>
            <a:pPr lvl="1" algn="l" defTabSz="457200" rtl="0">
              <a:buClr>
                <a:srgbClr val="5BB9C3"/>
              </a:buClr>
              <a:buFont typeface="Arial"/>
              <a:buChar char="–"/>
            </a:pPr>
            <a:r>
              <a:rPr lang="en-US" sz="1600" kern="1200">
                <a:solidFill>
                  <a:prstClr val="black"/>
                </a:solidFill>
                <a:cs typeface="Arial"/>
              </a:rPr>
              <a:t>Benefits investigation/preauthorization may be able to be performed by this laboratory</a:t>
            </a:r>
          </a:p>
          <a:p>
            <a:pPr lvl="1" algn="l" defTabSz="457200" rtl="0">
              <a:buClr>
                <a:srgbClr val="5BB9C3"/>
              </a:buClr>
              <a:buFont typeface="Arial"/>
              <a:buChar char="–"/>
            </a:pPr>
            <a:r>
              <a:rPr lang="en-US" sz="1600" kern="1200">
                <a:solidFill>
                  <a:prstClr val="black"/>
                </a:solidFill>
                <a:cs typeface="Arial"/>
              </a:rPr>
              <a:t>May or may not accept specific state Medicaid/Medicare plans</a:t>
            </a:r>
          </a:p>
          <a:p>
            <a:pPr marL="283464" lvl="0" indent="-283464" algn="l" defTabSz="457200" rtl="0">
              <a:spcBef>
                <a:spcPts val="1200"/>
              </a:spcBef>
              <a:buClr>
                <a:srgbClr val="5BB9C3"/>
              </a:buClr>
              <a:buFont typeface="Arial"/>
              <a:buChar char="•"/>
            </a:pPr>
            <a:r>
              <a:rPr lang="en-US" sz="1800" kern="1200">
                <a:solidFill>
                  <a:prstClr val="black"/>
                </a:solidFill>
                <a:cs typeface="Arial"/>
              </a:rPr>
              <a:t>Testing is typically paid for via insurance billing (with prior benefits investigation or prior authorization) or self-payment</a:t>
            </a:r>
          </a:p>
          <a:p>
            <a:pPr lvl="1" algn="l" defTabSz="457200" rtl="0">
              <a:buClr>
                <a:srgbClr val="5BB9C3"/>
              </a:buClr>
              <a:buFont typeface="Arial"/>
              <a:buChar char="–"/>
            </a:pPr>
            <a:r>
              <a:rPr lang="en-US" sz="1600" kern="1200">
                <a:solidFill>
                  <a:prstClr val="black"/>
                </a:solidFill>
                <a:cs typeface="Arial"/>
              </a:rPr>
              <a:t>Self-payment refers to a predetermined and clearly specified price the patient can pay out of pocket for genetic testing</a:t>
            </a:r>
          </a:p>
          <a:p>
            <a:pPr marL="1197864" lvl="2" indent="-283464" algn="l" defTabSz="457200" rtl="0">
              <a:buClr>
                <a:srgbClr val="5BB9C3"/>
              </a:buClr>
              <a:buFont typeface="Arial"/>
              <a:buChar char="•"/>
            </a:pPr>
            <a:r>
              <a:rPr lang="en-US" sz="1600" kern="1200">
                <a:solidFill>
                  <a:prstClr val="black"/>
                </a:solidFill>
                <a:cs typeface="Arial"/>
              </a:rPr>
              <a:t>The cost paid by the patient does not go toward their deductible or out-of-pocket maximum for the year</a:t>
            </a:r>
          </a:p>
          <a:p>
            <a:pPr marL="1197864" lvl="2" indent="-283464" algn="l" defTabSz="457200" rtl="0">
              <a:spcBef>
                <a:spcPts val="300"/>
              </a:spcBef>
              <a:spcAft>
                <a:spcPts val="600"/>
              </a:spcAft>
              <a:buClr>
                <a:srgbClr val="5BB9C3"/>
              </a:buClr>
              <a:buFont typeface="Arial"/>
              <a:buChar char="•"/>
            </a:pPr>
            <a:r>
              <a:rPr lang="en-US" sz="1600" kern="1200">
                <a:solidFill>
                  <a:prstClr val="black"/>
                </a:solidFill>
                <a:cs typeface="Arial"/>
              </a:rPr>
              <a:t>This can be beneficial when insurance denies testing, the patient has a high deductible that they will not meet, or they are worried about high, unexpected medical bills</a:t>
            </a:r>
          </a:p>
          <a:p>
            <a:pPr marL="342900" lvl="0" indent="-342900" algn="l" defTabSz="457200" rtl="0">
              <a:spcBef>
                <a:spcPts val="1200"/>
              </a:spcBef>
              <a:buClr>
                <a:srgbClr val="5BB9C3"/>
              </a:buClr>
              <a:buFont typeface="Arial"/>
              <a:buChar char="•"/>
            </a:pPr>
            <a:r>
              <a:rPr lang="en-US" sz="1800" kern="1200">
                <a:solidFill>
                  <a:prstClr val="black"/>
                </a:solidFill>
                <a:cs typeface="Arial"/>
              </a:rPr>
              <a:t>Sponsored programs are available, which may provide “free” genetic testing to patients</a:t>
            </a:r>
          </a:p>
          <a:p>
            <a:pPr lvl="1" algn="l" defTabSz="457200" rtl="0">
              <a:buClr>
                <a:srgbClr val="5BB9C3"/>
              </a:buClr>
              <a:buFont typeface="Arial"/>
              <a:buChar char="–"/>
            </a:pPr>
            <a:r>
              <a:rPr lang="en-US" sz="1600" kern="1200">
                <a:solidFill>
                  <a:prstClr val="black"/>
                </a:solidFill>
                <a:cs typeface="Arial"/>
              </a:rPr>
              <a:t>Caution should be used and informed consent needs to be obtained from patients, as their data may be used in research or pharmaceutical studies. Many patients will not choose sponsored testing when given information about what this means</a:t>
            </a:r>
          </a:p>
        </p:txBody>
      </p:sp>
    </p:spTree>
    <p:extLst>
      <p:ext uri="{BB962C8B-B14F-4D97-AF65-F5344CB8AC3E}">
        <p14:creationId xmlns:p14="http://schemas.microsoft.com/office/powerpoint/2010/main" val="317161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Autofit/>
          </a:bodyPr>
          <a:lstStyle/>
          <a:p>
            <a:pPr algn="l"/>
            <a:r>
              <a:rPr lang="en-US" sz="4000" b="1">
                <a:latin typeface="Arial" panose="020B0604020202020204" pitchFamily="34" charset="0"/>
                <a:ea typeface="Calibri"/>
                <a:cs typeface="Arial" panose="020B0604020202020204" pitchFamily="34" charset="0"/>
              </a:rPr>
              <a:t>3. When to Involve Geneticists/</a:t>
            </a:r>
            <a:br>
              <a:rPr lang="en-US" sz="4000" b="1">
                <a:latin typeface="Arial" panose="020B0604020202020204" pitchFamily="34" charset="0"/>
                <a:ea typeface="Calibri"/>
                <a:cs typeface="Arial" panose="020B0604020202020204" pitchFamily="34" charset="0"/>
              </a:rPr>
            </a:br>
            <a:r>
              <a:rPr lang="en-US" sz="4000" b="1">
                <a:latin typeface="Arial" panose="020B0604020202020204" pitchFamily="34" charset="0"/>
                <a:ea typeface="Calibri"/>
                <a:cs typeface="Arial" panose="020B0604020202020204" pitchFamily="34" charset="0"/>
              </a:rPr>
              <a:t>Genetic Counselors</a:t>
            </a:r>
          </a:p>
          <a:p>
            <a:endParaRPr lang="en-US" sz="4000"/>
          </a:p>
        </p:txBody>
      </p:sp>
    </p:spTree>
    <p:extLst>
      <p:ext uri="{BB962C8B-B14F-4D97-AF65-F5344CB8AC3E}">
        <p14:creationId xmlns:p14="http://schemas.microsoft.com/office/powerpoint/2010/main" val="166589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What Is Genetic Counseling?</a:t>
            </a:r>
          </a:p>
        </p:txBody>
      </p:sp>
      <p:sp>
        <p:nvSpPr>
          <p:cNvPr id="4" name="Text Placeholder 3"/>
          <p:cNvSpPr>
            <a:spLocks noGrp="1"/>
          </p:cNvSpPr>
          <p:nvPr>
            <p:ph type="body" sz="quarter" idx="11"/>
          </p:nvPr>
        </p:nvSpPr>
        <p:spPr/>
        <p:txBody>
          <a:bodyPr/>
          <a:lstStyle/>
          <a:p>
            <a:pPr marL="283464" lvl="0" indent="-283464" algn="l" defTabSz="457200" rtl="0">
              <a:spcBef>
                <a:spcPts val="1800"/>
              </a:spcBef>
              <a:buClr>
                <a:srgbClr val="5BB9C3"/>
              </a:buClr>
              <a:buFont typeface="Arial"/>
              <a:buChar char="•"/>
            </a:pPr>
            <a:r>
              <a:rPr lang="en-US" sz="2400" kern="1200">
                <a:solidFill>
                  <a:prstClr val="black"/>
                </a:solidFill>
                <a:cs typeface="Arial"/>
              </a:rPr>
              <a:t>A process of helping people understand and adapt to the medical, psychological, and familial implications of genetic contributions to disease</a:t>
            </a:r>
          </a:p>
          <a:p>
            <a:pPr marL="283464" lvl="0" indent="-283464" algn="l" defTabSz="457200" rtl="0">
              <a:spcBef>
                <a:spcPts val="1800"/>
              </a:spcBef>
              <a:buClr>
                <a:srgbClr val="5BB9C3"/>
              </a:buClr>
              <a:buFont typeface="Arial"/>
              <a:buChar char="•"/>
            </a:pPr>
            <a:r>
              <a:rPr lang="en-US" sz="2400" kern="1200">
                <a:solidFill>
                  <a:prstClr val="black"/>
                </a:solidFill>
                <a:cs typeface="Arial"/>
              </a:rPr>
              <a:t>This process integrates</a:t>
            </a:r>
          </a:p>
          <a:p>
            <a:pPr lvl="1" algn="l" defTabSz="457200" rtl="0">
              <a:spcBef>
                <a:spcPts val="600"/>
              </a:spcBef>
              <a:buClr>
                <a:srgbClr val="5BB9C3"/>
              </a:buClr>
              <a:buFont typeface="Arial"/>
              <a:buChar char="–"/>
            </a:pPr>
            <a:r>
              <a:rPr lang="en-US" sz="2200" kern="1200">
                <a:solidFill>
                  <a:prstClr val="black"/>
                </a:solidFill>
                <a:cs typeface="Arial"/>
              </a:rPr>
              <a:t>Interpretation of family and medical </a:t>
            </a:r>
            <a:br>
              <a:rPr lang="en-US" sz="2200" kern="1200">
                <a:solidFill>
                  <a:prstClr val="black"/>
                </a:solidFill>
                <a:cs typeface="Arial"/>
              </a:rPr>
            </a:br>
            <a:r>
              <a:rPr lang="en-US" sz="2200" kern="1200">
                <a:solidFill>
                  <a:prstClr val="black"/>
                </a:solidFill>
                <a:cs typeface="Arial"/>
              </a:rPr>
              <a:t>histories to assess the chance of disease </a:t>
            </a:r>
            <a:br>
              <a:rPr lang="en-US" sz="2200" kern="1200">
                <a:solidFill>
                  <a:prstClr val="black"/>
                </a:solidFill>
                <a:cs typeface="Arial"/>
              </a:rPr>
            </a:br>
            <a:r>
              <a:rPr lang="en-US" sz="2200" kern="1200">
                <a:solidFill>
                  <a:prstClr val="black"/>
                </a:solidFill>
                <a:cs typeface="Arial"/>
              </a:rPr>
              <a:t>occurrence or recurrence</a:t>
            </a:r>
          </a:p>
          <a:p>
            <a:pPr lvl="1" algn="l" defTabSz="457200" rtl="0">
              <a:spcBef>
                <a:spcPts val="600"/>
              </a:spcBef>
              <a:buClr>
                <a:srgbClr val="5BB9C3"/>
              </a:buClr>
              <a:buFont typeface="Arial"/>
              <a:buChar char="–"/>
            </a:pPr>
            <a:r>
              <a:rPr lang="en-US" sz="2200" kern="1200">
                <a:solidFill>
                  <a:prstClr val="black"/>
                </a:solidFill>
                <a:cs typeface="Arial"/>
              </a:rPr>
              <a:t>Education about inheritance, testing, </a:t>
            </a:r>
            <a:br>
              <a:rPr lang="en-US" sz="2200" kern="1200">
                <a:solidFill>
                  <a:prstClr val="black"/>
                </a:solidFill>
                <a:cs typeface="Arial"/>
              </a:rPr>
            </a:br>
            <a:r>
              <a:rPr lang="en-US" sz="2200" kern="1200">
                <a:solidFill>
                  <a:prstClr val="black"/>
                </a:solidFill>
                <a:cs typeface="Arial"/>
              </a:rPr>
              <a:t>management, prevention, resources, </a:t>
            </a:r>
            <a:br>
              <a:rPr lang="en-US" sz="2200" kern="1200">
                <a:solidFill>
                  <a:prstClr val="black"/>
                </a:solidFill>
                <a:cs typeface="Arial"/>
              </a:rPr>
            </a:br>
            <a:r>
              <a:rPr lang="en-US" sz="2200" kern="1200">
                <a:solidFill>
                  <a:prstClr val="black"/>
                </a:solidFill>
                <a:cs typeface="Arial"/>
              </a:rPr>
              <a:t>and research</a:t>
            </a:r>
          </a:p>
          <a:p>
            <a:pPr lvl="1" algn="l" defTabSz="457200" rtl="0">
              <a:spcBef>
                <a:spcPts val="600"/>
              </a:spcBef>
              <a:buClr>
                <a:srgbClr val="5BB9C3"/>
              </a:buClr>
              <a:buFont typeface="Arial"/>
              <a:buChar char="–"/>
            </a:pPr>
            <a:r>
              <a:rPr lang="en-US" sz="2200" kern="1200">
                <a:solidFill>
                  <a:prstClr val="black"/>
                </a:solidFill>
                <a:cs typeface="Arial"/>
              </a:rPr>
              <a:t>Counseling to promote informed choices </a:t>
            </a:r>
            <a:br>
              <a:rPr lang="en-US" sz="2200" kern="1200">
                <a:solidFill>
                  <a:prstClr val="black"/>
                </a:solidFill>
                <a:cs typeface="Arial"/>
              </a:rPr>
            </a:br>
            <a:r>
              <a:rPr lang="en-US" sz="2200" kern="1200">
                <a:solidFill>
                  <a:prstClr val="black"/>
                </a:solidFill>
                <a:cs typeface="Arial"/>
              </a:rPr>
              <a:t>and adaptation to the risk or condition</a:t>
            </a:r>
          </a:p>
          <a:p>
            <a:endParaRPr lang="en-US"/>
          </a:p>
        </p:txBody>
      </p:sp>
      <p:sp>
        <p:nvSpPr>
          <p:cNvPr id="6" name="Rectangle 5"/>
          <p:cNvSpPr/>
          <p:nvPr/>
        </p:nvSpPr>
        <p:spPr>
          <a:xfrm>
            <a:off x="1722476" y="6403995"/>
            <a:ext cx="8631476" cy="261610"/>
          </a:xfrm>
          <a:prstGeom prst="rect">
            <a:avLst/>
          </a:prstGeom>
        </p:spPr>
        <p:txBody>
          <a:bodyPr wrap="square">
            <a:spAutoFit/>
          </a:bodyPr>
          <a:lstStyle/>
          <a:p>
            <a:r>
              <a:rPr lang="en-US" sz="1100">
                <a:latin typeface="Arial" panose="020B0604020202020204" pitchFamily="34" charset="0"/>
                <a:cs typeface="Arial" panose="020B0604020202020204" pitchFamily="34" charset="0"/>
              </a:rPr>
              <a:t>National Society of Genetic Counselors' Definition Task Force, et al. </a:t>
            </a:r>
            <a:r>
              <a:rPr lang="en-US" sz="1100" i="1">
                <a:latin typeface="Arial" panose="020B0604020202020204" pitchFamily="34" charset="0"/>
                <a:cs typeface="Arial" panose="020B0604020202020204" pitchFamily="34" charset="0"/>
              </a:rPr>
              <a:t>J Genet Couns</a:t>
            </a:r>
            <a:r>
              <a:rPr lang="en-US" sz="1100">
                <a:latin typeface="Arial" panose="020B0604020202020204" pitchFamily="34" charset="0"/>
                <a:cs typeface="Arial" panose="020B0604020202020204" pitchFamily="34" charset="0"/>
              </a:rPr>
              <a:t>. 2006;15:77-83.</a:t>
            </a:r>
          </a:p>
        </p:txBody>
      </p:sp>
      <p:pic>
        <p:nvPicPr>
          <p:cNvPr id="5" name="Picture 2" descr="C:\Users\a057338\Desktop\MDA Webinars\3 SMA Early Intervention Webinar\iStock-642622786 - Reduce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20905" y="2695923"/>
            <a:ext cx="4795293" cy="3200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40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Benefits of a Genetic Counselor for Patients</a:t>
            </a:r>
          </a:p>
        </p:txBody>
      </p:sp>
      <p:sp>
        <p:nvSpPr>
          <p:cNvPr id="26" name="Text Placeholder 25"/>
          <p:cNvSpPr>
            <a:spLocks noGrp="1"/>
          </p:cNvSpPr>
          <p:nvPr>
            <p:ph type="body" sz="quarter" idx="11"/>
          </p:nvPr>
        </p:nvSpPr>
        <p:spPr>
          <a:xfrm>
            <a:off x="573996" y="1553263"/>
            <a:ext cx="7470885" cy="4695137"/>
          </a:xfrm>
        </p:spPr>
        <p:txBody>
          <a:bodyPr/>
          <a:lstStyle/>
          <a:p>
            <a:pPr marL="283464" lvl="0" indent="-283464" algn="l" defTabSz="457200" rtl="0">
              <a:spcBef>
                <a:spcPts val="1800"/>
              </a:spcBef>
              <a:buClr>
                <a:srgbClr val="5BB9C3"/>
              </a:buClr>
              <a:buFont typeface="Arial"/>
              <a:buChar char="•"/>
            </a:pPr>
            <a:r>
              <a:rPr lang="en-US" sz="2400" kern="1200">
                <a:solidFill>
                  <a:prstClr val="black"/>
                </a:solidFill>
                <a:cs typeface="Arial"/>
              </a:rPr>
              <a:t>Working with a genetic counselor can</a:t>
            </a:r>
          </a:p>
          <a:p>
            <a:pPr lvl="1" algn="l" defTabSz="457200" rtl="0">
              <a:spcBef>
                <a:spcPts val="600"/>
              </a:spcBef>
              <a:buClr>
                <a:srgbClr val="5BB9C3"/>
              </a:buClr>
              <a:buFont typeface="Arial"/>
              <a:buChar char="–"/>
            </a:pPr>
            <a:r>
              <a:rPr lang="en-US" sz="2000" kern="1200">
                <a:solidFill>
                  <a:prstClr val="black"/>
                </a:solidFill>
                <a:cs typeface="Arial"/>
              </a:rPr>
              <a:t>Help navigate the complexity of testing options </a:t>
            </a:r>
          </a:p>
          <a:p>
            <a:pPr marL="1197864" lvl="2" indent="-283464" algn="l" defTabSz="457200" rtl="0">
              <a:spcBef>
                <a:spcPts val="300"/>
              </a:spcBef>
              <a:buClr>
                <a:srgbClr val="5BB9C3"/>
              </a:buClr>
              <a:buFont typeface="Arial"/>
              <a:buChar char="•"/>
            </a:pPr>
            <a:r>
              <a:rPr lang="en-US" kern="1200">
                <a:solidFill>
                  <a:prstClr val="black"/>
                </a:solidFill>
                <a:cs typeface="Arial"/>
              </a:rPr>
              <a:t>A genetic counselor is well versed in various laboratory offerings and insurance issues</a:t>
            </a:r>
          </a:p>
          <a:p>
            <a:pPr lvl="1" algn="l" defTabSz="457200" rtl="0">
              <a:spcBef>
                <a:spcPts val="600"/>
              </a:spcBef>
              <a:buClr>
                <a:srgbClr val="5BB9C3"/>
              </a:buClr>
              <a:buFont typeface="Arial"/>
              <a:buChar char="–"/>
            </a:pPr>
            <a:r>
              <a:rPr lang="en-US" sz="2000" kern="1200">
                <a:solidFill>
                  <a:prstClr val="black"/>
                </a:solidFill>
                <a:cs typeface="Arial"/>
              </a:rPr>
              <a:t>Help the patient decide if a test is appropriate/desired, coordinate test ordering, and manage results as part of the medical team</a:t>
            </a:r>
          </a:p>
          <a:p>
            <a:pPr lvl="1" algn="l" defTabSz="457200" rtl="0">
              <a:spcBef>
                <a:spcPts val="600"/>
              </a:spcBef>
              <a:buClr>
                <a:srgbClr val="5BB9C3"/>
              </a:buClr>
              <a:buFont typeface="Arial"/>
              <a:buChar char="–"/>
            </a:pPr>
            <a:r>
              <a:rPr lang="en-US" sz="2000" kern="1200">
                <a:solidFill>
                  <a:prstClr val="black"/>
                </a:solidFill>
                <a:cs typeface="Arial"/>
              </a:rPr>
              <a:t>Educate the patient about risks to family members, identify supportive resources, and counsel regarding psychosocial concerns that arise</a:t>
            </a:r>
          </a:p>
          <a:p>
            <a:endParaRPr lang="en-US"/>
          </a:p>
        </p:txBody>
      </p:sp>
      <p:grpSp>
        <p:nvGrpSpPr>
          <p:cNvPr id="4" name="Group 3"/>
          <p:cNvGrpSpPr/>
          <p:nvPr/>
        </p:nvGrpSpPr>
        <p:grpSpPr>
          <a:xfrm>
            <a:off x="8144854" y="2590529"/>
            <a:ext cx="3328643" cy="2283164"/>
            <a:chOff x="8241673" y="2461437"/>
            <a:chExt cx="3328643" cy="2283164"/>
          </a:xfrm>
        </p:grpSpPr>
        <p:cxnSp>
          <p:nvCxnSpPr>
            <p:cNvPr id="5" name="Straight Connector 4"/>
            <p:cNvCxnSpPr/>
            <p:nvPr/>
          </p:nvCxnSpPr>
          <p:spPr>
            <a:xfrm>
              <a:off x="8412780" y="3189110"/>
              <a:ext cx="215798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8846288" y="2461437"/>
              <a:ext cx="365760" cy="36576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9668541" y="3482155"/>
              <a:ext cx="365760" cy="36576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0468948" y="4378841"/>
              <a:ext cx="365760" cy="36576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241673" y="3482155"/>
              <a:ext cx="365760" cy="36576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9803220" y="2461437"/>
              <a:ext cx="365760" cy="36576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1167154" y="4378841"/>
              <a:ext cx="365760" cy="36576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0378957" y="3482155"/>
              <a:ext cx="365760" cy="36576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949071" y="3482155"/>
              <a:ext cx="365760" cy="36576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1204556" y="3482157"/>
              <a:ext cx="365760" cy="36576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6" idx="6"/>
              <a:endCxn id="10" idx="1"/>
            </p:cNvCxnSpPr>
            <p:nvPr/>
          </p:nvCxnSpPr>
          <p:spPr>
            <a:xfrm>
              <a:off x="9212048" y="2644317"/>
              <a:ext cx="59117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8426132" y="3203944"/>
              <a:ext cx="0" cy="2743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9139040" y="3203944"/>
              <a:ext cx="0" cy="2743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9856449" y="3203944"/>
              <a:ext cx="0" cy="2743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10560784" y="3203944"/>
              <a:ext cx="0" cy="2743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9491597" y="2642992"/>
              <a:ext cx="0" cy="5417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2" idx="3"/>
              <a:endCxn id="14" idx="2"/>
            </p:cNvCxnSpPr>
            <p:nvPr/>
          </p:nvCxnSpPr>
          <p:spPr>
            <a:xfrm>
              <a:off x="10744717" y="3665035"/>
              <a:ext cx="459839"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10653650" y="4105818"/>
              <a:ext cx="0" cy="2743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1358239" y="4108948"/>
              <a:ext cx="0" cy="2743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0639993" y="4097183"/>
              <a:ext cx="72737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0993677" y="3654849"/>
              <a:ext cx="1044" cy="4389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705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Roles of a Genetic Counselor and/or Geneticist</a:t>
            </a:r>
          </a:p>
        </p:txBody>
      </p:sp>
      <p:sp>
        <p:nvSpPr>
          <p:cNvPr id="4" name="Text Placeholder 3"/>
          <p:cNvSpPr>
            <a:spLocks noGrp="1"/>
          </p:cNvSpPr>
          <p:nvPr>
            <p:ph type="body" sz="quarter" idx="11"/>
          </p:nvPr>
        </p:nvSpPr>
        <p:spPr/>
        <p:txBody>
          <a:bodyPr/>
          <a:lstStyle/>
          <a:p>
            <a:pPr marL="283464" lvl="0" indent="-283464" algn="l" defTabSz="457200" rtl="0">
              <a:spcBef>
                <a:spcPts val="1200"/>
              </a:spcBef>
              <a:buClr>
                <a:srgbClr val="5BB9C3"/>
              </a:buClr>
              <a:buFont typeface="Arial"/>
              <a:buChar char="•"/>
            </a:pPr>
            <a:r>
              <a:rPr lang="en-US" sz="1800" kern="1200">
                <a:solidFill>
                  <a:prstClr val="black"/>
                </a:solidFill>
                <a:cs typeface="Arial"/>
              </a:rPr>
              <a:t>Genetic counselors can provide direct patient care independently or in conjunction with a physician </a:t>
            </a:r>
            <a:br>
              <a:rPr lang="en-US" sz="1800" kern="1200">
                <a:solidFill>
                  <a:prstClr val="black"/>
                </a:solidFill>
                <a:cs typeface="Arial"/>
              </a:rPr>
            </a:br>
            <a:r>
              <a:rPr lang="en-US" sz="1800" kern="1200">
                <a:solidFill>
                  <a:prstClr val="black"/>
                </a:solidFill>
                <a:cs typeface="Arial"/>
              </a:rPr>
              <a:t>(i.e., neurologist or geneticist) depending on state licensure laws</a:t>
            </a:r>
          </a:p>
          <a:p>
            <a:pPr marL="283464" lvl="0" indent="-283464" algn="l" defTabSz="457200" rtl="0">
              <a:spcBef>
                <a:spcPts val="1200"/>
              </a:spcBef>
              <a:buClr>
                <a:srgbClr val="5BB9C3"/>
              </a:buClr>
              <a:buFont typeface="Arial"/>
              <a:buChar char="•"/>
            </a:pPr>
            <a:r>
              <a:rPr lang="en-US" sz="1800" kern="1200">
                <a:solidFill>
                  <a:prstClr val="black"/>
                </a:solidFill>
                <a:cs typeface="Arial"/>
              </a:rPr>
              <a:t>Roles for genetic counselors in these settings include:</a:t>
            </a:r>
          </a:p>
          <a:p>
            <a:pPr lvl="1" algn="l" defTabSz="457200" rtl="0">
              <a:spcBef>
                <a:spcPts val="600"/>
              </a:spcBef>
              <a:buClr>
                <a:srgbClr val="5BB9C3"/>
              </a:buClr>
              <a:buFont typeface="Arial"/>
              <a:buChar char="–"/>
            </a:pPr>
            <a:r>
              <a:rPr lang="en-US" sz="1600" kern="1200">
                <a:solidFill>
                  <a:prstClr val="black"/>
                </a:solidFill>
                <a:cs typeface="Arial"/>
              </a:rPr>
              <a:t>Ensuring the correct genetic test is ordered via the most appropriate laboratory or program</a:t>
            </a:r>
          </a:p>
          <a:p>
            <a:pPr lvl="1" algn="l" defTabSz="457200" rtl="0">
              <a:spcBef>
                <a:spcPts val="600"/>
              </a:spcBef>
              <a:buClr>
                <a:srgbClr val="5BB9C3"/>
              </a:buClr>
              <a:buFont typeface="Arial"/>
              <a:buChar char="–"/>
            </a:pPr>
            <a:r>
              <a:rPr lang="en-US" sz="1600" kern="1200">
                <a:solidFill>
                  <a:prstClr val="black"/>
                </a:solidFill>
                <a:cs typeface="Arial"/>
              </a:rPr>
              <a:t>Ensuring the patient understands the benefits and limitations of testing and obtaining informed consent for </a:t>
            </a:r>
            <a:br>
              <a:rPr lang="en-US" sz="1600" kern="1200">
                <a:solidFill>
                  <a:prstClr val="black"/>
                </a:solidFill>
                <a:cs typeface="Arial"/>
              </a:rPr>
            </a:br>
            <a:r>
              <a:rPr lang="en-US" sz="1600" kern="1200">
                <a:solidFill>
                  <a:prstClr val="black"/>
                </a:solidFill>
                <a:cs typeface="Arial"/>
              </a:rPr>
              <a:t>genetic testing</a:t>
            </a:r>
          </a:p>
          <a:p>
            <a:pPr lvl="1" algn="l" defTabSz="457200" rtl="0">
              <a:spcBef>
                <a:spcPts val="600"/>
              </a:spcBef>
              <a:buClr>
                <a:srgbClr val="5BB9C3"/>
              </a:buClr>
              <a:buFont typeface="Arial"/>
              <a:buChar char="–"/>
            </a:pPr>
            <a:r>
              <a:rPr lang="en-US" sz="1600" kern="1200">
                <a:solidFill>
                  <a:prstClr val="black"/>
                </a:solidFill>
                <a:cs typeface="Arial"/>
              </a:rPr>
              <a:t>Receiving and interpreting results in the context of a patient’s symptoms and delivering results to the patient</a:t>
            </a:r>
          </a:p>
          <a:p>
            <a:pPr lvl="1" algn="l" defTabSz="457200" rtl="0">
              <a:spcBef>
                <a:spcPts val="600"/>
              </a:spcBef>
              <a:buClr>
                <a:srgbClr val="5BB9C3"/>
              </a:buClr>
              <a:buFont typeface="Arial"/>
              <a:buChar char="–"/>
            </a:pPr>
            <a:r>
              <a:rPr lang="en-US" sz="1600" kern="1200">
                <a:solidFill>
                  <a:prstClr val="black"/>
                </a:solidFill>
                <a:cs typeface="Arial"/>
              </a:rPr>
              <a:t>Assisting other family members with getting tested if desired</a:t>
            </a:r>
            <a:endParaRPr lang="en-US" sz="1800" kern="1200">
              <a:solidFill>
                <a:prstClr val="black"/>
              </a:solidFill>
              <a:cs typeface="Arial"/>
            </a:endParaRPr>
          </a:p>
          <a:p>
            <a:pPr marL="283464" lvl="0" indent="-283464" algn="l" defTabSz="457200" rtl="0">
              <a:spcBef>
                <a:spcPts val="1800"/>
              </a:spcBef>
              <a:buClr>
                <a:srgbClr val="5BB9C3"/>
              </a:buClr>
              <a:buFont typeface="Arial"/>
              <a:buChar char="•"/>
            </a:pPr>
            <a:r>
              <a:rPr lang="en-US" sz="1800" kern="1200">
                <a:solidFill>
                  <a:prstClr val="black"/>
                </a:solidFill>
                <a:cs typeface="Arial"/>
              </a:rPr>
              <a:t>A geneticist is a physician with advanced training in medical genetics and possibly other specialties</a:t>
            </a:r>
          </a:p>
          <a:p>
            <a:pPr marL="283464" lvl="0" indent="-283464" algn="l" defTabSz="457200" rtl="0">
              <a:spcBef>
                <a:spcPts val="1200"/>
              </a:spcBef>
              <a:buClr>
                <a:srgbClr val="5BB9C3"/>
              </a:buClr>
              <a:buFont typeface="Arial"/>
              <a:buChar char="•"/>
            </a:pPr>
            <a:r>
              <a:rPr lang="en-US" sz="1800" kern="1200">
                <a:solidFill>
                  <a:prstClr val="black"/>
                </a:solidFill>
                <a:cs typeface="Arial"/>
              </a:rPr>
              <a:t>A referral to a geneticist could be considered in any of the following cases:</a:t>
            </a:r>
          </a:p>
          <a:p>
            <a:pPr lvl="1" algn="l" defTabSz="457200" rtl="0">
              <a:spcBef>
                <a:spcPts val="600"/>
              </a:spcBef>
              <a:buClr>
                <a:srgbClr val="5BB9C3"/>
              </a:buClr>
              <a:buFont typeface="Arial"/>
              <a:buChar char="–"/>
            </a:pPr>
            <a:r>
              <a:rPr lang="en-US" sz="1600" kern="1200">
                <a:solidFill>
                  <a:prstClr val="black"/>
                </a:solidFill>
                <a:cs typeface="Arial"/>
              </a:rPr>
              <a:t>First-tier testing is unrevealing</a:t>
            </a:r>
          </a:p>
          <a:p>
            <a:pPr lvl="1" algn="l" defTabSz="457200" rtl="0">
              <a:spcBef>
                <a:spcPts val="600"/>
              </a:spcBef>
              <a:buClr>
                <a:srgbClr val="5BB9C3"/>
              </a:buClr>
              <a:buFont typeface="Arial"/>
              <a:buChar char="–"/>
            </a:pPr>
            <a:r>
              <a:rPr lang="en-US" sz="1600" kern="1200">
                <a:solidFill>
                  <a:prstClr val="black"/>
                </a:solidFill>
                <a:cs typeface="Arial"/>
              </a:rPr>
              <a:t>Multiple body systems are involved</a:t>
            </a:r>
          </a:p>
          <a:p>
            <a:pPr lvl="1" algn="l" defTabSz="457200" rtl="0">
              <a:spcBef>
                <a:spcPts val="600"/>
              </a:spcBef>
              <a:buClr>
                <a:srgbClr val="5BB9C3"/>
              </a:buClr>
              <a:buFont typeface="Arial"/>
              <a:buChar char="–"/>
            </a:pPr>
            <a:r>
              <a:rPr lang="en-US" sz="1600" kern="1200">
                <a:solidFill>
                  <a:prstClr val="black"/>
                </a:solidFill>
                <a:cs typeface="Arial"/>
              </a:rPr>
              <a:t>Additional input regarding the best test and course of treatment for a patient is desired</a:t>
            </a:r>
          </a:p>
        </p:txBody>
      </p:sp>
    </p:spTree>
    <p:extLst>
      <p:ext uri="{BB962C8B-B14F-4D97-AF65-F5344CB8AC3E}">
        <p14:creationId xmlns:p14="http://schemas.microsoft.com/office/powerpoint/2010/main" val="281860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Objectives</a:t>
            </a:r>
          </a:p>
        </p:txBody>
      </p:sp>
      <p:sp>
        <p:nvSpPr>
          <p:cNvPr id="5" name="Text Placeholder 4"/>
          <p:cNvSpPr>
            <a:spLocks noGrp="1"/>
          </p:cNvSpPr>
          <p:nvPr>
            <p:ph type="body" sz="quarter" idx="10"/>
          </p:nvPr>
        </p:nvSpPr>
        <p:spPr>
          <a:xfrm>
            <a:off x="642938" y="1644534"/>
            <a:ext cx="8884520" cy="4628944"/>
          </a:xfrm>
        </p:spPr>
        <p:txBody>
          <a:bodyPr>
            <a:normAutofit/>
          </a:bodyPr>
          <a:lstStyle/>
          <a:p>
            <a:pPr marL="0" lvl="0" indent="0" algn="l" rtl="0">
              <a:spcBef>
                <a:spcPts val="0"/>
              </a:spcBef>
              <a:buNone/>
            </a:pPr>
            <a:r>
              <a:rPr lang="en-US" kern="1200">
                <a:solidFill>
                  <a:prstClr val="black"/>
                </a:solidFill>
                <a:latin typeface="Arial" panose="020B0604020202020204" pitchFamily="34" charset="0"/>
                <a:cs typeface="Arial" panose="020B0604020202020204" pitchFamily="34" charset="0"/>
              </a:rPr>
              <a:t>At the end of this presentation, the healthcare provider audience for this speaker deck should be able to:  </a:t>
            </a:r>
          </a:p>
          <a:p>
            <a:pPr algn="l" defTabSz="457200" rtl="0">
              <a:spcBef>
                <a:spcPts val="1800"/>
              </a:spcBef>
              <a:buClr>
                <a:srgbClr val="5BB9C3"/>
              </a:buClr>
            </a:pPr>
            <a:r>
              <a:rPr lang="en-US" sz="2000" kern="1200">
                <a:solidFill>
                  <a:prstClr val="black"/>
                </a:solidFill>
                <a:latin typeface="Arial" panose="020B0604020202020204" pitchFamily="34" charset="0"/>
                <a:cs typeface="Arial" panose="020B0604020202020204" pitchFamily="34" charset="0"/>
              </a:rPr>
              <a:t>Appreciate the relevance and importance of genetics for neuromuscular disease, especially in the context of the evolving treatment landscape</a:t>
            </a:r>
          </a:p>
          <a:p>
            <a:pPr algn="l" defTabSz="457200" rtl="0">
              <a:spcBef>
                <a:spcPts val="1800"/>
              </a:spcBef>
              <a:buClr>
                <a:srgbClr val="5BB9C3"/>
              </a:buClr>
            </a:pPr>
            <a:r>
              <a:rPr lang="en-US" sz="2000" kern="1200">
                <a:solidFill>
                  <a:prstClr val="black"/>
                </a:solidFill>
                <a:latin typeface="Arial" panose="020B0604020202020204" pitchFamily="34" charset="0"/>
                <a:cs typeface="Arial" panose="020B0604020202020204" pitchFamily="34" charset="0"/>
              </a:rPr>
              <a:t>Identify the patterns of inheritance for genetic diseases</a:t>
            </a:r>
          </a:p>
          <a:p>
            <a:pPr algn="l" defTabSz="457200" rtl="0">
              <a:spcBef>
                <a:spcPts val="1800"/>
              </a:spcBef>
              <a:buClr>
                <a:srgbClr val="5BB9C3"/>
              </a:buClr>
            </a:pPr>
            <a:r>
              <a:rPr lang="en-US" sz="2000" kern="1200">
                <a:solidFill>
                  <a:prstClr val="black"/>
                </a:solidFill>
                <a:latin typeface="Arial" panose="020B0604020202020204" pitchFamily="34" charset="0"/>
                <a:cs typeface="Arial" panose="020B0604020202020204" pitchFamily="34" charset="0"/>
              </a:rPr>
              <a:t>Understand the role of the genetic counselor and/or geneticist</a:t>
            </a:r>
          </a:p>
          <a:p>
            <a:pPr algn="l" defTabSz="457200" rtl="0">
              <a:spcBef>
                <a:spcPts val="1800"/>
              </a:spcBef>
              <a:buClr>
                <a:srgbClr val="5BB9C3"/>
              </a:buClr>
            </a:pPr>
            <a:r>
              <a:rPr lang="en-US" sz="2000" kern="1200">
                <a:solidFill>
                  <a:prstClr val="black"/>
                </a:solidFill>
                <a:latin typeface="Arial" panose="020B0604020202020204" pitchFamily="34" charset="0"/>
                <a:cs typeface="Arial" panose="020B0604020202020204" pitchFamily="34" charset="0"/>
              </a:rPr>
              <a:t>Effectively counsel patients and their families about the genetic cause of their disease</a:t>
            </a:r>
          </a:p>
          <a:p>
            <a:pPr algn="l" defTabSz="457200" rtl="0">
              <a:spcBef>
                <a:spcPts val="1800"/>
              </a:spcBef>
              <a:buClr>
                <a:srgbClr val="5BB9C3"/>
              </a:buClr>
            </a:pPr>
            <a:r>
              <a:rPr lang="en-US" sz="2000" kern="1200">
                <a:solidFill>
                  <a:prstClr val="black"/>
                </a:solidFill>
                <a:cs typeface="Arial"/>
              </a:rPr>
              <a:t>Discover resources, databases, and other references to review genetic conditions</a:t>
            </a:r>
            <a:endParaRPr lang="en-US" sz="2000" kern="1200">
              <a:solidFill>
                <a:prstClr val="black"/>
              </a:solidFill>
              <a:latin typeface="Arial" panose="020B0604020202020204" pitchFamily="34" charset="0"/>
              <a:cs typeface="Arial" panose="020B0604020202020204" pitchFamily="34" charset="0"/>
            </a:endParaRPr>
          </a:p>
          <a:p>
            <a:pPr marL="346075" lvl="0" indent="-346075" algn="l" defTabSz="457200" rtl="0">
              <a:spcBef>
                <a:spcPts val="1800"/>
              </a:spcBef>
              <a:buClr>
                <a:srgbClr val="5BB9C3"/>
              </a:buClr>
              <a:buFont typeface="+mj-lt"/>
              <a:buAutoNum type="arabicPeriod"/>
            </a:pPr>
            <a:endParaRPr lang="en-US" sz="2000" kern="1200">
              <a:solidFill>
                <a:prstClr val="black"/>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297143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 for Genetic Testing and Counseling Services</a:t>
            </a:r>
          </a:p>
        </p:txBody>
      </p:sp>
      <p:sp>
        <p:nvSpPr>
          <p:cNvPr id="3" name="Text Placeholder 2"/>
          <p:cNvSpPr>
            <a:spLocks noGrp="1"/>
          </p:cNvSpPr>
          <p:nvPr>
            <p:ph type="body" sz="quarter" idx="11"/>
          </p:nvPr>
        </p:nvSpPr>
        <p:spPr>
          <a:xfrm>
            <a:off x="573997" y="1553263"/>
            <a:ext cx="10476410" cy="4695137"/>
          </a:xfrm>
        </p:spPr>
        <p:txBody>
          <a:bodyPr/>
          <a:lstStyle/>
          <a:p>
            <a:pPr marL="342900" lvl="0" indent="-342900" algn="l" defTabSz="457200" rtl="0">
              <a:spcBef>
                <a:spcPts val="1800"/>
              </a:spcBef>
              <a:buClr>
                <a:srgbClr val="5BB9C3"/>
              </a:buClr>
              <a:buFont typeface="Arial"/>
              <a:buChar char="•"/>
            </a:pPr>
            <a:r>
              <a:rPr lang="en-US" sz="2400" kern="1200">
                <a:solidFill>
                  <a:prstClr val="black"/>
                </a:solidFill>
                <a:cs typeface="Arial"/>
              </a:rPr>
              <a:t>Genetics/Genetics and Metabolism Department within your institution</a:t>
            </a:r>
          </a:p>
          <a:p>
            <a:pPr marL="342900" lvl="0" indent="-342900" algn="l" defTabSz="457200" rtl="0">
              <a:spcBef>
                <a:spcPts val="1800"/>
              </a:spcBef>
              <a:buClr>
                <a:srgbClr val="5BB9C3"/>
              </a:buClr>
              <a:buFont typeface="Arial"/>
              <a:buChar char="•"/>
            </a:pPr>
            <a:r>
              <a:rPr lang="en-US" sz="2400" kern="1200">
                <a:solidFill>
                  <a:prstClr val="black"/>
                </a:solidFill>
                <a:cs typeface="Arial"/>
              </a:rPr>
              <a:t>Findageneticcounselor.nsgc.org</a:t>
            </a:r>
          </a:p>
          <a:p>
            <a:pPr marL="342900" lvl="0" indent="-342900" algn="l" defTabSz="457200" rtl="0">
              <a:spcBef>
                <a:spcPts val="1800"/>
              </a:spcBef>
              <a:buClr>
                <a:srgbClr val="5BB9C3"/>
              </a:buClr>
              <a:buFont typeface="Arial"/>
              <a:buChar char="•"/>
            </a:pPr>
            <a:r>
              <a:rPr lang="en-US" sz="2400" kern="1200">
                <a:solidFill>
                  <a:prstClr val="black"/>
                </a:solidFill>
                <a:cs typeface="Arial"/>
              </a:rPr>
              <a:t>Referrals to outside telehealth genetic </a:t>
            </a:r>
            <a:br>
              <a:rPr lang="en-US" sz="2400" kern="1200">
                <a:solidFill>
                  <a:prstClr val="black"/>
                </a:solidFill>
                <a:cs typeface="Arial"/>
              </a:rPr>
            </a:br>
            <a:r>
              <a:rPr lang="en-US" sz="2400" kern="1200">
                <a:solidFill>
                  <a:prstClr val="black"/>
                </a:solidFill>
                <a:cs typeface="Arial"/>
              </a:rPr>
              <a:t>counseling organizations</a:t>
            </a:r>
          </a:p>
          <a:p>
            <a:endParaRPr lang="en-US"/>
          </a:p>
        </p:txBody>
      </p:sp>
      <p:pic>
        <p:nvPicPr>
          <p:cNvPr id="5125" name="Picture 5" descr="C:\Users\a057338\Desktop\MDA Webinars\2 Genetic Testing Webinar\Draft Slide deck Genentic Testing Webinar\cut-red-tape - Cop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9806" y="3150887"/>
            <a:ext cx="3734718" cy="280103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895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Autofit/>
          </a:bodyPr>
          <a:lstStyle/>
          <a:p>
            <a:pPr algn="l"/>
            <a:r>
              <a:rPr lang="en-US" sz="4000" b="1">
                <a:latin typeface="Arial" panose="020B0604020202020204" pitchFamily="34" charset="0"/>
                <a:ea typeface="Calibri"/>
                <a:cs typeface="Arial" panose="020B0604020202020204" pitchFamily="34" charset="0"/>
              </a:rPr>
              <a:t>4. Communicating Importance </a:t>
            </a:r>
            <a:br>
              <a:rPr lang="en-US" sz="4000" b="1">
                <a:latin typeface="Arial" panose="020B0604020202020204" pitchFamily="34" charset="0"/>
                <a:ea typeface="Calibri"/>
                <a:cs typeface="Arial" panose="020B0604020202020204" pitchFamily="34" charset="0"/>
              </a:rPr>
            </a:br>
            <a:r>
              <a:rPr lang="en-US" sz="4000" b="1">
                <a:latin typeface="Arial" panose="020B0604020202020204" pitchFamily="34" charset="0"/>
                <a:ea typeface="Calibri"/>
                <a:cs typeface="Arial" panose="020B0604020202020204" pitchFamily="34" charset="0"/>
              </a:rPr>
              <a:t>of Genetic Cause</a:t>
            </a:r>
          </a:p>
        </p:txBody>
      </p:sp>
      <p:sp>
        <p:nvSpPr>
          <p:cNvPr id="6" name="Text Placeholder 5"/>
          <p:cNvSpPr>
            <a:spLocks noGrp="1"/>
          </p:cNvSpPr>
          <p:nvPr>
            <p:ph type="body" sz="quarter" idx="13"/>
          </p:nvPr>
        </p:nvSpPr>
        <p:spPr>
          <a:xfrm>
            <a:off x="798513" y="3243905"/>
            <a:ext cx="5391150" cy="1165225"/>
          </a:xfrm>
        </p:spPr>
        <p:txBody>
          <a:bodyPr>
            <a:noAutofit/>
          </a:bodyPr>
          <a:lstStyle/>
          <a:p>
            <a:r>
              <a:rPr lang="en-US" sz="2400" u="none">
                <a:solidFill>
                  <a:schemeClr val="accent1"/>
                </a:solidFill>
                <a:latin typeface="+mj-lt"/>
              </a:rPr>
              <a:t>Relevance and importance </a:t>
            </a:r>
            <a:br>
              <a:rPr lang="en-US" sz="2400" u="none">
                <a:solidFill>
                  <a:schemeClr val="accent1"/>
                </a:solidFill>
                <a:latin typeface="+mj-lt"/>
              </a:rPr>
            </a:br>
            <a:r>
              <a:rPr lang="en-US" sz="2400" u="none">
                <a:solidFill>
                  <a:schemeClr val="accent1"/>
                </a:solidFill>
                <a:latin typeface="+mj-lt"/>
              </a:rPr>
              <a:t>for NMD</a:t>
            </a:r>
          </a:p>
        </p:txBody>
      </p:sp>
    </p:spTree>
    <p:extLst>
      <p:ext uri="{BB962C8B-B14F-4D97-AF65-F5344CB8AC3E}">
        <p14:creationId xmlns:p14="http://schemas.microsoft.com/office/powerpoint/2010/main" val="3787857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Relevance and Importance of Genetic Testing for Neuromuscular Diseases</a:t>
            </a:r>
            <a:endParaRPr lang="en-US" baseline="30000"/>
          </a:p>
        </p:txBody>
      </p:sp>
      <p:sp>
        <p:nvSpPr>
          <p:cNvPr id="5" name="Text Placeholder 4"/>
          <p:cNvSpPr>
            <a:spLocks noGrp="1"/>
          </p:cNvSpPr>
          <p:nvPr>
            <p:ph type="body" sz="quarter" idx="11"/>
          </p:nvPr>
        </p:nvSpPr>
        <p:spPr/>
        <p:txBody>
          <a:bodyPr>
            <a:noAutofit/>
          </a:bodyPr>
          <a:lstStyle/>
          <a:p>
            <a:pPr marL="283464" lvl="0" indent="-283464" algn="l" rtl="0">
              <a:spcBef>
                <a:spcPts val="1800"/>
              </a:spcBef>
              <a:buClr>
                <a:srgbClr val="5BB9C3"/>
              </a:buClr>
              <a:buFont typeface="Arial" panose="020B0604020202020204" pitchFamily="34" charset="0"/>
              <a:buChar char="•"/>
            </a:pPr>
            <a:r>
              <a:rPr lang="en-US" sz="1800" kern="1200">
                <a:solidFill>
                  <a:prstClr val="black"/>
                </a:solidFill>
                <a:latin typeface="Arial" panose="020B0604020202020204" pitchFamily="34" charset="0"/>
                <a:cs typeface="Arial" panose="020B0604020202020204" pitchFamily="34" charset="0"/>
              </a:rPr>
              <a:t>Many neuromuscular disorders have clearly defined genetic causes, which can manifest as findings in a number of settings</a:t>
            </a:r>
          </a:p>
          <a:p>
            <a:pPr marL="342900" lvl="0" indent="-342900" algn="l" rtl="0">
              <a:spcBef>
                <a:spcPts val="1800"/>
              </a:spcBef>
              <a:buClr>
                <a:srgbClr val="5BB9C3"/>
              </a:buClr>
              <a:buFont typeface="Arial" panose="020B0604020202020204" pitchFamily="34" charset="0"/>
              <a:buChar char="•"/>
            </a:pPr>
            <a:endParaRPr lang="en-US" sz="1800" kern="1200">
              <a:solidFill>
                <a:prstClr val="black"/>
              </a:solidFill>
              <a:latin typeface="Arial" panose="020B0604020202020204" pitchFamily="34" charset="0"/>
              <a:cs typeface="Arial" panose="020B0604020202020204" pitchFamily="34" charset="0"/>
            </a:endParaRPr>
          </a:p>
          <a:p>
            <a:pPr marL="342900" lvl="0" indent="-342900" algn="l" rtl="0">
              <a:spcBef>
                <a:spcPts val="1800"/>
              </a:spcBef>
              <a:buClr>
                <a:srgbClr val="5BB9C3"/>
              </a:buClr>
              <a:buFont typeface="Arial" panose="020B0604020202020204" pitchFamily="34" charset="0"/>
              <a:buChar char="•"/>
            </a:pPr>
            <a:endParaRPr lang="en-US" sz="1800" kern="1200">
              <a:solidFill>
                <a:prstClr val="black"/>
              </a:solidFill>
              <a:latin typeface="Arial" panose="020B0604020202020204" pitchFamily="34" charset="0"/>
              <a:cs typeface="Arial" panose="020B0604020202020204" pitchFamily="34" charset="0"/>
            </a:endParaRPr>
          </a:p>
          <a:p>
            <a:pPr marL="342900" lvl="0" indent="-342900" algn="l" rtl="0">
              <a:spcBef>
                <a:spcPts val="1800"/>
              </a:spcBef>
              <a:buClr>
                <a:srgbClr val="5BB9C3"/>
              </a:buClr>
              <a:buFont typeface="Arial" panose="020B0604020202020204" pitchFamily="34" charset="0"/>
              <a:buChar char="•"/>
            </a:pPr>
            <a:endParaRPr lang="en-US" sz="1800" kern="1200">
              <a:solidFill>
                <a:prstClr val="black"/>
              </a:solidFill>
              <a:latin typeface="Arial" panose="020B0604020202020204" pitchFamily="34" charset="0"/>
              <a:cs typeface="Arial" panose="020B0604020202020204" pitchFamily="34" charset="0"/>
            </a:endParaRPr>
          </a:p>
          <a:p>
            <a:pPr marL="342900" lvl="0" indent="-342900" algn="l" rtl="0">
              <a:spcBef>
                <a:spcPts val="1800"/>
              </a:spcBef>
              <a:buClr>
                <a:srgbClr val="5BB9C3"/>
              </a:buClr>
              <a:buFont typeface="Arial" panose="020B0604020202020204" pitchFamily="34" charset="0"/>
              <a:buChar char="•"/>
            </a:pPr>
            <a:endParaRPr lang="en-US" sz="1800" kern="1200">
              <a:solidFill>
                <a:prstClr val="black"/>
              </a:solidFill>
              <a:latin typeface="Arial" panose="020B0604020202020204" pitchFamily="34" charset="0"/>
              <a:cs typeface="Arial" panose="020B0604020202020204" pitchFamily="34" charset="0"/>
            </a:endParaRPr>
          </a:p>
          <a:p>
            <a:pPr marL="283464" indent="-283464">
              <a:spcBef>
                <a:spcPts val="1800"/>
              </a:spcBef>
              <a:buClr>
                <a:srgbClr val="5BB9C3"/>
              </a:buClr>
              <a:buFont typeface="Arial" panose="020B0604020202020204" pitchFamily="34" charset="0"/>
              <a:buChar char="•"/>
            </a:pPr>
            <a:r>
              <a:rPr lang="en-US" sz="1800">
                <a:latin typeface="Arial" panose="020B0604020202020204" pitchFamily="34" charset="0"/>
                <a:cs typeface="Arial" panose="020B0604020202020204" pitchFamily="34" charset="0"/>
              </a:rPr>
              <a:t>For these patients, genetic information can be used to:</a:t>
            </a:r>
          </a:p>
          <a:p>
            <a:pPr marL="741363" lvl="1" indent="-284163">
              <a:spcBef>
                <a:spcPts val="600"/>
              </a:spcBef>
              <a:buClr>
                <a:srgbClr val="5BB9C3"/>
              </a:buClr>
            </a:pPr>
            <a:r>
              <a:rPr lang="en-US" sz="1600">
                <a:latin typeface="Arial" panose="020B0604020202020204" pitchFamily="34" charset="0"/>
                <a:cs typeface="Arial" panose="020B0604020202020204" pitchFamily="34" charset="0"/>
              </a:rPr>
              <a:t>Distinguish among NMDs that can initially present with similar signs and symptoms</a:t>
            </a:r>
          </a:p>
          <a:p>
            <a:pPr marL="741363" lvl="1" indent="-284163">
              <a:spcBef>
                <a:spcPts val="600"/>
              </a:spcBef>
              <a:buClr>
                <a:srgbClr val="5BB9C3"/>
              </a:buClr>
            </a:pPr>
            <a:r>
              <a:rPr lang="en-US" sz="1600">
                <a:latin typeface="Arial" panose="020B0604020202020204" pitchFamily="34" charset="0"/>
                <a:cs typeface="Arial" panose="020B0604020202020204" pitchFamily="34" charset="0"/>
              </a:rPr>
              <a:t>Inform prognosis and treatment decisions for individual patients and avoid unnecessary or ineffective treatment based on patient genetics </a:t>
            </a:r>
          </a:p>
          <a:p>
            <a:pPr marL="741363" lvl="1" indent="-284163">
              <a:spcBef>
                <a:spcPts val="600"/>
              </a:spcBef>
              <a:buClr>
                <a:srgbClr val="5BB9C3"/>
              </a:buClr>
            </a:pPr>
            <a:r>
              <a:rPr lang="en-US" sz="1600">
                <a:latin typeface="Arial" panose="020B0604020202020204" pitchFamily="34" charset="0"/>
                <a:cs typeface="Arial" panose="020B0604020202020204" pitchFamily="34" charset="0"/>
              </a:rPr>
              <a:t>Determine eligibility for new and emerging therapies that have been designed to target specific mutations and address the genetic cause of disease</a:t>
            </a:r>
            <a:endParaRPr lang="en-US" sz="1600" kern="1200">
              <a:solidFill>
                <a:prstClr val="black"/>
              </a:solidFill>
              <a:latin typeface="Arial" panose="020B0604020202020204" pitchFamily="34" charset="0"/>
              <a:cs typeface="Arial" panose="020B0604020202020204" pitchFamily="34" charset="0"/>
            </a:endParaRPr>
          </a:p>
          <a:p>
            <a:pPr marL="0" indent="0">
              <a:buNone/>
            </a:pPr>
            <a:endParaRPr lang="en-US" sz="1900"/>
          </a:p>
        </p:txBody>
      </p:sp>
      <p:sp>
        <p:nvSpPr>
          <p:cNvPr id="14" name="Rectangle 13"/>
          <p:cNvSpPr/>
          <p:nvPr/>
        </p:nvSpPr>
        <p:spPr>
          <a:xfrm>
            <a:off x="656742" y="2235476"/>
            <a:ext cx="10973853" cy="1976498"/>
          </a:xfrm>
          <a:prstGeom prst="rect">
            <a:avLst/>
          </a:prstGeom>
          <a:solidFill>
            <a:sysClr val="window" lastClr="FFFFFF">
              <a:lumMod val="95000"/>
            </a:sysClr>
          </a:solidFill>
          <a:ln w="9525" cap="flat" cmpd="sng" algn="ctr">
            <a:solidFill>
              <a:sysClr val="window" lastClr="FFFFFF">
                <a:lumMod val="8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2" descr="C:\Users\a057338\Desktop\MDA Webinars\2 Genetic Testing Webinar\Draft Slide deck Genentic Testing Webinar\Phenylketonuria_testing - Copy.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827295" y="2293717"/>
            <a:ext cx="1572046" cy="16408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2455157" y="2299244"/>
            <a:ext cx="3179398" cy="144215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Clr>
                <a:srgbClr val="5BB9C3"/>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ts val="600"/>
              </a:spcBef>
              <a:buClr>
                <a:srgbClr val="5BB9C3"/>
              </a:buClr>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ts val="300"/>
              </a:spcBef>
              <a:buClr>
                <a:srgbClr val="5BB9C3"/>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ts val="0"/>
              </a:spcBef>
              <a:buClr>
                <a:srgbClr val="5BB9C3"/>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buClr>
                <a:srgbClr val="5BB9C3"/>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1800"/>
              </a:spcBef>
              <a:spcAft>
                <a:spcPts val="0"/>
              </a:spcAft>
              <a:buClr>
                <a:srgbClr val="5BB9C3"/>
              </a:buClr>
              <a:buSzTx/>
              <a:buFont typeface="Arial"/>
              <a:buChar char="•"/>
              <a:tabLst/>
              <a:defRPr/>
            </a:pPr>
            <a:r>
              <a:rPr kumimoji="0" lang="en-US" sz="1600" b="1" i="0" u="none" strike="noStrike" kern="1200" cap="none" spc="0" normalizeH="0" baseline="0" noProof="0">
                <a:ln>
                  <a:noFill/>
                </a:ln>
                <a:solidFill>
                  <a:sysClr val="windowText" lastClr="000000"/>
                </a:solidFill>
                <a:effectLst/>
                <a:uLnTx/>
                <a:uFillTx/>
                <a:latin typeface="Arial"/>
                <a:ea typeface="+mn-ea"/>
                <a:cs typeface="Arial"/>
              </a:rPr>
              <a:t>Laboratory findings</a:t>
            </a:r>
          </a:p>
          <a:p>
            <a:pPr marL="742950" marR="0" lvl="1" indent="-285750" algn="l" defTabSz="457200" rtl="0" eaLnBrk="1" fontAlgn="auto" latinLnBrk="0" hangingPunct="1">
              <a:lnSpc>
                <a:spcPct val="100000"/>
              </a:lnSpc>
              <a:spcBef>
                <a:spcPts val="600"/>
              </a:spcBef>
              <a:spcAft>
                <a:spcPts val="0"/>
              </a:spcAft>
              <a:buClr>
                <a:srgbClr val="5BB9C3"/>
              </a:buClr>
              <a:buSzTx/>
              <a:buFont typeface="Arial"/>
              <a:buChar char="–"/>
              <a:tabLst/>
              <a:defRPr/>
            </a:pPr>
            <a:r>
              <a:rPr kumimoji="0" lang="en-US" sz="1400" b="0" i="0" u="none" strike="noStrike" kern="1200" cap="none" spc="0" normalizeH="0" baseline="0" noProof="0">
                <a:ln>
                  <a:noFill/>
                </a:ln>
                <a:solidFill>
                  <a:sysClr val="windowText" lastClr="000000"/>
                </a:solidFill>
                <a:effectLst/>
                <a:uLnTx/>
                <a:uFillTx/>
                <a:latin typeface="Arial"/>
                <a:ea typeface="+mn-ea"/>
                <a:cs typeface="Arial"/>
              </a:rPr>
              <a:t>Hyperammonemia</a:t>
            </a:r>
          </a:p>
          <a:p>
            <a:pPr marL="742950" marR="0" lvl="1" indent="-285750" algn="l" defTabSz="457200" rtl="0" eaLnBrk="1" fontAlgn="auto" latinLnBrk="0" hangingPunct="1">
              <a:lnSpc>
                <a:spcPct val="100000"/>
              </a:lnSpc>
              <a:spcBef>
                <a:spcPts val="600"/>
              </a:spcBef>
              <a:spcAft>
                <a:spcPts val="0"/>
              </a:spcAft>
              <a:buClr>
                <a:srgbClr val="5BB9C3"/>
              </a:buClr>
              <a:buSzTx/>
              <a:buFont typeface="Arial"/>
              <a:buChar char="–"/>
              <a:tabLst/>
              <a:defRPr/>
            </a:pPr>
            <a:r>
              <a:rPr kumimoji="0" lang="en-US" sz="1400" b="0" i="0" u="none" strike="noStrike" kern="1200" cap="none" spc="0" normalizeH="0" baseline="0" noProof="0">
                <a:ln>
                  <a:noFill/>
                </a:ln>
                <a:solidFill>
                  <a:sysClr val="windowText" lastClr="000000"/>
                </a:solidFill>
                <a:effectLst/>
                <a:uLnTx/>
                <a:uFillTx/>
                <a:latin typeface="Arial"/>
                <a:ea typeface="+mn-ea"/>
                <a:cs typeface="Arial"/>
              </a:rPr>
              <a:t>Hypoglycemia</a:t>
            </a:r>
          </a:p>
          <a:p>
            <a:pPr marL="742950" marR="0" lvl="1" indent="-285750" algn="l" defTabSz="457200" rtl="0" eaLnBrk="1" fontAlgn="auto" latinLnBrk="0" hangingPunct="1">
              <a:lnSpc>
                <a:spcPct val="100000"/>
              </a:lnSpc>
              <a:spcBef>
                <a:spcPts val="600"/>
              </a:spcBef>
              <a:spcAft>
                <a:spcPts val="0"/>
              </a:spcAft>
              <a:buClr>
                <a:srgbClr val="5BB9C3"/>
              </a:buClr>
              <a:buSzTx/>
              <a:buFont typeface="Arial"/>
              <a:buChar char="–"/>
              <a:tabLst/>
              <a:defRPr/>
            </a:pPr>
            <a:r>
              <a:rPr kumimoji="0" lang="en-US" sz="1400" b="0" i="0" u="none" strike="noStrike" kern="1200" cap="none" spc="0" normalizeH="0" baseline="0" noProof="0">
                <a:ln>
                  <a:noFill/>
                </a:ln>
                <a:solidFill>
                  <a:sysClr val="windowText" lastClr="000000"/>
                </a:solidFill>
                <a:effectLst/>
                <a:uLnTx/>
                <a:uFillTx/>
                <a:latin typeface="Arial"/>
                <a:ea typeface="+mn-ea"/>
                <a:cs typeface="Arial"/>
              </a:rPr>
              <a:t>Severe lactic acidosis</a:t>
            </a:r>
          </a:p>
          <a:p>
            <a:pPr marL="742950" marR="0" lvl="1" indent="-285750" algn="l" defTabSz="457200" rtl="0" eaLnBrk="1" fontAlgn="auto" latinLnBrk="0" hangingPunct="1">
              <a:lnSpc>
                <a:spcPct val="100000"/>
              </a:lnSpc>
              <a:spcBef>
                <a:spcPts val="600"/>
              </a:spcBef>
              <a:spcAft>
                <a:spcPts val="0"/>
              </a:spcAft>
              <a:buClr>
                <a:srgbClr val="5BB9C3"/>
              </a:buClr>
              <a:buSzTx/>
              <a:buFont typeface="Arial"/>
              <a:buChar char="–"/>
              <a:tabLst/>
              <a:defRPr/>
            </a:pPr>
            <a:endParaRPr kumimoji="0" lang="en-US" sz="1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l" defTabSz="457200" rtl="0" eaLnBrk="1" fontAlgn="auto" latinLnBrk="0" hangingPunct="1">
              <a:lnSpc>
                <a:spcPct val="100000"/>
              </a:lnSpc>
              <a:spcBef>
                <a:spcPts val="1800"/>
              </a:spcBef>
              <a:spcAft>
                <a:spcPts val="0"/>
              </a:spcAft>
              <a:buClr>
                <a:srgbClr val="5BB9C3"/>
              </a:buClr>
              <a:buSzTx/>
              <a:buFont typeface="Arial"/>
              <a:buNone/>
              <a:tabLst/>
              <a:defRPr/>
            </a:pPr>
            <a:endParaRPr kumimoji="0" lang="en-US" sz="1600" b="0" i="0" u="none" strike="noStrike" kern="1200" cap="none" spc="0" normalizeH="0" baseline="0" noProof="0">
              <a:ln>
                <a:noFill/>
              </a:ln>
              <a:solidFill>
                <a:sysClr val="windowText" lastClr="000000"/>
              </a:solidFill>
              <a:effectLst/>
              <a:uLnTx/>
              <a:uFillTx/>
              <a:latin typeface="Arial"/>
              <a:ea typeface="+mn-ea"/>
              <a:cs typeface="Arial"/>
            </a:endParaRPr>
          </a:p>
        </p:txBody>
      </p:sp>
      <p:sp>
        <p:nvSpPr>
          <p:cNvPr id="17" name="Content Placeholder 2"/>
          <p:cNvSpPr txBox="1">
            <a:spLocks/>
          </p:cNvSpPr>
          <p:nvPr/>
        </p:nvSpPr>
        <p:spPr>
          <a:xfrm>
            <a:off x="6485939" y="2288332"/>
            <a:ext cx="3826140" cy="2071397"/>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Clr>
                <a:srgbClr val="5BB9C3"/>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ts val="600"/>
              </a:spcBef>
              <a:buClr>
                <a:srgbClr val="5BB9C3"/>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ts val="300"/>
              </a:spcBef>
              <a:buClr>
                <a:srgbClr val="5BB9C3"/>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ts val="0"/>
              </a:spcBef>
              <a:buClr>
                <a:srgbClr val="5BB9C3"/>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ts val="0"/>
              </a:spcBef>
              <a:buClr>
                <a:srgbClr val="5BB9C3"/>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1800"/>
              </a:spcBef>
              <a:spcAft>
                <a:spcPts val="0"/>
              </a:spcAft>
              <a:buClr>
                <a:srgbClr val="5BB9C3"/>
              </a:buClr>
              <a:buSzTx/>
              <a:buFont typeface="Arial"/>
              <a:buChar char="•"/>
              <a:tabLst/>
              <a:defRPr/>
            </a:pPr>
            <a:r>
              <a:rPr kumimoji="0" lang="en-US" sz="1600" b="1" i="0" u="none" strike="noStrike" kern="1200" cap="none" spc="0" normalizeH="0" baseline="0" noProof="0">
                <a:ln>
                  <a:noFill/>
                </a:ln>
                <a:solidFill>
                  <a:prstClr val="black"/>
                </a:solidFill>
                <a:effectLst/>
                <a:uLnTx/>
                <a:uFillTx/>
                <a:latin typeface="Arial"/>
                <a:ea typeface="+mn-ea"/>
                <a:cs typeface="Arial"/>
              </a:rPr>
              <a:t>Congenital abnormalities</a:t>
            </a:r>
          </a:p>
          <a:p>
            <a:pPr marL="742950" marR="0" lvl="1" indent="-285750" algn="l" defTabSz="457200" rtl="0" eaLnBrk="1" fontAlgn="auto" latinLnBrk="0" hangingPunct="1">
              <a:lnSpc>
                <a:spcPct val="100000"/>
              </a:lnSpc>
              <a:spcBef>
                <a:spcPts val="600"/>
              </a:spcBef>
              <a:spcAft>
                <a:spcPts val="0"/>
              </a:spcAft>
              <a:buClr>
                <a:srgbClr val="5BB9C3"/>
              </a:buClr>
              <a:buSzTx/>
              <a:buFont typeface="Arial"/>
              <a:buChar char="–"/>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Craniofacial dysmorphism</a:t>
            </a:r>
          </a:p>
          <a:p>
            <a:pPr marL="742950" marR="0" lvl="1" indent="-285750" algn="l" defTabSz="457200" rtl="0" eaLnBrk="1" fontAlgn="auto" latinLnBrk="0" hangingPunct="1">
              <a:lnSpc>
                <a:spcPct val="100000"/>
              </a:lnSpc>
              <a:spcBef>
                <a:spcPts val="600"/>
              </a:spcBef>
              <a:spcAft>
                <a:spcPts val="0"/>
              </a:spcAft>
              <a:buClr>
                <a:srgbClr val="5BB9C3"/>
              </a:buClr>
              <a:buSzTx/>
              <a:buFont typeface="Arial"/>
              <a:buChar char="–"/>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Cardiovascular malformations</a:t>
            </a:r>
          </a:p>
          <a:p>
            <a:pPr marL="742950" marR="0" lvl="1" indent="-285750" algn="l" defTabSz="457200" rtl="0" eaLnBrk="1" fontAlgn="auto" latinLnBrk="0" hangingPunct="1">
              <a:lnSpc>
                <a:spcPct val="100000"/>
              </a:lnSpc>
              <a:spcBef>
                <a:spcPts val="600"/>
              </a:spcBef>
              <a:spcAft>
                <a:spcPts val="0"/>
              </a:spcAft>
              <a:buClr>
                <a:srgbClr val="5BB9C3"/>
              </a:buClr>
              <a:buSzTx/>
              <a:buFont typeface="Arial"/>
              <a:buChar char="–"/>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Skeletal dysplasias</a:t>
            </a:r>
          </a:p>
          <a:p>
            <a:pPr marL="742950" marR="0" lvl="1" indent="-285750" algn="l" defTabSz="457200" rtl="0" eaLnBrk="1" fontAlgn="auto" latinLnBrk="0" hangingPunct="1">
              <a:lnSpc>
                <a:spcPct val="100000"/>
              </a:lnSpc>
              <a:spcBef>
                <a:spcPts val="600"/>
              </a:spcBef>
              <a:spcAft>
                <a:spcPts val="0"/>
              </a:spcAft>
              <a:buClr>
                <a:srgbClr val="5BB9C3"/>
              </a:buClr>
              <a:buSzTx/>
              <a:buFont typeface="Arial"/>
              <a:buChar char="–"/>
              <a:tabLst/>
              <a:defRPr/>
            </a:pPr>
            <a:endParaRPr kumimoji="0" lang="en-US"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100000"/>
              </a:lnSpc>
              <a:spcBef>
                <a:spcPts val="1800"/>
              </a:spcBef>
              <a:spcAft>
                <a:spcPts val="0"/>
              </a:spcAft>
              <a:buClr>
                <a:srgbClr val="5BB9C3"/>
              </a:buClr>
              <a:buSzTx/>
              <a:buFont typeface="Arial"/>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Arial"/>
            </a:endParaRPr>
          </a:p>
        </p:txBody>
      </p:sp>
      <p:sp>
        <p:nvSpPr>
          <p:cNvPr id="18" name="Rectangle 17"/>
          <p:cNvSpPr/>
          <p:nvPr/>
        </p:nvSpPr>
        <p:spPr>
          <a:xfrm>
            <a:off x="1765870" y="3802973"/>
            <a:ext cx="8343900" cy="518533"/>
          </a:xfrm>
          <a:prstGeom prst="rect">
            <a:avLst/>
          </a:prstGeom>
        </p:spPr>
        <p:txBody>
          <a:bodyPr wrap="none" numCol="3">
            <a:noAutofit/>
          </a:bodyPr>
          <a:lstStyle/>
          <a:p>
            <a:pPr marL="798513" lvl="1" indent="-341313" algn="ctr">
              <a:lnSpc>
                <a:spcPct val="115000"/>
              </a:lnSpc>
              <a:buClr>
                <a:srgbClr val="4BACC6"/>
              </a:buClr>
              <a:buFont typeface="Arial" panose="020B0604020202020204" pitchFamily="34" charset="0"/>
              <a:buChar char="•"/>
            </a:pPr>
            <a:r>
              <a:rPr lang="en-US" sz="1600" b="1">
                <a:solidFill>
                  <a:prstClr val="black"/>
                </a:solidFill>
                <a:ea typeface="Calibri" panose="020F0502020204030204" pitchFamily="34" charset="0"/>
                <a:cs typeface="Times New Roman" panose="02020603050405020304" pitchFamily="18" charset="0"/>
              </a:rPr>
              <a:t>Neonatal hypotonia </a:t>
            </a:r>
          </a:p>
          <a:p>
            <a:pPr marL="798513" lvl="1" indent="-341313" algn="ctr">
              <a:lnSpc>
                <a:spcPct val="115000"/>
              </a:lnSpc>
              <a:buClr>
                <a:srgbClr val="4BACC6"/>
              </a:buClr>
              <a:buFont typeface="Arial" panose="020B0604020202020204" pitchFamily="34" charset="0"/>
              <a:buChar char="•"/>
            </a:pPr>
            <a:r>
              <a:rPr lang="en-US" sz="1600" b="1">
                <a:solidFill>
                  <a:prstClr val="black"/>
                </a:solidFill>
                <a:ea typeface="Calibri" panose="020F0502020204030204" pitchFamily="34" charset="0"/>
                <a:cs typeface="Times New Roman" panose="02020603050405020304" pitchFamily="18" charset="0"/>
              </a:rPr>
              <a:t>Feeding difficulties</a:t>
            </a:r>
            <a:endParaRPr lang="en-US" sz="1600" b="1">
              <a:solidFill>
                <a:prstClr val="black"/>
              </a:solidFill>
              <a:ea typeface="Calibri" panose="020F0502020204030204" pitchFamily="34" charset="0"/>
            </a:endParaRPr>
          </a:p>
          <a:p>
            <a:pPr marL="346075" indent="-346075" algn="ctr">
              <a:buClr>
                <a:srgbClr val="4BACC6"/>
              </a:buClr>
              <a:buFont typeface="Arial" panose="020B0604020202020204" pitchFamily="34" charset="0"/>
              <a:buChar char="•"/>
            </a:pPr>
            <a:r>
              <a:rPr lang="en-US" sz="1600" b="1">
                <a:solidFill>
                  <a:prstClr val="black"/>
                </a:solidFill>
                <a:ea typeface="Calibri" panose="020F0502020204030204" pitchFamily="34" charset="0"/>
              </a:rPr>
              <a:t>Seizures</a:t>
            </a:r>
            <a:endParaRPr lang="en-US" sz="1600" b="1">
              <a:solidFill>
                <a:prstClr val="black"/>
              </a:solidFill>
              <a:latin typeface="Calibri"/>
            </a:endParaRPr>
          </a:p>
        </p:txBody>
      </p:sp>
      <p:pic>
        <p:nvPicPr>
          <p:cNvPr id="19" name="Picture 18">
            <a:extLst>
              <a:ext uri="{FF2B5EF4-FFF2-40B4-BE49-F238E27FC236}">
                <a16:creationId xmlns:a16="http://schemas.microsoft.com/office/drawing/2014/main" id="{AB38679B-0AD9-5E40-898D-602DD78EEF0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p:blipFill>
        <p:spPr>
          <a:xfrm>
            <a:off x="758978" y="2288014"/>
            <a:ext cx="1511517" cy="150888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360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Potential Outcomes of Genetic Testing for Neuromuscular Disorders</a:t>
            </a:r>
          </a:p>
        </p:txBody>
      </p:sp>
      <p:sp>
        <p:nvSpPr>
          <p:cNvPr id="7" name="Text Placeholder 6"/>
          <p:cNvSpPr>
            <a:spLocks noGrp="1"/>
          </p:cNvSpPr>
          <p:nvPr>
            <p:ph type="body" sz="quarter" idx="11"/>
          </p:nvPr>
        </p:nvSpPr>
        <p:spPr/>
        <p:txBody>
          <a:bodyPr/>
          <a:lstStyle/>
          <a:p>
            <a:pPr marL="283464" lvl="0" indent="-283464" algn="l" defTabSz="457200" rtl="0">
              <a:spcBef>
                <a:spcPts val="1800"/>
              </a:spcBef>
              <a:buClr>
                <a:srgbClr val="5BB9C3"/>
              </a:buClr>
              <a:buFont typeface="Arial"/>
              <a:buChar char="•"/>
            </a:pPr>
            <a:r>
              <a:rPr lang="en-US" sz="2400" kern="1200">
                <a:solidFill>
                  <a:prstClr val="black"/>
                </a:solidFill>
                <a:cs typeface="Arial"/>
              </a:rPr>
              <a:t>Genetic testing results are integrated into patient discussions about treatment decisions and expectations for clinical outcomes</a:t>
            </a:r>
          </a:p>
          <a:p>
            <a:pPr lvl="1" algn="l" defTabSz="457200" rtl="0">
              <a:spcBef>
                <a:spcPts val="600"/>
              </a:spcBef>
              <a:buClr>
                <a:srgbClr val="5BB9C3"/>
              </a:buClr>
              <a:buFont typeface="Arial"/>
              <a:buChar char="–"/>
            </a:pPr>
            <a:r>
              <a:rPr lang="en-US" sz="2000" kern="1200">
                <a:solidFill>
                  <a:prstClr val="black"/>
                </a:solidFill>
                <a:cs typeface="Arial"/>
              </a:rPr>
              <a:t>Prognosis</a:t>
            </a:r>
          </a:p>
          <a:p>
            <a:pPr lvl="1" algn="l" defTabSz="457200" rtl="0">
              <a:spcBef>
                <a:spcPts val="600"/>
              </a:spcBef>
              <a:buClr>
                <a:srgbClr val="5BB9C3"/>
              </a:buClr>
              <a:buFont typeface="Arial"/>
              <a:buChar char="–"/>
            </a:pPr>
            <a:r>
              <a:rPr lang="en-US" sz="2000" kern="1200">
                <a:solidFill>
                  <a:prstClr val="black"/>
                </a:solidFill>
                <a:cs typeface="Arial"/>
              </a:rPr>
              <a:t>Therapies and treatment selection informed by </a:t>
            </a:r>
            <a:br>
              <a:rPr lang="en-US" sz="2000" kern="1200">
                <a:solidFill>
                  <a:prstClr val="black"/>
                </a:solidFill>
                <a:cs typeface="Arial"/>
              </a:rPr>
            </a:br>
            <a:r>
              <a:rPr lang="en-US" sz="2000" kern="1200">
                <a:solidFill>
                  <a:prstClr val="black"/>
                </a:solidFill>
                <a:cs typeface="Arial"/>
              </a:rPr>
              <a:t>genetic information</a:t>
            </a:r>
          </a:p>
          <a:p>
            <a:pPr lvl="1" algn="l" defTabSz="457200" rtl="0">
              <a:spcBef>
                <a:spcPts val="600"/>
              </a:spcBef>
              <a:buClr>
                <a:srgbClr val="5BB9C3"/>
              </a:buClr>
              <a:buFont typeface="Arial"/>
              <a:buChar char="–"/>
            </a:pPr>
            <a:r>
              <a:rPr lang="en-US" sz="2000" kern="1200">
                <a:solidFill>
                  <a:prstClr val="black"/>
                </a:solidFill>
                <a:cs typeface="Arial"/>
              </a:rPr>
              <a:t>Screening other body systems that may be </a:t>
            </a:r>
            <a:br>
              <a:rPr lang="en-US" sz="2000" kern="1200">
                <a:solidFill>
                  <a:prstClr val="black"/>
                </a:solidFill>
                <a:cs typeface="Arial"/>
              </a:rPr>
            </a:br>
            <a:r>
              <a:rPr lang="en-US" sz="2000" kern="1200">
                <a:solidFill>
                  <a:prstClr val="black"/>
                </a:solidFill>
                <a:cs typeface="Arial"/>
              </a:rPr>
              <a:t>involved (e.g., cardiac screening for DMD or </a:t>
            </a:r>
            <a:br>
              <a:rPr lang="en-US" sz="2000" kern="1200">
                <a:solidFill>
                  <a:prstClr val="black"/>
                </a:solidFill>
                <a:cs typeface="Arial"/>
              </a:rPr>
            </a:br>
            <a:r>
              <a:rPr lang="en-US" sz="2000" kern="1200">
                <a:solidFill>
                  <a:prstClr val="black"/>
                </a:solidFill>
                <a:cs typeface="Arial"/>
              </a:rPr>
              <a:t>myotonic dystrophy, ocular screening for </a:t>
            </a:r>
            <a:br>
              <a:rPr lang="en-US" sz="2000" kern="1200">
                <a:solidFill>
                  <a:prstClr val="black"/>
                </a:solidFill>
                <a:cs typeface="Arial"/>
              </a:rPr>
            </a:br>
            <a:r>
              <a:rPr lang="en-US" sz="2000" kern="1200">
                <a:solidFill>
                  <a:prstClr val="black"/>
                </a:solidFill>
                <a:cs typeface="Arial"/>
              </a:rPr>
              <a:t>myotonic dystrophy)</a:t>
            </a:r>
          </a:p>
          <a:p>
            <a:pPr lvl="1" algn="l" defTabSz="457200" rtl="0">
              <a:spcBef>
                <a:spcPts val="600"/>
              </a:spcBef>
              <a:buClr>
                <a:srgbClr val="5BB9C3"/>
              </a:buClr>
              <a:buFont typeface="Arial"/>
              <a:buChar char="–"/>
            </a:pPr>
            <a:r>
              <a:rPr lang="en-US" sz="2000" kern="1200">
                <a:solidFill>
                  <a:prstClr val="black"/>
                </a:solidFill>
                <a:cs typeface="Arial"/>
              </a:rPr>
              <a:t>Clinical trials and natural history studies</a:t>
            </a:r>
          </a:p>
          <a:p>
            <a:pPr lvl="1" algn="l" defTabSz="457200" rtl="0">
              <a:spcBef>
                <a:spcPts val="600"/>
              </a:spcBef>
              <a:buClr>
                <a:srgbClr val="5BB9C3"/>
              </a:buClr>
              <a:buFont typeface="Arial"/>
              <a:buChar char="–"/>
            </a:pPr>
            <a:r>
              <a:rPr lang="en-US" sz="2000" kern="1200">
                <a:solidFill>
                  <a:prstClr val="black"/>
                </a:solidFill>
                <a:cs typeface="Arial"/>
              </a:rPr>
              <a:t>Support from the Muscular Dystrophy </a:t>
            </a:r>
            <a:br>
              <a:rPr lang="en-US" sz="2000" kern="1200">
                <a:solidFill>
                  <a:prstClr val="black"/>
                </a:solidFill>
                <a:cs typeface="Arial"/>
              </a:rPr>
            </a:br>
            <a:r>
              <a:rPr lang="en-US" sz="2000" kern="1200">
                <a:solidFill>
                  <a:prstClr val="black"/>
                </a:solidFill>
                <a:cs typeface="Arial"/>
              </a:rPr>
              <a:t>Association (MDA) and disease-specific </a:t>
            </a:r>
            <a:br>
              <a:rPr lang="en-US" sz="2000" kern="1200">
                <a:solidFill>
                  <a:prstClr val="black"/>
                </a:solidFill>
                <a:cs typeface="Arial"/>
              </a:rPr>
            </a:br>
            <a:r>
              <a:rPr lang="en-US" sz="2000" kern="1200">
                <a:solidFill>
                  <a:prstClr val="black"/>
                </a:solidFill>
                <a:cs typeface="Arial"/>
              </a:rPr>
              <a:t>advocacy groups</a:t>
            </a:r>
          </a:p>
          <a:p>
            <a:endParaRPr lang="en-US"/>
          </a:p>
        </p:txBody>
      </p:sp>
      <p:sp>
        <p:nvSpPr>
          <p:cNvPr id="4" name="Rectangle 3"/>
          <p:cNvSpPr/>
          <p:nvPr/>
        </p:nvSpPr>
        <p:spPr>
          <a:xfrm>
            <a:off x="1722477" y="6405395"/>
            <a:ext cx="2571538" cy="261610"/>
          </a:xfrm>
          <a:prstGeom prst="rect">
            <a:avLst/>
          </a:prstGeom>
        </p:spPr>
        <p:txBody>
          <a:bodyPr wrap="none">
            <a:spAutoFit/>
          </a:bodyPr>
          <a:lstStyle/>
          <a:p>
            <a:r>
              <a:rPr lang="en-US" sz="1100">
                <a:latin typeface="Arial" panose="020B0604020202020204" pitchFamily="34" charset="0"/>
                <a:cs typeface="Arial" panose="020B0604020202020204" pitchFamily="34" charset="0"/>
              </a:rPr>
              <a:t>DMD=Duchenne muscular dystrophy.</a:t>
            </a:r>
          </a:p>
        </p:txBody>
      </p:sp>
      <p:pic>
        <p:nvPicPr>
          <p:cNvPr id="5" name="Picture 2" descr="C:\Users\a057338\Desktop\MDA Webinars\5 Case Study SMA Treatment Landscape\puzzle-piece-5184x3888_2123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92694" y="2619081"/>
            <a:ext cx="4465214" cy="33489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10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Conversations/Questions to Anticipate </a:t>
            </a:r>
            <a:br>
              <a:rPr lang="en-US"/>
            </a:br>
            <a:r>
              <a:rPr lang="en-US"/>
              <a:t>From Patients</a:t>
            </a:r>
          </a:p>
        </p:txBody>
      </p:sp>
      <p:grpSp>
        <p:nvGrpSpPr>
          <p:cNvPr id="4" name="Group 3"/>
          <p:cNvGrpSpPr>
            <a:grpSpLocks noChangeAspect="1"/>
          </p:cNvGrpSpPr>
          <p:nvPr/>
        </p:nvGrpSpPr>
        <p:grpSpPr>
          <a:xfrm>
            <a:off x="894069" y="1680714"/>
            <a:ext cx="10495089" cy="4206240"/>
            <a:chOff x="606395" y="1577974"/>
            <a:chExt cx="10972830" cy="4397710"/>
          </a:xfrm>
        </p:grpSpPr>
        <p:sp>
          <p:nvSpPr>
            <p:cNvPr id="12" name="Rounded Rectangular Callout 11"/>
            <p:cNvSpPr/>
            <p:nvPr/>
          </p:nvSpPr>
          <p:spPr>
            <a:xfrm>
              <a:off x="1857676" y="1584371"/>
              <a:ext cx="4905674" cy="1878500"/>
            </a:xfrm>
            <a:prstGeom prst="wedgeRoundRectCallout">
              <a:avLst>
                <a:gd name="adj1" fmla="val -37233"/>
                <a:gd name="adj2" fmla="val 60600"/>
                <a:gd name="adj3" fmla="val 16667"/>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a:solidFill>
                    <a:schemeClr val="tx1"/>
                  </a:solidFill>
                  <a:latin typeface="Arial" panose="020B0604020202020204" pitchFamily="34" charset="0"/>
                  <a:cs typeface="Arial" panose="020B0604020202020204" pitchFamily="34" charset="0"/>
                </a:rPr>
                <a:t>If there is an underlying genetic cause of symptoms, this answer can lead to</a:t>
              </a:r>
            </a:p>
            <a:p>
              <a:pPr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An end to the diagnostic odyssey</a:t>
              </a:r>
            </a:p>
            <a:p>
              <a:pPr marL="171450"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Alteration in treatment/management</a:t>
              </a:r>
            </a:p>
            <a:p>
              <a:pPr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Further insight into natural history of disease</a:t>
              </a:r>
            </a:p>
            <a:p>
              <a:pPr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Identifying others and leading to community development</a:t>
              </a:r>
            </a:p>
            <a:p>
              <a:pPr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Providing access to treatments in clinical trials</a:t>
              </a:r>
            </a:p>
            <a:p>
              <a:pPr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Helping with risk assessment and family planning</a:t>
              </a:r>
            </a:p>
          </p:txBody>
        </p:sp>
        <p:sp>
          <p:nvSpPr>
            <p:cNvPr id="11" name="Rounded Rectangular Callout 10"/>
            <p:cNvSpPr/>
            <p:nvPr/>
          </p:nvSpPr>
          <p:spPr>
            <a:xfrm>
              <a:off x="609601" y="1577974"/>
              <a:ext cx="1119554" cy="927833"/>
            </a:xfrm>
            <a:prstGeom prst="wedgeRoundRectCallout">
              <a:avLst>
                <a:gd name="adj1" fmla="val -6604"/>
                <a:gd name="adj2" fmla="val 6152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a:latin typeface="Arial" panose="020B0604020202020204" pitchFamily="34" charset="0"/>
                  <a:cs typeface="Arial" panose="020B0604020202020204" pitchFamily="34" charset="0"/>
                </a:rPr>
                <a:t>Why genetic testing?</a:t>
              </a:r>
            </a:p>
          </p:txBody>
        </p:sp>
        <p:sp>
          <p:nvSpPr>
            <p:cNvPr id="13" name="Rounded Rectangular Callout 12"/>
            <p:cNvSpPr/>
            <p:nvPr/>
          </p:nvSpPr>
          <p:spPr>
            <a:xfrm>
              <a:off x="2752826" y="4132353"/>
              <a:ext cx="3628724" cy="1843331"/>
            </a:xfrm>
            <a:prstGeom prst="wedgeRoundRectCallout">
              <a:avLst>
                <a:gd name="adj1" fmla="val -34830"/>
                <a:gd name="adj2" fmla="val 62757"/>
                <a:gd name="adj3" fmla="val 16667"/>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3038"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Some individuals’ symptoms can be so mild they were never diagnosed</a:t>
              </a:r>
            </a:p>
            <a:p>
              <a:pPr marL="173038"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Some genetic conditions can result from spontaneous genetic variants </a:t>
              </a:r>
            </a:p>
            <a:p>
              <a:pPr marL="173038" indent="-171450">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Some parents can be healthy carriers, but their children may be at risk (autosomal recessive)</a:t>
              </a:r>
            </a:p>
          </p:txBody>
        </p:sp>
        <p:sp>
          <p:nvSpPr>
            <p:cNvPr id="14" name="Rounded Rectangular Callout 13"/>
            <p:cNvSpPr/>
            <p:nvPr/>
          </p:nvSpPr>
          <p:spPr>
            <a:xfrm>
              <a:off x="606395" y="4129298"/>
              <a:ext cx="1905799" cy="1535723"/>
            </a:xfrm>
            <a:prstGeom prst="wedgeRoundRectCallout">
              <a:avLst>
                <a:gd name="adj1" fmla="val -6604"/>
                <a:gd name="adj2" fmla="val 61529"/>
                <a:gd name="adj3" fmla="val 16667"/>
              </a:avLst>
            </a:prstGeom>
          </p:spPr>
          <p:style>
            <a:lnRef idx="1">
              <a:schemeClr val="accent1"/>
            </a:lnRef>
            <a:fillRef idx="3">
              <a:schemeClr val="accent1"/>
            </a:fillRef>
            <a:effectRef idx="2">
              <a:schemeClr val="accent1"/>
            </a:effectRef>
            <a:fontRef idx="minor">
              <a:schemeClr val="lt1"/>
            </a:fontRef>
          </p:style>
          <p:txBody>
            <a:bodyPr lIns="45720" rIns="45720" rtlCol="0" anchor="ctr"/>
            <a:lstStyle/>
            <a:p>
              <a:r>
                <a:rPr lang="en-US" sz="1400">
                  <a:latin typeface="Arial" panose="020B0604020202020204" pitchFamily="34" charset="0"/>
                  <a:cs typeface="Arial" panose="020B0604020202020204" pitchFamily="34" charset="0"/>
                </a:rPr>
                <a:t>I don’t have a family history. How can I have a genetic condition?</a:t>
              </a:r>
            </a:p>
          </p:txBody>
        </p:sp>
        <p:sp>
          <p:nvSpPr>
            <p:cNvPr id="15" name="Rounded Rectangular Callout 14"/>
            <p:cNvSpPr/>
            <p:nvPr/>
          </p:nvSpPr>
          <p:spPr>
            <a:xfrm>
              <a:off x="8621029" y="1960854"/>
              <a:ext cx="2958196" cy="1663859"/>
            </a:xfrm>
            <a:prstGeom prst="wedgeRoundRectCallout">
              <a:avLst>
                <a:gd name="adj1" fmla="val -36168"/>
                <a:gd name="adj2" fmla="val 66269"/>
                <a:gd name="adj3" fmla="val 16667"/>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a:solidFill>
                    <a:schemeClr val="tx1"/>
                  </a:solidFill>
                  <a:latin typeface="Arial" panose="020B0604020202020204" pitchFamily="34" charset="0"/>
                  <a:cs typeface="Arial" panose="020B0604020202020204" pitchFamily="34" charset="0"/>
                </a:rPr>
                <a:t>	There are some 	adult-onset genetic 	disorders for which symptoms develop very slowly over time until they are clinically obvious in adulthood.</a:t>
              </a:r>
            </a:p>
          </p:txBody>
        </p:sp>
        <p:sp>
          <p:nvSpPr>
            <p:cNvPr id="16" name="Rounded Rectangular Callout 15"/>
            <p:cNvSpPr/>
            <p:nvPr/>
          </p:nvSpPr>
          <p:spPr>
            <a:xfrm>
              <a:off x="6968692" y="1589159"/>
              <a:ext cx="2473691" cy="1134793"/>
            </a:xfrm>
            <a:prstGeom prst="wedgeRoundRectCallout">
              <a:avLst>
                <a:gd name="adj1" fmla="val -7327"/>
                <a:gd name="adj2" fmla="val 75499"/>
                <a:gd name="adj3" fmla="val 16667"/>
              </a:avLst>
            </a:prstGeom>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1400">
                  <a:latin typeface="Arial" panose="020B0604020202020204" pitchFamily="34" charset="0"/>
                  <a:cs typeface="Arial" panose="020B0604020202020204" pitchFamily="34" charset="0"/>
                </a:rPr>
                <a:t>I was totally fine as a child. How/why did I develop symptoms as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an adult?</a:t>
              </a:r>
            </a:p>
          </p:txBody>
        </p:sp>
        <p:sp>
          <p:nvSpPr>
            <p:cNvPr id="17" name="Rounded Rectangular Callout 16"/>
            <p:cNvSpPr/>
            <p:nvPr/>
          </p:nvSpPr>
          <p:spPr>
            <a:xfrm>
              <a:off x="8106702" y="4621388"/>
              <a:ext cx="3472523" cy="1250024"/>
            </a:xfrm>
            <a:prstGeom prst="wedgeRoundRectCallout">
              <a:avLst>
                <a:gd name="adj1" fmla="val -44048"/>
                <a:gd name="adj2" fmla="val 73953"/>
                <a:gd name="adj3" fmla="val 16667"/>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91440"/>
              <a:r>
                <a:rPr lang="en-US" sz="1200">
                  <a:solidFill>
                    <a:schemeClr val="tx1"/>
                  </a:solidFill>
                  <a:latin typeface="Arial" panose="020B0604020202020204" pitchFamily="34" charset="0"/>
                  <a:cs typeface="Arial" panose="020B0604020202020204" pitchFamily="34" charset="0"/>
                </a:rPr>
                <a:t>DNA sample can be obtained from blood, saliva, or a cheek swab. The type of sample is not as important as the laboratory doing the analysis.</a:t>
              </a:r>
            </a:p>
          </p:txBody>
        </p:sp>
        <p:sp>
          <p:nvSpPr>
            <p:cNvPr id="18" name="Rounded Rectangular Callout 17"/>
            <p:cNvSpPr/>
            <p:nvPr/>
          </p:nvSpPr>
          <p:spPr>
            <a:xfrm>
              <a:off x="7209322" y="4035467"/>
              <a:ext cx="1637189" cy="690538"/>
            </a:xfrm>
            <a:prstGeom prst="wedgeRoundRectCallout">
              <a:avLst>
                <a:gd name="adj1" fmla="val -11895"/>
                <a:gd name="adj2" fmla="val 92194"/>
                <a:gd name="adj3" fmla="val 16667"/>
              </a:avLst>
            </a:prstGeom>
          </p:spPr>
          <p:style>
            <a:lnRef idx="1">
              <a:schemeClr val="accent1"/>
            </a:lnRef>
            <a:fillRef idx="3">
              <a:schemeClr val="accent1"/>
            </a:fillRef>
            <a:effectRef idx="2">
              <a:schemeClr val="accent1"/>
            </a:effectRef>
            <a:fontRef idx="minor">
              <a:schemeClr val="lt1"/>
            </a:fontRef>
          </p:style>
          <p:txBody>
            <a:bodyPr lIns="91440" rIns="91440" rtlCol="0" anchor="ctr"/>
            <a:lstStyle/>
            <a:p>
              <a:pPr lvl="0"/>
              <a:r>
                <a:rPr lang="en-US" sz="1400">
                  <a:latin typeface="Arial" panose="020B0604020202020204" pitchFamily="34" charset="0"/>
                  <a:cs typeface="Arial" panose="020B0604020202020204" pitchFamily="34" charset="0"/>
                </a:rPr>
                <a:t>How is genetic testing done?</a:t>
              </a:r>
            </a:p>
          </p:txBody>
        </p:sp>
      </p:grpSp>
    </p:spTree>
    <p:extLst>
      <p:ext uri="{BB962C8B-B14F-4D97-AF65-F5344CB8AC3E}">
        <p14:creationId xmlns:p14="http://schemas.microsoft.com/office/powerpoint/2010/main" val="1203836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Conversations/Questions to Anticipate </a:t>
            </a:r>
            <a:br>
              <a:rPr lang="en-US"/>
            </a:br>
            <a:r>
              <a:rPr lang="en-US"/>
              <a:t>From Patients (cont.)</a:t>
            </a:r>
          </a:p>
        </p:txBody>
      </p:sp>
      <p:grpSp>
        <p:nvGrpSpPr>
          <p:cNvPr id="5" name="Group 4"/>
          <p:cNvGrpSpPr>
            <a:grpSpLocks noChangeAspect="1"/>
          </p:cNvGrpSpPr>
          <p:nvPr/>
        </p:nvGrpSpPr>
        <p:grpSpPr>
          <a:xfrm>
            <a:off x="766311" y="1649244"/>
            <a:ext cx="10733727" cy="4114800"/>
            <a:chOff x="180688" y="1587600"/>
            <a:chExt cx="11624778" cy="4456387"/>
          </a:xfrm>
        </p:grpSpPr>
        <p:sp>
          <p:nvSpPr>
            <p:cNvPr id="12" name="Rounded Rectangular Callout 11"/>
            <p:cNvSpPr/>
            <p:nvPr/>
          </p:nvSpPr>
          <p:spPr>
            <a:xfrm>
              <a:off x="1117600" y="1587600"/>
              <a:ext cx="5867400" cy="2120800"/>
            </a:xfrm>
            <a:prstGeom prst="wedgeRoundRectCallout">
              <a:avLst>
                <a:gd name="adj1" fmla="val -38821"/>
                <a:gd name="adj2" fmla="val 57209"/>
                <a:gd name="adj3" fmla="val 16667"/>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91440" rIns="91440" rtlCol="0" anchor="ctr"/>
            <a:lstStyle/>
            <a:p>
              <a:pPr marL="185738" lvl="1" indent="-198438">
                <a:spcAft>
                  <a:spcPts val="600"/>
                </a:spcAft>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Some people have a negative reaction to getting a genetic test result, as it might mean other family members are at risk</a:t>
              </a:r>
            </a:p>
            <a:p>
              <a:pPr marL="185738" lvl="1" indent="-198438">
                <a:spcAft>
                  <a:spcPts val="600"/>
                </a:spcAft>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Federal laws such as GINA and HIPAA protect against employment and health insurance discrimination, but not against long-term care insurance, life insurance, or disability insurance discrimination.  However, these exceptions may vary by state</a:t>
              </a:r>
            </a:p>
            <a:p>
              <a:pPr marL="185738" lvl="1" indent="-198438">
                <a:spcAft>
                  <a:spcPts val="600"/>
                </a:spcAft>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We could discover unexpected information like other health concerns you are at risk for that are unrelated to the reason we do the testing and unknown family relationships</a:t>
              </a:r>
            </a:p>
          </p:txBody>
        </p:sp>
        <p:sp>
          <p:nvSpPr>
            <p:cNvPr id="11" name="Rounded Rectangular Callout 10"/>
            <p:cNvSpPr/>
            <p:nvPr/>
          </p:nvSpPr>
          <p:spPr>
            <a:xfrm>
              <a:off x="180688" y="1587600"/>
              <a:ext cx="911512" cy="927833"/>
            </a:xfrm>
            <a:prstGeom prst="wedgeRoundRectCallout">
              <a:avLst>
                <a:gd name="adj1" fmla="val -6604"/>
                <a:gd name="adj2" fmla="val 6152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a:latin typeface="Arial" panose="020B0604020202020204" pitchFamily="34" charset="0"/>
                  <a:cs typeface="Arial" panose="020B0604020202020204" pitchFamily="34" charset="0"/>
                </a:rPr>
                <a:t>What are the risks?</a:t>
              </a:r>
            </a:p>
          </p:txBody>
        </p:sp>
        <p:grpSp>
          <p:nvGrpSpPr>
            <p:cNvPr id="3" name="Group 2"/>
            <p:cNvGrpSpPr/>
            <p:nvPr/>
          </p:nvGrpSpPr>
          <p:grpSpPr>
            <a:xfrm>
              <a:off x="1786823" y="3995027"/>
              <a:ext cx="10018643" cy="2048960"/>
              <a:chOff x="2306320" y="3995027"/>
              <a:chExt cx="10018643" cy="2048960"/>
            </a:xfrm>
          </p:grpSpPr>
          <p:sp>
            <p:nvSpPr>
              <p:cNvPr id="13" name="Rounded Rectangular Callout 12"/>
              <p:cNvSpPr/>
              <p:nvPr/>
            </p:nvSpPr>
            <p:spPr>
              <a:xfrm>
                <a:off x="3920126" y="4175799"/>
                <a:ext cx="8404837" cy="1868188"/>
              </a:xfrm>
              <a:prstGeom prst="wedgeRoundRectCallout">
                <a:avLst>
                  <a:gd name="adj1" fmla="val -35757"/>
                  <a:gd name="adj2" fmla="val 70729"/>
                  <a:gd name="adj3" fmla="val 16667"/>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85738" lvl="1" indent="-198438">
                  <a:spcAft>
                    <a:spcPts val="600"/>
                  </a:spcAft>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Positive – a genetic variant was identified that is known to be disease-causing; this result could help to explain current symptoms, potential future symptoms, and risks to family members</a:t>
                </a:r>
              </a:p>
              <a:p>
                <a:pPr marL="185738" lvl="1" indent="-198438">
                  <a:spcAft>
                    <a:spcPts val="600"/>
                  </a:spcAft>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Negative – no genetic variants were identified; this result does not exclude a genetic etiology, as the testing is not comprehensive for all genetic conditions; further testing may be warranted</a:t>
                </a:r>
              </a:p>
              <a:p>
                <a:pPr marL="185738" lvl="1" indent="-198438">
                  <a:spcAft>
                    <a:spcPts val="600"/>
                  </a:spcAft>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Uncertain – a genetic variant was identified, but the laboratory is unable to say if it is disease-causing or a benign variation; medical management will likely not be changed based on this type of result, but additional testing including family member testing may be warranted</a:t>
                </a:r>
              </a:p>
            </p:txBody>
          </p:sp>
          <p:sp>
            <p:nvSpPr>
              <p:cNvPr id="14" name="Rounded Rectangular Callout 13"/>
              <p:cNvSpPr/>
              <p:nvPr/>
            </p:nvSpPr>
            <p:spPr>
              <a:xfrm>
                <a:off x="2306320" y="3995027"/>
                <a:ext cx="1566595" cy="1114866"/>
              </a:xfrm>
              <a:prstGeom prst="wedgeRoundRectCallout">
                <a:avLst>
                  <a:gd name="adj1" fmla="val -6604"/>
                  <a:gd name="adj2" fmla="val 61529"/>
                  <a:gd name="adj3" fmla="val 16667"/>
                </a:avLst>
              </a:prstGeom>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1400">
                    <a:latin typeface="Arial" panose="020B0604020202020204" pitchFamily="34" charset="0"/>
                    <a:cs typeface="Arial" panose="020B0604020202020204" pitchFamily="34" charset="0"/>
                  </a:rPr>
                  <a:t>What are the types of results?</a:t>
                </a:r>
              </a:p>
            </p:txBody>
          </p:sp>
        </p:grpSp>
        <p:sp>
          <p:nvSpPr>
            <p:cNvPr id="15" name="Rounded Rectangular Callout 14"/>
            <p:cNvSpPr/>
            <p:nvPr/>
          </p:nvSpPr>
          <p:spPr>
            <a:xfrm>
              <a:off x="8760059" y="1587601"/>
              <a:ext cx="3022366" cy="1935245"/>
            </a:xfrm>
            <a:prstGeom prst="wedgeRoundRectCallout">
              <a:avLst>
                <a:gd name="adj1" fmla="val -34293"/>
                <a:gd name="adj2" fmla="val 62713"/>
                <a:gd name="adj3" fmla="val 16667"/>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a:solidFill>
                    <a:schemeClr val="tx1"/>
                  </a:solidFill>
                  <a:latin typeface="Arial" panose="020B0604020202020204" pitchFamily="34" charset="0"/>
                  <a:cs typeface="Arial" panose="020B0604020202020204" pitchFamily="34" charset="0"/>
                </a:rPr>
                <a:t>The correct test must be ordered. Some conditions require very specific genetic testing. You can have a negative genetic test result but still have a genetic disorder; some conditions/genes have not been well defined or discovered yet.</a:t>
              </a:r>
            </a:p>
          </p:txBody>
        </p:sp>
        <p:sp>
          <p:nvSpPr>
            <p:cNvPr id="16" name="Rounded Rectangular Callout 15"/>
            <p:cNvSpPr/>
            <p:nvPr/>
          </p:nvSpPr>
          <p:spPr>
            <a:xfrm>
              <a:off x="7191142" y="1590046"/>
              <a:ext cx="1456808" cy="816270"/>
            </a:xfrm>
            <a:prstGeom prst="wedgeRoundRectCallout">
              <a:avLst>
                <a:gd name="adj1" fmla="val -5105"/>
                <a:gd name="adj2" fmla="val 77712"/>
                <a:gd name="adj3" fmla="val 16667"/>
              </a:avLst>
            </a:prstGeom>
          </p:spPr>
          <p:style>
            <a:lnRef idx="1">
              <a:schemeClr val="accent1"/>
            </a:lnRef>
            <a:fillRef idx="3">
              <a:schemeClr val="accent1"/>
            </a:fillRef>
            <a:effectRef idx="2">
              <a:schemeClr val="accent1"/>
            </a:effectRef>
            <a:fontRef idx="minor">
              <a:schemeClr val="lt1"/>
            </a:fontRef>
          </p:style>
          <p:txBody>
            <a:bodyPr lIns="91440" rIns="91440" rtlCol="0" anchor="ctr"/>
            <a:lstStyle/>
            <a:p>
              <a:r>
                <a:rPr lang="en-US" sz="1400">
                  <a:latin typeface="Arial" panose="020B0604020202020204" pitchFamily="34" charset="0"/>
                  <a:cs typeface="Arial" panose="020B0604020202020204" pitchFamily="34" charset="0"/>
                </a:rPr>
                <a:t>What are the limitations?</a:t>
              </a:r>
            </a:p>
          </p:txBody>
        </p:sp>
      </p:grpSp>
    </p:spTree>
    <p:extLst>
      <p:ext uri="{BB962C8B-B14F-4D97-AF65-F5344CB8AC3E}">
        <p14:creationId xmlns:p14="http://schemas.microsoft.com/office/powerpoint/2010/main" val="881921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A55D-5089-458C-A82A-2382C79B495B}"/>
              </a:ext>
            </a:extLst>
          </p:cNvPr>
          <p:cNvSpPr>
            <a:spLocks noGrp="1"/>
          </p:cNvSpPr>
          <p:nvPr>
            <p:ph type="title"/>
          </p:nvPr>
        </p:nvSpPr>
        <p:spPr/>
        <p:txBody>
          <a:bodyPr/>
          <a:lstStyle/>
          <a:p>
            <a:r>
              <a:rPr lang="en-US"/>
              <a:t>Genetics Resources for Providers</a:t>
            </a:r>
          </a:p>
        </p:txBody>
      </p:sp>
      <p:sp>
        <p:nvSpPr>
          <p:cNvPr id="4" name="Text Placeholder 3"/>
          <p:cNvSpPr>
            <a:spLocks noGrp="1"/>
          </p:cNvSpPr>
          <p:nvPr>
            <p:ph type="body" sz="quarter" idx="11"/>
          </p:nvPr>
        </p:nvSpPr>
        <p:spPr/>
        <p:txBody>
          <a:bodyPr/>
          <a:lstStyle/>
          <a:p>
            <a:pPr marL="283464" lvl="0" indent="-283464" algn="l" defTabSz="457200" rtl="0">
              <a:spcBef>
                <a:spcPts val="1800"/>
              </a:spcBef>
              <a:buClr>
                <a:srgbClr val="5BB9C3"/>
              </a:buClr>
              <a:buFont typeface="Arial"/>
              <a:buChar char="•"/>
            </a:pPr>
            <a:r>
              <a:rPr lang="en-US" sz="2400" kern="1200">
                <a:solidFill>
                  <a:prstClr val="black"/>
                </a:solidFill>
                <a:cs typeface="Arial"/>
              </a:rPr>
              <a:t>GeneReviews</a:t>
            </a:r>
          </a:p>
          <a:p>
            <a:pPr marL="283464" lvl="0" indent="-283464" algn="l" defTabSz="457200" rtl="0">
              <a:spcBef>
                <a:spcPts val="1800"/>
              </a:spcBef>
              <a:buClr>
                <a:srgbClr val="5BB9C3"/>
              </a:buClr>
              <a:buFont typeface="Arial"/>
              <a:buChar char="•"/>
            </a:pPr>
            <a:r>
              <a:rPr lang="en-US" sz="2400" kern="1200">
                <a:solidFill>
                  <a:prstClr val="black"/>
                </a:solidFill>
                <a:cs typeface="Arial"/>
              </a:rPr>
              <a:t>OMIM</a:t>
            </a:r>
          </a:p>
          <a:p>
            <a:pPr marL="283464" lvl="0" indent="-283464" algn="l" defTabSz="457200" rtl="0">
              <a:spcBef>
                <a:spcPts val="1800"/>
              </a:spcBef>
              <a:buClr>
                <a:srgbClr val="5BB9C3"/>
              </a:buClr>
              <a:buFont typeface="Arial"/>
              <a:buChar char="•"/>
            </a:pPr>
            <a:r>
              <a:rPr lang="en-US" sz="2400" kern="1200">
                <a:solidFill>
                  <a:prstClr val="black"/>
                </a:solidFill>
                <a:cs typeface="Arial"/>
              </a:rPr>
              <a:t>Pubmed/Google Scholar/etc.</a:t>
            </a:r>
          </a:p>
          <a:p>
            <a:pPr marL="283464" lvl="0" indent="-283464" algn="l" defTabSz="457200" rtl="0">
              <a:spcBef>
                <a:spcPts val="1800"/>
              </a:spcBef>
              <a:buClr>
                <a:srgbClr val="5BB9C3"/>
              </a:buClr>
              <a:buFont typeface="Arial"/>
              <a:buChar char="•"/>
            </a:pPr>
            <a:r>
              <a:rPr lang="en-US" sz="2400" kern="1200">
                <a:solidFill>
                  <a:prstClr val="black"/>
                </a:solidFill>
                <a:cs typeface="Arial"/>
              </a:rPr>
              <a:t>Genetic Testing Registry</a:t>
            </a:r>
          </a:p>
          <a:p>
            <a:pPr marL="283464" lvl="0" indent="-283464" algn="l" defTabSz="457200" rtl="0">
              <a:spcBef>
                <a:spcPts val="1800"/>
              </a:spcBef>
              <a:buClr>
                <a:srgbClr val="5BB9C3"/>
              </a:buClr>
              <a:buFont typeface="Arial"/>
              <a:buChar char="•"/>
            </a:pPr>
            <a:r>
              <a:rPr lang="en-US" sz="2400" kern="1200">
                <a:solidFill>
                  <a:prstClr val="black"/>
                </a:solidFill>
                <a:cs typeface="Arial"/>
              </a:rPr>
              <a:t>ClinVar for reviewing specific variants identified on genetic testing to determine how other labs are classifying</a:t>
            </a:r>
          </a:p>
          <a:p>
            <a:pPr marL="283464" lvl="0" indent="-283464" algn="l" defTabSz="457200" rtl="0">
              <a:spcBef>
                <a:spcPts val="1800"/>
              </a:spcBef>
              <a:buClr>
                <a:srgbClr val="5BB9C3"/>
              </a:buClr>
              <a:buFont typeface="Arial"/>
              <a:buChar char="•"/>
            </a:pPr>
            <a:r>
              <a:rPr lang="en-US" sz="2400" kern="1200">
                <a:solidFill>
                  <a:prstClr val="black"/>
                </a:solidFill>
                <a:cs typeface="Arial"/>
              </a:rPr>
              <a:t>National Society of Genetic Counselors (</a:t>
            </a:r>
            <a:r>
              <a:rPr lang="en-US" sz="2400" kern="1200">
                <a:solidFill>
                  <a:prstClr val="black"/>
                </a:solidFill>
                <a:cs typeface="Arial"/>
                <a:hlinkClick r:id="rId3">
                  <a:extLst>
                    <a:ext uri="{A12FA001-AC4F-418D-AE19-62706E023703}">
                      <ahyp:hlinkClr xmlns:ahyp="http://schemas.microsoft.com/office/drawing/2018/hyperlinkcolor" val="tx"/>
                    </a:ext>
                  </a:extLst>
                </a:hlinkClick>
              </a:rPr>
              <a:t>https://www.nsgc.org/</a:t>
            </a:r>
            <a:r>
              <a:rPr lang="en-US" sz="2400" kern="1200">
                <a:solidFill>
                  <a:prstClr val="black"/>
                </a:solidFill>
                <a:cs typeface="Arial"/>
              </a:rPr>
              <a:t>) to find practice guidelines and position statements</a:t>
            </a:r>
          </a:p>
        </p:txBody>
      </p:sp>
    </p:spTree>
    <p:extLst>
      <p:ext uri="{BB962C8B-B14F-4D97-AF65-F5344CB8AC3E}">
        <p14:creationId xmlns:p14="http://schemas.microsoft.com/office/powerpoint/2010/main" val="3956494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EBB9-4CA9-4704-A876-AA67F8102E9E}"/>
              </a:ext>
            </a:extLst>
          </p:cNvPr>
          <p:cNvSpPr>
            <a:spLocks noGrp="1"/>
          </p:cNvSpPr>
          <p:nvPr>
            <p:ph type="title"/>
          </p:nvPr>
        </p:nvSpPr>
        <p:spPr/>
        <p:txBody>
          <a:bodyPr/>
          <a:lstStyle/>
          <a:p>
            <a:r>
              <a:rPr lang="en-US"/>
              <a:t>Genetics Resources for Patients</a:t>
            </a:r>
          </a:p>
        </p:txBody>
      </p:sp>
      <p:sp>
        <p:nvSpPr>
          <p:cNvPr id="4" name="Text Placeholder 3"/>
          <p:cNvSpPr>
            <a:spLocks noGrp="1"/>
          </p:cNvSpPr>
          <p:nvPr>
            <p:ph type="body" sz="quarter" idx="11"/>
          </p:nvPr>
        </p:nvSpPr>
        <p:spPr/>
        <p:txBody>
          <a:bodyPr/>
          <a:lstStyle/>
          <a:p>
            <a:pPr marL="283464" lvl="0" indent="-283464" algn="l" defTabSz="457200" rtl="0">
              <a:spcBef>
                <a:spcPts val="1800"/>
              </a:spcBef>
              <a:buClr>
                <a:srgbClr val="5BB9C3"/>
              </a:buClr>
              <a:buFont typeface="Arial"/>
              <a:buChar char="•"/>
            </a:pPr>
            <a:r>
              <a:rPr lang="en-US" sz="2400" kern="1200">
                <a:solidFill>
                  <a:prstClr val="black"/>
                </a:solidFill>
                <a:cs typeface="Arial"/>
              </a:rPr>
              <a:t>MedlinePlus (formerly Genetics Home Reference)</a:t>
            </a:r>
          </a:p>
          <a:p>
            <a:pPr marL="283464" lvl="0" indent="-283464" algn="l" defTabSz="457200" rtl="0">
              <a:spcBef>
                <a:spcPts val="1800"/>
              </a:spcBef>
              <a:buClr>
                <a:srgbClr val="5BB9C3"/>
              </a:buClr>
              <a:buFont typeface="Arial"/>
              <a:buChar char="•"/>
            </a:pPr>
            <a:r>
              <a:rPr lang="en-US" sz="2400" kern="1200">
                <a:solidFill>
                  <a:prstClr val="black"/>
                </a:solidFill>
                <a:cs typeface="Arial"/>
              </a:rPr>
              <a:t>Search gene/condition plus support group</a:t>
            </a:r>
          </a:p>
          <a:p>
            <a:pPr marL="283464" lvl="0" indent="-283464" algn="l" defTabSz="457200" rtl="0">
              <a:spcBef>
                <a:spcPts val="1800"/>
              </a:spcBef>
              <a:buClr>
                <a:srgbClr val="5BB9C3"/>
              </a:buClr>
              <a:buFont typeface="Arial"/>
              <a:buChar char="•"/>
            </a:pPr>
            <a:r>
              <a:rPr lang="en-US" sz="2400" kern="1200">
                <a:solidFill>
                  <a:prstClr val="black"/>
                </a:solidFill>
                <a:cs typeface="Arial"/>
              </a:rPr>
              <a:t>MDA</a:t>
            </a:r>
          </a:p>
          <a:p>
            <a:pPr marL="283464" lvl="0" indent="-283464" algn="l" defTabSz="457200" rtl="0">
              <a:spcBef>
                <a:spcPts val="1800"/>
              </a:spcBef>
              <a:buClr>
                <a:srgbClr val="5BB9C3"/>
              </a:buClr>
              <a:buFont typeface="Arial"/>
              <a:buChar char="•"/>
            </a:pPr>
            <a:r>
              <a:rPr lang="en-US" sz="2400" kern="1200">
                <a:solidFill>
                  <a:prstClr val="black"/>
                </a:solidFill>
                <a:cs typeface="Arial"/>
              </a:rPr>
              <a:t>Find a genetic counselor tool (</a:t>
            </a:r>
            <a:r>
              <a:rPr lang="en-US" sz="2400" kern="1200">
                <a:solidFill>
                  <a:prstClr val="black"/>
                </a:solidFill>
                <a:cs typeface="Arial"/>
                <a:hlinkClick r:id="rId3">
                  <a:extLst>
                    <a:ext uri="{A12FA001-AC4F-418D-AE19-62706E023703}">
                      <ahyp:hlinkClr xmlns:ahyp="http://schemas.microsoft.com/office/drawing/2018/hyperlinkcolor" val="tx"/>
                    </a:ext>
                  </a:extLst>
                </a:hlinkClick>
              </a:rPr>
              <a:t>https://findageneticcounselor.nsgc.org/</a:t>
            </a:r>
            <a:r>
              <a:rPr lang="en-US" sz="2400" kern="1200">
                <a:solidFill>
                  <a:prstClr val="black"/>
                </a:solidFill>
                <a:cs typeface="Arial"/>
              </a:rPr>
              <a:t>) to locate available genetic counselors in their state</a:t>
            </a:r>
          </a:p>
          <a:p>
            <a:endParaRPr lang="en-US"/>
          </a:p>
        </p:txBody>
      </p:sp>
    </p:spTree>
    <p:extLst>
      <p:ext uri="{BB962C8B-B14F-4D97-AF65-F5344CB8AC3E}">
        <p14:creationId xmlns:p14="http://schemas.microsoft.com/office/powerpoint/2010/main" val="3787505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Summary and Closing Thoughts</a:t>
            </a:r>
          </a:p>
        </p:txBody>
      </p:sp>
      <p:sp>
        <p:nvSpPr>
          <p:cNvPr id="2" name="Text Placeholder 1"/>
          <p:cNvSpPr>
            <a:spLocks noGrp="1"/>
          </p:cNvSpPr>
          <p:nvPr>
            <p:ph type="body" sz="quarter" idx="11"/>
          </p:nvPr>
        </p:nvSpPr>
        <p:spPr/>
        <p:txBody>
          <a:bodyPr/>
          <a:lstStyle/>
          <a:p>
            <a:pPr marL="283464" lvl="0" indent="-283464" algn="l" defTabSz="457200" rtl="0">
              <a:spcBef>
                <a:spcPts val="1800"/>
              </a:spcBef>
              <a:buClr>
                <a:srgbClr val="5BB9C3"/>
              </a:buClr>
              <a:buFont typeface="Arial"/>
              <a:buChar char="•"/>
            </a:pPr>
            <a:r>
              <a:rPr lang="en-US" sz="2400" kern="1200">
                <a:solidFill>
                  <a:prstClr val="black"/>
                </a:solidFill>
                <a:cs typeface="Arial"/>
              </a:rPr>
              <a:t>Genetic testing is an important part of the workup and management of neuromuscular disorders</a:t>
            </a:r>
          </a:p>
          <a:p>
            <a:pPr marL="283464" lvl="0" indent="-283464" algn="l" defTabSz="457200" rtl="0">
              <a:spcBef>
                <a:spcPts val="1800"/>
              </a:spcBef>
              <a:buClr>
                <a:srgbClr val="5BB9C3"/>
              </a:buClr>
              <a:buFont typeface="Arial"/>
              <a:buChar char="•"/>
            </a:pPr>
            <a:r>
              <a:rPr lang="en-US" sz="2400" kern="1200">
                <a:solidFill>
                  <a:prstClr val="black"/>
                </a:solidFill>
                <a:cs typeface="Arial"/>
              </a:rPr>
              <a:t>A genetic counselor is an asset to the patient and medical team</a:t>
            </a:r>
          </a:p>
          <a:p>
            <a:pPr marL="283464" lvl="0" indent="-283464" algn="l" defTabSz="457200" rtl="0">
              <a:spcBef>
                <a:spcPts val="1800"/>
              </a:spcBef>
              <a:buClr>
                <a:srgbClr val="5BB9C3"/>
              </a:buClr>
              <a:buFont typeface="Arial"/>
              <a:buChar char="•"/>
            </a:pPr>
            <a:r>
              <a:rPr lang="en-US" sz="2400" kern="1200">
                <a:solidFill>
                  <a:prstClr val="black"/>
                </a:solidFill>
                <a:cs typeface="Arial"/>
              </a:rPr>
              <a:t>Ordering genetic testing is easy; interpreting genetic testing is challenging</a:t>
            </a:r>
          </a:p>
          <a:p>
            <a:pPr marL="283464" lvl="0" indent="-283464" algn="l" defTabSz="457200" rtl="0">
              <a:spcBef>
                <a:spcPts val="1800"/>
              </a:spcBef>
              <a:buClr>
                <a:srgbClr val="5BB9C3"/>
              </a:buClr>
              <a:buFont typeface="Arial"/>
              <a:buChar char="•"/>
            </a:pPr>
            <a:r>
              <a:rPr lang="en-US" sz="2400" kern="1200">
                <a:solidFill>
                  <a:prstClr val="black"/>
                </a:solidFill>
                <a:cs typeface="Arial"/>
              </a:rPr>
              <a:t>Genetic testing is accessible and affordable for most patients, but insurance coverage must be determined BEFORE</a:t>
            </a:r>
            <a:r>
              <a:rPr lang="en-US" sz="2400" i="1" kern="1200">
                <a:solidFill>
                  <a:prstClr val="black"/>
                </a:solidFill>
                <a:cs typeface="Arial"/>
              </a:rPr>
              <a:t> </a:t>
            </a:r>
            <a:r>
              <a:rPr lang="en-US" sz="2400" kern="1200">
                <a:solidFill>
                  <a:prstClr val="black"/>
                </a:solidFill>
                <a:cs typeface="Arial"/>
              </a:rPr>
              <a:t>starting testing</a:t>
            </a:r>
          </a:p>
          <a:p>
            <a:pPr marL="283464" lvl="0" indent="-283464" algn="l" defTabSz="457200" rtl="0">
              <a:spcBef>
                <a:spcPts val="1800"/>
              </a:spcBef>
              <a:buClr>
                <a:srgbClr val="5BB9C3"/>
              </a:buClr>
              <a:buFont typeface="Arial"/>
              <a:buChar char="•"/>
            </a:pPr>
            <a:r>
              <a:rPr lang="en-US" sz="2400" kern="1200">
                <a:solidFill>
                  <a:prstClr val="black"/>
                </a:solidFill>
                <a:cs typeface="Arial"/>
              </a:rPr>
              <a:t>Informed consent must be obtained before ordering genetic testing</a:t>
            </a:r>
          </a:p>
          <a:p>
            <a:endParaRPr lang="en-US"/>
          </a:p>
        </p:txBody>
      </p:sp>
    </p:spTree>
    <p:extLst>
      <p:ext uri="{BB962C8B-B14F-4D97-AF65-F5344CB8AC3E}">
        <p14:creationId xmlns:p14="http://schemas.microsoft.com/office/powerpoint/2010/main" val="1470453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96900" y="3054676"/>
            <a:ext cx="11125913" cy="1325563"/>
          </a:xfrm>
        </p:spPr>
        <p:txBody>
          <a:bodyPr/>
          <a:lstStyle/>
          <a:p>
            <a:pPr algn="ctr"/>
            <a:r>
              <a:rPr lang="en-US" noProof="0"/>
              <a:t>Thank </a:t>
            </a:r>
            <a:r>
              <a:rPr lang="en-US"/>
              <a:t>Y</a:t>
            </a:r>
            <a:r>
              <a:rPr lang="en-US" noProof="0"/>
              <a:t>ou!</a:t>
            </a:r>
          </a:p>
        </p:txBody>
      </p:sp>
    </p:spTree>
    <p:extLst>
      <p:ext uri="{BB962C8B-B14F-4D97-AF65-F5344CB8AC3E}">
        <p14:creationId xmlns:p14="http://schemas.microsoft.com/office/powerpoint/2010/main" val="417915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Agenda</a:t>
            </a:r>
          </a:p>
        </p:txBody>
      </p:sp>
      <p:sp>
        <p:nvSpPr>
          <p:cNvPr id="6" name="Rectangle 5"/>
          <p:cNvSpPr/>
          <p:nvPr/>
        </p:nvSpPr>
        <p:spPr>
          <a:xfrm>
            <a:off x="3021493" y="1592538"/>
            <a:ext cx="7567849" cy="950976"/>
          </a:xfrm>
          <a:prstGeom prst="rect">
            <a:avLst/>
          </a:prstGeom>
          <a:solidFill>
            <a:schemeClr val="accent5">
              <a:lumMod val="20000"/>
              <a:lumOff val="80000"/>
            </a:schemeClr>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marL="346075" indent="-346075">
              <a:buFont typeface="+mj-lt"/>
              <a:buAutoNum type="arabicPeriod"/>
            </a:pPr>
            <a:r>
              <a:rPr lang="en-US" sz="2000" b="1">
                <a:solidFill>
                  <a:schemeClr val="tx1"/>
                </a:solidFill>
                <a:latin typeface="Arial" panose="020B0604020202020204" pitchFamily="34" charset="0"/>
                <a:cs typeface="Arial" panose="020B0604020202020204" pitchFamily="34" charset="0"/>
              </a:rPr>
              <a:t>Basics of genetic testing</a:t>
            </a:r>
            <a:endParaRPr lang="en-US">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3021493" y="2739311"/>
            <a:ext cx="7567849" cy="950976"/>
          </a:xfrm>
          <a:prstGeom prst="rect">
            <a:avLst/>
          </a:prstGeom>
          <a:solidFill>
            <a:schemeClr val="accent5">
              <a:lumMod val="20000"/>
              <a:lumOff val="80000"/>
            </a:schemeClr>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marL="346075" indent="-346075">
              <a:buFont typeface="+mj-lt"/>
              <a:buAutoNum type="arabicPeriod" startAt="2"/>
            </a:pPr>
            <a:r>
              <a:rPr lang="en-US" sz="2000" b="1">
                <a:solidFill>
                  <a:schemeClr val="tx1"/>
                </a:solidFill>
                <a:latin typeface="Arial" panose="020B0604020202020204" pitchFamily="34" charset="0"/>
                <a:ea typeface="Calibri"/>
                <a:cs typeface="Arial" panose="020B0604020202020204" pitchFamily="34" charset="0"/>
              </a:rPr>
              <a:t>Types of genetic testing and their application</a:t>
            </a:r>
          </a:p>
        </p:txBody>
      </p:sp>
      <p:sp>
        <p:nvSpPr>
          <p:cNvPr id="8" name="Rectangle 7"/>
          <p:cNvSpPr/>
          <p:nvPr/>
        </p:nvSpPr>
        <p:spPr>
          <a:xfrm>
            <a:off x="3021493" y="5032857"/>
            <a:ext cx="7567849" cy="884618"/>
          </a:xfrm>
          <a:prstGeom prst="rect">
            <a:avLst/>
          </a:prstGeom>
          <a:solidFill>
            <a:schemeClr val="accent5">
              <a:lumMod val="20000"/>
              <a:lumOff val="80000"/>
            </a:schemeClr>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mj-lt"/>
              <a:buAutoNum type="arabicPeriod" startAt="4"/>
            </a:pPr>
            <a:r>
              <a:rPr lang="en-US" sz="2000" b="1">
                <a:solidFill>
                  <a:schemeClr val="tx1"/>
                </a:solidFill>
                <a:latin typeface="Arial" panose="020B0604020202020204" pitchFamily="34" charset="0"/>
                <a:cs typeface="Arial" panose="020B0604020202020204" pitchFamily="34" charset="0"/>
              </a:rPr>
              <a:t>Communicating the importance of genetics in neuromuscular disorders (NMD)</a:t>
            </a:r>
          </a:p>
        </p:txBody>
      </p:sp>
      <p:pic>
        <p:nvPicPr>
          <p:cNvPr id="9" name="Picture 2" descr="C:\Users\a057338\Desktop\MDA Webinars\1 Gene Replacement Therapy Webinar\GRT Webinar Deck\DNA-helix-fina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450922" y="3017949"/>
            <a:ext cx="4391027" cy="17137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21493" y="3886084"/>
            <a:ext cx="7567849" cy="950976"/>
          </a:xfrm>
          <a:prstGeom prst="rect">
            <a:avLst/>
          </a:prstGeom>
          <a:solidFill>
            <a:schemeClr val="accent5">
              <a:lumMod val="20000"/>
              <a:lumOff val="80000"/>
            </a:schemeClr>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mj-lt"/>
              <a:buAutoNum type="arabicPeriod" startAt="3"/>
            </a:pPr>
            <a:r>
              <a:rPr lang="en-US" sz="2000" b="1">
                <a:solidFill>
                  <a:schemeClr val="tx1"/>
                </a:solidFill>
                <a:latin typeface="Arial" panose="020B0604020202020204" pitchFamily="34" charset="0"/>
                <a:ea typeface="Calibri"/>
                <a:cs typeface="Arial" panose="020B0604020202020204" pitchFamily="34" charset="0"/>
              </a:rPr>
              <a:t>When to involve genetic counselors and/or geneticists </a:t>
            </a:r>
          </a:p>
        </p:txBody>
      </p:sp>
    </p:spTree>
    <p:extLst>
      <p:ext uri="{BB962C8B-B14F-4D97-AF65-F5344CB8AC3E}">
        <p14:creationId xmlns:p14="http://schemas.microsoft.com/office/powerpoint/2010/main" val="115048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pPr algn="l"/>
            <a:r>
              <a:rPr lang="en-US" sz="4000" b="1">
                <a:latin typeface="Arial" panose="020B0604020202020204" pitchFamily="34" charset="0"/>
                <a:cs typeface="Arial" panose="020B0604020202020204" pitchFamily="34" charset="0"/>
              </a:rPr>
              <a:t>1. Basics of Genetic Testing</a:t>
            </a:r>
          </a:p>
        </p:txBody>
      </p:sp>
    </p:spTree>
    <p:extLst>
      <p:ext uri="{BB962C8B-B14F-4D97-AF65-F5344CB8AC3E}">
        <p14:creationId xmlns:p14="http://schemas.microsoft.com/office/powerpoint/2010/main" val="85772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Why Do Genetic Testing?</a:t>
            </a:r>
          </a:p>
        </p:txBody>
      </p:sp>
      <p:sp>
        <p:nvSpPr>
          <p:cNvPr id="4" name="Chevron 3"/>
          <p:cNvSpPr/>
          <p:nvPr/>
        </p:nvSpPr>
        <p:spPr>
          <a:xfrm>
            <a:off x="850492" y="2385388"/>
            <a:ext cx="2617304" cy="2888576"/>
          </a:xfrm>
          <a:prstGeom prst="chevron">
            <a:avLst>
              <a:gd name="adj" fmla="val 28412"/>
            </a:avLst>
          </a:prstGeom>
          <a:solidFill>
            <a:schemeClr val="tx2">
              <a:lumMod val="40000"/>
              <a:lumOff val="60000"/>
            </a:schemeClr>
          </a:solidFill>
          <a:ln>
            <a:solidFill>
              <a:srgbClr val="CAE6EE"/>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200" b="1">
                <a:solidFill>
                  <a:schemeClr val="tx1"/>
                </a:solidFill>
                <a:latin typeface="Arial" panose="020B0604020202020204" pitchFamily="34" charset="0"/>
                <a:cs typeface="Arial" panose="020B0604020202020204" pitchFamily="34" charset="0"/>
              </a:rPr>
              <a:t>Utility of Genetic Testing</a:t>
            </a:r>
          </a:p>
        </p:txBody>
      </p:sp>
      <p:sp>
        <p:nvSpPr>
          <p:cNvPr id="12" name="Rectangle 11"/>
          <p:cNvSpPr/>
          <p:nvPr/>
        </p:nvSpPr>
        <p:spPr>
          <a:xfrm>
            <a:off x="3720444" y="1974574"/>
            <a:ext cx="7132320" cy="636196"/>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457200" rtlCol="0" anchor="ctr"/>
          <a:lstStyle/>
          <a:p>
            <a:r>
              <a:rPr lang="en-US" b="1">
                <a:solidFill>
                  <a:schemeClr val="tx1"/>
                </a:solidFill>
                <a:latin typeface="Arial" panose="020B0604020202020204" pitchFamily="34" charset="0"/>
                <a:cs typeface="Arial" panose="020B0604020202020204" pitchFamily="34" charset="0"/>
              </a:rPr>
              <a:t>Medical management</a:t>
            </a:r>
          </a:p>
        </p:txBody>
      </p:sp>
      <p:sp>
        <p:nvSpPr>
          <p:cNvPr id="13" name="Rectangle 12"/>
          <p:cNvSpPr/>
          <p:nvPr/>
        </p:nvSpPr>
        <p:spPr>
          <a:xfrm>
            <a:off x="3720442" y="2719570"/>
            <a:ext cx="7132320" cy="62460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457200" rtlCol="0" anchor="ctr"/>
          <a:lstStyle/>
          <a:p>
            <a:r>
              <a:rPr lang="en-US" b="1">
                <a:solidFill>
                  <a:schemeClr val="tx1"/>
                </a:solidFill>
                <a:latin typeface="Arial" panose="020B0604020202020204" pitchFamily="34" charset="0"/>
                <a:cs typeface="Arial" panose="020B0604020202020204" pitchFamily="34" charset="0"/>
              </a:rPr>
              <a:t>Natural history and anticipatory guidance</a:t>
            </a:r>
          </a:p>
        </p:txBody>
      </p:sp>
      <p:sp>
        <p:nvSpPr>
          <p:cNvPr id="14" name="Rectangle 13"/>
          <p:cNvSpPr/>
          <p:nvPr/>
        </p:nvSpPr>
        <p:spPr>
          <a:xfrm>
            <a:off x="3720442" y="3464566"/>
            <a:ext cx="7132320" cy="62460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457200" rtlCol="0" anchor="ctr"/>
          <a:lstStyle/>
          <a:p>
            <a:r>
              <a:rPr lang="en-US" b="1">
                <a:solidFill>
                  <a:schemeClr val="tx1"/>
                </a:solidFill>
                <a:latin typeface="Arial" panose="020B0604020202020204" pitchFamily="34" charset="0"/>
                <a:cs typeface="Arial" panose="020B0604020202020204" pitchFamily="34" charset="0"/>
              </a:rPr>
              <a:t>Family planning </a:t>
            </a:r>
          </a:p>
        </p:txBody>
      </p:sp>
      <p:sp>
        <p:nvSpPr>
          <p:cNvPr id="15" name="Rectangle 14"/>
          <p:cNvSpPr/>
          <p:nvPr/>
        </p:nvSpPr>
        <p:spPr>
          <a:xfrm>
            <a:off x="3720442" y="4954557"/>
            <a:ext cx="7132320" cy="836643"/>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457200" rtlCol="0" anchor="ctr"/>
          <a:lstStyle/>
          <a:p>
            <a:r>
              <a:rPr lang="en-US" b="1">
                <a:solidFill>
                  <a:schemeClr val="tx1"/>
                </a:solidFill>
                <a:latin typeface="Arial" panose="020B0604020202020204" pitchFamily="34" charset="0"/>
                <a:cs typeface="Arial" panose="020B0604020202020204" pitchFamily="34" charset="0"/>
              </a:rPr>
              <a:t>Access</a:t>
            </a:r>
          </a:p>
          <a:p>
            <a:pPr marL="509588" lvl="1"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Potential treatments</a:t>
            </a:r>
          </a:p>
          <a:p>
            <a:pPr marL="509588" lvl="1"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Potential clinical trials and natural history studies </a:t>
            </a:r>
          </a:p>
        </p:txBody>
      </p:sp>
      <p:sp>
        <p:nvSpPr>
          <p:cNvPr id="16" name="Rectangle 15"/>
          <p:cNvSpPr/>
          <p:nvPr/>
        </p:nvSpPr>
        <p:spPr>
          <a:xfrm>
            <a:off x="3720442" y="4209562"/>
            <a:ext cx="7132320" cy="62460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457200" rtlCol="0" anchor="ctr"/>
          <a:lstStyle/>
          <a:p>
            <a:r>
              <a:rPr lang="en-US" b="1">
                <a:solidFill>
                  <a:schemeClr val="tx1"/>
                </a:solidFill>
                <a:latin typeface="Arial" panose="020B0604020202020204" pitchFamily="34" charset="0"/>
                <a:cs typeface="Arial" panose="020B0604020202020204" pitchFamily="34" charset="0"/>
              </a:rPr>
              <a:t>End the diagnostic odyssey </a:t>
            </a:r>
          </a:p>
        </p:txBody>
      </p:sp>
    </p:spTree>
    <p:extLst>
      <p:ext uri="{BB962C8B-B14F-4D97-AF65-F5344CB8AC3E}">
        <p14:creationId xmlns:p14="http://schemas.microsoft.com/office/powerpoint/2010/main" val="127896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Inheritance: The Basis of Genetic Testing</a:t>
            </a:r>
          </a:p>
        </p:txBody>
      </p:sp>
      <p:sp>
        <p:nvSpPr>
          <p:cNvPr id="5" name="Text Placeholder 4"/>
          <p:cNvSpPr>
            <a:spLocks noGrp="1"/>
          </p:cNvSpPr>
          <p:nvPr>
            <p:ph type="body" sz="quarter" idx="11"/>
          </p:nvPr>
        </p:nvSpPr>
        <p:spPr>
          <a:xfrm>
            <a:off x="573996" y="1553263"/>
            <a:ext cx="11172825" cy="4695137"/>
          </a:xfrm>
        </p:spPr>
        <p:txBody>
          <a:bodyPr/>
          <a:lstStyle/>
          <a:p>
            <a:pPr marL="0" lvl="0" indent="0" algn="l" defTabSz="457200" rtl="0">
              <a:lnSpc>
                <a:spcPts val="2600"/>
              </a:lnSpc>
              <a:spcBef>
                <a:spcPts val="1800"/>
              </a:spcBef>
              <a:spcAft>
                <a:spcPts val="1200"/>
              </a:spcAft>
              <a:buClr>
                <a:srgbClr val="5BB9C3"/>
              </a:buClr>
              <a:buNone/>
            </a:pPr>
            <a:r>
              <a:rPr lang="en-US" sz="1800" kern="1200">
                <a:solidFill>
                  <a:prstClr val="black"/>
                </a:solidFill>
                <a:cs typeface="Arial"/>
              </a:rPr>
              <a:t>Several basic modes of inheritance exist for monogenic disorders; basic knowledge of these patterns is essential to understand how conditions run (or do not run) through families.</a:t>
            </a:r>
          </a:p>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67712224"/>
              </p:ext>
            </p:extLst>
          </p:nvPr>
        </p:nvGraphicFramePr>
        <p:xfrm>
          <a:off x="1131208" y="2424318"/>
          <a:ext cx="10058399" cy="3573358"/>
        </p:xfrm>
        <a:graphic>
          <a:graphicData uri="http://schemas.openxmlformats.org/drawingml/2006/table">
            <a:tbl>
              <a:tblPr/>
              <a:tblGrid>
                <a:gridCol w="1303074">
                  <a:extLst>
                    <a:ext uri="{9D8B030D-6E8A-4147-A177-3AD203B41FA5}">
                      <a16:colId xmlns:a16="http://schemas.microsoft.com/office/drawing/2014/main" val="422836242"/>
                    </a:ext>
                  </a:extLst>
                </a:gridCol>
                <a:gridCol w="6036081">
                  <a:extLst>
                    <a:ext uri="{9D8B030D-6E8A-4147-A177-3AD203B41FA5}">
                      <a16:colId xmlns:a16="http://schemas.microsoft.com/office/drawing/2014/main" val="718690185"/>
                    </a:ext>
                  </a:extLst>
                </a:gridCol>
                <a:gridCol w="2719244">
                  <a:extLst>
                    <a:ext uri="{9D8B030D-6E8A-4147-A177-3AD203B41FA5}">
                      <a16:colId xmlns:a16="http://schemas.microsoft.com/office/drawing/2014/main" val="3808952135"/>
                    </a:ext>
                  </a:extLst>
                </a:gridCol>
              </a:tblGrid>
              <a:tr h="593663">
                <a:tc>
                  <a:txBody>
                    <a:bodyPr/>
                    <a:lstStyle/>
                    <a:p>
                      <a:pPr algn="l" fontAlgn="t"/>
                      <a:r>
                        <a:rPr lang="en-US" sz="1600" b="1">
                          <a:solidFill>
                            <a:schemeClr val="bg1"/>
                          </a:solidFill>
                          <a:effectLst/>
                        </a:rPr>
                        <a:t>Inheritance Pattern</a:t>
                      </a:r>
                    </a:p>
                  </a:txBody>
                  <a:tcPr marL="65594" marR="65594" marT="32797" marB="32797"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85CC7"/>
                    </a:solidFill>
                  </a:tcPr>
                </a:tc>
                <a:tc>
                  <a:txBody>
                    <a:bodyPr/>
                    <a:lstStyle/>
                    <a:p>
                      <a:pPr algn="l" fontAlgn="t"/>
                      <a:r>
                        <a:rPr lang="en-US" sz="1600" b="1">
                          <a:solidFill>
                            <a:schemeClr val="bg1"/>
                          </a:solidFill>
                          <a:effectLst/>
                        </a:rPr>
                        <a:t>Characteristics</a:t>
                      </a:r>
                    </a:p>
                  </a:txBody>
                  <a:tcPr marL="65594" marR="65594" marT="32797" marB="32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85CC7"/>
                    </a:solidFill>
                  </a:tcPr>
                </a:tc>
                <a:tc>
                  <a:txBody>
                    <a:bodyPr/>
                    <a:lstStyle/>
                    <a:p>
                      <a:pPr algn="l" fontAlgn="t"/>
                      <a:r>
                        <a:rPr lang="en-US" sz="1600" b="1">
                          <a:solidFill>
                            <a:schemeClr val="bg1"/>
                          </a:solidFill>
                          <a:effectLst/>
                        </a:rPr>
                        <a:t>Disease Examples</a:t>
                      </a:r>
                    </a:p>
                  </a:txBody>
                  <a:tcPr marL="65594" marR="65594" marT="32797" marB="32797"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85CC7"/>
                    </a:solidFill>
                  </a:tcPr>
                </a:tc>
                <a:extLst>
                  <a:ext uri="{0D108BD9-81ED-4DB2-BD59-A6C34878D82A}">
                    <a16:rowId xmlns:a16="http://schemas.microsoft.com/office/drawing/2014/main" val="1821679804"/>
                  </a:ext>
                </a:extLst>
              </a:tr>
              <a:tr h="716307">
                <a:tc>
                  <a:txBody>
                    <a:bodyPr/>
                    <a:lstStyle/>
                    <a:p>
                      <a:pPr algn="l" fontAlgn="t"/>
                      <a:r>
                        <a:rPr lang="en-US" sz="1400" b="1">
                          <a:effectLst/>
                        </a:rPr>
                        <a:t>Autosomal Dominant</a:t>
                      </a:r>
                    </a:p>
                  </a:txBody>
                  <a:tcPr marL="65594" marR="65594" marT="32797" marB="32797"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algn="l" fontAlgn="t">
                        <a:spcBef>
                          <a:spcPts val="0"/>
                        </a:spcBef>
                        <a:spcAft>
                          <a:spcPts val="600"/>
                        </a:spcAft>
                      </a:pPr>
                      <a:r>
                        <a:rPr lang="en-US" sz="1200">
                          <a:effectLst/>
                        </a:rPr>
                        <a:t>Each affected person usually has an affected parent; condition occurs in </a:t>
                      </a:r>
                      <a:br>
                        <a:rPr lang="en-US" sz="1200">
                          <a:effectLst/>
                        </a:rPr>
                      </a:br>
                      <a:r>
                        <a:rPr lang="en-US" sz="1200">
                          <a:effectLst/>
                        </a:rPr>
                        <a:t>every generation.*</a:t>
                      </a:r>
                    </a:p>
                    <a:p>
                      <a:pPr lvl="1" algn="l" fontAlgn="t">
                        <a:spcBef>
                          <a:spcPts val="0"/>
                        </a:spcBef>
                        <a:spcAft>
                          <a:spcPts val="600"/>
                        </a:spcAft>
                      </a:pPr>
                      <a:r>
                        <a:rPr lang="en-US" sz="1050">
                          <a:effectLst/>
                        </a:rPr>
                        <a:t>*</a:t>
                      </a:r>
                      <a:r>
                        <a:rPr lang="en-US" sz="1050" i="0">
                          <a:effectLst/>
                        </a:rPr>
                        <a:t>De novo </a:t>
                      </a:r>
                      <a:r>
                        <a:rPr lang="en-US" sz="1050">
                          <a:effectLst/>
                        </a:rPr>
                        <a:t>changes could mask the expected inheritance pattern.</a:t>
                      </a:r>
                    </a:p>
                  </a:txBody>
                  <a:tcPr marL="65594" marR="65594" marT="32797" marB="32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algn="l" fontAlgn="t"/>
                      <a:r>
                        <a:rPr lang="en-US" sz="1200">
                          <a:effectLst/>
                        </a:rPr>
                        <a:t>Huntington’s disease, achondroplasia, myotonic dystrophy 1 and 2 </a:t>
                      </a:r>
                    </a:p>
                  </a:txBody>
                  <a:tcPr marL="65594" marR="65594" marT="32797" marB="32797"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extLst>
                  <a:ext uri="{0D108BD9-81ED-4DB2-BD59-A6C34878D82A}">
                    <a16:rowId xmlns:a16="http://schemas.microsoft.com/office/drawing/2014/main" val="264292938"/>
                  </a:ext>
                </a:extLst>
              </a:tr>
              <a:tr h="716307">
                <a:tc>
                  <a:txBody>
                    <a:bodyPr/>
                    <a:lstStyle/>
                    <a:p>
                      <a:pPr algn="l" fontAlgn="t"/>
                      <a:r>
                        <a:rPr lang="en-US" sz="1400" b="1">
                          <a:effectLst/>
                        </a:rPr>
                        <a:t>Autosomal Recessive</a:t>
                      </a:r>
                    </a:p>
                  </a:txBody>
                  <a:tcPr marL="65594" marR="65594" marT="32797" marB="32797"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85CC7">
                        <a:alpha val="20000"/>
                      </a:srgbClr>
                    </a:solidFill>
                  </a:tcPr>
                </a:tc>
                <a:tc>
                  <a:txBody>
                    <a:bodyPr/>
                    <a:lstStyle/>
                    <a:p>
                      <a:pPr algn="l" fontAlgn="t">
                        <a:spcAft>
                          <a:spcPts val="600"/>
                        </a:spcAft>
                      </a:pPr>
                      <a:r>
                        <a:rPr lang="en-US" sz="1200">
                          <a:effectLst/>
                        </a:rPr>
                        <a:t>Both parents of an affected person are carriers; not typically seen in every generation, but multiple siblings may be affected; seen in families of all backgrounds.*</a:t>
                      </a:r>
                    </a:p>
                    <a:p>
                      <a:pPr lvl="1" algn="l" fontAlgn="t"/>
                      <a:r>
                        <a:rPr lang="en-US" sz="1050">
                          <a:effectLst/>
                        </a:rPr>
                        <a:t>*Of greater suspicion in consanguineous families.</a:t>
                      </a:r>
                      <a:endParaRPr lang="en-US" sz="1200">
                        <a:effectLst/>
                      </a:endParaRPr>
                    </a:p>
                  </a:txBody>
                  <a:tcPr marL="65594" marR="65594" marT="32797" marB="32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85CC7">
                        <a:alpha val="20000"/>
                      </a:srgbClr>
                    </a:solidFill>
                  </a:tcPr>
                </a:tc>
                <a:tc>
                  <a:txBody>
                    <a:bodyPr/>
                    <a:lstStyle/>
                    <a:p>
                      <a:pPr algn="l" fontAlgn="t"/>
                      <a:r>
                        <a:rPr lang="en-US" sz="1200">
                          <a:effectLst/>
                        </a:rPr>
                        <a:t>Tay-Sachs disease, cystic fibrosis, phenylketonuria (PKU), spinal muscular atrophy (SMA)</a:t>
                      </a:r>
                    </a:p>
                  </a:txBody>
                  <a:tcPr marL="65594" marR="65594" marT="32797" marB="32797"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85CC7">
                        <a:alpha val="20000"/>
                      </a:srgbClr>
                    </a:solidFill>
                  </a:tcPr>
                </a:tc>
                <a:extLst>
                  <a:ext uri="{0D108BD9-81ED-4DB2-BD59-A6C34878D82A}">
                    <a16:rowId xmlns:a16="http://schemas.microsoft.com/office/drawing/2014/main" val="1572749608"/>
                  </a:ext>
                </a:extLst>
              </a:tr>
              <a:tr h="659073">
                <a:tc>
                  <a:txBody>
                    <a:bodyPr/>
                    <a:lstStyle/>
                    <a:p>
                      <a:pPr algn="l" fontAlgn="t"/>
                      <a:r>
                        <a:rPr lang="en-US" sz="1400" b="1">
                          <a:effectLst/>
                        </a:rPr>
                        <a:t>X-linked </a:t>
                      </a:r>
                    </a:p>
                  </a:txBody>
                  <a:tcPr marL="65594" marR="65594" marT="32797" marB="32797"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algn="l" fontAlgn="t"/>
                      <a:r>
                        <a:rPr lang="en-US" sz="1200">
                          <a:effectLst/>
                        </a:rPr>
                        <a:t>Affected individuals are typically male, but female carriers may have milder disease manifestations; affected males are typically born to unaffected mothers, and father-to-son transmission is not possible.</a:t>
                      </a:r>
                    </a:p>
                  </a:txBody>
                  <a:tcPr marL="65594" marR="65594" marT="32797" marB="32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algn="l" fontAlgn="t"/>
                      <a:r>
                        <a:rPr lang="en-US" sz="1200">
                          <a:effectLst/>
                        </a:rPr>
                        <a:t>Duchenne muscular</a:t>
                      </a:r>
                      <a:r>
                        <a:rPr lang="en-US" sz="1200" baseline="0">
                          <a:effectLst/>
                        </a:rPr>
                        <a:t> dystrophy, </a:t>
                      </a:r>
                      <a:r>
                        <a:rPr lang="en-US" sz="1200">
                          <a:effectLst/>
                        </a:rPr>
                        <a:t>ornithine transcarbamylase deficiency</a:t>
                      </a:r>
                    </a:p>
                  </a:txBody>
                  <a:tcPr marL="65594" marR="65594" marT="32797" marB="32797"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extLst>
                  <a:ext uri="{0D108BD9-81ED-4DB2-BD59-A6C34878D82A}">
                    <a16:rowId xmlns:a16="http://schemas.microsoft.com/office/drawing/2014/main" val="1170376462"/>
                  </a:ext>
                </a:extLst>
              </a:tr>
              <a:tr h="888008">
                <a:tc>
                  <a:txBody>
                    <a:bodyPr/>
                    <a:lstStyle/>
                    <a:p>
                      <a:pPr algn="l" fontAlgn="t"/>
                      <a:r>
                        <a:rPr lang="en-US" sz="1400" b="1">
                          <a:effectLst/>
                        </a:rPr>
                        <a:t>Mitochondrial</a:t>
                      </a:r>
                    </a:p>
                  </a:txBody>
                  <a:tcPr marL="65594" marR="65594" marT="32797" marB="32797"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85CC7">
                        <a:alpha val="20000"/>
                      </a:srgbClr>
                    </a:solidFill>
                  </a:tcPr>
                </a:tc>
                <a:tc>
                  <a:txBody>
                    <a:bodyPr/>
                    <a:lstStyle/>
                    <a:p>
                      <a:pPr algn="l" fontAlgn="t">
                        <a:spcAft>
                          <a:spcPts val="600"/>
                        </a:spcAft>
                      </a:pPr>
                      <a:r>
                        <a:rPr lang="en-US" sz="1200">
                          <a:effectLst/>
                        </a:rPr>
                        <a:t>Can affect both males and females, but only passed on by females because all mitochondria of all children come from the mother; can appear in every generation.*</a:t>
                      </a:r>
                    </a:p>
                    <a:p>
                      <a:pPr lvl="1" algn="l" fontAlgn="t"/>
                      <a:r>
                        <a:rPr lang="en-US" sz="1050">
                          <a:effectLst/>
                        </a:rPr>
                        <a:t>*Some mitochondrial disorders are due to variants in the nuclear genome, altering the inheritance pattern.</a:t>
                      </a:r>
                    </a:p>
                  </a:txBody>
                  <a:tcPr marL="65594" marR="65594" marT="32797" marB="3279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85CC7">
                        <a:alpha val="20000"/>
                      </a:srgbClr>
                    </a:solidFill>
                  </a:tcPr>
                </a:tc>
                <a:tc>
                  <a:txBody>
                    <a:bodyPr/>
                    <a:lstStyle/>
                    <a:p>
                      <a:pPr algn="l" fontAlgn="t"/>
                      <a:r>
                        <a:rPr lang="en-US" sz="1200">
                          <a:effectLst/>
                        </a:rPr>
                        <a:t>Leber’s hereditary optic neuropathy, Kearns-Sayre syndrome, chronic progressive external ophthalmoplegia </a:t>
                      </a:r>
                    </a:p>
                  </a:txBody>
                  <a:tcPr marL="65594" marR="65594" marT="32797" marB="32797"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85CC7">
                        <a:alpha val="20000"/>
                      </a:srgbClr>
                    </a:solidFill>
                  </a:tcPr>
                </a:tc>
                <a:extLst>
                  <a:ext uri="{0D108BD9-81ED-4DB2-BD59-A6C34878D82A}">
                    <a16:rowId xmlns:a16="http://schemas.microsoft.com/office/drawing/2014/main" val="1815223016"/>
                  </a:ext>
                </a:extLst>
              </a:tr>
            </a:tbl>
          </a:graphicData>
        </a:graphic>
      </p:graphicFrame>
      <p:sp>
        <p:nvSpPr>
          <p:cNvPr id="7" name="Rectangle 6"/>
          <p:cNvSpPr/>
          <p:nvPr/>
        </p:nvSpPr>
        <p:spPr>
          <a:xfrm>
            <a:off x="1671782" y="6424057"/>
            <a:ext cx="9698182" cy="369332"/>
          </a:xfrm>
          <a:prstGeom prst="rect">
            <a:avLst/>
          </a:prstGeom>
        </p:spPr>
        <p:txBody>
          <a:bodyPr wrap="square">
            <a:spAutoFit/>
          </a:bodyPr>
          <a:lstStyle/>
          <a:p>
            <a:r>
              <a:rPr lang="en-US" sz="900"/>
              <a:t>Genetic Alliance; The New York-Mid-Atlantic Consortium for Genetic and Newborn Screening Services. </a:t>
            </a:r>
            <a:r>
              <a:rPr lang="en-US" sz="900" i="1"/>
              <a:t>Understanding Genetics: A New York, Mid-Atlantic Guide for Patients and Health Professionals</a:t>
            </a:r>
            <a:r>
              <a:rPr lang="en-US" sz="900"/>
              <a:t>. Washington, DC: Genetic Alliance; 2009. APPENDIX E, INHERITANCE PATTERNS. https://www.ncbi.nlm.nih.gov/books/NBK115561/.</a:t>
            </a:r>
          </a:p>
        </p:txBody>
      </p:sp>
    </p:spTree>
    <p:extLst>
      <p:ext uri="{BB962C8B-B14F-4D97-AF65-F5344CB8AC3E}">
        <p14:creationId xmlns:p14="http://schemas.microsoft.com/office/powerpoint/2010/main" val="137331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A1F3-05B7-4782-8C8C-AF737133243A}"/>
              </a:ext>
            </a:extLst>
          </p:cNvPr>
          <p:cNvSpPr>
            <a:spLocks noGrp="1"/>
          </p:cNvSpPr>
          <p:nvPr>
            <p:ph type="title"/>
          </p:nvPr>
        </p:nvSpPr>
        <p:spPr/>
        <p:txBody>
          <a:bodyPr/>
          <a:lstStyle/>
          <a:p>
            <a:r>
              <a:rPr lang="en-US"/>
              <a:t>Additional Genetics Concepts</a:t>
            </a:r>
          </a:p>
        </p:txBody>
      </p:sp>
      <p:sp>
        <p:nvSpPr>
          <p:cNvPr id="4" name="Text Placeholder 3"/>
          <p:cNvSpPr>
            <a:spLocks noGrp="1"/>
          </p:cNvSpPr>
          <p:nvPr>
            <p:ph type="body" sz="quarter" idx="11"/>
          </p:nvPr>
        </p:nvSpPr>
        <p:spPr/>
        <p:txBody>
          <a:bodyPr>
            <a:normAutofit fontScale="92500" lnSpcReduction="20000"/>
          </a:bodyPr>
          <a:lstStyle/>
          <a:p>
            <a:pPr marL="283464" lvl="0" indent="-283464" algn="l" defTabSz="457200" rtl="0">
              <a:lnSpc>
                <a:spcPct val="120000"/>
              </a:lnSpc>
              <a:spcBef>
                <a:spcPts val="300"/>
              </a:spcBef>
              <a:buClr>
                <a:srgbClr val="5BB9C3"/>
              </a:buClr>
              <a:buFont typeface="Arial"/>
              <a:buChar char="•"/>
            </a:pPr>
            <a:r>
              <a:rPr lang="en-US" sz="1500" b="1" kern="1200">
                <a:solidFill>
                  <a:prstClr val="black"/>
                </a:solidFill>
                <a:cs typeface="Arial"/>
              </a:rPr>
              <a:t>Anticipation</a:t>
            </a:r>
          </a:p>
          <a:p>
            <a:pPr lvl="1" algn="l" defTabSz="457200" rtl="0">
              <a:lnSpc>
                <a:spcPct val="120000"/>
              </a:lnSpc>
              <a:spcBef>
                <a:spcPts val="300"/>
              </a:spcBef>
              <a:buClr>
                <a:srgbClr val="5BB9C3"/>
              </a:buClr>
              <a:buFont typeface="Arial"/>
              <a:buChar char="–"/>
            </a:pPr>
            <a:r>
              <a:rPr lang="en-US" sz="1400" kern="1200">
                <a:solidFill>
                  <a:prstClr val="black"/>
                </a:solidFill>
                <a:cs typeface="Arial"/>
              </a:rPr>
              <a:t>Certain types of genetic conditions (i.e., repeat disorders) may feature anticipation. The phenotypic result is that with each generation affected, symptoms present at an earlier age with greater severity because of the expansion of the genetic variant</a:t>
            </a:r>
          </a:p>
          <a:p>
            <a:pPr lvl="1" algn="l" defTabSz="457200" rtl="0">
              <a:lnSpc>
                <a:spcPct val="120000"/>
              </a:lnSpc>
              <a:spcBef>
                <a:spcPts val="600"/>
              </a:spcBef>
              <a:buClr>
                <a:srgbClr val="5BB9C3"/>
              </a:buClr>
              <a:buFont typeface="Arial"/>
              <a:buChar char="–"/>
            </a:pPr>
            <a:r>
              <a:rPr lang="en-US" sz="1400" kern="1200">
                <a:solidFill>
                  <a:prstClr val="black"/>
                </a:solidFill>
                <a:cs typeface="Arial"/>
              </a:rPr>
              <a:t>Examples: Huntington’s disease, myotonic dystrophy type 1 (</a:t>
            </a:r>
            <a:r>
              <a:rPr lang="en-US" sz="1400" u="sng" kern="1200">
                <a:solidFill>
                  <a:prstClr val="black"/>
                </a:solidFill>
                <a:cs typeface="Arial"/>
              </a:rPr>
              <a:t>not</a:t>
            </a:r>
            <a:r>
              <a:rPr lang="en-US" sz="1400" kern="1200">
                <a:solidFill>
                  <a:prstClr val="black"/>
                </a:solidFill>
                <a:cs typeface="Arial"/>
              </a:rPr>
              <a:t> myotonic dystrophy type 2)</a:t>
            </a:r>
          </a:p>
          <a:p>
            <a:pPr marL="283464" lvl="0" indent="-283464" algn="l" defTabSz="457200" rtl="0">
              <a:lnSpc>
                <a:spcPct val="120000"/>
              </a:lnSpc>
              <a:spcBef>
                <a:spcPts val="1800"/>
              </a:spcBef>
              <a:buClr>
                <a:srgbClr val="5BB9C3"/>
              </a:buClr>
              <a:buFont typeface="Arial"/>
              <a:buChar char="•"/>
            </a:pPr>
            <a:r>
              <a:rPr lang="en-US" sz="1500" b="1" kern="1200">
                <a:solidFill>
                  <a:prstClr val="black"/>
                </a:solidFill>
                <a:cs typeface="Arial"/>
              </a:rPr>
              <a:t>Penetrance</a:t>
            </a:r>
          </a:p>
          <a:p>
            <a:pPr lvl="1" algn="l" defTabSz="457200" rtl="0">
              <a:lnSpc>
                <a:spcPct val="120000"/>
              </a:lnSpc>
              <a:spcBef>
                <a:spcPts val="300"/>
              </a:spcBef>
              <a:buClr>
                <a:srgbClr val="5BB9C3"/>
              </a:buClr>
              <a:buFont typeface="Arial"/>
              <a:buChar char="–"/>
            </a:pPr>
            <a:r>
              <a:rPr lang="en-US" sz="1400" kern="1200">
                <a:solidFill>
                  <a:prstClr val="black"/>
                </a:solidFill>
                <a:cs typeface="Arial"/>
              </a:rPr>
              <a:t>The percentage of individuals with a genetic variant who show symptoms of disease. For most neuromuscular disorders, the penetrance is high—almost everyone with the genetic variant has symptoms of the condition</a:t>
            </a:r>
          </a:p>
          <a:p>
            <a:pPr marL="283464" lvl="0" indent="-283464" algn="l" defTabSz="457200" rtl="0">
              <a:lnSpc>
                <a:spcPct val="120000"/>
              </a:lnSpc>
              <a:spcBef>
                <a:spcPts val="1800"/>
              </a:spcBef>
              <a:buClr>
                <a:srgbClr val="5BB9C3"/>
              </a:buClr>
              <a:buFont typeface="Arial"/>
              <a:buChar char="•"/>
            </a:pPr>
            <a:r>
              <a:rPr lang="en-US" sz="1500" b="1" kern="1200">
                <a:solidFill>
                  <a:prstClr val="black"/>
                </a:solidFill>
                <a:cs typeface="Arial"/>
              </a:rPr>
              <a:t>Variable expressivity</a:t>
            </a:r>
          </a:p>
          <a:p>
            <a:pPr lvl="1" algn="l" defTabSz="457200" rtl="0">
              <a:lnSpc>
                <a:spcPct val="120000"/>
              </a:lnSpc>
              <a:spcBef>
                <a:spcPts val="300"/>
              </a:spcBef>
              <a:buClr>
                <a:srgbClr val="5BB9C3"/>
              </a:buClr>
              <a:buFont typeface="Arial"/>
              <a:buChar char="–"/>
            </a:pPr>
            <a:r>
              <a:rPr lang="en-US" sz="1400" kern="1200">
                <a:solidFill>
                  <a:prstClr val="black"/>
                </a:solidFill>
                <a:cs typeface="Arial"/>
              </a:rPr>
              <a:t>Individuals with the same genetic condition (even within the same family) may have different symptoms</a:t>
            </a:r>
          </a:p>
          <a:p>
            <a:pPr marL="283464" lvl="0" indent="-283464" algn="l" defTabSz="457200" rtl="0">
              <a:lnSpc>
                <a:spcPct val="120000"/>
              </a:lnSpc>
              <a:spcBef>
                <a:spcPts val="1800"/>
              </a:spcBef>
              <a:buClr>
                <a:srgbClr val="5BB9C3"/>
              </a:buClr>
              <a:buFont typeface="Arial"/>
              <a:buChar char="•"/>
            </a:pPr>
            <a:r>
              <a:rPr lang="en-US" sz="1500" b="1" kern="1200">
                <a:solidFill>
                  <a:prstClr val="black"/>
                </a:solidFill>
                <a:cs typeface="Arial"/>
              </a:rPr>
              <a:t>Genotype/Phenotype correlation</a:t>
            </a:r>
          </a:p>
          <a:p>
            <a:pPr lvl="1" algn="l" defTabSz="457200" rtl="0">
              <a:lnSpc>
                <a:spcPct val="120000"/>
              </a:lnSpc>
              <a:spcBef>
                <a:spcPts val="300"/>
              </a:spcBef>
              <a:buClr>
                <a:srgbClr val="5BB9C3"/>
              </a:buClr>
              <a:buFont typeface="Arial"/>
              <a:buChar char="–"/>
            </a:pPr>
            <a:r>
              <a:rPr lang="en-US" sz="1400" kern="1200">
                <a:solidFill>
                  <a:prstClr val="black"/>
                </a:solidFill>
                <a:cs typeface="Arial"/>
              </a:rPr>
              <a:t>For some genetic conditions/genes, certain genetic variants are associated with particular symptoms or severity and differ from other variants in the gene</a:t>
            </a:r>
          </a:p>
          <a:p>
            <a:pPr marL="283464" lvl="0" indent="-283464" algn="l" defTabSz="457200" rtl="0">
              <a:lnSpc>
                <a:spcPct val="120000"/>
              </a:lnSpc>
              <a:spcBef>
                <a:spcPts val="1800"/>
              </a:spcBef>
              <a:buClr>
                <a:srgbClr val="5BB9C3"/>
              </a:buClr>
              <a:buFont typeface="Arial"/>
              <a:buChar char="•"/>
            </a:pPr>
            <a:r>
              <a:rPr lang="en-US" sz="1500" b="1" kern="1200">
                <a:solidFill>
                  <a:prstClr val="black"/>
                </a:solidFill>
                <a:cs typeface="Arial"/>
              </a:rPr>
              <a:t>De novo</a:t>
            </a:r>
          </a:p>
          <a:p>
            <a:pPr lvl="1" algn="l" defTabSz="457200" rtl="0">
              <a:lnSpc>
                <a:spcPct val="120000"/>
              </a:lnSpc>
              <a:spcBef>
                <a:spcPts val="300"/>
              </a:spcBef>
              <a:buClr>
                <a:srgbClr val="5BB9C3"/>
              </a:buClr>
              <a:buFont typeface="Arial"/>
              <a:buChar char="–"/>
            </a:pPr>
            <a:r>
              <a:rPr lang="en-US" sz="1400" kern="1200">
                <a:solidFill>
                  <a:prstClr val="black"/>
                </a:solidFill>
                <a:cs typeface="Arial"/>
              </a:rPr>
              <a:t>Some genetic variants occur brand new or de novo in the proband. While the gene may be associated with autosomal dominant inheritance, a family history of the disorder would not be observed if due to de novo inheritance. The percentage of de novo cases is described in the medical literature for many conditions</a:t>
            </a:r>
          </a:p>
          <a:p>
            <a:endParaRPr lang="en-US"/>
          </a:p>
        </p:txBody>
      </p:sp>
    </p:spTree>
    <p:extLst>
      <p:ext uri="{BB962C8B-B14F-4D97-AF65-F5344CB8AC3E}">
        <p14:creationId xmlns:p14="http://schemas.microsoft.com/office/powerpoint/2010/main" val="48896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6077-B53D-4983-877B-F9C7C363961F}"/>
              </a:ext>
            </a:extLst>
          </p:cNvPr>
          <p:cNvSpPr>
            <a:spLocks noGrp="1"/>
          </p:cNvSpPr>
          <p:nvPr>
            <p:ph type="title"/>
          </p:nvPr>
        </p:nvSpPr>
        <p:spPr/>
        <p:txBody>
          <a:bodyPr/>
          <a:lstStyle/>
          <a:p>
            <a:r>
              <a:rPr lang="en-US"/>
              <a:t>Possible Results of Genetic Testing</a:t>
            </a:r>
          </a:p>
        </p:txBody>
      </p:sp>
      <p:sp>
        <p:nvSpPr>
          <p:cNvPr id="6" name="Text Placeholder 5"/>
          <p:cNvSpPr>
            <a:spLocks noGrp="1"/>
          </p:cNvSpPr>
          <p:nvPr>
            <p:ph type="body" sz="quarter" idx="11"/>
          </p:nvPr>
        </p:nvSpPr>
        <p:spPr/>
        <p:txBody>
          <a:bodyPr>
            <a:normAutofit/>
          </a:bodyPr>
          <a:lstStyle/>
          <a:p>
            <a:pPr marL="283464" lvl="0" indent="-283464" algn="l" defTabSz="457200" rtl="0">
              <a:spcBef>
                <a:spcPts val="1800"/>
              </a:spcBef>
              <a:buClr>
                <a:srgbClr val="5BB9C3"/>
              </a:buClr>
              <a:buFont typeface="Arial"/>
              <a:buChar char="•"/>
            </a:pPr>
            <a:r>
              <a:rPr lang="en-US" sz="1800" b="1" kern="1200">
                <a:solidFill>
                  <a:prstClr val="black"/>
                </a:solidFill>
                <a:cs typeface="Arial"/>
              </a:rPr>
              <a:t>Positive</a:t>
            </a:r>
          </a:p>
          <a:p>
            <a:pPr lvl="1" algn="l" defTabSz="457200" rtl="0">
              <a:spcBef>
                <a:spcPts val="300"/>
              </a:spcBef>
              <a:buClr>
                <a:srgbClr val="5BB9C3"/>
              </a:buClr>
              <a:buFont typeface="Arial"/>
              <a:buChar char="–"/>
            </a:pPr>
            <a:r>
              <a:rPr lang="en-US" sz="1600" kern="1200">
                <a:solidFill>
                  <a:prstClr val="black"/>
                </a:solidFill>
                <a:cs typeface="Arial"/>
              </a:rPr>
              <a:t>Meaning: a pathogenic gene or variant was identified in analysis</a:t>
            </a:r>
          </a:p>
          <a:p>
            <a:pPr lvl="1" algn="l" defTabSz="457200" rtl="0">
              <a:spcBef>
                <a:spcPts val="300"/>
              </a:spcBef>
              <a:buClr>
                <a:srgbClr val="5BB9C3"/>
              </a:buClr>
              <a:buFont typeface="Arial"/>
              <a:buChar char="–"/>
            </a:pPr>
            <a:r>
              <a:rPr lang="en-US" sz="1600" kern="1200">
                <a:solidFill>
                  <a:prstClr val="black"/>
                </a:solidFill>
                <a:cs typeface="Arial"/>
              </a:rPr>
              <a:t>Interpretation: A positive result does not automatically equate with a genetic diagnosis. Could provide an etiology, give anticipatory guidance, and clarify risks to family members. Alternatively, could identify other health risks outside of the presenting symptoms</a:t>
            </a:r>
          </a:p>
          <a:p>
            <a:pPr marL="283464" lvl="0" indent="-283464" algn="l" defTabSz="457200" rtl="0">
              <a:spcBef>
                <a:spcPts val="1800"/>
              </a:spcBef>
              <a:buClr>
                <a:srgbClr val="5BB9C3"/>
              </a:buClr>
              <a:buFont typeface="Arial"/>
              <a:buChar char="•"/>
            </a:pPr>
            <a:r>
              <a:rPr lang="en-US" sz="1800" b="1" kern="1200">
                <a:solidFill>
                  <a:prstClr val="black"/>
                </a:solidFill>
                <a:cs typeface="Arial"/>
              </a:rPr>
              <a:t>Negative</a:t>
            </a:r>
          </a:p>
          <a:p>
            <a:pPr lvl="1" algn="l" defTabSz="457200" rtl="0">
              <a:spcBef>
                <a:spcPts val="300"/>
              </a:spcBef>
              <a:buClr>
                <a:srgbClr val="5BB9C3"/>
              </a:buClr>
              <a:buFont typeface="Arial"/>
              <a:buChar char="–"/>
            </a:pPr>
            <a:r>
              <a:rPr lang="en-US" sz="1600" kern="1200">
                <a:solidFill>
                  <a:prstClr val="black"/>
                </a:solidFill>
                <a:cs typeface="Arial"/>
              </a:rPr>
              <a:t>Meaning: No pathogenic variants were identified in the genes that were analyzed </a:t>
            </a:r>
          </a:p>
          <a:p>
            <a:pPr lvl="1" algn="l" defTabSz="457200" rtl="0">
              <a:spcBef>
                <a:spcPts val="300"/>
              </a:spcBef>
              <a:buClr>
                <a:srgbClr val="5BB9C3"/>
              </a:buClr>
              <a:buFont typeface="Arial"/>
              <a:buChar char="–"/>
            </a:pPr>
            <a:r>
              <a:rPr lang="en-US" sz="1600" kern="1200">
                <a:solidFill>
                  <a:prstClr val="black"/>
                </a:solidFill>
                <a:cs typeface="Arial"/>
              </a:rPr>
              <a:t>Interpretation: A negative result often does not completely rule out the possibility that the patient’s symptoms are due to a genetic etiology. Additional testing, possibly genetic, may be warranted</a:t>
            </a:r>
          </a:p>
          <a:p>
            <a:pPr marL="283464" lvl="0" indent="-283464" algn="l" defTabSz="457200" rtl="0">
              <a:spcBef>
                <a:spcPts val="1800"/>
              </a:spcBef>
              <a:buClr>
                <a:srgbClr val="5BB9C3"/>
              </a:buClr>
              <a:buFont typeface="Arial"/>
              <a:buChar char="•"/>
            </a:pPr>
            <a:r>
              <a:rPr lang="en-US" sz="1800" b="1" kern="1200">
                <a:solidFill>
                  <a:prstClr val="black"/>
                </a:solidFill>
                <a:cs typeface="Arial"/>
              </a:rPr>
              <a:t>Variant of uncertain significance (VUS)</a:t>
            </a:r>
          </a:p>
          <a:p>
            <a:pPr lvl="1" algn="l" defTabSz="457200" rtl="0">
              <a:spcBef>
                <a:spcPts val="300"/>
              </a:spcBef>
              <a:buClr>
                <a:srgbClr val="5BB9C3"/>
              </a:buClr>
              <a:buFont typeface="Arial"/>
              <a:buChar char="–"/>
            </a:pPr>
            <a:r>
              <a:rPr lang="en-US" sz="1600" kern="1200">
                <a:solidFill>
                  <a:prstClr val="black"/>
                </a:solidFill>
                <a:cs typeface="Arial"/>
              </a:rPr>
              <a:t>Meaning: One (or more) variants were identified in the genes that were analyzed, but there are not enough data to know if this variant is pathogenic</a:t>
            </a:r>
          </a:p>
          <a:p>
            <a:pPr lvl="1" algn="l" defTabSz="457200" rtl="0">
              <a:spcBef>
                <a:spcPts val="300"/>
              </a:spcBef>
              <a:buClr>
                <a:srgbClr val="5BB9C3"/>
              </a:buClr>
              <a:buFont typeface="Arial"/>
              <a:buChar char="–"/>
            </a:pPr>
            <a:r>
              <a:rPr lang="en-US" sz="1600" kern="1200">
                <a:solidFill>
                  <a:prstClr val="black"/>
                </a:solidFill>
                <a:cs typeface="Arial"/>
              </a:rPr>
              <a:t>Interpretation: A VUS rarely establishes a clinical diagnosis. Additional testing, possibly family member genetic testing, may be warranted</a:t>
            </a:r>
          </a:p>
          <a:p>
            <a:pPr marL="0" lvl="0" indent="0" algn="l" defTabSz="457200" rtl="0">
              <a:spcBef>
                <a:spcPts val="1800"/>
              </a:spcBef>
              <a:buClr>
                <a:srgbClr val="5BB9C3"/>
              </a:buClr>
              <a:buNone/>
            </a:pPr>
            <a:endParaRPr lang="en-US" sz="1800" kern="1200">
              <a:solidFill>
                <a:prstClr val="black"/>
              </a:solidFill>
              <a:cs typeface="Arial"/>
            </a:endParaRPr>
          </a:p>
          <a:p>
            <a:endParaRPr lang="en-US" sz="3200"/>
          </a:p>
        </p:txBody>
      </p:sp>
      <p:sp>
        <p:nvSpPr>
          <p:cNvPr id="4" name="Rectangle 3"/>
          <p:cNvSpPr/>
          <p:nvPr/>
        </p:nvSpPr>
        <p:spPr>
          <a:xfrm>
            <a:off x="1780902" y="6423353"/>
            <a:ext cx="9906000" cy="246221"/>
          </a:xfrm>
          <a:prstGeom prst="rect">
            <a:avLst/>
          </a:prstGeom>
        </p:spPr>
        <p:txBody>
          <a:bodyPr wrap="square">
            <a:spAutoFit/>
          </a:bodyPr>
          <a:lstStyle/>
          <a:p>
            <a:r>
              <a:rPr lang="en-US" sz="1000"/>
              <a:t>Richards S, et al. </a:t>
            </a:r>
            <a:r>
              <a:rPr lang="en-US" sz="1000" i="1"/>
              <a:t>Genet Med</a:t>
            </a:r>
            <a:r>
              <a:rPr lang="en-US" sz="1000"/>
              <a:t>. 2015;17:405-424. </a:t>
            </a:r>
          </a:p>
        </p:txBody>
      </p:sp>
      <p:sp>
        <p:nvSpPr>
          <p:cNvPr id="5" name="Rectangle 4"/>
          <p:cNvSpPr/>
          <p:nvPr/>
        </p:nvSpPr>
        <p:spPr>
          <a:xfrm>
            <a:off x="5130800" y="5742631"/>
            <a:ext cx="6451600" cy="461665"/>
          </a:xfrm>
          <a:prstGeom prst="rect">
            <a:avLst/>
          </a:prstGeom>
        </p:spPr>
        <p:txBody>
          <a:bodyPr wrap="square" anchor="b">
            <a:spAutoFit/>
          </a:bodyPr>
          <a:lstStyle/>
          <a:p>
            <a:pPr lvl="0" defTabSz="457200">
              <a:spcBef>
                <a:spcPts val="1800"/>
              </a:spcBef>
              <a:buClr>
                <a:srgbClr val="5BB9C3"/>
              </a:buClr>
            </a:pPr>
            <a:r>
              <a:rPr lang="en-US" sz="1200">
                <a:solidFill>
                  <a:prstClr val="black"/>
                </a:solidFill>
                <a:latin typeface="Arial"/>
                <a:cs typeface="Arial"/>
              </a:rPr>
              <a:t>*Uniform variant interpretation guidelines have been set by the American College of Medical Genetics and Genomics and the Association for Molecular Pathology.</a:t>
            </a:r>
          </a:p>
        </p:txBody>
      </p:sp>
    </p:spTree>
    <p:extLst>
      <p:ext uri="{BB962C8B-B14F-4D97-AF65-F5344CB8AC3E}">
        <p14:creationId xmlns:p14="http://schemas.microsoft.com/office/powerpoint/2010/main" val="110038346"/>
      </p:ext>
    </p:extLst>
  </p:cSld>
  <p:clrMapOvr>
    <a:masterClrMapping/>
  </p:clrMapOvr>
</p:sld>
</file>

<file path=ppt/theme/theme1.xml><?xml version="1.0" encoding="utf-8"?>
<a:theme xmlns:a="http://schemas.openxmlformats.org/drawingml/2006/main" name="text slide">
  <a:themeElements>
    <a:clrScheme name="Custom 3">
      <a:dk1>
        <a:sysClr val="windowText" lastClr="000000"/>
      </a:dk1>
      <a:lt1>
        <a:sysClr val="window" lastClr="FFFFFF"/>
      </a:lt1>
      <a:dk2>
        <a:srgbClr val="44546A"/>
      </a:dk2>
      <a:lt2>
        <a:srgbClr val="E7E6E6"/>
      </a:lt2>
      <a:accent1>
        <a:srgbClr val="485CC7"/>
      </a:accent1>
      <a:accent2>
        <a:srgbClr val="F1B434"/>
      </a:accent2>
      <a:accent3>
        <a:srgbClr val="E64561"/>
      </a:accent3>
      <a:accent4>
        <a:srgbClr val="5DDAC0"/>
      </a:accent4>
      <a:accent5>
        <a:srgbClr val="4A317D"/>
      </a:accent5>
      <a:accent6>
        <a:srgbClr val="E7E6E6"/>
      </a:accent6>
      <a:hlink>
        <a:srgbClr val="0563C1"/>
      </a:hlink>
      <a:folHlink>
        <a:srgbClr val="954F72"/>
      </a:folHlink>
    </a:clrScheme>
    <a:fontScheme name="MDA template">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12700" rIns="0" bIns="0" rtlCol="0">
        <a:spAutoFit/>
      </a:bodyPr>
      <a:lstStyle>
        <a:defPPr marL="12700" algn="l">
          <a:lnSpc>
            <a:spcPts val="3604"/>
          </a:lnSpc>
          <a:spcBef>
            <a:spcPts val="100"/>
          </a:spcBef>
          <a:defRPr sz="4300" kern="0" dirty="0" smtClean="0"/>
        </a:defPPr>
      </a:lstStyle>
    </a:txDef>
  </a:objectDefaults>
  <a:extraClrSchemeLst/>
  <a:extLst>
    <a:ext uri="{05A4C25C-085E-4340-85A3-A5531E510DB2}">
      <thm15:themeFamily xmlns:thm15="http://schemas.microsoft.com/office/thememl/2012/main" name="Transitions in Care Deck_Module 2_New Template" id="{FC3D4B42-4960-A041-80FA-6067B2939AD5}" vid="{997DAB93-11B0-9347-9978-1255999DC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7ECD403BEB4C4F94289DE25156AD3A" ma:contentTypeVersion="12" ma:contentTypeDescription="Create a new document." ma:contentTypeScope="" ma:versionID="13098a6280a0ea14c6963d8760c32e5b">
  <xsd:schema xmlns:xsd="http://www.w3.org/2001/XMLSchema" xmlns:xs="http://www.w3.org/2001/XMLSchema" xmlns:p="http://schemas.microsoft.com/office/2006/metadata/properties" xmlns:ns2="b3c72bdd-d9c2-4705-8212-0b922216ea8a" xmlns:ns3="68dd7997-1204-4884-a1a1-d773e981824a" targetNamespace="http://schemas.microsoft.com/office/2006/metadata/properties" ma:root="true" ma:fieldsID="afafbc5d7fa2929aacc6ceb17331a3e5" ns2:_="" ns3:_="">
    <xsd:import namespace="b3c72bdd-d9c2-4705-8212-0b922216ea8a"/>
    <xsd:import namespace="68dd7997-1204-4884-a1a1-d773e98182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72bdd-d9c2-4705-8212-0b922216e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dd7997-1204-4884-a1a1-d773e981824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60CF5F-B4BE-47AF-9585-D6BC74E16A52}">
  <ds:schemaRefs>
    <ds:schemaRef ds:uri="http://schemas.microsoft.com/sharepoint/v3/contenttype/forms"/>
  </ds:schemaRefs>
</ds:datastoreItem>
</file>

<file path=customXml/itemProps2.xml><?xml version="1.0" encoding="utf-8"?>
<ds:datastoreItem xmlns:ds="http://schemas.openxmlformats.org/officeDocument/2006/customXml" ds:itemID="{B637ABF3-B3D0-4453-88B4-2C29C89F7C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72bdd-d9c2-4705-8212-0b922216ea8a"/>
    <ds:schemaRef ds:uri="68dd7997-1204-4884-a1a1-d773e98182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7B7822-49FC-4438-A8BB-4D70AEB8B545}">
  <ds:schemaRefs>
    <ds:schemaRef ds:uri="http://purl.org/dc/elements/1.1/"/>
    <ds:schemaRef ds:uri="http://schemas.microsoft.com/office/2006/metadata/properties"/>
    <ds:schemaRef ds:uri="http://schemas.microsoft.com/office/2006/documentManagement/types"/>
    <ds:schemaRef ds:uri="68dd7997-1204-4884-a1a1-d773e981824a"/>
    <ds:schemaRef ds:uri="http://schemas.microsoft.com/office/infopath/2007/PartnerControls"/>
    <ds:schemaRef ds:uri="http://purl.org/dc/dcmitype/"/>
    <ds:schemaRef ds:uri="http://purl.org/dc/terms/"/>
    <ds:schemaRef ds:uri="http://schemas.openxmlformats.org/package/2006/metadata/core-properties"/>
    <ds:schemaRef ds:uri="b3c72bdd-d9c2-4705-8212-0b922216ea8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3796</Words>
  <Application>Microsoft Office PowerPoint</Application>
  <PresentationFormat>Widescreen</PresentationFormat>
  <Paragraphs>373</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Rounded MT Bold</vt:lpstr>
      <vt:lpstr>Calibri</vt:lpstr>
      <vt:lpstr>Freestyle Script</vt:lpstr>
      <vt:lpstr>Mistral</vt:lpstr>
      <vt:lpstr>text slide</vt:lpstr>
      <vt:lpstr>PowerPoint Presentation</vt:lpstr>
      <vt:lpstr>Christina Dailey, MS, CGC</vt:lpstr>
      <vt:lpstr>Program Objectives</vt:lpstr>
      <vt:lpstr>Program Agenda</vt:lpstr>
      <vt:lpstr>PowerPoint Presentation</vt:lpstr>
      <vt:lpstr>Why Do Genetic Testing?</vt:lpstr>
      <vt:lpstr>Inheritance: The Basis of Genetic Testing</vt:lpstr>
      <vt:lpstr>Additional Genetics Concepts</vt:lpstr>
      <vt:lpstr>Possible Results of Genetic Testing</vt:lpstr>
      <vt:lpstr>Factors Complicating Genetic Testing Results Interpretation</vt:lpstr>
      <vt:lpstr>Important Differences to Consider Between Genetic and Basic Laboratory Testing </vt:lpstr>
      <vt:lpstr>PowerPoint Presentation</vt:lpstr>
      <vt:lpstr>Types of Genetic Testing</vt:lpstr>
      <vt:lpstr>Types of Genetic Testing (cont.)</vt:lpstr>
      <vt:lpstr>Genetic Testing in the Diagnostic Process</vt:lpstr>
      <vt:lpstr>Findings That Could Trigger Consideration of  Genetic Testing</vt:lpstr>
      <vt:lpstr>Selecting a Genetic Test</vt:lpstr>
      <vt:lpstr>Genetic Testing Panels</vt:lpstr>
      <vt:lpstr>Exome Sequencing (ES) Considerations</vt:lpstr>
      <vt:lpstr>Conditions Not Detected in Routine  Genetic Testing</vt:lpstr>
      <vt:lpstr>DNA Banking</vt:lpstr>
      <vt:lpstr>Incorporating Genetic Information to Reach a Diagnosis and Formulate a Treatment Plan</vt:lpstr>
      <vt:lpstr>Follow-Up Genetic Testing and Reevaluation of Results</vt:lpstr>
      <vt:lpstr>Genetic Testing at Different Time Points</vt:lpstr>
      <vt:lpstr>Who Performs Genetic Testing?</vt:lpstr>
      <vt:lpstr>PowerPoint Presentation</vt:lpstr>
      <vt:lpstr>What Is Genetic Counseling?</vt:lpstr>
      <vt:lpstr>Benefits of a Genetic Counselor for Patients</vt:lpstr>
      <vt:lpstr>Roles of a Genetic Counselor and/or Geneticist</vt:lpstr>
      <vt:lpstr>Resources for Genetic Testing and Counseling Services</vt:lpstr>
      <vt:lpstr>PowerPoint Presentation</vt:lpstr>
      <vt:lpstr>Relevance and Importance of Genetic Testing for Neuromuscular Diseases</vt:lpstr>
      <vt:lpstr>Potential Outcomes of Genetic Testing for Neuromuscular Disorders</vt:lpstr>
      <vt:lpstr>Conversations/Questions to Anticipate  From Patients</vt:lpstr>
      <vt:lpstr>Conversations/Questions to Anticipate  From Patients (cont.)</vt:lpstr>
      <vt:lpstr>Genetics Resources for Providers</vt:lpstr>
      <vt:lpstr>Genetics Resources for Patients</vt:lpstr>
      <vt:lpstr>Summary and Closing Thoughts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Microsoft Office User</dc:creator>
  <cp:lastModifiedBy>Jeffrey Cook</cp:lastModifiedBy>
  <cp:revision>3</cp:revision>
  <dcterms:created xsi:type="dcterms:W3CDTF">2019-03-02T01:24:14Z</dcterms:created>
  <dcterms:modified xsi:type="dcterms:W3CDTF">2021-05-14T21:30:53Z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0x010100677ECD403BEB4C4F94289DE25156AD3A</vt:lpwstr>
  </property>
</Properties>
</file>