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7" r:id="rId5"/>
  </p:sldMasterIdLst>
  <p:notesMasterIdLst>
    <p:notesMasterId r:id="rId43"/>
  </p:notesMasterIdLst>
  <p:handoutMasterIdLst>
    <p:handoutMasterId r:id="rId44"/>
  </p:handoutMasterIdLst>
  <p:sldIdLst>
    <p:sldId id="273" r:id="rId6"/>
    <p:sldId id="284" r:id="rId7"/>
    <p:sldId id="294" r:id="rId8"/>
    <p:sldId id="295" r:id="rId9"/>
    <p:sldId id="296" r:id="rId10"/>
    <p:sldId id="371" r:id="rId11"/>
    <p:sldId id="460" r:id="rId12"/>
    <p:sldId id="439" r:id="rId13"/>
    <p:sldId id="389" r:id="rId14"/>
    <p:sldId id="433" r:id="rId15"/>
    <p:sldId id="414" r:id="rId16"/>
    <p:sldId id="413" r:id="rId17"/>
    <p:sldId id="395" r:id="rId18"/>
    <p:sldId id="428" r:id="rId19"/>
    <p:sldId id="431" r:id="rId20"/>
    <p:sldId id="442" r:id="rId21"/>
    <p:sldId id="456" r:id="rId22"/>
    <p:sldId id="457" r:id="rId23"/>
    <p:sldId id="458" r:id="rId24"/>
    <p:sldId id="434" r:id="rId25"/>
    <p:sldId id="438" r:id="rId26"/>
    <p:sldId id="409" r:id="rId27"/>
    <p:sldId id="444" r:id="rId28"/>
    <p:sldId id="429" r:id="rId29"/>
    <p:sldId id="448" r:id="rId30"/>
    <p:sldId id="459" r:id="rId31"/>
    <p:sldId id="445" r:id="rId32"/>
    <p:sldId id="454" r:id="rId33"/>
    <p:sldId id="407" r:id="rId34"/>
    <p:sldId id="455" r:id="rId35"/>
    <p:sldId id="408" r:id="rId36"/>
    <p:sldId id="410" r:id="rId37"/>
    <p:sldId id="436" r:id="rId38"/>
    <p:sldId id="423" r:id="rId39"/>
    <p:sldId id="426" r:id="rId40"/>
    <p:sldId id="424" r:id="rId41"/>
    <p:sldId id="46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pos="376" userDrawn="1">
          <p15:clr>
            <a:srgbClr val="A4A3A4"/>
          </p15:clr>
        </p15:guide>
        <p15:guide id="3" pos="1056" userDrawn="1">
          <p15:clr>
            <a:srgbClr val="A4A3A4"/>
          </p15:clr>
        </p15:guide>
        <p15:guide id="4" pos="7294" userDrawn="1">
          <p15:clr>
            <a:srgbClr val="A4A3A4"/>
          </p15:clr>
        </p15:guide>
        <p15:guide id="5" orient="horz" pos="4032" userDrawn="1">
          <p15:clr>
            <a:srgbClr val="A4A3A4"/>
          </p15:clr>
        </p15:guide>
        <p15:guide id="6" orient="horz" pos="14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edith Wilson" initials="MW" lastIdx="11" clrIdx="0"/>
  <p:cmAuthor id="2" name="Damon Wong" initials="" lastIdx="0" clrIdx="1"/>
  <p:cmAuthor id="3" name="Feely, Shawna M" initials="FSM" lastIdx="4" clrIdx="2"/>
  <p:cmAuthor id="4" name="Lucja Grajkowska" initials="LG" lastIdx="10" clrIdx="3"/>
  <p:cmAuthor id="5" name="Cadent Medical Communications" initials="CMC" lastIdx="1" clrIdx="4"/>
  <p:cmAuthor id="6" name="Reyes, Levy" initials="RL" lastIdx="72" clrIdx="5">
    <p:extLst>
      <p:ext uri="{19B8F6BF-5375-455C-9EA6-DF929625EA0E}">
        <p15:presenceInfo xmlns:p15="http://schemas.microsoft.com/office/powerpoint/2012/main" userId="S-1-5-21-3188203953-1927158945-207305315-155287" providerId="AD"/>
      </p:ext>
    </p:extLst>
  </p:cmAuthor>
  <p:cmAuthor id="7" name="Bardakjian, Tanya M" initials="BTM" lastIdx="6" clrIdx="6">
    <p:extLst>
      <p:ext uri="{19B8F6BF-5375-455C-9EA6-DF929625EA0E}">
        <p15:presenceInfo xmlns:p15="http://schemas.microsoft.com/office/powerpoint/2012/main" userId="S-1-5-21-1757981266-1417001333-60340875-430125" providerId="AD"/>
      </p:ext>
    </p:extLst>
  </p:cmAuthor>
  <p:cmAuthor id="8" name="Barron, Stacy" initials="BS" lastIdx="32" clrIdx="7">
    <p:extLst>
      <p:ext uri="{19B8F6BF-5375-455C-9EA6-DF929625EA0E}">
        <p15:presenceInfo xmlns:p15="http://schemas.microsoft.com/office/powerpoint/2012/main" userId="S-1-5-21-3188203953-1927158945-207305315-206156" providerId="AD"/>
      </p:ext>
    </p:extLst>
  </p:cmAuthor>
  <p:cmAuthor id="9" name="Russell Butterfield" initials="RB" lastIdx="23" clrIdx="8">
    <p:extLst>
      <p:ext uri="{19B8F6BF-5375-455C-9EA6-DF929625EA0E}">
        <p15:presenceInfo xmlns:p15="http://schemas.microsoft.com/office/powerpoint/2012/main" userId="Russell Butterfield" providerId="None"/>
      </p:ext>
    </p:extLst>
  </p:cmAuthor>
  <p:cmAuthor id="10" name="Russell Butterfield" initials="RB [2]" lastIdx="56" clrIdx="9">
    <p:extLst>
      <p:ext uri="{19B8F6BF-5375-455C-9EA6-DF929625EA0E}">
        <p15:presenceInfo xmlns:p15="http://schemas.microsoft.com/office/powerpoint/2012/main" userId="S-1-5-21-1599696121-1964574698-334091239-63240" providerId="AD"/>
      </p:ext>
    </p:extLst>
  </p:cmAuthor>
  <p:cmAuthor id="11" name="Editorial" initials="PP" lastIdx="6" clrIdx="10">
    <p:extLst>
      <p:ext uri="{19B8F6BF-5375-455C-9EA6-DF929625EA0E}">
        <p15:presenceInfo xmlns:p15="http://schemas.microsoft.com/office/powerpoint/2012/main" userId="Editorial" providerId="None"/>
      </p:ext>
    </p:extLst>
  </p:cmAuthor>
  <p:cmAuthor id="12" name="Brown, Madison" initials="BM" lastIdx="12" clrIdx="11">
    <p:extLst>
      <p:ext uri="{19B8F6BF-5375-455C-9EA6-DF929625EA0E}">
        <p15:presenceInfo xmlns:p15="http://schemas.microsoft.com/office/powerpoint/2012/main" userId="S-1-5-21-3188203953-1927158945-207305315-188624" providerId="AD"/>
      </p:ext>
    </p:extLst>
  </p:cmAuthor>
  <p:cmAuthor id="13" name="PTPhipps" initials="PP" lastIdx="30" clrIdx="12">
    <p:extLst>
      <p:ext uri="{19B8F6BF-5375-455C-9EA6-DF929625EA0E}">
        <p15:presenceInfo xmlns:p15="http://schemas.microsoft.com/office/powerpoint/2012/main" userId="PTPhipps" providerId="None"/>
      </p:ext>
    </p:extLst>
  </p:cmAuthor>
  <p:cmAuthor id="14" name="Marci Adilman" initials="MFA" lastIdx="22" clrIdx="13">
    <p:extLst>
      <p:ext uri="{19B8F6BF-5375-455C-9EA6-DF929625EA0E}">
        <p15:presenceInfo xmlns:p15="http://schemas.microsoft.com/office/powerpoint/2012/main" userId="Marci Adilman" providerId="None"/>
      </p:ext>
    </p:extLst>
  </p:cmAuthor>
  <p:cmAuthor id="15" name="Woerner, Ashley" initials="WA" lastIdx="21" clrIdx="14">
    <p:extLst>
      <p:ext uri="{19B8F6BF-5375-455C-9EA6-DF929625EA0E}">
        <p15:presenceInfo xmlns:p15="http://schemas.microsoft.com/office/powerpoint/2012/main" userId="S-1-5-21-3188203953-1927158945-207305315-1693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1010"/>
    <a:srgbClr val="000000"/>
    <a:srgbClr val="D0D8E8"/>
    <a:srgbClr val="FFFFFF"/>
    <a:srgbClr val="3887CC"/>
    <a:srgbClr val="CAE6EE"/>
    <a:srgbClr val="595959"/>
    <a:srgbClr val="203E62"/>
    <a:srgbClr val="739ED3"/>
    <a:srgbClr val="5BB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92670" autoAdjust="0"/>
  </p:normalViewPr>
  <p:slideViewPr>
    <p:cSldViewPr snapToGrid="0">
      <p:cViewPr varScale="1">
        <p:scale>
          <a:sx n="91" d="100"/>
          <a:sy n="91" d="100"/>
        </p:scale>
        <p:origin x="108" y="432"/>
      </p:cViewPr>
      <p:guideLst>
        <p:guide orient="horz" pos="1008"/>
        <p:guide pos="376"/>
        <p:guide pos="1056"/>
        <p:guide pos="7294"/>
        <p:guide orient="horz" pos="4032"/>
        <p:guide orient="horz" pos="1440"/>
      </p:guideLst>
    </p:cSldViewPr>
  </p:slideViewPr>
  <p:outlineViewPr>
    <p:cViewPr>
      <p:scale>
        <a:sx n="33" d="100"/>
        <a:sy n="33" d="100"/>
      </p:scale>
      <p:origin x="0" y="-2204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91" d="100"/>
          <a:sy n="91" d="100"/>
        </p:scale>
        <p:origin x="1824" y="-118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36DA84-716E-405B-A533-D92B39A6031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4FBFA2-EC3C-469C-A38A-D594EEBD377A}">
      <dgm:prSet phldrT="[Text]" custT="1"/>
      <dgm:spPr/>
      <dgm:t>
        <a:bodyPr/>
        <a:lstStyle/>
        <a:p>
          <a:pPr algn="l"/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1. 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Transgene capacity</a:t>
          </a:r>
        </a:p>
      </dgm:t>
    </dgm:pt>
    <dgm:pt modelId="{7639D924-449B-46C6-8CDC-B164CD29A9F4}" type="parTrans" cxnId="{8D82FE44-6F98-4F93-9EFE-EFC3A47B168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33B017-153C-4E8F-9C6A-8C2135EAD5CC}" type="sibTrans" cxnId="{8D82FE44-6F98-4F93-9EFE-EFC3A47B168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CB0F70-6997-4B6C-89BF-4CD3C16742F4}">
      <dgm:prSet phldrT="[Text]" custT="1"/>
      <dgm:spPr/>
      <dgm:t>
        <a:bodyPr/>
        <a:lstStyle/>
        <a:p>
          <a:pPr marL="283464" indent="-283464">
            <a:spcAft>
              <a:spcPts val="0"/>
            </a:spcAft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Cannot exceed packing capacity of vector</a:t>
          </a:r>
        </a:p>
      </dgm:t>
    </dgm:pt>
    <dgm:pt modelId="{8067F0D9-DA3F-4CDC-A3ED-3DBA65B43DAF}" type="parTrans" cxnId="{D3974C74-6270-4C4E-9D05-6AFC96BDFAB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7AB653-24E1-46B8-B468-33E367D6F41E}" type="sibTrans" cxnId="{D3974C74-6270-4C4E-9D05-6AFC96BDFAB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CB3C60-9CFA-4DB3-9707-A591065AF34A}">
      <dgm:prSet phldrT="[Text]" custT="1"/>
      <dgm:spPr/>
      <dgm:t>
        <a:bodyPr/>
        <a:lstStyle/>
        <a:p>
          <a:pPr algn="l"/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2.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Transduction efficacy</a:t>
          </a:r>
        </a:p>
      </dgm:t>
    </dgm:pt>
    <dgm:pt modelId="{848A2E8D-FC0E-435D-9E8D-C28B0ECFBAC8}" type="parTrans" cxnId="{5168057A-3C94-42B1-AF9E-A1C60602F0A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0D1ABE-D872-4C59-8DB4-CEFD653812CC}" type="sibTrans" cxnId="{5168057A-3C94-42B1-AF9E-A1C60602F0A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1833CA-3286-423C-A53B-BE0BF29218F6}">
      <dgm:prSet phldrT="[Text]" custT="1"/>
      <dgm:spPr/>
      <dgm:t>
        <a:bodyPr/>
        <a:lstStyle/>
        <a:p>
          <a:pPr marL="283464" indent="-283464">
            <a:lnSpc>
              <a:spcPct val="100000"/>
            </a:lnSpc>
            <a:spcAft>
              <a:spcPts val="0"/>
            </a:spcAft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What dose is needed to transduce a high enough percentage </a:t>
          </a:r>
          <a:b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of cells?</a:t>
          </a:r>
        </a:p>
      </dgm:t>
    </dgm:pt>
    <dgm:pt modelId="{02669C98-2051-4EE7-A7CF-B3F06AE39E3E}" type="parTrans" cxnId="{446D7443-AB9E-46C4-B415-C0429718CB8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010CF1-251D-49C0-B697-3BB405BAB9E2}" type="sibTrans" cxnId="{446D7443-AB9E-46C4-B415-C0429718CB8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B121D8-7AF4-4AA0-B9AB-204035B981B8}">
      <dgm:prSet phldrT="[Text]" custT="1"/>
      <dgm:spPr/>
      <dgm:t>
        <a:bodyPr/>
        <a:lstStyle/>
        <a:p>
          <a:pPr marL="283464" indent="-283464">
            <a:lnSpc>
              <a:spcPct val="100000"/>
            </a:lnSpc>
            <a:spcAft>
              <a:spcPts val="0"/>
            </a:spcAft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Dose limitations/toxicity</a:t>
          </a:r>
        </a:p>
      </dgm:t>
    </dgm:pt>
    <dgm:pt modelId="{9F035C52-0A24-441B-8B34-BE136BDE23C6}" type="parTrans" cxnId="{08052853-189D-4A72-94A4-87750C8864A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F570FD-094D-4173-B1CF-FD8E0CBE30EC}" type="sibTrans" cxnId="{08052853-189D-4A72-94A4-87750C8864A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F70837-9612-4129-9136-E79C1A50277D}">
      <dgm:prSet phldrT="[Text]" custT="1"/>
      <dgm:spPr/>
      <dgm:t>
        <a:bodyPr/>
        <a:lstStyle/>
        <a:p>
          <a:pPr marL="288925" indent="-288925" algn="l">
            <a:lnSpc>
              <a:spcPct val="100000"/>
            </a:lnSpc>
          </a:pP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3.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Stability of transgene expression</a:t>
          </a:r>
        </a:p>
      </dgm:t>
    </dgm:pt>
    <dgm:pt modelId="{A3204AB6-CE23-4A07-881D-E5AB30E2E193}" type="parTrans" cxnId="{7E4BCDC6-5221-4957-94CC-78F693321A3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C9A318-C637-46F2-AE30-84B1E478C0E3}" type="sibTrans" cxnId="{7E4BCDC6-5221-4957-94CC-78F693321A3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36DA28-C9A1-4059-A5C8-A5B84FDFF5BB}">
      <dgm:prSet phldrT="[Text]" custT="1"/>
      <dgm:spPr/>
      <dgm:t>
        <a:bodyPr/>
        <a:lstStyle/>
        <a:p>
          <a:pPr marL="283464" indent="-283464">
            <a:lnSpc>
              <a:spcPct val="100000"/>
            </a:lnSpc>
            <a:spcAft>
              <a:spcPts val="0"/>
            </a:spcAft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How much transgene expression is needed for phenotypic rescue?</a:t>
          </a:r>
        </a:p>
      </dgm:t>
    </dgm:pt>
    <dgm:pt modelId="{8982AE6F-B397-4153-8082-049A573EB78D}" type="parTrans" cxnId="{31044250-C711-45EB-939D-E3AAC8EA0B3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1AA51A-F9B0-452E-9AA0-D1677B71A1A8}" type="sibTrans" cxnId="{31044250-C711-45EB-939D-E3AAC8EA0B3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C79EE4-5F46-411F-9872-FCCCF6F2EE3D}">
      <dgm:prSet phldrT="[Text]" custT="1"/>
      <dgm:spPr/>
      <dgm:t>
        <a:bodyPr/>
        <a:lstStyle/>
        <a:p>
          <a:pPr marL="288925" indent="-288925" algn="l">
            <a:lnSpc>
              <a:spcPct val="100000"/>
            </a:lnSpc>
          </a:pP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5.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Cell specificity of vector/promotor</a:t>
          </a:r>
        </a:p>
      </dgm:t>
    </dgm:pt>
    <dgm:pt modelId="{BA04A61C-C253-4B37-8305-DE0946D51FF6}" type="parTrans" cxnId="{6295F6F0-A53B-44C2-9BA0-18B79100CDA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41B4BC-8983-474A-B913-0AACC451D35F}" type="sibTrans" cxnId="{6295F6F0-A53B-44C2-9BA0-18B79100CDA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352649-7E74-4845-9E20-E2F059782159}">
      <dgm:prSet phldrT="[Text]" custT="1"/>
      <dgm:spPr/>
      <dgm:t>
        <a:bodyPr/>
        <a:lstStyle/>
        <a:p>
          <a:pPr algn="l"/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4. 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Transgene dose</a:t>
          </a:r>
        </a:p>
      </dgm:t>
    </dgm:pt>
    <dgm:pt modelId="{EC7FEFFA-8A3F-4067-A32A-978B6F18DD93}" type="parTrans" cxnId="{4CBBD202-F562-4004-BB44-8FA90DCBF79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C6E52C-DB08-4C66-99B4-D7259EEF50AD}" type="sibTrans" cxnId="{4CBBD202-F562-4004-BB44-8FA90DCBF79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976274-48E1-486D-849A-33FD3C696DBD}">
      <dgm:prSet phldrT="[Text]" custT="1"/>
      <dgm:spPr/>
      <dgm:t>
        <a:bodyPr/>
        <a:lstStyle/>
        <a:p>
          <a:pPr marL="283464" indent="-283464" algn="l">
            <a:lnSpc>
              <a:spcPct val="100000"/>
            </a:lnSpc>
            <a:spcAft>
              <a:spcPts val="0"/>
            </a:spcAft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Can you maintain promotor activation?</a:t>
          </a:r>
        </a:p>
      </dgm:t>
    </dgm:pt>
    <dgm:pt modelId="{1E4F3A80-826B-4DF2-BA85-FF64D7638D01}" type="parTrans" cxnId="{E0FFB9FD-FD93-401C-9499-6311CABD27F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4CC0E3-BDCE-4A87-A696-063DA3BD3654}" type="sibTrans" cxnId="{E0FFB9FD-FD93-401C-9499-6311CABD27F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03DD7E-C4A7-4EDB-A5A3-DD2ED2E1DB32}">
      <dgm:prSet custT="1"/>
      <dgm:spPr/>
      <dgm:t>
        <a:bodyPr/>
        <a:lstStyle/>
        <a:p>
          <a:pPr marL="283464" indent="-283464">
            <a:lnSpc>
              <a:spcPct val="100000"/>
            </a:lnSpc>
            <a:spcAft>
              <a:spcPts val="0"/>
            </a:spcAft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Risk loss of transgene due to immune response (transgene </a:t>
          </a:r>
          <a:b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and capsid)</a:t>
          </a:r>
        </a:p>
      </dgm:t>
    </dgm:pt>
    <dgm:pt modelId="{F410B675-FC87-462B-99EF-71EC7C9A445F}" type="parTrans" cxnId="{61C57D78-A5FA-4FC1-87DD-3D6B52D2D81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4701AB-B303-4540-B2DC-411BF2603DFE}" type="sibTrans" cxnId="{61C57D78-A5FA-4FC1-87DD-3D6B52D2D81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72F44A-79C3-4EE4-8EF3-6BBBC46C0260}">
      <dgm:prSet phldrT="[Text]" custT="1"/>
      <dgm:spPr/>
      <dgm:t>
        <a:bodyPr/>
        <a:lstStyle/>
        <a:p>
          <a:pPr marL="283464" indent="-283464" algn="l">
            <a:spcAft>
              <a:spcPts val="0"/>
            </a:spcAft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What is the target?</a:t>
          </a:r>
        </a:p>
      </dgm:t>
    </dgm:pt>
    <dgm:pt modelId="{93E654D9-AE1D-4E14-AD1B-B79262D8843F}" type="parTrans" cxnId="{F3251C86-5D36-4EB5-B02B-8F58B070535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1E20FD-FA2F-45A1-AE5A-286D381AD243}" type="sibTrans" cxnId="{F3251C86-5D36-4EB5-B02B-8F58B070535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C49E03-92E8-4DC5-8FA4-EC460F4AC8A5}" type="pres">
      <dgm:prSet presAssocID="{0436DA84-716E-405B-A533-D92B39A60315}" presName="Name0" presStyleCnt="0">
        <dgm:presLayoutVars>
          <dgm:dir/>
          <dgm:animLvl val="lvl"/>
          <dgm:resizeHandles val="exact"/>
        </dgm:presLayoutVars>
      </dgm:prSet>
      <dgm:spPr/>
    </dgm:pt>
    <dgm:pt modelId="{71D0A790-122C-436B-82C1-1A608CFFA279}" type="pres">
      <dgm:prSet presAssocID="{E14FBFA2-EC3C-469C-A38A-D594EEBD377A}" presName="linNode" presStyleCnt="0"/>
      <dgm:spPr/>
    </dgm:pt>
    <dgm:pt modelId="{D2EF8AC8-26E1-4AD6-A183-8FC9802F4801}" type="pres">
      <dgm:prSet presAssocID="{E14FBFA2-EC3C-469C-A38A-D594EEBD377A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E54FCEA2-3842-44F4-B84E-B68BC28731D8}" type="pres">
      <dgm:prSet presAssocID="{E14FBFA2-EC3C-469C-A38A-D594EEBD377A}" presName="descendantText" presStyleLbl="alignAccFollowNode1" presStyleIdx="0" presStyleCnt="5">
        <dgm:presLayoutVars>
          <dgm:bulletEnabled val="1"/>
        </dgm:presLayoutVars>
      </dgm:prSet>
      <dgm:spPr/>
    </dgm:pt>
    <dgm:pt modelId="{7E5FE241-5F34-424B-814E-AB0D69808AC6}" type="pres">
      <dgm:prSet presAssocID="{A133B017-153C-4E8F-9C6A-8C2135EAD5CC}" presName="sp" presStyleCnt="0"/>
      <dgm:spPr/>
    </dgm:pt>
    <dgm:pt modelId="{BF1986C9-ABF4-42CF-AA05-3D5D2DF3F449}" type="pres">
      <dgm:prSet presAssocID="{FBCB3C60-9CFA-4DB3-9707-A591065AF34A}" presName="linNode" presStyleCnt="0"/>
      <dgm:spPr/>
    </dgm:pt>
    <dgm:pt modelId="{90B2DF95-A510-4E94-BD47-0FF8ACED1245}" type="pres">
      <dgm:prSet presAssocID="{FBCB3C60-9CFA-4DB3-9707-A591065AF34A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3AAB9AD2-4E60-49DC-8CFB-1AD343C7E9D6}" type="pres">
      <dgm:prSet presAssocID="{FBCB3C60-9CFA-4DB3-9707-A591065AF34A}" presName="descendantText" presStyleLbl="alignAccFollowNode1" presStyleIdx="1" presStyleCnt="5">
        <dgm:presLayoutVars>
          <dgm:bulletEnabled val="1"/>
        </dgm:presLayoutVars>
      </dgm:prSet>
      <dgm:spPr/>
    </dgm:pt>
    <dgm:pt modelId="{AF38E75C-2FF8-455B-ABED-04E62088E4E4}" type="pres">
      <dgm:prSet presAssocID="{F10D1ABE-D872-4C59-8DB4-CEFD653812CC}" presName="sp" presStyleCnt="0"/>
      <dgm:spPr/>
    </dgm:pt>
    <dgm:pt modelId="{9CCF90D5-3552-49B5-804C-E7FC0AAA7E37}" type="pres">
      <dgm:prSet presAssocID="{5FF70837-9612-4129-9136-E79C1A50277D}" presName="linNode" presStyleCnt="0"/>
      <dgm:spPr/>
    </dgm:pt>
    <dgm:pt modelId="{42FE4207-DDB1-435E-9589-1BD15B31691A}" type="pres">
      <dgm:prSet presAssocID="{5FF70837-9612-4129-9136-E79C1A50277D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9D8A349C-3791-4973-BDDC-D11ECC6F0A42}" type="pres">
      <dgm:prSet presAssocID="{5FF70837-9612-4129-9136-E79C1A50277D}" presName="descendantText" presStyleLbl="alignAccFollowNode1" presStyleIdx="2" presStyleCnt="5">
        <dgm:presLayoutVars>
          <dgm:bulletEnabled val="1"/>
        </dgm:presLayoutVars>
      </dgm:prSet>
      <dgm:spPr/>
    </dgm:pt>
    <dgm:pt modelId="{C100B379-3DB1-48E9-9587-4124DA31E4EC}" type="pres">
      <dgm:prSet presAssocID="{AFC9A318-C637-46F2-AE30-84B1E478C0E3}" presName="sp" presStyleCnt="0"/>
      <dgm:spPr/>
    </dgm:pt>
    <dgm:pt modelId="{2976D419-DA89-41BC-9707-994C71C0A13E}" type="pres">
      <dgm:prSet presAssocID="{BC352649-7E74-4845-9E20-E2F059782159}" presName="linNode" presStyleCnt="0"/>
      <dgm:spPr/>
    </dgm:pt>
    <dgm:pt modelId="{301C1B31-7923-479D-941D-65D6EE389594}" type="pres">
      <dgm:prSet presAssocID="{BC352649-7E74-4845-9E20-E2F059782159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C31A5101-0D53-42AB-8BD9-8E4BC4AE1AD1}" type="pres">
      <dgm:prSet presAssocID="{BC352649-7E74-4845-9E20-E2F059782159}" presName="descendantText" presStyleLbl="alignAccFollowNode1" presStyleIdx="3" presStyleCnt="5">
        <dgm:presLayoutVars>
          <dgm:bulletEnabled val="1"/>
        </dgm:presLayoutVars>
      </dgm:prSet>
      <dgm:spPr/>
    </dgm:pt>
    <dgm:pt modelId="{E37FEA18-EB8C-42BC-A43B-7F7B8C650174}" type="pres">
      <dgm:prSet presAssocID="{BCC6E52C-DB08-4C66-99B4-D7259EEF50AD}" presName="sp" presStyleCnt="0"/>
      <dgm:spPr/>
    </dgm:pt>
    <dgm:pt modelId="{7BBE03AC-AB8B-42E5-952A-6AB4C7BAC1DA}" type="pres">
      <dgm:prSet presAssocID="{B7C79EE4-5F46-411F-9872-FCCCF6F2EE3D}" presName="linNode" presStyleCnt="0"/>
      <dgm:spPr/>
    </dgm:pt>
    <dgm:pt modelId="{9B6D7113-61AF-4F51-BB50-782580377212}" type="pres">
      <dgm:prSet presAssocID="{B7C79EE4-5F46-411F-9872-FCCCF6F2EE3D}" presName="parentText" presStyleLbl="node1" presStyleIdx="4" presStyleCnt="5" custScaleX="99851">
        <dgm:presLayoutVars>
          <dgm:chMax val="1"/>
          <dgm:bulletEnabled val="1"/>
        </dgm:presLayoutVars>
      </dgm:prSet>
      <dgm:spPr/>
    </dgm:pt>
    <dgm:pt modelId="{DC95FFAA-1A67-428A-807E-CFE4C2000FCF}" type="pres">
      <dgm:prSet presAssocID="{B7C79EE4-5F46-411F-9872-FCCCF6F2EE3D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4CBBD202-F562-4004-BB44-8FA90DCBF792}" srcId="{0436DA84-716E-405B-A533-D92B39A60315}" destId="{BC352649-7E74-4845-9E20-E2F059782159}" srcOrd="3" destOrd="0" parTransId="{EC7FEFFA-8A3F-4067-A32A-978B6F18DD93}" sibTransId="{BCC6E52C-DB08-4C66-99B4-D7259EEF50AD}"/>
    <dgm:cxn modelId="{21C2FF12-D158-49AC-B7E5-E9790CF301AF}" type="presOf" srcId="{BCCB0F70-6997-4B6C-89BF-4CD3C16742F4}" destId="{E54FCEA2-3842-44F4-B84E-B68BC28731D8}" srcOrd="0" destOrd="0" presId="urn:microsoft.com/office/officeart/2005/8/layout/vList5"/>
    <dgm:cxn modelId="{BCE91E18-D57C-4551-8653-00C6AE62BA36}" type="presOf" srcId="{0436DA84-716E-405B-A533-D92B39A60315}" destId="{D7C49E03-92E8-4DC5-8FA4-EC460F4AC8A5}" srcOrd="0" destOrd="0" presId="urn:microsoft.com/office/officeart/2005/8/layout/vList5"/>
    <dgm:cxn modelId="{BE170B3D-64C3-4322-98A4-DD8706EB7397}" type="presOf" srcId="{B7C79EE4-5F46-411F-9872-FCCCF6F2EE3D}" destId="{9B6D7113-61AF-4F51-BB50-782580377212}" srcOrd="0" destOrd="0" presId="urn:microsoft.com/office/officeart/2005/8/layout/vList5"/>
    <dgm:cxn modelId="{172AA15B-1786-44B0-8B6B-BA3B7046955E}" type="presOf" srcId="{DE36DA28-C9A1-4059-A5C8-A5B84FDFF5BB}" destId="{C31A5101-0D53-42AB-8BD9-8E4BC4AE1AD1}" srcOrd="0" destOrd="0" presId="urn:microsoft.com/office/officeart/2005/8/layout/vList5"/>
    <dgm:cxn modelId="{446D7443-AB9E-46C4-B415-C0429718CB83}" srcId="{FBCB3C60-9CFA-4DB3-9707-A591065AF34A}" destId="{D71833CA-3286-423C-A53B-BE0BF29218F6}" srcOrd="0" destOrd="0" parTransId="{02669C98-2051-4EE7-A7CF-B3F06AE39E3E}" sibTransId="{D3010CF1-251D-49C0-B697-3BB405BAB9E2}"/>
    <dgm:cxn modelId="{8D82FE44-6F98-4F93-9EFE-EFC3A47B1683}" srcId="{0436DA84-716E-405B-A533-D92B39A60315}" destId="{E14FBFA2-EC3C-469C-A38A-D594EEBD377A}" srcOrd="0" destOrd="0" parTransId="{7639D924-449B-46C6-8CDC-B164CD29A9F4}" sibTransId="{A133B017-153C-4E8F-9C6A-8C2135EAD5CC}"/>
    <dgm:cxn modelId="{0199686A-7006-411B-BEBE-6D1BDF53D782}" type="presOf" srcId="{FA72F44A-79C3-4EE4-8EF3-6BBBC46C0260}" destId="{DC95FFAA-1A67-428A-807E-CFE4C2000FCF}" srcOrd="0" destOrd="0" presId="urn:microsoft.com/office/officeart/2005/8/layout/vList5"/>
    <dgm:cxn modelId="{103E8C6F-7074-4EDF-A8E7-F4F6C1A92A78}" type="presOf" srcId="{2903DD7E-C4A7-4EDB-A5A3-DD2ED2E1DB32}" destId="{9D8A349C-3791-4973-BDDC-D11ECC6F0A42}" srcOrd="0" destOrd="1" presId="urn:microsoft.com/office/officeart/2005/8/layout/vList5"/>
    <dgm:cxn modelId="{31044250-C711-45EB-939D-E3AAC8EA0B32}" srcId="{BC352649-7E74-4845-9E20-E2F059782159}" destId="{DE36DA28-C9A1-4059-A5C8-A5B84FDFF5BB}" srcOrd="0" destOrd="0" parTransId="{8982AE6F-B397-4153-8082-049A573EB78D}" sibTransId="{121AA51A-F9B0-452E-9AA0-D1677B71A1A8}"/>
    <dgm:cxn modelId="{08052853-189D-4A72-94A4-87750C8864A9}" srcId="{FBCB3C60-9CFA-4DB3-9707-A591065AF34A}" destId="{EFB121D8-7AF4-4AA0-B9AB-204035B981B8}" srcOrd="1" destOrd="0" parTransId="{9F035C52-0A24-441B-8B34-BE136BDE23C6}" sibTransId="{47F570FD-094D-4173-B1CF-FD8E0CBE30EC}"/>
    <dgm:cxn modelId="{D3974C74-6270-4C4E-9D05-6AFC96BDFAB4}" srcId="{E14FBFA2-EC3C-469C-A38A-D594EEBD377A}" destId="{BCCB0F70-6997-4B6C-89BF-4CD3C16742F4}" srcOrd="0" destOrd="0" parTransId="{8067F0D9-DA3F-4CDC-A3ED-3DBA65B43DAF}" sibTransId="{0F7AB653-24E1-46B8-B468-33E367D6F41E}"/>
    <dgm:cxn modelId="{61C57D78-A5FA-4FC1-87DD-3D6B52D2D81E}" srcId="{5FF70837-9612-4129-9136-E79C1A50277D}" destId="{2903DD7E-C4A7-4EDB-A5A3-DD2ED2E1DB32}" srcOrd="1" destOrd="0" parTransId="{F410B675-FC87-462B-99EF-71EC7C9A445F}" sibTransId="{1E4701AB-B303-4540-B2DC-411BF2603DFE}"/>
    <dgm:cxn modelId="{5168057A-3C94-42B1-AF9E-A1C60602F0A5}" srcId="{0436DA84-716E-405B-A533-D92B39A60315}" destId="{FBCB3C60-9CFA-4DB3-9707-A591065AF34A}" srcOrd="1" destOrd="0" parTransId="{848A2E8D-FC0E-435D-9E8D-C28B0ECFBAC8}" sibTransId="{F10D1ABE-D872-4C59-8DB4-CEFD653812CC}"/>
    <dgm:cxn modelId="{F3251C86-5D36-4EB5-B02B-8F58B0705350}" srcId="{B7C79EE4-5F46-411F-9872-FCCCF6F2EE3D}" destId="{FA72F44A-79C3-4EE4-8EF3-6BBBC46C0260}" srcOrd="0" destOrd="0" parTransId="{93E654D9-AE1D-4E14-AD1B-B79262D8843F}" sibTransId="{061E20FD-FA2F-45A1-AE5A-286D381AD243}"/>
    <dgm:cxn modelId="{14692787-2DD2-4076-B59A-46E42941197A}" type="presOf" srcId="{EFB121D8-7AF4-4AA0-B9AB-204035B981B8}" destId="{3AAB9AD2-4E60-49DC-8CFB-1AD343C7E9D6}" srcOrd="0" destOrd="1" presId="urn:microsoft.com/office/officeart/2005/8/layout/vList5"/>
    <dgm:cxn modelId="{7D426CA5-D509-4A9E-A6C3-111BFD0EA01A}" type="presOf" srcId="{FBCB3C60-9CFA-4DB3-9707-A591065AF34A}" destId="{90B2DF95-A510-4E94-BD47-0FF8ACED1245}" srcOrd="0" destOrd="0" presId="urn:microsoft.com/office/officeart/2005/8/layout/vList5"/>
    <dgm:cxn modelId="{9BE972A9-5D79-432D-9435-69BC106E674B}" type="presOf" srcId="{E14FBFA2-EC3C-469C-A38A-D594EEBD377A}" destId="{D2EF8AC8-26E1-4AD6-A183-8FC9802F4801}" srcOrd="0" destOrd="0" presId="urn:microsoft.com/office/officeart/2005/8/layout/vList5"/>
    <dgm:cxn modelId="{889111AF-ED3B-4043-87E1-7243BD7EC897}" type="presOf" srcId="{D71833CA-3286-423C-A53B-BE0BF29218F6}" destId="{3AAB9AD2-4E60-49DC-8CFB-1AD343C7E9D6}" srcOrd="0" destOrd="0" presId="urn:microsoft.com/office/officeart/2005/8/layout/vList5"/>
    <dgm:cxn modelId="{D007A9BC-FAFE-4363-A9D7-49A505E793C8}" type="presOf" srcId="{BC352649-7E74-4845-9E20-E2F059782159}" destId="{301C1B31-7923-479D-941D-65D6EE389594}" srcOrd="0" destOrd="0" presId="urn:microsoft.com/office/officeart/2005/8/layout/vList5"/>
    <dgm:cxn modelId="{7E4BCDC6-5221-4957-94CC-78F693321A3A}" srcId="{0436DA84-716E-405B-A533-D92B39A60315}" destId="{5FF70837-9612-4129-9136-E79C1A50277D}" srcOrd="2" destOrd="0" parTransId="{A3204AB6-CE23-4A07-881D-E5AB30E2E193}" sibTransId="{AFC9A318-C637-46F2-AE30-84B1E478C0E3}"/>
    <dgm:cxn modelId="{CE7F76D6-D622-4570-891F-B26FD9C1747B}" type="presOf" srcId="{5FF70837-9612-4129-9136-E79C1A50277D}" destId="{42FE4207-DDB1-435E-9589-1BD15B31691A}" srcOrd="0" destOrd="0" presId="urn:microsoft.com/office/officeart/2005/8/layout/vList5"/>
    <dgm:cxn modelId="{0AE087D9-1ECB-4FC9-9849-D4E4AD41176E}" type="presOf" srcId="{4C976274-48E1-486D-849A-33FD3C696DBD}" destId="{9D8A349C-3791-4973-BDDC-D11ECC6F0A42}" srcOrd="0" destOrd="0" presId="urn:microsoft.com/office/officeart/2005/8/layout/vList5"/>
    <dgm:cxn modelId="{6295F6F0-A53B-44C2-9BA0-18B79100CDA7}" srcId="{0436DA84-716E-405B-A533-D92B39A60315}" destId="{B7C79EE4-5F46-411F-9872-FCCCF6F2EE3D}" srcOrd="4" destOrd="0" parTransId="{BA04A61C-C253-4B37-8305-DE0946D51FF6}" sibTransId="{7541B4BC-8983-474A-B913-0AACC451D35F}"/>
    <dgm:cxn modelId="{E0FFB9FD-FD93-401C-9499-6311CABD27FA}" srcId="{5FF70837-9612-4129-9136-E79C1A50277D}" destId="{4C976274-48E1-486D-849A-33FD3C696DBD}" srcOrd="0" destOrd="0" parTransId="{1E4F3A80-826B-4DF2-BA85-FF64D7638D01}" sibTransId="{614CC0E3-BDCE-4A87-A696-063DA3BD3654}"/>
    <dgm:cxn modelId="{D94F6946-C99E-4BFD-99D3-1FBACF2B0CBB}" type="presParOf" srcId="{D7C49E03-92E8-4DC5-8FA4-EC460F4AC8A5}" destId="{71D0A790-122C-436B-82C1-1A608CFFA279}" srcOrd="0" destOrd="0" presId="urn:microsoft.com/office/officeart/2005/8/layout/vList5"/>
    <dgm:cxn modelId="{ACA99724-B315-4EED-9D17-8C5B96BECF32}" type="presParOf" srcId="{71D0A790-122C-436B-82C1-1A608CFFA279}" destId="{D2EF8AC8-26E1-4AD6-A183-8FC9802F4801}" srcOrd="0" destOrd="0" presId="urn:microsoft.com/office/officeart/2005/8/layout/vList5"/>
    <dgm:cxn modelId="{88231FEF-6320-4DB9-B049-3CCBE61BD917}" type="presParOf" srcId="{71D0A790-122C-436B-82C1-1A608CFFA279}" destId="{E54FCEA2-3842-44F4-B84E-B68BC28731D8}" srcOrd="1" destOrd="0" presId="urn:microsoft.com/office/officeart/2005/8/layout/vList5"/>
    <dgm:cxn modelId="{F47868EC-2BFF-43BE-B84D-7CEA2B6C741E}" type="presParOf" srcId="{D7C49E03-92E8-4DC5-8FA4-EC460F4AC8A5}" destId="{7E5FE241-5F34-424B-814E-AB0D69808AC6}" srcOrd="1" destOrd="0" presId="urn:microsoft.com/office/officeart/2005/8/layout/vList5"/>
    <dgm:cxn modelId="{48F3B583-CBC5-4D12-B3B2-9220DF350C10}" type="presParOf" srcId="{D7C49E03-92E8-4DC5-8FA4-EC460F4AC8A5}" destId="{BF1986C9-ABF4-42CF-AA05-3D5D2DF3F449}" srcOrd="2" destOrd="0" presId="urn:microsoft.com/office/officeart/2005/8/layout/vList5"/>
    <dgm:cxn modelId="{2AB4767E-E8A0-401A-A44E-6C896976E7AD}" type="presParOf" srcId="{BF1986C9-ABF4-42CF-AA05-3D5D2DF3F449}" destId="{90B2DF95-A510-4E94-BD47-0FF8ACED1245}" srcOrd="0" destOrd="0" presId="urn:microsoft.com/office/officeart/2005/8/layout/vList5"/>
    <dgm:cxn modelId="{2B77FBC4-6766-4E76-9612-4276D17151E3}" type="presParOf" srcId="{BF1986C9-ABF4-42CF-AA05-3D5D2DF3F449}" destId="{3AAB9AD2-4E60-49DC-8CFB-1AD343C7E9D6}" srcOrd="1" destOrd="0" presId="urn:microsoft.com/office/officeart/2005/8/layout/vList5"/>
    <dgm:cxn modelId="{831496FC-9239-4C5F-9C8E-EDDFD08DE9C7}" type="presParOf" srcId="{D7C49E03-92E8-4DC5-8FA4-EC460F4AC8A5}" destId="{AF38E75C-2FF8-455B-ABED-04E62088E4E4}" srcOrd="3" destOrd="0" presId="urn:microsoft.com/office/officeart/2005/8/layout/vList5"/>
    <dgm:cxn modelId="{25E89B5F-7FB0-4336-9168-3780E2FA43F9}" type="presParOf" srcId="{D7C49E03-92E8-4DC5-8FA4-EC460F4AC8A5}" destId="{9CCF90D5-3552-49B5-804C-E7FC0AAA7E37}" srcOrd="4" destOrd="0" presId="urn:microsoft.com/office/officeart/2005/8/layout/vList5"/>
    <dgm:cxn modelId="{D45732DF-8B81-4AD7-97A8-2BA30B23530F}" type="presParOf" srcId="{9CCF90D5-3552-49B5-804C-E7FC0AAA7E37}" destId="{42FE4207-DDB1-435E-9589-1BD15B31691A}" srcOrd="0" destOrd="0" presId="urn:microsoft.com/office/officeart/2005/8/layout/vList5"/>
    <dgm:cxn modelId="{F7ECC82F-3AA5-4806-A20D-37121CC45CFF}" type="presParOf" srcId="{9CCF90D5-3552-49B5-804C-E7FC0AAA7E37}" destId="{9D8A349C-3791-4973-BDDC-D11ECC6F0A42}" srcOrd="1" destOrd="0" presId="urn:microsoft.com/office/officeart/2005/8/layout/vList5"/>
    <dgm:cxn modelId="{F0CD0C90-E73B-493E-8757-07D2869FC81A}" type="presParOf" srcId="{D7C49E03-92E8-4DC5-8FA4-EC460F4AC8A5}" destId="{C100B379-3DB1-48E9-9587-4124DA31E4EC}" srcOrd="5" destOrd="0" presId="urn:microsoft.com/office/officeart/2005/8/layout/vList5"/>
    <dgm:cxn modelId="{4BE2FDF7-E10F-4B3A-A073-B1CD0FB3D695}" type="presParOf" srcId="{D7C49E03-92E8-4DC5-8FA4-EC460F4AC8A5}" destId="{2976D419-DA89-41BC-9707-994C71C0A13E}" srcOrd="6" destOrd="0" presId="urn:microsoft.com/office/officeart/2005/8/layout/vList5"/>
    <dgm:cxn modelId="{5C1B8186-E202-4DA8-B602-476D32B5AD6F}" type="presParOf" srcId="{2976D419-DA89-41BC-9707-994C71C0A13E}" destId="{301C1B31-7923-479D-941D-65D6EE389594}" srcOrd="0" destOrd="0" presId="urn:microsoft.com/office/officeart/2005/8/layout/vList5"/>
    <dgm:cxn modelId="{025BAF01-C0EE-4B07-9C36-49B4702949FA}" type="presParOf" srcId="{2976D419-DA89-41BC-9707-994C71C0A13E}" destId="{C31A5101-0D53-42AB-8BD9-8E4BC4AE1AD1}" srcOrd="1" destOrd="0" presId="urn:microsoft.com/office/officeart/2005/8/layout/vList5"/>
    <dgm:cxn modelId="{BEB97750-061A-44E8-AC2F-D4A29DD708FD}" type="presParOf" srcId="{D7C49E03-92E8-4DC5-8FA4-EC460F4AC8A5}" destId="{E37FEA18-EB8C-42BC-A43B-7F7B8C650174}" srcOrd="7" destOrd="0" presId="urn:microsoft.com/office/officeart/2005/8/layout/vList5"/>
    <dgm:cxn modelId="{49CC5CA9-5A8D-4182-93DC-75A7AC90F115}" type="presParOf" srcId="{D7C49E03-92E8-4DC5-8FA4-EC460F4AC8A5}" destId="{7BBE03AC-AB8B-42E5-952A-6AB4C7BAC1DA}" srcOrd="8" destOrd="0" presId="urn:microsoft.com/office/officeart/2005/8/layout/vList5"/>
    <dgm:cxn modelId="{182D67A7-9DCD-4DD8-8359-D8D7AD86B1A1}" type="presParOf" srcId="{7BBE03AC-AB8B-42E5-952A-6AB4C7BAC1DA}" destId="{9B6D7113-61AF-4F51-BB50-782580377212}" srcOrd="0" destOrd="0" presId="urn:microsoft.com/office/officeart/2005/8/layout/vList5"/>
    <dgm:cxn modelId="{F02ED45A-0CA2-4984-8299-515D57ED2371}" type="presParOf" srcId="{7BBE03AC-AB8B-42E5-952A-6AB4C7BAC1DA}" destId="{DC95FFAA-1A67-428A-807E-CFE4C2000FC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0AFF45-1CF8-49CD-9DD1-70F314AB49DF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68E722-EB0A-4CFD-93F2-A310902E408D}">
      <dgm:prSet phldrT="[Text]"/>
      <dgm:spPr/>
      <dgm:t>
        <a:bodyPr/>
        <a:lstStyle/>
        <a:p>
          <a:r>
            <a:rPr lang="en-US" b="1" u="sng" dirty="0"/>
            <a:t>DMD Pipeline</a:t>
          </a:r>
        </a:p>
      </dgm:t>
    </dgm:pt>
    <dgm:pt modelId="{341EE2B3-FCAE-450A-9410-4E20B81E0294}" type="parTrans" cxnId="{40E4FE7E-A96E-43E4-B6B1-1464F89AC3EF}">
      <dgm:prSet/>
      <dgm:spPr/>
      <dgm:t>
        <a:bodyPr/>
        <a:lstStyle/>
        <a:p>
          <a:endParaRPr lang="en-US"/>
        </a:p>
      </dgm:t>
    </dgm:pt>
    <dgm:pt modelId="{F01E2792-6A9E-410A-9EFB-EA8F0F832D22}" type="sibTrans" cxnId="{40E4FE7E-A96E-43E4-B6B1-1464F89AC3EF}">
      <dgm:prSet/>
      <dgm:spPr/>
      <dgm:t>
        <a:bodyPr/>
        <a:lstStyle/>
        <a:p>
          <a:endParaRPr lang="en-US"/>
        </a:p>
      </dgm:t>
    </dgm:pt>
    <dgm:pt modelId="{9C213EA6-B7D5-40A2-95AB-B0E8F4DAA467}">
      <dgm:prSet phldrT="[Text]"/>
      <dgm:spPr/>
      <dgm:t>
        <a:bodyPr/>
        <a:lstStyle/>
        <a:p>
          <a:r>
            <a:rPr lang="en-US" b="0" i="0" dirty="0"/>
            <a:t>Utrophin Modulators</a:t>
          </a:r>
          <a:endParaRPr lang="en-US" b="0" dirty="0"/>
        </a:p>
      </dgm:t>
    </dgm:pt>
    <dgm:pt modelId="{D5C51A45-6D91-4538-8218-2E6C414793E4}" type="parTrans" cxnId="{5E4A34CE-4288-45E0-9816-0BF3A8385F68}">
      <dgm:prSet/>
      <dgm:spPr/>
      <dgm:t>
        <a:bodyPr/>
        <a:lstStyle/>
        <a:p>
          <a:endParaRPr lang="en-US"/>
        </a:p>
      </dgm:t>
    </dgm:pt>
    <dgm:pt modelId="{67EAA429-CB8D-49EE-97C9-652DE3D77DC1}" type="sibTrans" cxnId="{5E4A34CE-4288-45E0-9816-0BF3A8385F68}">
      <dgm:prSet/>
      <dgm:spPr/>
      <dgm:t>
        <a:bodyPr/>
        <a:lstStyle/>
        <a:p>
          <a:endParaRPr lang="en-US"/>
        </a:p>
      </dgm:t>
    </dgm:pt>
    <dgm:pt modelId="{5BEFD585-0CA8-41DC-AFDC-9D9B98D3035A}">
      <dgm:prSet phldrT="[Text]"/>
      <dgm:spPr/>
      <dgm:t>
        <a:bodyPr/>
        <a:lstStyle/>
        <a:p>
          <a:r>
            <a:rPr lang="en-US" dirty="0"/>
            <a:t>Myostatin Inhibition</a:t>
          </a:r>
        </a:p>
      </dgm:t>
    </dgm:pt>
    <dgm:pt modelId="{0DCA05AE-5C9D-459C-A125-5F3F0163758F}" type="parTrans" cxnId="{7D2F6623-932A-4DEB-9EBC-168B81FA843D}">
      <dgm:prSet/>
      <dgm:spPr/>
      <dgm:t>
        <a:bodyPr/>
        <a:lstStyle/>
        <a:p>
          <a:endParaRPr lang="en-US"/>
        </a:p>
      </dgm:t>
    </dgm:pt>
    <dgm:pt modelId="{E259F307-CBD7-4C0E-B89B-E0447CEB13A5}" type="sibTrans" cxnId="{7D2F6623-932A-4DEB-9EBC-168B81FA843D}">
      <dgm:prSet/>
      <dgm:spPr/>
      <dgm:t>
        <a:bodyPr/>
        <a:lstStyle/>
        <a:p>
          <a:endParaRPr lang="en-US"/>
        </a:p>
      </dgm:t>
    </dgm:pt>
    <dgm:pt modelId="{BC0BD067-8C26-495A-8588-86FBE8E7FDA2}">
      <dgm:prSet phldrT="[Text]"/>
      <dgm:spPr/>
      <dgm:t>
        <a:bodyPr/>
        <a:lstStyle/>
        <a:p>
          <a:r>
            <a:rPr lang="en-US" dirty="0"/>
            <a:t>CRISPR</a:t>
          </a:r>
        </a:p>
      </dgm:t>
    </dgm:pt>
    <dgm:pt modelId="{94647ABB-F3C8-40D3-8E25-38EAB9192DD3}" type="parTrans" cxnId="{76AD2ACC-B1BC-49F8-98C9-BE856BCE7867}">
      <dgm:prSet/>
      <dgm:spPr/>
      <dgm:t>
        <a:bodyPr/>
        <a:lstStyle/>
        <a:p>
          <a:endParaRPr lang="en-US"/>
        </a:p>
      </dgm:t>
    </dgm:pt>
    <dgm:pt modelId="{CD1D4F10-CFA1-4BE8-A9E6-9EEF4A69EBFE}" type="sibTrans" cxnId="{76AD2ACC-B1BC-49F8-98C9-BE856BCE7867}">
      <dgm:prSet/>
      <dgm:spPr/>
      <dgm:t>
        <a:bodyPr/>
        <a:lstStyle/>
        <a:p>
          <a:endParaRPr lang="en-US"/>
        </a:p>
      </dgm:t>
    </dgm:pt>
    <dgm:pt modelId="{6A5E0333-7CBC-437C-8ED6-6FE7FDDF28B0}">
      <dgm:prSet phldrT="[Text]"/>
      <dgm:spPr/>
      <dgm:t>
        <a:bodyPr/>
        <a:lstStyle/>
        <a:p>
          <a:r>
            <a:rPr lang="en-US" dirty="0"/>
            <a:t>Stem Cells</a:t>
          </a:r>
        </a:p>
      </dgm:t>
    </dgm:pt>
    <dgm:pt modelId="{5AC87C67-C230-42EC-81A5-6494D32DF38A}" type="parTrans" cxnId="{B4292CC9-E0B7-4C63-94D7-A714AC0F04F5}">
      <dgm:prSet/>
      <dgm:spPr/>
      <dgm:t>
        <a:bodyPr/>
        <a:lstStyle/>
        <a:p>
          <a:endParaRPr lang="en-US"/>
        </a:p>
      </dgm:t>
    </dgm:pt>
    <dgm:pt modelId="{40D4F445-83C7-44B6-8959-5D2BF229E43B}" type="sibTrans" cxnId="{B4292CC9-E0B7-4C63-94D7-A714AC0F04F5}">
      <dgm:prSet/>
      <dgm:spPr/>
      <dgm:t>
        <a:bodyPr/>
        <a:lstStyle/>
        <a:p>
          <a:endParaRPr lang="en-US"/>
        </a:p>
      </dgm:t>
    </dgm:pt>
    <dgm:pt modelId="{A1EDB8C0-63D3-4FA7-9001-186EDFA7F60C}">
      <dgm:prSet phldrT="[Text]"/>
      <dgm:spPr/>
      <dgm:t>
        <a:bodyPr/>
        <a:lstStyle/>
        <a:p>
          <a:r>
            <a:rPr lang="en-US" dirty="0"/>
            <a:t>Anti-fibrotics</a:t>
          </a:r>
        </a:p>
      </dgm:t>
    </dgm:pt>
    <dgm:pt modelId="{F84357F3-369C-44A8-BDA2-9F8385D9ABA2}" type="parTrans" cxnId="{B1C60F0A-CFEE-4051-A825-380D2E57DAED}">
      <dgm:prSet/>
      <dgm:spPr/>
      <dgm:t>
        <a:bodyPr/>
        <a:lstStyle/>
        <a:p>
          <a:endParaRPr lang="en-US"/>
        </a:p>
      </dgm:t>
    </dgm:pt>
    <dgm:pt modelId="{9712FEA3-5E44-4D0B-B4C6-775F8451ED73}" type="sibTrans" cxnId="{B1C60F0A-CFEE-4051-A825-380D2E57DAED}">
      <dgm:prSet/>
      <dgm:spPr/>
      <dgm:t>
        <a:bodyPr/>
        <a:lstStyle/>
        <a:p>
          <a:endParaRPr lang="en-US"/>
        </a:p>
      </dgm:t>
    </dgm:pt>
    <dgm:pt modelId="{6196B1A1-3F26-4AF2-9E57-0241E6A3F2E9}">
      <dgm:prSet phldrT="[Text]"/>
      <dgm:spPr/>
      <dgm:t>
        <a:bodyPr/>
        <a:lstStyle/>
        <a:p>
          <a:r>
            <a:rPr lang="en-US" dirty="0"/>
            <a:t>Steroid Alternatives</a:t>
          </a:r>
        </a:p>
      </dgm:t>
    </dgm:pt>
    <dgm:pt modelId="{4BDC4B60-D18D-4AFA-9AC8-43B0BB469202}" type="parTrans" cxnId="{92B3148E-B09F-405B-BB07-0F3243614979}">
      <dgm:prSet/>
      <dgm:spPr/>
      <dgm:t>
        <a:bodyPr/>
        <a:lstStyle/>
        <a:p>
          <a:endParaRPr lang="en-US"/>
        </a:p>
      </dgm:t>
    </dgm:pt>
    <dgm:pt modelId="{14FF38BF-7802-48D2-8011-730A6216D74F}" type="sibTrans" cxnId="{92B3148E-B09F-405B-BB07-0F3243614979}">
      <dgm:prSet/>
      <dgm:spPr/>
      <dgm:t>
        <a:bodyPr/>
        <a:lstStyle/>
        <a:p>
          <a:endParaRPr lang="en-US"/>
        </a:p>
      </dgm:t>
    </dgm:pt>
    <dgm:pt modelId="{0FCB73A0-C193-4014-AA6D-26BE07DF9199}" type="pres">
      <dgm:prSet presAssocID="{CE0AFF45-1CF8-49CD-9DD1-70F314AB49D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E563CCB-72D3-42DA-9C91-2860E0A8502E}" type="pres">
      <dgm:prSet presAssocID="{3068E722-EB0A-4CFD-93F2-A310902E408D}" presName="Parent" presStyleLbl="node0" presStyleIdx="0" presStyleCnt="1">
        <dgm:presLayoutVars>
          <dgm:chMax val="6"/>
          <dgm:chPref val="6"/>
        </dgm:presLayoutVars>
      </dgm:prSet>
      <dgm:spPr/>
    </dgm:pt>
    <dgm:pt modelId="{2F05A3A5-9A50-40DE-8213-DCA09F0F8F70}" type="pres">
      <dgm:prSet presAssocID="{9C213EA6-B7D5-40A2-95AB-B0E8F4DAA467}" presName="Accent1" presStyleCnt="0"/>
      <dgm:spPr/>
    </dgm:pt>
    <dgm:pt modelId="{157FE5AA-CEF7-498F-BF25-32FDCEA4DFFE}" type="pres">
      <dgm:prSet presAssocID="{9C213EA6-B7D5-40A2-95AB-B0E8F4DAA467}" presName="Accent" presStyleLbl="bgShp" presStyleIdx="0" presStyleCnt="6"/>
      <dgm:spPr/>
    </dgm:pt>
    <dgm:pt modelId="{FBEA82D5-CBE4-4637-A38B-5D9AEB880709}" type="pres">
      <dgm:prSet presAssocID="{9C213EA6-B7D5-40A2-95AB-B0E8F4DAA467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DB4CD82F-B2A7-421C-A7FD-A9055039CB99}" type="pres">
      <dgm:prSet presAssocID="{5BEFD585-0CA8-41DC-AFDC-9D9B98D3035A}" presName="Accent2" presStyleCnt="0"/>
      <dgm:spPr/>
    </dgm:pt>
    <dgm:pt modelId="{99710189-E314-4381-9EF2-45F4DB6954FE}" type="pres">
      <dgm:prSet presAssocID="{5BEFD585-0CA8-41DC-AFDC-9D9B98D3035A}" presName="Accent" presStyleLbl="bgShp" presStyleIdx="1" presStyleCnt="6" custLinFactNeighborX="-83415" custLinFactNeighborY="28586"/>
      <dgm:spPr/>
    </dgm:pt>
    <dgm:pt modelId="{DA6F1419-CD6F-4640-A3BD-C8B3A3AB4156}" type="pres">
      <dgm:prSet presAssocID="{5BEFD585-0CA8-41DC-AFDC-9D9B98D3035A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E0BE2FE-1A3A-4314-9357-577DB8E9B982}" type="pres">
      <dgm:prSet presAssocID="{BC0BD067-8C26-495A-8588-86FBE8E7FDA2}" presName="Accent3" presStyleCnt="0"/>
      <dgm:spPr/>
    </dgm:pt>
    <dgm:pt modelId="{04CA0EA9-EE06-4475-B2DF-D167C3E2954E}" type="pres">
      <dgm:prSet presAssocID="{BC0BD067-8C26-495A-8588-86FBE8E7FDA2}" presName="Accent" presStyleLbl="bgShp" presStyleIdx="2" presStyleCnt="6" custAng="3723110" custLinFactNeighborX="-60989" custLinFactNeighborY="-59423"/>
      <dgm:spPr/>
    </dgm:pt>
    <dgm:pt modelId="{D4AE9424-D595-4A3E-B090-1BD3DB7CDA54}" type="pres">
      <dgm:prSet presAssocID="{BC0BD067-8C26-495A-8588-86FBE8E7FDA2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D2CB7C99-2D2E-46EE-AB74-7C9446A3290E}" type="pres">
      <dgm:prSet presAssocID="{6A5E0333-7CBC-437C-8ED6-6FE7FDDF28B0}" presName="Accent4" presStyleCnt="0"/>
      <dgm:spPr/>
    </dgm:pt>
    <dgm:pt modelId="{C8A35AA5-FDFE-4AFF-B658-5BE31EE8BCE8}" type="pres">
      <dgm:prSet presAssocID="{6A5E0333-7CBC-437C-8ED6-6FE7FDDF28B0}" presName="Accent" presStyleLbl="bgShp" presStyleIdx="3" presStyleCnt="6" custLinFactNeighborX="15247" custLinFactNeighborY="-8984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FFE3834-995D-41E8-8ADE-B50D4C4AC571}" type="pres">
      <dgm:prSet presAssocID="{6A5E0333-7CBC-437C-8ED6-6FE7FDDF28B0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CD51A1F9-14BF-4323-84CE-8A8E86AC9FE1}" type="pres">
      <dgm:prSet presAssocID="{A1EDB8C0-63D3-4FA7-9001-186EDFA7F60C}" presName="Accent5" presStyleCnt="0"/>
      <dgm:spPr/>
    </dgm:pt>
    <dgm:pt modelId="{ABE0F4CF-3AAB-4CCD-9917-77373D45EC3C}" type="pres">
      <dgm:prSet presAssocID="{A1EDB8C0-63D3-4FA7-9001-186EDFA7F60C}" presName="Accent" presStyleLbl="bgShp" presStyleIdx="4" presStyleCnt="6" custLinFactY="-17066" custLinFactNeighborX="-52779" custLinFactNeighborY="-100000"/>
      <dgm:spPr/>
    </dgm:pt>
    <dgm:pt modelId="{169A0A90-CE82-4D9B-A52B-42D7C72DA569}" type="pres">
      <dgm:prSet presAssocID="{A1EDB8C0-63D3-4FA7-9001-186EDFA7F60C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481A6EA3-BFBE-42E6-BDD7-7826FF7F74EF}" type="pres">
      <dgm:prSet presAssocID="{6196B1A1-3F26-4AF2-9E57-0241E6A3F2E9}" presName="Accent6" presStyleCnt="0"/>
      <dgm:spPr/>
    </dgm:pt>
    <dgm:pt modelId="{F263F602-42B3-40FD-AA4F-CCC2E3E75DE9}" type="pres">
      <dgm:prSet presAssocID="{6196B1A1-3F26-4AF2-9E57-0241E6A3F2E9}" presName="Accent" presStyleLbl="bgShp" presStyleIdx="5" presStyleCnt="6" custLinFactY="-11621" custLinFactNeighborX="63335" custLinFactNeighborY="-100000"/>
      <dgm:spPr/>
    </dgm:pt>
    <dgm:pt modelId="{AB83FEC6-28D6-4842-8FE3-50199EEFC22F}" type="pres">
      <dgm:prSet presAssocID="{6196B1A1-3F26-4AF2-9E57-0241E6A3F2E9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B1C60F0A-CFEE-4051-A825-380D2E57DAED}" srcId="{3068E722-EB0A-4CFD-93F2-A310902E408D}" destId="{A1EDB8C0-63D3-4FA7-9001-186EDFA7F60C}" srcOrd="4" destOrd="0" parTransId="{F84357F3-369C-44A8-BDA2-9F8385D9ABA2}" sibTransId="{9712FEA3-5E44-4D0B-B4C6-775F8451ED73}"/>
    <dgm:cxn modelId="{7D2F6623-932A-4DEB-9EBC-168B81FA843D}" srcId="{3068E722-EB0A-4CFD-93F2-A310902E408D}" destId="{5BEFD585-0CA8-41DC-AFDC-9D9B98D3035A}" srcOrd="1" destOrd="0" parTransId="{0DCA05AE-5C9D-459C-A125-5F3F0163758F}" sibTransId="{E259F307-CBD7-4C0E-B89B-E0447CEB13A5}"/>
    <dgm:cxn modelId="{284EAD3A-DBB1-4CBC-A0DC-0813097E8408}" type="presOf" srcId="{6196B1A1-3F26-4AF2-9E57-0241E6A3F2E9}" destId="{AB83FEC6-28D6-4842-8FE3-50199EEFC22F}" srcOrd="0" destOrd="0" presId="urn:microsoft.com/office/officeart/2011/layout/HexagonRadial"/>
    <dgm:cxn modelId="{22A99940-1D06-44D7-ACD0-1D363557E7D3}" type="presOf" srcId="{9C213EA6-B7D5-40A2-95AB-B0E8F4DAA467}" destId="{FBEA82D5-CBE4-4637-A38B-5D9AEB880709}" srcOrd="0" destOrd="0" presId="urn:microsoft.com/office/officeart/2011/layout/HexagonRadial"/>
    <dgm:cxn modelId="{5038CF63-800D-4748-B24A-12150EC4FE17}" type="presOf" srcId="{3068E722-EB0A-4CFD-93F2-A310902E408D}" destId="{EE563CCB-72D3-42DA-9C91-2860E0A8502E}" srcOrd="0" destOrd="0" presId="urn:microsoft.com/office/officeart/2011/layout/HexagonRadial"/>
    <dgm:cxn modelId="{1F5DD855-9D4B-4114-A5B7-A4C85FF29C30}" type="presOf" srcId="{A1EDB8C0-63D3-4FA7-9001-186EDFA7F60C}" destId="{169A0A90-CE82-4D9B-A52B-42D7C72DA569}" srcOrd="0" destOrd="0" presId="urn:microsoft.com/office/officeart/2011/layout/HexagonRadial"/>
    <dgm:cxn modelId="{40E4FE7E-A96E-43E4-B6B1-1464F89AC3EF}" srcId="{CE0AFF45-1CF8-49CD-9DD1-70F314AB49DF}" destId="{3068E722-EB0A-4CFD-93F2-A310902E408D}" srcOrd="0" destOrd="0" parTransId="{341EE2B3-FCAE-450A-9410-4E20B81E0294}" sibTransId="{F01E2792-6A9E-410A-9EFB-EA8F0F832D22}"/>
    <dgm:cxn modelId="{92B3148E-B09F-405B-BB07-0F3243614979}" srcId="{3068E722-EB0A-4CFD-93F2-A310902E408D}" destId="{6196B1A1-3F26-4AF2-9E57-0241E6A3F2E9}" srcOrd="5" destOrd="0" parTransId="{4BDC4B60-D18D-4AFA-9AC8-43B0BB469202}" sibTransId="{14FF38BF-7802-48D2-8011-730A6216D74F}"/>
    <dgm:cxn modelId="{DF62179F-82D7-4D99-B911-0CC5CB8D43FC}" type="presOf" srcId="{CE0AFF45-1CF8-49CD-9DD1-70F314AB49DF}" destId="{0FCB73A0-C193-4014-AA6D-26BE07DF9199}" srcOrd="0" destOrd="0" presId="urn:microsoft.com/office/officeart/2011/layout/HexagonRadial"/>
    <dgm:cxn modelId="{F5C1E9B5-3EA6-4058-A30F-0A0E21D7DF23}" type="presOf" srcId="{BC0BD067-8C26-495A-8588-86FBE8E7FDA2}" destId="{D4AE9424-D595-4A3E-B090-1BD3DB7CDA54}" srcOrd="0" destOrd="0" presId="urn:microsoft.com/office/officeart/2011/layout/HexagonRadial"/>
    <dgm:cxn modelId="{487113BE-5042-4CE7-B0E6-99ED2E084B84}" type="presOf" srcId="{6A5E0333-7CBC-437C-8ED6-6FE7FDDF28B0}" destId="{5FFE3834-995D-41E8-8ADE-B50D4C4AC571}" srcOrd="0" destOrd="0" presId="urn:microsoft.com/office/officeart/2011/layout/HexagonRadial"/>
    <dgm:cxn modelId="{B4292CC9-E0B7-4C63-94D7-A714AC0F04F5}" srcId="{3068E722-EB0A-4CFD-93F2-A310902E408D}" destId="{6A5E0333-7CBC-437C-8ED6-6FE7FDDF28B0}" srcOrd="3" destOrd="0" parTransId="{5AC87C67-C230-42EC-81A5-6494D32DF38A}" sibTransId="{40D4F445-83C7-44B6-8959-5D2BF229E43B}"/>
    <dgm:cxn modelId="{76AD2ACC-B1BC-49F8-98C9-BE856BCE7867}" srcId="{3068E722-EB0A-4CFD-93F2-A310902E408D}" destId="{BC0BD067-8C26-495A-8588-86FBE8E7FDA2}" srcOrd="2" destOrd="0" parTransId="{94647ABB-F3C8-40D3-8E25-38EAB9192DD3}" sibTransId="{CD1D4F10-CFA1-4BE8-A9E6-9EEF4A69EBFE}"/>
    <dgm:cxn modelId="{5E4A34CE-4288-45E0-9816-0BF3A8385F68}" srcId="{3068E722-EB0A-4CFD-93F2-A310902E408D}" destId="{9C213EA6-B7D5-40A2-95AB-B0E8F4DAA467}" srcOrd="0" destOrd="0" parTransId="{D5C51A45-6D91-4538-8218-2E6C414793E4}" sibTransId="{67EAA429-CB8D-49EE-97C9-652DE3D77DC1}"/>
    <dgm:cxn modelId="{49E1BEF0-C71A-4449-9A03-DCAA4FF9376C}" type="presOf" srcId="{5BEFD585-0CA8-41DC-AFDC-9D9B98D3035A}" destId="{DA6F1419-CD6F-4640-A3BD-C8B3A3AB4156}" srcOrd="0" destOrd="0" presId="urn:microsoft.com/office/officeart/2011/layout/HexagonRadial"/>
    <dgm:cxn modelId="{401C3DF6-5E65-44BF-BD28-0859A6E4A18A}" type="presParOf" srcId="{0FCB73A0-C193-4014-AA6D-26BE07DF9199}" destId="{EE563CCB-72D3-42DA-9C91-2860E0A8502E}" srcOrd="0" destOrd="0" presId="urn:microsoft.com/office/officeart/2011/layout/HexagonRadial"/>
    <dgm:cxn modelId="{D46093B2-FFF5-40E0-8F62-3AF8FD755784}" type="presParOf" srcId="{0FCB73A0-C193-4014-AA6D-26BE07DF9199}" destId="{2F05A3A5-9A50-40DE-8213-DCA09F0F8F70}" srcOrd="1" destOrd="0" presId="urn:microsoft.com/office/officeart/2011/layout/HexagonRadial"/>
    <dgm:cxn modelId="{5EABE849-E8EC-4A14-963F-13B86F17DC92}" type="presParOf" srcId="{2F05A3A5-9A50-40DE-8213-DCA09F0F8F70}" destId="{157FE5AA-CEF7-498F-BF25-32FDCEA4DFFE}" srcOrd="0" destOrd="0" presId="urn:microsoft.com/office/officeart/2011/layout/HexagonRadial"/>
    <dgm:cxn modelId="{33B50318-39A5-49CD-9067-F28B1FDAE7C2}" type="presParOf" srcId="{0FCB73A0-C193-4014-AA6D-26BE07DF9199}" destId="{FBEA82D5-CBE4-4637-A38B-5D9AEB880709}" srcOrd="2" destOrd="0" presId="urn:microsoft.com/office/officeart/2011/layout/HexagonRadial"/>
    <dgm:cxn modelId="{DA3DF1A1-ED0F-4421-B038-C243726E6364}" type="presParOf" srcId="{0FCB73A0-C193-4014-AA6D-26BE07DF9199}" destId="{DB4CD82F-B2A7-421C-A7FD-A9055039CB99}" srcOrd="3" destOrd="0" presId="urn:microsoft.com/office/officeart/2011/layout/HexagonRadial"/>
    <dgm:cxn modelId="{D718A125-24F3-4B5D-9F3F-C6856B4FE8D6}" type="presParOf" srcId="{DB4CD82F-B2A7-421C-A7FD-A9055039CB99}" destId="{99710189-E314-4381-9EF2-45F4DB6954FE}" srcOrd="0" destOrd="0" presId="urn:microsoft.com/office/officeart/2011/layout/HexagonRadial"/>
    <dgm:cxn modelId="{670D2BBE-9072-4617-B8CB-9B5623F63CEA}" type="presParOf" srcId="{0FCB73A0-C193-4014-AA6D-26BE07DF9199}" destId="{DA6F1419-CD6F-4640-A3BD-C8B3A3AB4156}" srcOrd="4" destOrd="0" presId="urn:microsoft.com/office/officeart/2011/layout/HexagonRadial"/>
    <dgm:cxn modelId="{A892ED04-F81C-4821-9DFB-4D41666B6DCF}" type="presParOf" srcId="{0FCB73A0-C193-4014-AA6D-26BE07DF9199}" destId="{EE0BE2FE-1A3A-4314-9357-577DB8E9B982}" srcOrd="5" destOrd="0" presId="urn:microsoft.com/office/officeart/2011/layout/HexagonRadial"/>
    <dgm:cxn modelId="{25263BAA-A094-4287-B723-74A7C78B41AB}" type="presParOf" srcId="{EE0BE2FE-1A3A-4314-9357-577DB8E9B982}" destId="{04CA0EA9-EE06-4475-B2DF-D167C3E2954E}" srcOrd="0" destOrd="0" presId="urn:microsoft.com/office/officeart/2011/layout/HexagonRadial"/>
    <dgm:cxn modelId="{BDA2CFD8-F605-4491-9597-4F16101505D2}" type="presParOf" srcId="{0FCB73A0-C193-4014-AA6D-26BE07DF9199}" destId="{D4AE9424-D595-4A3E-B090-1BD3DB7CDA54}" srcOrd="6" destOrd="0" presId="urn:microsoft.com/office/officeart/2011/layout/HexagonRadial"/>
    <dgm:cxn modelId="{350CEBA3-88CB-4B24-B280-3F3ED3794A81}" type="presParOf" srcId="{0FCB73A0-C193-4014-AA6D-26BE07DF9199}" destId="{D2CB7C99-2D2E-46EE-AB74-7C9446A3290E}" srcOrd="7" destOrd="0" presId="urn:microsoft.com/office/officeart/2011/layout/HexagonRadial"/>
    <dgm:cxn modelId="{3131B1F2-D7B9-4449-8B00-9DACF9A4AFB2}" type="presParOf" srcId="{D2CB7C99-2D2E-46EE-AB74-7C9446A3290E}" destId="{C8A35AA5-FDFE-4AFF-B658-5BE31EE8BCE8}" srcOrd="0" destOrd="0" presId="urn:microsoft.com/office/officeart/2011/layout/HexagonRadial"/>
    <dgm:cxn modelId="{2547B65C-1A50-49E6-9E11-183BC5B2CCD3}" type="presParOf" srcId="{0FCB73A0-C193-4014-AA6D-26BE07DF9199}" destId="{5FFE3834-995D-41E8-8ADE-B50D4C4AC571}" srcOrd="8" destOrd="0" presId="urn:microsoft.com/office/officeart/2011/layout/HexagonRadial"/>
    <dgm:cxn modelId="{2B178B08-50AD-4141-A822-DE9CA42F56F7}" type="presParOf" srcId="{0FCB73A0-C193-4014-AA6D-26BE07DF9199}" destId="{CD51A1F9-14BF-4323-84CE-8A8E86AC9FE1}" srcOrd="9" destOrd="0" presId="urn:microsoft.com/office/officeart/2011/layout/HexagonRadial"/>
    <dgm:cxn modelId="{DE0C2FD3-76BF-4800-ABA1-6296136CAC1D}" type="presParOf" srcId="{CD51A1F9-14BF-4323-84CE-8A8E86AC9FE1}" destId="{ABE0F4CF-3AAB-4CCD-9917-77373D45EC3C}" srcOrd="0" destOrd="0" presId="urn:microsoft.com/office/officeart/2011/layout/HexagonRadial"/>
    <dgm:cxn modelId="{27C3EFEF-7D80-4424-8A7C-146CE61276F3}" type="presParOf" srcId="{0FCB73A0-C193-4014-AA6D-26BE07DF9199}" destId="{169A0A90-CE82-4D9B-A52B-42D7C72DA569}" srcOrd="10" destOrd="0" presId="urn:microsoft.com/office/officeart/2011/layout/HexagonRadial"/>
    <dgm:cxn modelId="{49FCB8EA-C82B-4FD8-A7F7-24390E7B196B}" type="presParOf" srcId="{0FCB73A0-C193-4014-AA6D-26BE07DF9199}" destId="{481A6EA3-BFBE-42E6-BDD7-7826FF7F74EF}" srcOrd="11" destOrd="0" presId="urn:microsoft.com/office/officeart/2011/layout/HexagonRadial"/>
    <dgm:cxn modelId="{B5364258-3D6B-4931-8BE8-778129B7EDDF}" type="presParOf" srcId="{481A6EA3-BFBE-42E6-BDD7-7826FF7F74EF}" destId="{F263F602-42B3-40FD-AA4F-CCC2E3E75DE9}" srcOrd="0" destOrd="0" presId="urn:microsoft.com/office/officeart/2011/layout/HexagonRadial"/>
    <dgm:cxn modelId="{31F5E05B-63D2-4A99-88AD-D13F7ADFD483}" type="presParOf" srcId="{0FCB73A0-C193-4014-AA6D-26BE07DF9199}" destId="{AB83FEC6-28D6-4842-8FE3-50199EEFC22F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FCEA2-3842-44F4-B84E-B68BC28731D8}">
      <dsp:nvSpPr>
        <dsp:cNvPr id="0" name=""/>
        <dsp:cNvSpPr/>
      </dsp:nvSpPr>
      <dsp:spPr>
        <a:xfrm rot="5400000">
          <a:off x="6859164" y="-2966252"/>
          <a:ext cx="666360" cy="676926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3464" lvl="1" indent="-283464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Cannot exceed packing capacity of vector</a:t>
          </a:r>
        </a:p>
      </dsp:txBody>
      <dsp:txXfrm rot="-5400000">
        <a:off x="3807712" y="117729"/>
        <a:ext cx="6736736" cy="601302"/>
      </dsp:txXfrm>
    </dsp:sp>
    <dsp:sp modelId="{D2EF8AC8-26E1-4AD6-A183-8FC9802F4801}">
      <dsp:nvSpPr>
        <dsp:cNvPr id="0" name=""/>
        <dsp:cNvSpPr/>
      </dsp:nvSpPr>
      <dsp:spPr>
        <a:xfrm>
          <a:off x="0" y="1905"/>
          <a:ext cx="3807712" cy="8329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1. 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Transgene capacity</a:t>
          </a:r>
        </a:p>
      </dsp:txBody>
      <dsp:txXfrm>
        <a:off x="40661" y="42566"/>
        <a:ext cx="3726390" cy="751628"/>
      </dsp:txXfrm>
    </dsp:sp>
    <dsp:sp modelId="{3AAB9AD2-4E60-49DC-8CFB-1AD343C7E9D6}">
      <dsp:nvSpPr>
        <dsp:cNvPr id="0" name=""/>
        <dsp:cNvSpPr/>
      </dsp:nvSpPr>
      <dsp:spPr>
        <a:xfrm rot="5400000">
          <a:off x="6859164" y="-2091654"/>
          <a:ext cx="666360" cy="676926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3464" lvl="1" indent="-283464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What dose is needed to transduce a high enough percentage </a:t>
          </a:r>
          <a:b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of cells?</a:t>
          </a:r>
        </a:p>
        <a:p>
          <a:pPr marL="283464" lvl="1" indent="-283464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Dose limitations/toxicity</a:t>
          </a:r>
        </a:p>
      </dsp:txBody>
      <dsp:txXfrm rot="-5400000">
        <a:off x="3807712" y="992327"/>
        <a:ext cx="6736736" cy="601302"/>
      </dsp:txXfrm>
    </dsp:sp>
    <dsp:sp modelId="{90B2DF95-A510-4E94-BD47-0FF8ACED1245}">
      <dsp:nvSpPr>
        <dsp:cNvPr id="0" name=""/>
        <dsp:cNvSpPr/>
      </dsp:nvSpPr>
      <dsp:spPr>
        <a:xfrm>
          <a:off x="0" y="876503"/>
          <a:ext cx="3807712" cy="8329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2.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Transduction efficacy</a:t>
          </a:r>
        </a:p>
      </dsp:txBody>
      <dsp:txXfrm>
        <a:off x="40661" y="917164"/>
        <a:ext cx="3726390" cy="751628"/>
      </dsp:txXfrm>
    </dsp:sp>
    <dsp:sp modelId="{9D8A349C-3791-4973-BDDC-D11ECC6F0A42}">
      <dsp:nvSpPr>
        <dsp:cNvPr id="0" name=""/>
        <dsp:cNvSpPr/>
      </dsp:nvSpPr>
      <dsp:spPr>
        <a:xfrm rot="5400000">
          <a:off x="6859164" y="-1217056"/>
          <a:ext cx="666360" cy="676926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3464" lvl="1" indent="-283464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Can you maintain promotor activation?</a:t>
          </a:r>
        </a:p>
        <a:p>
          <a:pPr marL="283464" lvl="1" indent="-283464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Risk loss of transgene due to immune response (transgene </a:t>
          </a:r>
          <a:b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and capsid)</a:t>
          </a:r>
        </a:p>
      </dsp:txBody>
      <dsp:txXfrm rot="-5400000">
        <a:off x="3807712" y="1866925"/>
        <a:ext cx="6736736" cy="601302"/>
      </dsp:txXfrm>
    </dsp:sp>
    <dsp:sp modelId="{42FE4207-DDB1-435E-9589-1BD15B31691A}">
      <dsp:nvSpPr>
        <dsp:cNvPr id="0" name=""/>
        <dsp:cNvSpPr/>
      </dsp:nvSpPr>
      <dsp:spPr>
        <a:xfrm>
          <a:off x="0" y="1751101"/>
          <a:ext cx="3807712" cy="8329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88925" lvl="0" indent="-288925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3.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Stability of transgene expression</a:t>
          </a:r>
        </a:p>
      </dsp:txBody>
      <dsp:txXfrm>
        <a:off x="40661" y="1791762"/>
        <a:ext cx="3726390" cy="751628"/>
      </dsp:txXfrm>
    </dsp:sp>
    <dsp:sp modelId="{C31A5101-0D53-42AB-8BD9-8E4BC4AE1AD1}">
      <dsp:nvSpPr>
        <dsp:cNvPr id="0" name=""/>
        <dsp:cNvSpPr/>
      </dsp:nvSpPr>
      <dsp:spPr>
        <a:xfrm rot="5400000">
          <a:off x="6859164" y="-342458"/>
          <a:ext cx="666360" cy="676926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3464" lvl="1" indent="-283464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How much transgene expression is needed for phenotypic rescue?</a:t>
          </a:r>
        </a:p>
      </dsp:txBody>
      <dsp:txXfrm rot="-5400000">
        <a:off x="3807712" y="2741523"/>
        <a:ext cx="6736736" cy="601302"/>
      </dsp:txXfrm>
    </dsp:sp>
    <dsp:sp modelId="{301C1B31-7923-479D-941D-65D6EE389594}">
      <dsp:nvSpPr>
        <dsp:cNvPr id="0" name=""/>
        <dsp:cNvSpPr/>
      </dsp:nvSpPr>
      <dsp:spPr>
        <a:xfrm>
          <a:off x="0" y="2625699"/>
          <a:ext cx="3807712" cy="8329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4. 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Transgene dose</a:t>
          </a:r>
        </a:p>
      </dsp:txBody>
      <dsp:txXfrm>
        <a:off x="40661" y="2666360"/>
        <a:ext cx="3726390" cy="751628"/>
      </dsp:txXfrm>
    </dsp:sp>
    <dsp:sp modelId="{DC95FFAA-1A67-428A-807E-CFE4C2000FCF}">
      <dsp:nvSpPr>
        <dsp:cNvPr id="0" name=""/>
        <dsp:cNvSpPr/>
      </dsp:nvSpPr>
      <dsp:spPr>
        <a:xfrm rot="5400000">
          <a:off x="6853491" y="532139"/>
          <a:ext cx="666360" cy="676926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3464" lvl="1" indent="-283464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What is the target?</a:t>
          </a:r>
        </a:p>
      </dsp:txBody>
      <dsp:txXfrm rot="-5400000">
        <a:off x="3802039" y="3616121"/>
        <a:ext cx="6736736" cy="601302"/>
      </dsp:txXfrm>
    </dsp:sp>
    <dsp:sp modelId="{9B6D7113-61AF-4F51-BB50-782580377212}">
      <dsp:nvSpPr>
        <dsp:cNvPr id="0" name=""/>
        <dsp:cNvSpPr/>
      </dsp:nvSpPr>
      <dsp:spPr>
        <a:xfrm>
          <a:off x="0" y="3500297"/>
          <a:ext cx="3802038" cy="8329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88925" lvl="0" indent="-288925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5.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Cell specificity of vector/promotor</a:t>
          </a:r>
        </a:p>
      </dsp:txBody>
      <dsp:txXfrm>
        <a:off x="40661" y="3540958"/>
        <a:ext cx="3720716" cy="7516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63CCB-72D3-42DA-9C91-2860E0A8502E}">
      <dsp:nvSpPr>
        <dsp:cNvPr id="0" name=""/>
        <dsp:cNvSpPr/>
      </dsp:nvSpPr>
      <dsp:spPr>
        <a:xfrm>
          <a:off x="2393477" y="1416937"/>
          <a:ext cx="1800989" cy="155792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 dirty="0"/>
            <a:t>DMD Pipeline</a:t>
          </a:r>
        </a:p>
      </dsp:txBody>
      <dsp:txXfrm>
        <a:off x="2691926" y="1675107"/>
        <a:ext cx="1204091" cy="1041588"/>
      </dsp:txXfrm>
    </dsp:sp>
    <dsp:sp modelId="{99710189-E314-4381-9EF2-45F4DB6954FE}">
      <dsp:nvSpPr>
        <dsp:cNvPr id="0" name=""/>
        <dsp:cNvSpPr/>
      </dsp:nvSpPr>
      <dsp:spPr>
        <a:xfrm>
          <a:off x="2954431" y="838940"/>
          <a:ext cx="679507" cy="58548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EA82D5-CBE4-4637-A38B-5D9AEB880709}">
      <dsp:nvSpPr>
        <dsp:cNvPr id="0" name=""/>
        <dsp:cNvSpPr/>
      </dsp:nvSpPr>
      <dsp:spPr>
        <a:xfrm>
          <a:off x="2559375" y="0"/>
          <a:ext cx="1475897" cy="127682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Utrophin Modulators</a:t>
          </a:r>
          <a:endParaRPr lang="en-US" sz="1400" b="0" kern="1200" dirty="0"/>
        </a:p>
      </dsp:txBody>
      <dsp:txXfrm>
        <a:off x="2803963" y="211597"/>
        <a:ext cx="986721" cy="853631"/>
      </dsp:txXfrm>
    </dsp:sp>
    <dsp:sp modelId="{04CA0EA9-EE06-4475-B2DF-D167C3E2954E}">
      <dsp:nvSpPr>
        <dsp:cNvPr id="0" name=""/>
        <dsp:cNvSpPr/>
      </dsp:nvSpPr>
      <dsp:spPr>
        <a:xfrm rot="3723110">
          <a:off x="3899856" y="1418207"/>
          <a:ext cx="679507" cy="58548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6F1419-CD6F-4640-A3BD-C8B3A3AB4156}">
      <dsp:nvSpPr>
        <dsp:cNvPr id="0" name=""/>
        <dsp:cNvSpPr/>
      </dsp:nvSpPr>
      <dsp:spPr>
        <a:xfrm>
          <a:off x="3912944" y="785333"/>
          <a:ext cx="1475897" cy="127682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Myostatin Inhibition</a:t>
          </a:r>
        </a:p>
      </dsp:txBody>
      <dsp:txXfrm>
        <a:off x="4157532" y="996930"/>
        <a:ext cx="986721" cy="853631"/>
      </dsp:txXfrm>
    </dsp:sp>
    <dsp:sp modelId="{C8A35AA5-FDFE-4AFF-B658-5BE31EE8BCE8}">
      <dsp:nvSpPr>
        <dsp:cNvPr id="0" name=""/>
        <dsp:cNvSpPr/>
      </dsp:nvSpPr>
      <dsp:spPr>
        <a:xfrm>
          <a:off x="3866990" y="2475658"/>
          <a:ext cx="679507" cy="585485"/>
        </a:xfrm>
        <a:prstGeom prst="hexagon">
          <a:avLst>
            <a:gd name="adj" fmla="val 289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AE9424-D595-4A3E-B090-1BD3DB7CDA54}">
      <dsp:nvSpPr>
        <dsp:cNvPr id="0" name=""/>
        <dsp:cNvSpPr/>
      </dsp:nvSpPr>
      <dsp:spPr>
        <a:xfrm>
          <a:off x="3912944" y="2329206"/>
          <a:ext cx="1475897" cy="127682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CRISPR</a:t>
          </a:r>
        </a:p>
      </dsp:txBody>
      <dsp:txXfrm>
        <a:off x="4157532" y="2540803"/>
        <a:ext cx="986721" cy="853631"/>
      </dsp:txXfrm>
    </dsp:sp>
    <dsp:sp modelId="{ABE0F4CF-3AAB-4CCD-9917-77373D45EC3C}">
      <dsp:nvSpPr>
        <dsp:cNvPr id="0" name=""/>
        <dsp:cNvSpPr/>
      </dsp:nvSpPr>
      <dsp:spPr>
        <a:xfrm>
          <a:off x="2038191" y="2444507"/>
          <a:ext cx="679507" cy="58548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FE3834-995D-41E8-8ADE-B50D4C4AC571}">
      <dsp:nvSpPr>
        <dsp:cNvPr id="0" name=""/>
        <dsp:cNvSpPr/>
      </dsp:nvSpPr>
      <dsp:spPr>
        <a:xfrm>
          <a:off x="2559375" y="3115417"/>
          <a:ext cx="1475897" cy="127682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Stem Cells</a:t>
          </a:r>
        </a:p>
      </dsp:txBody>
      <dsp:txXfrm>
        <a:off x="2803963" y="3327014"/>
        <a:ext cx="986721" cy="853631"/>
      </dsp:txXfrm>
    </dsp:sp>
    <dsp:sp modelId="{F263F602-42B3-40FD-AA4F-CCC2E3E75DE9}">
      <dsp:nvSpPr>
        <dsp:cNvPr id="0" name=""/>
        <dsp:cNvSpPr/>
      </dsp:nvSpPr>
      <dsp:spPr>
        <a:xfrm>
          <a:off x="2021170" y="1382279"/>
          <a:ext cx="679507" cy="58548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A0A90-CE82-4D9B-A52B-42D7C72DA569}">
      <dsp:nvSpPr>
        <dsp:cNvPr id="0" name=""/>
        <dsp:cNvSpPr/>
      </dsp:nvSpPr>
      <dsp:spPr>
        <a:xfrm>
          <a:off x="1199521" y="2330084"/>
          <a:ext cx="1475897" cy="127682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Anti-fibrotics</a:t>
          </a:r>
        </a:p>
      </dsp:txBody>
      <dsp:txXfrm>
        <a:off x="1444109" y="2541681"/>
        <a:ext cx="986721" cy="853631"/>
      </dsp:txXfrm>
    </dsp:sp>
    <dsp:sp modelId="{AB83FEC6-28D6-4842-8FE3-50199EEFC22F}">
      <dsp:nvSpPr>
        <dsp:cNvPr id="0" name=""/>
        <dsp:cNvSpPr/>
      </dsp:nvSpPr>
      <dsp:spPr>
        <a:xfrm>
          <a:off x="1199521" y="783576"/>
          <a:ext cx="1475897" cy="127682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Steroid Alternatives</a:t>
          </a:r>
        </a:p>
      </dsp:txBody>
      <dsp:txXfrm>
        <a:off x="1444109" y="995173"/>
        <a:ext cx="986721" cy="8536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07F71-4D48-4DFD-B0EF-3DD6786949ED}" type="datetimeFigureOut">
              <a:rPr lang="en-US" smtClean="0">
                <a:latin typeface="Arial" panose="020B0604020202020204" pitchFamily="34" charset="0"/>
              </a:rPr>
              <a:t>4/23/2021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5694D-1259-46EC-B112-641033C4EAC4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0568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A3C26BD-4E06-D143-9D32-4515CDFD2E30}" type="datetimeFigureOut">
              <a:rPr lang="en-US" smtClean="0"/>
              <a:pPr/>
              <a:t>4/23/2021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D937C3D-E6E9-F64D-9E0A-52CA48C192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688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74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096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567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575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19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966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18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369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3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446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521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3661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2609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633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2027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3856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430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8157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5832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021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93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779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2650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1583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4145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0691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5381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3320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5908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1877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014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79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291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328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996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145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7C3D-E6E9-F64D-9E0A-52CA48C1920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519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9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rand Rounds_Cove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6426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590800"/>
            <a:ext cx="10363200" cy="1470025"/>
          </a:xfrm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50720" y="5114800"/>
            <a:ext cx="2971800" cy="5334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Arial Rounded MT Bold"/>
                <a:cs typeface="Arial Rounded MT 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Month, Day 2019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5676900" y="4846319"/>
            <a:ext cx="685800" cy="4571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238500" y="6210300"/>
            <a:ext cx="5562600" cy="381000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16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/>
                <a:cs typeface="Arial Rounded MT Bold"/>
              </a:rPr>
              <a:t>Transforming Lives Through Science and Care.</a:t>
            </a:r>
          </a:p>
        </p:txBody>
      </p:sp>
      <p:pic>
        <p:nvPicPr>
          <p:cNvPr id="1026" name="Picture 2" descr="C:\Users\a057338\Desktop\MDA Webinars\MDA 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4999" y="169684"/>
            <a:ext cx="3042003" cy="90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1235411"/>
            <a:ext cx="12192000" cy="4387175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434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97457" y="599726"/>
            <a:ext cx="10984943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923" y="2228003"/>
            <a:ext cx="519937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709" y="2228004"/>
            <a:ext cx="5210216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7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81CC6A32-1800-46AD-8EF5-6E52408EB238}"/>
              </a:ext>
            </a:extLst>
          </p:cNvPr>
          <p:cNvSpPr/>
          <p:nvPr userDrawn="1"/>
        </p:nvSpPr>
        <p:spPr>
          <a:xfrm>
            <a:off x="545421" y="1525524"/>
            <a:ext cx="11201400" cy="4130040"/>
          </a:xfrm>
          <a:custGeom>
            <a:avLst/>
            <a:gdLst/>
            <a:ahLst/>
            <a:cxnLst/>
            <a:rect l="l" t="t" r="r" b="b"/>
            <a:pathLst>
              <a:path w="11201400" h="4130040">
                <a:moveTo>
                  <a:pt x="0" y="4130040"/>
                </a:moveTo>
                <a:lnTo>
                  <a:pt x="11201095" y="4130040"/>
                </a:lnTo>
                <a:lnTo>
                  <a:pt x="11201095" y="0"/>
                </a:lnTo>
                <a:lnTo>
                  <a:pt x="0" y="0"/>
                </a:lnTo>
                <a:lnTo>
                  <a:pt x="0" y="413004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762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219F3E-4175-4C39-AABE-948D125887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46055" y="6458552"/>
            <a:ext cx="917608" cy="2599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8D2F62E9-766A-4986-B50D-80AC67D6E3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072" y="4888627"/>
            <a:ext cx="3096935" cy="575722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2E7D83F-D10D-4355-BD16-83DA528180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513" y="4950336"/>
            <a:ext cx="2927417" cy="4523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AF2AE8E-CB13-440F-BD19-4950C858B0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8513" y="1819276"/>
            <a:ext cx="10656887" cy="1087554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8333AAC-A3EB-43AE-A0CB-24012AB257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8513" y="3007931"/>
            <a:ext cx="5391150" cy="1165225"/>
          </a:xfrm>
        </p:spPr>
        <p:txBody>
          <a:bodyPr>
            <a:normAutofit/>
          </a:bodyPr>
          <a:lstStyle>
            <a:lvl1pPr marL="0" indent="0">
              <a:buNone/>
              <a:defRPr sz="4400" b="1" u="heavy" spc="50" baseline="0">
                <a:solidFill>
                  <a:schemeClr val="tx1"/>
                </a:solidFill>
                <a:uFill>
                  <a:solidFill>
                    <a:schemeClr val="accent2"/>
                  </a:solidFill>
                </a:uFill>
                <a:latin typeface="Freestyle Script" panose="030804020302050B0404" pitchFamily="66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483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81CC6A32-1800-46AD-8EF5-6E52408EB238}"/>
              </a:ext>
            </a:extLst>
          </p:cNvPr>
          <p:cNvSpPr/>
          <p:nvPr userDrawn="1"/>
        </p:nvSpPr>
        <p:spPr>
          <a:xfrm>
            <a:off x="545421" y="1525524"/>
            <a:ext cx="11201400" cy="4130040"/>
          </a:xfrm>
          <a:custGeom>
            <a:avLst/>
            <a:gdLst/>
            <a:ahLst/>
            <a:cxnLst/>
            <a:rect l="l" t="t" r="r" b="b"/>
            <a:pathLst>
              <a:path w="11201400" h="4130040">
                <a:moveTo>
                  <a:pt x="0" y="4130040"/>
                </a:moveTo>
                <a:lnTo>
                  <a:pt x="11201095" y="4130040"/>
                </a:lnTo>
                <a:lnTo>
                  <a:pt x="11201095" y="0"/>
                </a:lnTo>
                <a:lnTo>
                  <a:pt x="0" y="0"/>
                </a:lnTo>
                <a:lnTo>
                  <a:pt x="0" y="4130040"/>
                </a:lnTo>
                <a:close/>
              </a:path>
            </a:pathLst>
          </a:custGeom>
          <a:solidFill>
            <a:schemeClr val="bg1">
              <a:alpha val="52000"/>
            </a:schemeClr>
          </a:solidFill>
          <a:ln w="762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219F3E-4175-4C39-AABE-948D125887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46055" y="6458552"/>
            <a:ext cx="917608" cy="2599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593C63D9-B75F-4A93-844C-BAA618B939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072" y="4888627"/>
            <a:ext cx="3096935" cy="575722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581B479-9F12-47D7-9E3D-46891505E3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513" y="4950336"/>
            <a:ext cx="2927417" cy="4523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A2036B-CD11-46CA-81E7-C9E25B4E43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8513" y="1819276"/>
            <a:ext cx="10656887" cy="1087554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06E4B06-5724-48E1-B477-FDFC89BC04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8513" y="3007931"/>
            <a:ext cx="5391150" cy="1165225"/>
          </a:xfrm>
        </p:spPr>
        <p:txBody>
          <a:bodyPr>
            <a:normAutofit/>
          </a:bodyPr>
          <a:lstStyle>
            <a:lvl1pPr marL="0" indent="0">
              <a:buNone/>
              <a:defRPr sz="4400" b="1" u="heavy" spc="50" baseline="0">
                <a:solidFill>
                  <a:schemeClr val="tx1"/>
                </a:solidFill>
                <a:uFill>
                  <a:solidFill>
                    <a:schemeClr val="accent2"/>
                  </a:solidFill>
                </a:uFill>
                <a:latin typeface="Freestyle Script" panose="030804020302050B0404" pitchFamily="66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859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k object 18"/>
          <p:cNvSpPr/>
          <p:nvPr/>
        </p:nvSpPr>
        <p:spPr>
          <a:xfrm>
            <a:off x="1251051" y="1390396"/>
            <a:ext cx="9690100" cy="4077335"/>
          </a:xfrm>
          <a:custGeom>
            <a:avLst/>
            <a:gdLst/>
            <a:ahLst/>
            <a:cxnLst/>
            <a:rect l="l" t="t" r="r" b="b"/>
            <a:pathLst>
              <a:path w="9690100" h="4077335">
                <a:moveTo>
                  <a:pt x="0" y="4077208"/>
                </a:moveTo>
                <a:lnTo>
                  <a:pt x="9689592" y="4077208"/>
                </a:lnTo>
                <a:lnTo>
                  <a:pt x="9689592" y="0"/>
                </a:lnTo>
                <a:lnTo>
                  <a:pt x="0" y="0"/>
                </a:lnTo>
                <a:lnTo>
                  <a:pt x="0" y="4077208"/>
                </a:lnTo>
                <a:close/>
              </a:path>
            </a:pathLst>
          </a:custGeom>
          <a:solidFill>
            <a:schemeClr val="bg1">
              <a:alpha val="68000"/>
            </a:schemeClr>
          </a:solidFill>
          <a:ln w="762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5AE67CB-EC1A-4559-8D0C-11F1A71480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55367" y="2295922"/>
            <a:ext cx="7680960" cy="8925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buNone/>
              <a:defRPr lang="en-US" sz="3600" kern="1200" spc="180" dirty="0" smtClean="0">
                <a:solidFill>
                  <a:schemeClr val="accent1"/>
                </a:solidFill>
                <a:latin typeface="Arial Rounded MT Bold"/>
                <a:ea typeface="+mn-ea"/>
                <a:cs typeface="Arial Rounded MT Bold"/>
              </a:defRPr>
            </a:lvl1pPr>
            <a:lvl2pPr>
              <a:defRPr lang="en-US" sz="7500" b="0" i="1" u="heavy" kern="0" spc="300" dirty="0" smtClean="0">
                <a:solidFill>
                  <a:srgbClr val="231F20"/>
                </a:solidFill>
                <a:uFill>
                  <a:solidFill>
                    <a:srgbClr val="FDB237"/>
                  </a:solidFill>
                </a:uFill>
                <a:latin typeface="Mistral" panose="03090702030407020403" pitchFamily="66" charset="0"/>
                <a:ea typeface="Brush Script MT" panose="03060802040406070304" pitchFamily="66" charset="-122"/>
                <a:cs typeface="Brush Script MT" panose="03060802040406070304" pitchFamily="66" charset="-122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E9B0C427-2825-4FC2-BB68-C370EB8960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76991" y="3448609"/>
            <a:ext cx="6837712" cy="10464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980"/>
              </a:spcBef>
              <a:buNone/>
              <a:defRPr lang="en-US" sz="3600" b="1" i="1" u="heavy" kern="12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DB237"/>
                  </a:solidFill>
                </a:uFill>
                <a:latin typeface="Freestyle Script" panose="030804020302050B0404" pitchFamily="66" charset="0"/>
                <a:ea typeface="+mn-ea"/>
                <a:cs typeface="Times New Roman"/>
              </a:defRPr>
            </a:lvl1pPr>
            <a:lvl2pPr>
              <a:defRPr lang="en-US" sz="7500" b="0" i="1" u="heavy" kern="0" spc="300" dirty="0" smtClean="0">
                <a:solidFill>
                  <a:srgbClr val="231F20"/>
                </a:solidFill>
                <a:uFill>
                  <a:solidFill>
                    <a:srgbClr val="FDB237"/>
                  </a:solidFill>
                </a:uFill>
                <a:latin typeface="Mistral" panose="03090702030407020403" pitchFamily="66" charset="0"/>
                <a:ea typeface="Brush Script MT" panose="03060802040406070304" pitchFamily="66" charset="-122"/>
                <a:cs typeface="Brush Script MT" panose="03060802040406070304" pitchFamily="66" charset="-122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5" name="Picture 2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DF1B83C2-03C4-457F-B645-486F493F9F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327" y="307097"/>
            <a:ext cx="1938847" cy="360433"/>
          </a:xfrm>
          <a:prstGeom prst="rect">
            <a:avLst/>
          </a:prstGeom>
        </p:spPr>
      </p:pic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59F4BF12-053D-4FD8-9692-C185F1599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055" y="6458552"/>
            <a:ext cx="917608" cy="2599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33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8">
            <a:extLst>
              <a:ext uri="{FF2B5EF4-FFF2-40B4-BE49-F238E27FC236}">
                <a16:creationId xmlns:a16="http://schemas.microsoft.com/office/drawing/2014/main" id="{CD66FDA9-6305-4C38-BAA1-ABB736EE82AA}"/>
              </a:ext>
            </a:extLst>
          </p:cNvPr>
          <p:cNvSpPr/>
          <p:nvPr userDrawn="1"/>
        </p:nvSpPr>
        <p:spPr>
          <a:xfrm>
            <a:off x="1251051" y="1390396"/>
            <a:ext cx="9690100" cy="4077335"/>
          </a:xfrm>
          <a:custGeom>
            <a:avLst/>
            <a:gdLst/>
            <a:ahLst/>
            <a:cxnLst/>
            <a:rect l="l" t="t" r="r" b="b"/>
            <a:pathLst>
              <a:path w="9690100" h="4077335">
                <a:moveTo>
                  <a:pt x="0" y="4077208"/>
                </a:moveTo>
                <a:lnTo>
                  <a:pt x="9689592" y="4077208"/>
                </a:lnTo>
                <a:lnTo>
                  <a:pt x="9689592" y="0"/>
                </a:lnTo>
                <a:lnTo>
                  <a:pt x="0" y="0"/>
                </a:lnTo>
                <a:lnTo>
                  <a:pt x="0" y="4077208"/>
                </a:lnTo>
                <a:close/>
              </a:path>
            </a:pathLst>
          </a:custGeom>
          <a:solidFill>
            <a:schemeClr val="bg1">
              <a:alpha val="66000"/>
            </a:schemeClr>
          </a:solidFill>
          <a:ln w="762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8D4CBB3-4583-4718-9EC9-21270871FD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55367" y="2295922"/>
            <a:ext cx="7680960" cy="8925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buNone/>
              <a:defRPr lang="en-US" sz="3600" kern="1200" spc="180" dirty="0" smtClean="0">
                <a:solidFill>
                  <a:schemeClr val="accent1"/>
                </a:solidFill>
                <a:latin typeface="Arial Rounded MT Bold"/>
                <a:ea typeface="+mn-ea"/>
                <a:cs typeface="Arial Rounded MT Bold"/>
              </a:defRPr>
            </a:lvl1pPr>
            <a:lvl2pPr>
              <a:defRPr lang="en-US" sz="7500" b="0" i="1" u="heavy" kern="0" spc="300" dirty="0" smtClean="0">
                <a:solidFill>
                  <a:srgbClr val="231F20"/>
                </a:solidFill>
                <a:uFill>
                  <a:solidFill>
                    <a:srgbClr val="FDB237"/>
                  </a:solidFill>
                </a:uFill>
                <a:latin typeface="Mistral" panose="03090702030407020403" pitchFamily="66" charset="0"/>
                <a:ea typeface="Brush Script MT" panose="03060802040406070304" pitchFamily="66" charset="-122"/>
                <a:cs typeface="Brush Script MT" panose="03060802040406070304" pitchFamily="66" charset="-122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A4AE49B-FEBF-4C04-A948-6111550FD6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76991" y="3448609"/>
            <a:ext cx="6837712" cy="10464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980"/>
              </a:spcBef>
              <a:buNone/>
              <a:defRPr lang="en-US" sz="3400" b="1" i="1" u="heavy" kern="1200" spc="300" dirty="0" smtClean="0">
                <a:solidFill>
                  <a:srgbClr val="231F20"/>
                </a:solidFill>
                <a:uFill>
                  <a:solidFill>
                    <a:srgbClr val="FDB237"/>
                  </a:solidFill>
                </a:uFill>
                <a:latin typeface="Freestyle Script" panose="030804020302050B0404" pitchFamily="66" charset="0"/>
                <a:ea typeface="+mn-ea"/>
                <a:cs typeface="Times New Roman"/>
              </a:defRPr>
            </a:lvl1pPr>
            <a:lvl2pPr>
              <a:defRPr lang="en-US" sz="7500" b="0" i="1" u="heavy" kern="0" spc="300" dirty="0" smtClean="0">
                <a:solidFill>
                  <a:srgbClr val="231F20"/>
                </a:solidFill>
                <a:uFill>
                  <a:solidFill>
                    <a:srgbClr val="FDB237"/>
                  </a:solidFill>
                </a:uFill>
                <a:latin typeface="Mistral" panose="03090702030407020403" pitchFamily="66" charset="0"/>
                <a:ea typeface="Brush Script MT" panose="03060802040406070304" pitchFamily="66" charset="-122"/>
                <a:cs typeface="Brush Script MT" panose="03060802040406070304" pitchFamily="66" charset="-122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21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ADC2308-8710-4864-BFF9-DE4E292AA1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327" y="307097"/>
            <a:ext cx="1938847" cy="360433"/>
          </a:xfrm>
          <a:prstGeom prst="rect">
            <a:avLst/>
          </a:prstGeom>
        </p:spPr>
      </p:pic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F8EC1262-83F0-45F1-AEF2-902E060E3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055" y="6458552"/>
            <a:ext cx="917608" cy="2599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62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8">
            <a:extLst>
              <a:ext uri="{FF2B5EF4-FFF2-40B4-BE49-F238E27FC236}">
                <a16:creationId xmlns:a16="http://schemas.microsoft.com/office/drawing/2014/main" id="{FB152370-9D56-480C-AB1F-BD5A7B7AD5D3}"/>
              </a:ext>
            </a:extLst>
          </p:cNvPr>
          <p:cNvSpPr/>
          <p:nvPr userDrawn="1"/>
        </p:nvSpPr>
        <p:spPr>
          <a:xfrm>
            <a:off x="1251051" y="1390396"/>
            <a:ext cx="9690100" cy="4077335"/>
          </a:xfrm>
          <a:custGeom>
            <a:avLst/>
            <a:gdLst/>
            <a:ahLst/>
            <a:cxnLst/>
            <a:rect l="l" t="t" r="r" b="b"/>
            <a:pathLst>
              <a:path w="9690100" h="4077335">
                <a:moveTo>
                  <a:pt x="0" y="4077208"/>
                </a:moveTo>
                <a:lnTo>
                  <a:pt x="9689592" y="4077208"/>
                </a:lnTo>
                <a:lnTo>
                  <a:pt x="9689592" y="0"/>
                </a:lnTo>
                <a:lnTo>
                  <a:pt x="0" y="0"/>
                </a:lnTo>
                <a:lnTo>
                  <a:pt x="0" y="4077208"/>
                </a:lnTo>
                <a:close/>
              </a:path>
            </a:pathLst>
          </a:custGeom>
          <a:solidFill>
            <a:schemeClr val="bg1">
              <a:alpha val="66000"/>
            </a:schemeClr>
          </a:solidFill>
          <a:ln w="762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11C7017-C640-4843-AB89-BADD903565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55367" y="2295922"/>
            <a:ext cx="7680960" cy="8925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buNone/>
              <a:defRPr lang="en-US" sz="3600" kern="1200" spc="180" dirty="0" smtClean="0">
                <a:solidFill>
                  <a:schemeClr val="accent1"/>
                </a:solidFill>
                <a:latin typeface="Arial Rounded MT Bold"/>
                <a:ea typeface="+mn-ea"/>
                <a:cs typeface="Arial Rounded MT Bold"/>
              </a:defRPr>
            </a:lvl1pPr>
            <a:lvl2pPr>
              <a:defRPr lang="en-US" sz="7500" b="0" i="1" u="heavy" kern="0" spc="300" dirty="0" smtClean="0">
                <a:solidFill>
                  <a:srgbClr val="231F20"/>
                </a:solidFill>
                <a:uFill>
                  <a:solidFill>
                    <a:srgbClr val="FDB237"/>
                  </a:solidFill>
                </a:uFill>
                <a:latin typeface="Mistral" panose="03090702030407020403" pitchFamily="66" charset="0"/>
                <a:ea typeface="Brush Script MT" panose="03060802040406070304" pitchFamily="66" charset="-122"/>
                <a:cs typeface="Brush Script MT" panose="03060802040406070304" pitchFamily="66" charset="-122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47562EA-2659-4F5D-8C53-0AED1AE533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76991" y="3448609"/>
            <a:ext cx="6837712" cy="10464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980"/>
              </a:spcBef>
              <a:buNone/>
              <a:defRPr lang="en-US" sz="3600" b="1" i="1" u="heavy" kern="1200" spc="300" dirty="0" smtClean="0">
                <a:solidFill>
                  <a:srgbClr val="231F20"/>
                </a:solidFill>
                <a:uFill>
                  <a:solidFill>
                    <a:srgbClr val="FDB237"/>
                  </a:solidFill>
                </a:uFill>
                <a:latin typeface="Freestyle Script" panose="030804020302050B0404" pitchFamily="66" charset="0"/>
                <a:ea typeface="+mn-ea"/>
                <a:cs typeface="Times New Roman"/>
              </a:defRPr>
            </a:lvl1pPr>
            <a:lvl2pPr>
              <a:defRPr lang="en-US" sz="7500" b="0" i="1" u="heavy" kern="0" spc="300" dirty="0" smtClean="0">
                <a:solidFill>
                  <a:srgbClr val="231F20"/>
                </a:solidFill>
                <a:uFill>
                  <a:solidFill>
                    <a:srgbClr val="FDB237"/>
                  </a:solidFill>
                </a:uFill>
                <a:latin typeface="Mistral" panose="03090702030407020403" pitchFamily="66" charset="0"/>
                <a:ea typeface="Brush Script MT" panose="03060802040406070304" pitchFamily="66" charset="-122"/>
                <a:cs typeface="Brush Script MT" panose="03060802040406070304" pitchFamily="66" charset="-122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Picture 20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4D3161C9-70C8-4F1E-B09D-3E6B54CD47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327" y="307097"/>
            <a:ext cx="1938847" cy="360433"/>
          </a:xfrm>
          <a:prstGeom prst="rect">
            <a:avLst/>
          </a:prstGeom>
        </p:spPr>
      </p:pic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51FC452C-852F-4C66-B3D8-3A1EAB982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055" y="6458552"/>
            <a:ext cx="917608" cy="2599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84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2CA47956-F3EF-4ECC-A99A-EDF65AC034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28" y="6434544"/>
            <a:ext cx="1540043" cy="286295"/>
          </a:xfrm>
          <a:prstGeom prst="rect">
            <a:avLst/>
          </a:prstGeom>
        </p:spPr>
      </p:pic>
      <p:sp>
        <p:nvSpPr>
          <p:cNvPr id="21" name="object 4">
            <a:extLst>
              <a:ext uri="{FF2B5EF4-FFF2-40B4-BE49-F238E27FC236}">
                <a16:creationId xmlns:a16="http://schemas.microsoft.com/office/drawing/2014/main" id="{539FE475-66F5-4B8D-B82F-82010F2FA86C}"/>
              </a:ext>
            </a:extLst>
          </p:cNvPr>
          <p:cNvSpPr/>
          <p:nvPr userDrawn="1"/>
        </p:nvSpPr>
        <p:spPr>
          <a:xfrm>
            <a:off x="545421" y="1525524"/>
            <a:ext cx="11201400" cy="4721272"/>
          </a:xfrm>
          <a:custGeom>
            <a:avLst/>
            <a:gdLst/>
            <a:ahLst/>
            <a:cxnLst/>
            <a:rect l="l" t="t" r="r" b="b"/>
            <a:pathLst>
              <a:path w="11201400" h="4130040">
                <a:moveTo>
                  <a:pt x="0" y="4130040"/>
                </a:moveTo>
                <a:lnTo>
                  <a:pt x="11201095" y="4130040"/>
                </a:lnTo>
                <a:lnTo>
                  <a:pt x="11201095" y="0"/>
                </a:lnTo>
                <a:lnTo>
                  <a:pt x="0" y="0"/>
                </a:lnTo>
                <a:lnTo>
                  <a:pt x="0" y="4130040"/>
                </a:lnTo>
                <a:close/>
              </a:path>
            </a:pathLst>
          </a:custGeom>
          <a:solidFill>
            <a:schemeClr val="bg1">
              <a:alpha val="26000"/>
            </a:schemeClr>
          </a:solidFill>
          <a:ln w="762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1B33060C-FF93-4AAF-A932-71B51D039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9503" y="6503068"/>
            <a:ext cx="2804160" cy="215444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Placeholder 14">
            <a:extLst>
              <a:ext uri="{FF2B5EF4-FFF2-40B4-BE49-F238E27FC236}">
                <a16:creationId xmlns:a16="http://schemas.microsoft.com/office/drawing/2014/main" id="{97CBE2E0-64EA-4F81-B95D-807807E2B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421" y="180075"/>
            <a:ext cx="11201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A53B6-23DB-4A5B-8943-6211F28A9EA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3996" y="1564507"/>
            <a:ext cx="11172825" cy="468228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168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Only"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283A9A67-8EBB-474A-8594-656C14509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28" y="6434544"/>
            <a:ext cx="1540043" cy="286295"/>
          </a:xfrm>
          <a:prstGeom prst="rect">
            <a:avLst/>
          </a:prstGeom>
        </p:spPr>
      </p:pic>
      <p:sp>
        <p:nvSpPr>
          <p:cNvPr id="21" name="object 4">
            <a:extLst>
              <a:ext uri="{FF2B5EF4-FFF2-40B4-BE49-F238E27FC236}">
                <a16:creationId xmlns:a16="http://schemas.microsoft.com/office/drawing/2014/main" id="{AACFBC98-C3A8-44B6-A481-761B13D55712}"/>
              </a:ext>
            </a:extLst>
          </p:cNvPr>
          <p:cNvSpPr/>
          <p:nvPr userDrawn="1"/>
        </p:nvSpPr>
        <p:spPr>
          <a:xfrm>
            <a:off x="545421" y="1525524"/>
            <a:ext cx="11201400" cy="4721272"/>
          </a:xfrm>
          <a:custGeom>
            <a:avLst/>
            <a:gdLst/>
            <a:ahLst/>
            <a:cxnLst/>
            <a:rect l="l" t="t" r="r" b="b"/>
            <a:pathLst>
              <a:path w="11201400" h="4130040">
                <a:moveTo>
                  <a:pt x="0" y="4130040"/>
                </a:moveTo>
                <a:lnTo>
                  <a:pt x="11201095" y="4130040"/>
                </a:lnTo>
                <a:lnTo>
                  <a:pt x="11201095" y="0"/>
                </a:lnTo>
                <a:lnTo>
                  <a:pt x="0" y="0"/>
                </a:lnTo>
                <a:lnTo>
                  <a:pt x="0" y="413004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 w="762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BE67380D-C774-4302-A283-E9EDD2203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9503" y="6503068"/>
            <a:ext cx="2804160" cy="215444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Placeholder 14">
            <a:extLst>
              <a:ext uri="{FF2B5EF4-FFF2-40B4-BE49-F238E27FC236}">
                <a16:creationId xmlns:a16="http://schemas.microsoft.com/office/drawing/2014/main" id="{7709F81F-D6FC-4B1F-8D12-E8D1CE1A0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421" y="180075"/>
            <a:ext cx="11201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1B944-0B0B-472A-A0A1-9B771053875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4675" y="1552575"/>
            <a:ext cx="11172146" cy="46942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8849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4">
            <a:extLst>
              <a:ext uri="{FF2B5EF4-FFF2-40B4-BE49-F238E27FC236}">
                <a16:creationId xmlns:a16="http://schemas.microsoft.com/office/drawing/2014/main" id="{60D338AF-06B2-4419-9919-046BD2F14356}"/>
              </a:ext>
            </a:extLst>
          </p:cNvPr>
          <p:cNvSpPr/>
          <p:nvPr userDrawn="1"/>
        </p:nvSpPr>
        <p:spPr>
          <a:xfrm>
            <a:off x="545421" y="1525524"/>
            <a:ext cx="11201400" cy="4721272"/>
          </a:xfrm>
          <a:custGeom>
            <a:avLst/>
            <a:gdLst/>
            <a:ahLst/>
            <a:cxnLst/>
            <a:rect l="l" t="t" r="r" b="b"/>
            <a:pathLst>
              <a:path w="11201400" h="4130040">
                <a:moveTo>
                  <a:pt x="0" y="4130040"/>
                </a:moveTo>
                <a:lnTo>
                  <a:pt x="11201095" y="4130040"/>
                </a:lnTo>
                <a:lnTo>
                  <a:pt x="11201095" y="0"/>
                </a:lnTo>
                <a:lnTo>
                  <a:pt x="0" y="0"/>
                </a:lnTo>
                <a:lnTo>
                  <a:pt x="0" y="4130040"/>
                </a:ln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D1CAA8BD-A2C2-48FE-B433-C8DF37638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9503" y="6503068"/>
            <a:ext cx="2804160" cy="215444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Placeholder 14">
            <a:extLst>
              <a:ext uri="{FF2B5EF4-FFF2-40B4-BE49-F238E27FC236}">
                <a16:creationId xmlns:a16="http://schemas.microsoft.com/office/drawing/2014/main" id="{E663D25D-D745-486E-8834-F32FA4043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421" y="180075"/>
            <a:ext cx="11201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4D7CA5-DB10-49FE-B381-86608E072F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37" y="6451140"/>
            <a:ext cx="1717583" cy="3193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0B25F3-B17C-4EF3-89CA-BB0F245546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4675" y="1554163"/>
            <a:ext cx="11172146" cy="46926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4016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A27C533A-1318-43C9-9475-5B177EADA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9503" y="6503068"/>
            <a:ext cx="2804160" cy="215444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Placeholder 14">
            <a:extLst>
              <a:ext uri="{FF2B5EF4-FFF2-40B4-BE49-F238E27FC236}">
                <a16:creationId xmlns:a16="http://schemas.microsoft.com/office/drawing/2014/main" id="{B756CF0D-C053-4C46-9207-51D541B60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57" y="497711"/>
            <a:ext cx="9560688" cy="1146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1038FF29-6213-4945-99A3-98E05031A8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2938" y="1644534"/>
            <a:ext cx="8715375" cy="4628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0912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nd Rounds_Cove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287624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-1"/>
            <a:ext cx="12192000" cy="1289304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8780"/>
            <a:ext cx="10972800" cy="1027543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  <a:latin typeface="Arial Rounded MT Bold"/>
                <a:cs typeface="Arial Rounded MT Bold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86203"/>
            <a:ext cx="10972800" cy="4497355"/>
          </a:xfrm>
        </p:spPr>
        <p:txBody>
          <a:bodyPr>
            <a:normAutofit/>
          </a:bodyPr>
          <a:lstStyle>
            <a:lvl1pPr>
              <a:buClr>
                <a:srgbClr val="5BB9C3"/>
              </a:buClr>
              <a:defRPr sz="24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buClr>
                <a:srgbClr val="5BB9C3"/>
              </a:buClr>
              <a:defRPr sz="22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5BB9C3"/>
              </a:buClr>
              <a:defRPr sz="20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buClr>
                <a:srgbClr val="5BB9C3"/>
              </a:buClr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buClr>
                <a:srgbClr val="5BB9C3"/>
              </a:buClr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6350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a057338\Desktop\MDA Webinars\MDA 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949" y="6387554"/>
            <a:ext cx="1385316" cy="4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498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800BCC-0E1B-4CD2-B217-9CC13652D2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7089EB70-D675-4E7A-A317-E580EFCF6A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28" y="6434544"/>
            <a:ext cx="1540043" cy="286295"/>
          </a:xfrm>
          <a:prstGeom prst="rect">
            <a:avLst/>
          </a:prstGeom>
        </p:spPr>
      </p:pic>
      <p:sp>
        <p:nvSpPr>
          <p:cNvPr id="20" name="Title Placeholder 14">
            <a:extLst>
              <a:ext uri="{FF2B5EF4-FFF2-40B4-BE49-F238E27FC236}">
                <a16:creationId xmlns:a16="http://schemas.microsoft.com/office/drawing/2014/main" id="{09E0582B-E556-4618-89E0-10AB0205A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4" y="491922"/>
            <a:ext cx="9560688" cy="1146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67A39654-D0EE-4846-A527-0E004C33E3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2464" y="1644534"/>
            <a:ext cx="8009500" cy="4628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2F9D17-1265-4CFD-BBCF-6331C931B69B}"/>
              </a:ext>
            </a:extLst>
          </p:cNvPr>
          <p:cNvCxnSpPr/>
          <p:nvPr userDrawn="1"/>
        </p:nvCxnSpPr>
        <p:spPr>
          <a:xfrm>
            <a:off x="9317255" y="6348774"/>
            <a:ext cx="2290812" cy="0"/>
          </a:xfrm>
          <a:prstGeom prst="line">
            <a:avLst/>
          </a:prstGeom>
          <a:ln w="6667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34283-F039-4DA6-B5AE-339510BB85B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10017" y="1761423"/>
            <a:ext cx="0" cy="4587351"/>
          </a:xfrm>
          <a:prstGeom prst="line">
            <a:avLst/>
          </a:prstGeom>
          <a:ln w="6667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173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">
          <p15:clr>
            <a:srgbClr val="FBAE40"/>
          </p15:clr>
        </p15:guide>
        <p15:guide id="2" pos="384">
          <p15:clr>
            <a:srgbClr val="FBAE40"/>
          </p15:clr>
        </p15:guide>
        <p15:guide id="3" orient="horz" pos="3984">
          <p15:clr>
            <a:srgbClr val="FBAE40"/>
          </p15:clr>
        </p15:guide>
        <p15:guide id="4" pos="739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BAFAB-FB19-4328-87C7-7ECF6EDFD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495301"/>
            <a:ext cx="7504253" cy="1149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D4FEAB-2720-4D1A-B096-77D084D767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AD0BF163-7BCC-4582-961E-721D5109ED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1644534"/>
            <a:ext cx="8071414" cy="4628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3" name="Picture 22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87D5E6DB-FF8D-498C-8C11-EB3CA288A5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28" y="6434544"/>
            <a:ext cx="1540043" cy="28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29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">
          <p15:clr>
            <a:srgbClr val="FBAE40"/>
          </p15:clr>
        </p15:guide>
        <p15:guide id="2" pos="384">
          <p15:clr>
            <a:srgbClr val="FBAE40"/>
          </p15:clr>
        </p15:guide>
        <p15:guide id="3" orient="horz" pos="3984">
          <p15:clr>
            <a:srgbClr val="FBAE40"/>
          </p15:clr>
        </p15:guide>
        <p15:guide id="4" pos="739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66A807-D43E-42D9-9BF7-5AF3B892C1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0C955ED-8F42-4E54-A1AB-6290920F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495301"/>
            <a:ext cx="7504253" cy="1149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BD5C47A0-8FED-4D8C-B005-FBBA6E00CA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1644534"/>
            <a:ext cx="8071414" cy="4628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B1D02F19-2BB5-4A0B-B024-73791575A2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28" y="6434544"/>
            <a:ext cx="1540043" cy="28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39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pos="7416">
          <p15:clr>
            <a:srgbClr val="FBAE40"/>
          </p15:clr>
        </p15:guide>
        <p15:guide id="3" pos="384">
          <p15:clr>
            <a:srgbClr val="FBAE40"/>
          </p15:clr>
        </p15:guide>
        <p15:guide id="4" orient="horz" pos="400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3DC2738B-00CC-42F4-A2DB-313D3318FB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28" y="6434544"/>
            <a:ext cx="1540043" cy="286295"/>
          </a:xfrm>
          <a:prstGeom prst="rect">
            <a:avLst/>
          </a:prstGeom>
        </p:spPr>
      </p:pic>
      <p:sp>
        <p:nvSpPr>
          <p:cNvPr id="25" name="object 4">
            <a:extLst>
              <a:ext uri="{FF2B5EF4-FFF2-40B4-BE49-F238E27FC236}">
                <a16:creationId xmlns:a16="http://schemas.microsoft.com/office/drawing/2014/main" id="{E3C9932A-8636-41AC-91B5-CF1AA5DD89F0}"/>
              </a:ext>
            </a:extLst>
          </p:cNvPr>
          <p:cNvSpPr/>
          <p:nvPr userDrawn="1"/>
        </p:nvSpPr>
        <p:spPr>
          <a:xfrm>
            <a:off x="671332" y="1525524"/>
            <a:ext cx="7546694" cy="4721272"/>
          </a:xfrm>
          <a:custGeom>
            <a:avLst/>
            <a:gdLst/>
            <a:ahLst/>
            <a:cxnLst/>
            <a:rect l="l" t="t" r="r" b="b"/>
            <a:pathLst>
              <a:path w="11201400" h="4130040">
                <a:moveTo>
                  <a:pt x="0" y="4130040"/>
                </a:moveTo>
                <a:lnTo>
                  <a:pt x="11201095" y="4130040"/>
                </a:lnTo>
                <a:lnTo>
                  <a:pt x="11201095" y="0"/>
                </a:lnTo>
                <a:lnTo>
                  <a:pt x="0" y="0"/>
                </a:lnTo>
                <a:lnTo>
                  <a:pt x="0" y="4130040"/>
                </a:lnTo>
                <a:close/>
              </a:path>
            </a:pathLst>
          </a:custGeom>
          <a:noFill/>
          <a:ln w="76200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Title Placeholder 14">
            <a:extLst>
              <a:ext uri="{FF2B5EF4-FFF2-40B4-BE49-F238E27FC236}">
                <a16:creationId xmlns:a16="http://schemas.microsoft.com/office/drawing/2014/main" id="{54A6447F-6229-42B2-8594-AB9A56A92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82" y="497711"/>
            <a:ext cx="9560688" cy="1146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Slide Number Placeholder 2">
            <a:extLst>
              <a:ext uri="{FF2B5EF4-FFF2-40B4-BE49-F238E27FC236}">
                <a16:creationId xmlns:a16="http://schemas.microsoft.com/office/drawing/2014/main" id="{F6F1C7E4-05B1-4395-A543-5248AE8B57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9503" y="6503068"/>
            <a:ext cx="2804160" cy="215444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8C6BD276-96D7-4A73-89D7-AAD49EF273D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8175" y="1644650"/>
            <a:ext cx="8361363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0832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">
          <p15:clr>
            <a:srgbClr val="FBAE40"/>
          </p15:clr>
        </p15:guide>
        <p15:guide id="2" pos="384">
          <p15:clr>
            <a:srgbClr val="FBAE40"/>
          </p15:clr>
        </p15:guide>
        <p15:guide id="3" orient="horz" pos="3984">
          <p15:clr>
            <a:srgbClr val="FBAE40"/>
          </p15:clr>
        </p15:guide>
        <p15:guide id="4" pos="741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2E48D0-CDE0-4D8C-A114-768CC49F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598AE0AA-697A-44D4-ABD1-EFDB432805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28" y="6434544"/>
            <a:ext cx="1540043" cy="28629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5DAD280-3685-4AF1-A16C-1BD23FB06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495301"/>
            <a:ext cx="7504253" cy="1149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51F9EBE9-91DA-444F-B186-E06E6A3E93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1644534"/>
            <a:ext cx="8071414" cy="4628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2791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">
          <p15:clr>
            <a:srgbClr val="FBAE40"/>
          </p15:clr>
        </p15:guide>
        <p15:guide id="3" pos="7392">
          <p15:clr>
            <a:srgbClr val="FBAE40"/>
          </p15:clr>
        </p15:guide>
        <p15:guide id="4" orient="horz" pos="3984">
          <p15:clr>
            <a:srgbClr val="FBAE40"/>
          </p15:clr>
        </p15:guide>
        <p15:guide id="5" orient="horz" pos="31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F46F2D-F62A-4209-9A54-2CA1860C94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6">
            <a:extLst>
              <a:ext uri="{FF2B5EF4-FFF2-40B4-BE49-F238E27FC236}">
                <a16:creationId xmlns:a16="http://schemas.microsoft.com/office/drawing/2014/main" id="{C8CEAD72-221B-4C4F-A069-EA1070F414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1644534"/>
            <a:ext cx="8071414" cy="4628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99167E-CCE5-45EB-9574-CD8DCA059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495301"/>
            <a:ext cx="8071414" cy="1149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1" name="Picture 20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EBBF0EEA-3115-460A-8CC9-5F88E3CE3F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28" y="6434544"/>
            <a:ext cx="1540043" cy="28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0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pos="7392">
          <p15:clr>
            <a:srgbClr val="FBAE40"/>
          </p15:clr>
        </p15:guide>
        <p15:guide id="3" pos="384">
          <p15:clr>
            <a:srgbClr val="FBAE40"/>
          </p15:clr>
        </p15:guide>
        <p15:guide id="4" orient="horz" pos="398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49A248-2A05-43C5-BF5D-6A5FD6F283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E97DE6E2-8D1B-47B4-B448-9D10736283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28" y="6434544"/>
            <a:ext cx="1540043" cy="286295"/>
          </a:xfrm>
          <a:prstGeom prst="rect">
            <a:avLst/>
          </a:prstGeom>
        </p:spPr>
      </p:pic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83C368E5-B49D-488B-B261-3ADC1F119E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1644534"/>
            <a:ext cx="8071414" cy="4628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251ACFE-85F6-492B-897D-D81055D94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495301"/>
            <a:ext cx="8071414" cy="1149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3514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">
          <p15:clr>
            <a:srgbClr val="FBAE40"/>
          </p15:clr>
        </p15:guide>
        <p15:guide id="2" pos="384">
          <p15:clr>
            <a:srgbClr val="FBAE40"/>
          </p15:clr>
        </p15:guide>
        <p15:guide id="3" pos="7416">
          <p15:clr>
            <a:srgbClr val="FBAE40"/>
          </p15:clr>
        </p15:guide>
        <p15:guide id="4" orient="horz" pos="398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49A248-2A05-43C5-BF5D-6A5FD6F283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E97DE6E2-8D1B-47B4-B448-9D10736283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28" y="6434544"/>
            <a:ext cx="1540043" cy="286295"/>
          </a:xfrm>
          <a:prstGeom prst="rect">
            <a:avLst/>
          </a:prstGeom>
        </p:spPr>
      </p:pic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4BEDCE47-AEE0-4B89-AEEF-939961B7DA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1644534"/>
            <a:ext cx="8071414" cy="4628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6A3BD4AA-4F05-4C35-8988-70711C213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495301"/>
            <a:ext cx="8071414" cy="1149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4129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">
          <p15:clr>
            <a:srgbClr val="FBAE40"/>
          </p15:clr>
        </p15:guide>
        <p15:guide id="2" pos="384">
          <p15:clr>
            <a:srgbClr val="FBAE40"/>
          </p15:clr>
        </p15:guide>
        <p15:guide id="3" pos="7416">
          <p15:clr>
            <a:srgbClr val="FBAE40"/>
          </p15:clr>
        </p15:guide>
        <p15:guide id="4" orient="horz" pos="398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49A248-2A05-43C5-BF5D-6A5FD6F283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E97DE6E2-8D1B-47B4-B448-9D10736283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28" y="6434544"/>
            <a:ext cx="1540043" cy="28629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3540C5-1C20-41A7-899B-7086C2A7652A}"/>
              </a:ext>
            </a:extLst>
          </p:cNvPr>
          <p:cNvCxnSpPr>
            <a:cxnSpLocks/>
          </p:cNvCxnSpPr>
          <p:nvPr userDrawn="1"/>
        </p:nvCxnSpPr>
        <p:spPr>
          <a:xfrm>
            <a:off x="624839" y="495300"/>
            <a:ext cx="0" cy="5848350"/>
          </a:xfrm>
          <a:prstGeom prst="line">
            <a:avLst/>
          </a:prstGeom>
          <a:ln w="635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01882175-2C7C-4FD1-B1C3-CFD4EDE604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130" y="1644534"/>
            <a:ext cx="8071414" cy="4628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A49848F-7DE4-4514-9676-FFA02ACF4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30" y="495301"/>
            <a:ext cx="8071414" cy="1149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9107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4" orient="horz" pos="398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49A248-2A05-43C5-BF5D-6A5FD6F283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E97DE6E2-8D1B-47B4-B448-9D10736283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28" y="6434544"/>
            <a:ext cx="1540043" cy="286295"/>
          </a:xfrm>
          <a:prstGeom prst="rect">
            <a:avLst/>
          </a:prstGeom>
        </p:spPr>
      </p:pic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01882175-2C7C-4FD1-B1C3-CFD4EDE604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130" y="1644534"/>
            <a:ext cx="8071414" cy="4628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A49848F-7DE4-4514-9676-FFA02ACF4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30" y="495301"/>
            <a:ext cx="8071414" cy="1149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1540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">
          <p15:clr>
            <a:srgbClr val="FBAE40"/>
          </p15:clr>
        </p15:guide>
        <p15:guide id="2" pos="384">
          <p15:clr>
            <a:srgbClr val="FBAE40"/>
          </p15:clr>
        </p15:guide>
        <p15:guide id="3" pos="7416">
          <p15:clr>
            <a:srgbClr val="FBAE40"/>
          </p15:clr>
        </p15:guide>
        <p15:guide id="4" orient="horz" pos="398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0ECDE6-9DC4-7345-AC00-10CA725638B3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1" y="0"/>
            <a:ext cx="12192001" cy="128930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-1"/>
            <a:ext cx="12192000" cy="1289304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8780"/>
            <a:ext cx="10972800" cy="1027543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  <a:latin typeface="Arial Rounded MT Bold"/>
                <a:cs typeface="Arial Rounded MT Bold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86203"/>
            <a:ext cx="10972800" cy="4497355"/>
          </a:xfrm>
        </p:spPr>
        <p:txBody>
          <a:bodyPr>
            <a:normAutofit/>
          </a:bodyPr>
          <a:lstStyle>
            <a:lvl1pPr>
              <a:buClr>
                <a:srgbClr val="5BB9C3"/>
              </a:buClr>
              <a:defRPr sz="24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buClr>
                <a:srgbClr val="5BB9C3"/>
              </a:buClr>
              <a:defRPr sz="2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5BB9C3"/>
              </a:buClr>
              <a:defRPr sz="20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buClr>
                <a:srgbClr val="5BB9C3"/>
              </a:buClr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buClr>
                <a:srgbClr val="5BB9C3"/>
              </a:buClr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6350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a057338\Desktop\MDA Webinars\MDA 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949" y="6387554"/>
            <a:ext cx="1385316" cy="4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918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49A248-2A05-43C5-BF5D-6A5FD6F283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E97DE6E2-8D1B-47B4-B448-9D10736283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28" y="6434544"/>
            <a:ext cx="1540043" cy="286295"/>
          </a:xfrm>
          <a:prstGeom prst="rect">
            <a:avLst/>
          </a:prstGeom>
        </p:spPr>
      </p:pic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01882175-2C7C-4FD1-B1C3-CFD4EDE604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130" y="1644534"/>
            <a:ext cx="8071414" cy="4628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A49848F-7DE4-4514-9676-FFA02ACF4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30" y="495301"/>
            <a:ext cx="8071414" cy="1149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508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">
          <p15:clr>
            <a:srgbClr val="FBAE40"/>
          </p15:clr>
        </p15:guide>
        <p15:guide id="2" pos="384">
          <p15:clr>
            <a:srgbClr val="FBAE40"/>
          </p15:clr>
        </p15:guide>
        <p15:guide id="3" pos="7416">
          <p15:clr>
            <a:srgbClr val="FBAE40"/>
          </p15:clr>
        </p15:guide>
        <p15:guide id="4" orient="horz" pos="398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49A248-2A05-43C5-BF5D-6A5FD6F283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E97DE6E2-8D1B-47B4-B448-9D10736283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28" y="6434544"/>
            <a:ext cx="1540043" cy="286295"/>
          </a:xfrm>
          <a:prstGeom prst="rect">
            <a:avLst/>
          </a:prstGeom>
        </p:spPr>
      </p:pic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01882175-2C7C-4FD1-B1C3-CFD4EDE604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130" y="1644534"/>
            <a:ext cx="8071414" cy="4628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A49848F-7DE4-4514-9676-FFA02ACF4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30" y="495301"/>
            <a:ext cx="8071414" cy="1149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7367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">
          <p15:clr>
            <a:srgbClr val="FBAE40"/>
          </p15:clr>
        </p15:guide>
        <p15:guide id="2" pos="384">
          <p15:clr>
            <a:srgbClr val="FBAE40"/>
          </p15:clr>
        </p15:guide>
        <p15:guide id="3" pos="7416">
          <p15:clr>
            <a:srgbClr val="FBAE40"/>
          </p15:clr>
        </p15:guide>
        <p15:guide id="4" orient="horz" pos="398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49A248-2A05-43C5-BF5D-6A5FD6F283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E97DE6E2-8D1B-47B4-B448-9D10736283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28" y="6434544"/>
            <a:ext cx="1540043" cy="286295"/>
          </a:xfrm>
          <a:prstGeom prst="rect">
            <a:avLst/>
          </a:prstGeom>
        </p:spPr>
      </p:pic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01882175-2C7C-4FD1-B1C3-CFD4EDE604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130" y="1644534"/>
            <a:ext cx="8071414" cy="4628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A49848F-7DE4-4514-9676-FFA02ACF4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30" y="495301"/>
            <a:ext cx="8071414" cy="1149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530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">
          <p15:clr>
            <a:srgbClr val="FBAE40"/>
          </p15:clr>
        </p15:guide>
        <p15:guide id="2" pos="384">
          <p15:clr>
            <a:srgbClr val="FBAE40"/>
          </p15:clr>
        </p15:guide>
        <p15:guide id="3" pos="7416">
          <p15:clr>
            <a:srgbClr val="FBAE40"/>
          </p15:clr>
        </p15:guide>
        <p15:guide id="4" orient="horz" pos="398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49A248-2A05-43C5-BF5D-6A5FD6F283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E97DE6E2-8D1B-47B4-B448-9D10736283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28" y="6434544"/>
            <a:ext cx="1540043" cy="286295"/>
          </a:xfrm>
          <a:prstGeom prst="rect">
            <a:avLst/>
          </a:prstGeom>
        </p:spPr>
      </p:pic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01882175-2C7C-4FD1-B1C3-CFD4EDE604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130" y="1644534"/>
            <a:ext cx="8071414" cy="4628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A49848F-7DE4-4514-9676-FFA02ACF4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30" y="495301"/>
            <a:ext cx="8071414" cy="1149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497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">
          <p15:clr>
            <a:srgbClr val="FBAE40"/>
          </p15:clr>
        </p15:guide>
        <p15:guide id="2" pos="384">
          <p15:clr>
            <a:srgbClr val="FBAE40"/>
          </p15:clr>
        </p15:guide>
        <p15:guide id="3" pos="7416">
          <p15:clr>
            <a:srgbClr val="FBAE40"/>
          </p15:clr>
        </p15:guide>
        <p15:guide id="4" orient="horz" pos="398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49A248-2A05-43C5-BF5D-6A5FD6F283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E97DE6E2-8D1B-47B4-B448-9D10736283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28" y="6434544"/>
            <a:ext cx="1540043" cy="286295"/>
          </a:xfrm>
          <a:prstGeom prst="rect">
            <a:avLst/>
          </a:prstGeom>
        </p:spPr>
      </p:pic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01882175-2C7C-4FD1-B1C3-CFD4EDE604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130" y="1644534"/>
            <a:ext cx="8071414" cy="4628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A49848F-7DE4-4514-9676-FFA02ACF4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30" y="495301"/>
            <a:ext cx="8071414" cy="1149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1560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">
          <p15:clr>
            <a:srgbClr val="FBAE40"/>
          </p15:clr>
        </p15:guide>
        <p15:guide id="2" pos="384">
          <p15:clr>
            <a:srgbClr val="FBAE40"/>
          </p15:clr>
        </p15:guide>
        <p15:guide id="3" pos="7416">
          <p15:clr>
            <a:srgbClr val="FBAE40"/>
          </p15:clr>
        </p15:guide>
        <p15:guide id="4" orient="horz" pos="398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8DF67-903C-4807-A74C-88C21262A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97AE54-FBDA-48EF-B56F-75E9DC6A24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87B9C-D54E-4FB2-8EF1-3F57F23D76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996" y="1553263"/>
            <a:ext cx="11172825" cy="4695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1063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43AA8-69F5-43E0-8E91-3A5987E1C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F146A7-B779-4B01-B50E-12F4DB35C3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BFBD62-053E-4E70-8B3B-714D7CD9A09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4200" y="1552575"/>
            <a:ext cx="11162621" cy="4695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12749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43AA8-69F5-43E0-8E91-3A5987E1C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F146A7-B779-4B01-B50E-12F4DB35C3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BFBD62-053E-4E70-8B3B-714D7CD9A09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0075" y="1581150"/>
            <a:ext cx="5476875" cy="461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D5CA57E-0630-41BD-AEF9-75D2C51A42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45442" y="1581150"/>
            <a:ext cx="5550579" cy="461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7166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43AA8-69F5-43E0-8E91-3A5987E1C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F146A7-B779-4B01-B50E-12F4DB35C3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BFBD62-053E-4E70-8B3B-714D7CD9A09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3521" y="2266950"/>
            <a:ext cx="5486400" cy="3914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D5CA57E-0630-41BD-AEF9-75D2C51A42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46121" y="2266950"/>
            <a:ext cx="5549900" cy="3914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48B914-F732-4684-972E-0166DAA7EF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527" y="1581150"/>
            <a:ext cx="5486400" cy="6858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249ED64-C3A9-4EFE-9BD5-53D57313D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46800" y="1581150"/>
            <a:ext cx="5499100" cy="6858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51327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49A248-2A05-43C5-BF5D-6A5FD6F283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E97DE6E2-8D1B-47B4-B448-9D10736283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28" y="6434544"/>
            <a:ext cx="1540043" cy="28629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3540C5-1C20-41A7-899B-7086C2A7652A}"/>
              </a:ext>
            </a:extLst>
          </p:cNvPr>
          <p:cNvCxnSpPr>
            <a:cxnSpLocks/>
          </p:cNvCxnSpPr>
          <p:nvPr userDrawn="1"/>
        </p:nvCxnSpPr>
        <p:spPr>
          <a:xfrm>
            <a:off x="624839" y="495300"/>
            <a:ext cx="0" cy="5848350"/>
          </a:xfrm>
          <a:prstGeom prst="line">
            <a:avLst/>
          </a:prstGeom>
          <a:ln w="635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01882175-2C7C-4FD1-B1C3-CFD4EDE604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130" y="1644534"/>
            <a:ext cx="8071414" cy="4628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A49848F-7DE4-4514-9676-FFA02ACF4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30" y="495301"/>
            <a:ext cx="8071414" cy="1149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58980C6-909D-4CD1-BA43-2CBB7D167AA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8" name="Picture 17" descr="A person wearing glasses&#10;&#10;Description automatically generated with medium confidence">
              <a:extLst>
                <a:ext uri="{FF2B5EF4-FFF2-40B4-BE49-F238E27FC236}">
                  <a16:creationId xmlns:a16="http://schemas.microsoft.com/office/drawing/2014/main" id="{FF16E589-3FF2-4B43-B7B6-D0EF14F975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7318" y="0"/>
              <a:ext cx="9044682" cy="68580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662B812-31EE-4B01-B206-4564DC57A927}"/>
                </a:ext>
              </a:extLst>
            </p:cNvPr>
            <p:cNvGrpSpPr/>
            <p:nvPr userDrawn="1"/>
          </p:nvGrpSpPr>
          <p:grpSpPr>
            <a:xfrm>
              <a:off x="0" y="0"/>
              <a:ext cx="11772900" cy="6858000"/>
              <a:chOff x="0" y="0"/>
              <a:chExt cx="11772900" cy="6858000"/>
            </a:xfrm>
            <a:gradFill>
              <a:gsLst>
                <a:gs pos="0">
                  <a:schemeClr val="bg1">
                    <a:alpha val="0"/>
                  </a:schemeClr>
                </a:gs>
                <a:gs pos="41000">
                  <a:srgbClr val="FFFFFF"/>
                </a:gs>
                <a:gs pos="24000">
                  <a:schemeClr val="bg1">
                    <a:alpha val="78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0800000" scaled="1"/>
            </a:gra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854DB52-A586-48D5-9AE6-73F7AC033285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0335121" cy="6858000"/>
              </a:xfrm>
              <a:prstGeom prst="rect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41000">
                    <a:srgbClr val="FFFFFF"/>
                  </a:gs>
                  <a:gs pos="24000">
                    <a:schemeClr val="bg1">
                      <a:alpha val="78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2C640F48-3040-40A9-BCC4-97A597F3874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9600" y="495300"/>
                <a:ext cx="11163300" cy="0"/>
              </a:xfrm>
              <a:prstGeom prst="line">
                <a:avLst/>
              </a:prstGeom>
              <a:grpFill/>
              <a:ln w="508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59AC12B-580A-48C0-B3A1-90DA9F1DBD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9600" y="6324600"/>
                <a:ext cx="7244080" cy="0"/>
              </a:xfrm>
              <a:prstGeom prst="line">
                <a:avLst/>
              </a:prstGeom>
              <a:grpFill/>
              <a:ln w="508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1A09748D-C632-48A7-852E-D2696161F43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5789" y="495300"/>
                <a:ext cx="0" cy="5829300"/>
              </a:xfrm>
              <a:prstGeom prst="line">
                <a:avLst/>
              </a:prstGeom>
              <a:grpFill/>
              <a:ln w="508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9778392-9216-45C7-8B8C-EA2A9E4FC0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79249" y="494030"/>
              <a:ext cx="0" cy="3444656"/>
            </a:xfrm>
            <a:prstGeom prst="lin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41000">
                  <a:srgbClr val="FFFFFF"/>
                </a:gs>
                <a:gs pos="24000">
                  <a:schemeClr val="bg1">
                    <a:alpha val="78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0800000" scaled="1"/>
            </a:gradFill>
            <a:ln w="508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7879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">
          <p15:clr>
            <a:srgbClr val="FBAE40"/>
          </p15:clr>
        </p15:guide>
        <p15:guide id="2" pos="384">
          <p15:clr>
            <a:srgbClr val="FBAE40"/>
          </p15:clr>
        </p15:guide>
        <p15:guide id="3" pos="7416">
          <p15:clr>
            <a:srgbClr val="FBAE40"/>
          </p15:clr>
        </p15:guide>
        <p15:guide id="4" orient="horz" pos="398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nd Rounds_Agenda.jpg"/>
          <p:cNvPicPr preferRelativeResize="0"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28930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-1"/>
            <a:ext cx="12192000" cy="1289304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8780"/>
            <a:ext cx="10972800" cy="1027543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  <a:latin typeface="Arial Rounded MT Bold"/>
                <a:cs typeface="Arial Rounded MT Bold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86203"/>
            <a:ext cx="10972800" cy="4497355"/>
          </a:xfrm>
        </p:spPr>
        <p:txBody>
          <a:bodyPr>
            <a:normAutofit/>
          </a:bodyPr>
          <a:lstStyle>
            <a:lvl1pPr>
              <a:buClr>
                <a:srgbClr val="5BB9C3"/>
              </a:buClr>
              <a:defRPr sz="24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buClr>
                <a:srgbClr val="5BB9C3"/>
              </a:buClr>
              <a:defRPr sz="2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5BB9C3"/>
              </a:buClr>
              <a:defRPr sz="20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buClr>
                <a:srgbClr val="5BB9C3"/>
              </a:buClr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buClr>
                <a:srgbClr val="5BB9C3"/>
              </a:buClr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6350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a057338\Desktop\MDA Webinars\MDA 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949" y="6387554"/>
            <a:ext cx="1385316" cy="4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91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resenters.jpg"/>
          <p:cNvPicPr preferRelativeResize="0"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128762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-1"/>
            <a:ext cx="12192000" cy="1289304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8780"/>
            <a:ext cx="10972800" cy="1027543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  <a:latin typeface="Arial Rounded MT Bold"/>
                <a:cs typeface="Arial Rounded MT Bold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86203"/>
            <a:ext cx="10972800" cy="4497355"/>
          </a:xfrm>
        </p:spPr>
        <p:txBody>
          <a:bodyPr>
            <a:normAutofit/>
          </a:bodyPr>
          <a:lstStyle>
            <a:lvl1pPr>
              <a:buClr>
                <a:srgbClr val="5BB9C3"/>
              </a:buClr>
              <a:defRPr sz="24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buClr>
                <a:srgbClr val="5BB9C3"/>
              </a:buClr>
              <a:defRPr sz="2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5BB9C3"/>
              </a:buClr>
              <a:defRPr sz="20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buClr>
                <a:srgbClr val="5BB9C3"/>
              </a:buClr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buClr>
                <a:srgbClr val="5BB9C3"/>
              </a:buClr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6350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a057338\Desktop\MDA Webinars\MDA 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949" y="6387554"/>
            <a:ext cx="1385316" cy="4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772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nd Rounds_Cover.jpg"/>
          <p:cNvPicPr preferRelativeResize="0"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15530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6548"/>
            <a:ext cx="10972800" cy="3887010"/>
          </a:xfrm>
        </p:spPr>
        <p:txBody>
          <a:bodyPr anchor="ctr">
            <a:normAutofit/>
          </a:bodyPr>
          <a:lstStyle>
            <a:lvl1pPr marL="0" indent="0" algn="ctr">
              <a:buClr>
                <a:srgbClr val="5BB9C3"/>
              </a:buClr>
              <a:buNone/>
              <a:defRPr sz="36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buClr>
                <a:srgbClr val="5BB9C3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5BB9C3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>
              <a:buClr>
                <a:srgbClr val="5BB9C3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>
              <a:buClr>
                <a:srgbClr val="5BB9C3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6350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a057338\Desktop\MDA Webinars\MDA 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949" y="6387554"/>
            <a:ext cx="1385316" cy="4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913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0ECDE6-9DC4-7345-AC00-10CA725638B3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1" y="1"/>
            <a:ext cx="12192001" cy="1556858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6350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a057338\Desktop\MDA Webinars\MDA 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949" y="6387554"/>
            <a:ext cx="1385316" cy="4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2196548"/>
            <a:ext cx="10972800" cy="3887010"/>
          </a:xfrm>
        </p:spPr>
        <p:txBody>
          <a:bodyPr anchor="ctr">
            <a:normAutofit/>
          </a:bodyPr>
          <a:lstStyle>
            <a:lvl1pPr marL="0" indent="0" algn="ctr">
              <a:buClr>
                <a:srgbClr val="5BB9C3"/>
              </a:buClr>
              <a:buNone/>
              <a:defRPr sz="36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buClr>
                <a:srgbClr val="5BB9C3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5BB9C3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>
              <a:buClr>
                <a:srgbClr val="5BB9C3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>
              <a:buClr>
                <a:srgbClr val="5BB9C3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05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nd Rounds_Agenda.jpg"/>
          <p:cNvPicPr preferRelativeResize="0"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556143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6350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a057338\Desktop\MDA Webinars\MDA 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949" y="6387554"/>
            <a:ext cx="1385316" cy="4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2196548"/>
            <a:ext cx="10972800" cy="3887010"/>
          </a:xfrm>
        </p:spPr>
        <p:txBody>
          <a:bodyPr anchor="ctr">
            <a:normAutofit/>
          </a:bodyPr>
          <a:lstStyle>
            <a:lvl1pPr marL="0" indent="0" algn="ctr">
              <a:buClr>
                <a:srgbClr val="5BB9C3"/>
              </a:buClr>
              <a:buNone/>
              <a:defRPr sz="36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buClr>
                <a:srgbClr val="5BB9C3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5BB9C3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>
              <a:buClr>
                <a:srgbClr val="5BB9C3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>
              <a:buClr>
                <a:srgbClr val="5BB9C3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9236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resenters.jpg"/>
          <p:cNvPicPr preferRelativeResize="0"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1" cy="1557455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6350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a057338\Desktop\MDA Webinars\MDA 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949" y="6387554"/>
            <a:ext cx="1385316" cy="4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2196548"/>
            <a:ext cx="10972800" cy="3887010"/>
          </a:xfrm>
        </p:spPr>
        <p:txBody>
          <a:bodyPr anchor="ctr">
            <a:normAutofit/>
          </a:bodyPr>
          <a:lstStyle>
            <a:lvl1pPr marL="0" indent="0" algn="ctr">
              <a:buClr>
                <a:srgbClr val="5BB9C3"/>
              </a:buClr>
              <a:buNone/>
              <a:defRPr sz="36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buClr>
                <a:srgbClr val="5BB9C3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5BB9C3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>
              <a:buClr>
                <a:srgbClr val="5BB9C3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>
              <a:buClr>
                <a:srgbClr val="5BB9C3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8804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image" Target="../media/image12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D90BE49-3FCD-9347-A55B-747EE2FEA12C}" type="datetimeFigureOut">
              <a:rPr lang="en-US" smtClean="0"/>
              <a:pPr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ECA4E9B-AF38-0B4F-A135-5CF6AE5AFC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90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6" r:id="rId2"/>
    <p:sldLayoutId id="2147483687" r:id="rId3"/>
    <p:sldLayoutId id="2147483688" r:id="rId4"/>
    <p:sldLayoutId id="2147483689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5BD8C2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1800"/>
        </a:spcBef>
        <a:buClr>
          <a:srgbClr val="5BD8C2"/>
        </a:buClr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ts val="600"/>
        </a:spcBef>
        <a:buClr>
          <a:srgbClr val="5BD8C2"/>
        </a:buClr>
        <a:buFont typeface="Arial"/>
        <a:buChar char="–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ts val="300"/>
        </a:spcBef>
        <a:buClr>
          <a:srgbClr val="5BD8C2"/>
        </a:buClr>
        <a:buFont typeface="Arial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ts val="0"/>
        </a:spcBef>
        <a:buClr>
          <a:srgbClr val="5BD8C2"/>
        </a:buClr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ts val="0"/>
        </a:spcBef>
        <a:buClr>
          <a:srgbClr val="5BD8C2"/>
        </a:buClr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F483BAC-0014-4EF3-B379-4FBD1EBE24F8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28" y="6434544"/>
            <a:ext cx="1540043" cy="286295"/>
          </a:xfrm>
          <a:prstGeom prst="rect">
            <a:avLst/>
          </a:prstGeom>
        </p:spPr>
      </p:pic>
      <p:sp>
        <p:nvSpPr>
          <p:cNvPr id="13" name="object 4">
            <a:extLst>
              <a:ext uri="{FF2B5EF4-FFF2-40B4-BE49-F238E27FC236}">
                <a16:creationId xmlns:a16="http://schemas.microsoft.com/office/drawing/2014/main" id="{4170F2B4-FD3C-47B0-864F-E81059E7BADD}"/>
              </a:ext>
            </a:extLst>
          </p:cNvPr>
          <p:cNvSpPr/>
          <p:nvPr userDrawn="1"/>
        </p:nvSpPr>
        <p:spPr>
          <a:xfrm>
            <a:off x="545421" y="1525524"/>
            <a:ext cx="11201400" cy="4721272"/>
          </a:xfrm>
          <a:custGeom>
            <a:avLst/>
            <a:gdLst/>
            <a:ahLst/>
            <a:cxnLst/>
            <a:rect l="l" t="t" r="r" b="b"/>
            <a:pathLst>
              <a:path w="11201400" h="4130040">
                <a:moveTo>
                  <a:pt x="0" y="4130040"/>
                </a:moveTo>
                <a:lnTo>
                  <a:pt x="11201095" y="4130040"/>
                </a:lnTo>
                <a:lnTo>
                  <a:pt x="11201095" y="0"/>
                </a:lnTo>
                <a:lnTo>
                  <a:pt x="0" y="0"/>
                </a:lnTo>
                <a:lnTo>
                  <a:pt x="0" y="4130040"/>
                </a:lnTo>
                <a:close/>
              </a:path>
            </a:pathLst>
          </a:custGeom>
          <a:ln w="762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15202CC6-3364-4A06-A9F5-712863ECA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9503" y="6503068"/>
            <a:ext cx="2804160" cy="215444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Placeholder 14">
            <a:extLst>
              <a:ext uri="{FF2B5EF4-FFF2-40B4-BE49-F238E27FC236}">
                <a16:creationId xmlns:a16="http://schemas.microsoft.com/office/drawing/2014/main" id="{DCA1B180-5B46-4138-A603-9B287BB4A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421" y="180075"/>
            <a:ext cx="11201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04761CC-194F-4812-8672-004993FD7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542" y="1554099"/>
            <a:ext cx="11101158" cy="4651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439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  <p:sldLayoutId id="2147483726" r:id="rId29"/>
  </p:sldLayoutIdLst>
  <p:txStyles>
    <p:titleStyle>
      <a:lvl1pPr eaLnBrk="1" hangingPunct="1">
        <a:defRPr sz="4000">
          <a:solidFill>
            <a:schemeClr val="tx1">
              <a:lumMod val="85000"/>
              <a:lumOff val="15000"/>
            </a:schemeClr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31775" indent="-231775" eaLnBrk="1" hangingPunct="1">
        <a:spcBef>
          <a:spcPts val="600"/>
        </a:spcBef>
        <a:spcAft>
          <a:spcPts val="0"/>
        </a:spcAft>
        <a:buFont typeface="Arial" panose="020B0604020202020204" pitchFamily="34" charset="0"/>
        <a:buChar char="»"/>
        <a:defRPr sz="28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42950" indent="-285750" eaLnBrk="1" hangingPunct="1">
        <a:buFont typeface="Arial" panose="020B0604020202020204" pitchFamily="34" charset="0"/>
        <a:buChar char="–"/>
        <a:defRPr sz="24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00150" indent="-285750" eaLnBrk="1" hangingPunct="1">
        <a:buFont typeface="Arial" panose="020B0604020202020204" pitchFamily="34" charset="0"/>
        <a:buChar char="•"/>
        <a:defRPr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57350" indent="-285750" eaLnBrk="1" hangingPunct="1">
        <a:buFont typeface="Arial" panose="020B0604020202020204" pitchFamily="34" charset="0"/>
        <a:buChar char="•"/>
        <a:defRPr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114550" indent="-285750" eaLnBrk="1" hangingPunct="1">
        <a:buFont typeface="Arial" panose="020B0604020202020204" pitchFamily="34" charset="0"/>
        <a:buChar char="•"/>
        <a:defRPr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microsoft.com/office/2007/relationships/hdphoto" Target="../media/hdphoto3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5.wdp"/><Relationship Id="rId5" Type="http://schemas.openxmlformats.org/officeDocument/2006/relationships/image" Target="../media/image60.png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7.wdp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21A9FC-1065-724C-A163-7BB805B986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8513" y="2877111"/>
            <a:ext cx="10656887" cy="1087554"/>
          </a:xfrm>
        </p:spPr>
        <p:txBody>
          <a:bodyPr>
            <a:normAutofit fontScale="92500"/>
          </a:bodyPr>
          <a:lstStyle/>
          <a:p>
            <a:r>
              <a:rPr lang="en-US" dirty="0"/>
              <a:t>Genetic Approaches to DMD Therapy</a:t>
            </a:r>
          </a:p>
        </p:txBody>
      </p:sp>
    </p:spTree>
    <p:extLst>
      <p:ext uri="{BB962C8B-B14F-4D97-AF65-F5344CB8AC3E}">
        <p14:creationId xmlns:p14="http://schemas.microsoft.com/office/powerpoint/2010/main" val="1853127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3200" noProof="0" dirty="0"/>
              <a:t>Reading Frame Rule</a:t>
            </a:r>
          </a:p>
        </p:txBody>
      </p:sp>
      <p:sp>
        <p:nvSpPr>
          <p:cNvPr id="5" name="Rectangle 4"/>
          <p:cNvSpPr/>
          <p:nvPr/>
        </p:nvSpPr>
        <p:spPr>
          <a:xfrm>
            <a:off x="4200808" y="1601488"/>
            <a:ext cx="6324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Most of the time, severity (DMD vs BMD) is determined by whether or not the mutation leaves an open reading frame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5941" y="1576611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Reading frame rule: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6005" y="2635065"/>
            <a:ext cx="43980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Any insertion or deletion of a number of nucleotides that is </a:t>
            </a:r>
            <a:r>
              <a:rPr lang="en-US" i="1" dirty="0">
                <a:latin typeface="Arial" panose="020B0604020202020204" pitchFamily="34" charset="0"/>
              </a:rPr>
              <a:t>evenly divisible by 3.</a:t>
            </a:r>
            <a:r>
              <a:rPr lang="en-US" dirty="0">
                <a:latin typeface="Arial" panose="020B0604020202020204" pitchFamily="34" charset="0"/>
              </a:rPr>
              <a:t> Single-nucleotide substitutions are also in-frame mutations.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1176005" y="2319975"/>
            <a:ext cx="25026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In-frame mutation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1901873" y="4152618"/>
            <a:ext cx="3518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… AUC-AAU-CGG-AAA-GAC 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77667" y="3890667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</a:rPr>
              <a:t>Normal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34225" y="4518282"/>
            <a:ext cx="1920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</a:rPr>
              <a:t>In-frame insertion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64167" y="4777560"/>
            <a:ext cx="4108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… AUC-AAU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-CGA-</a:t>
            </a:r>
            <a:r>
              <a:rPr lang="en-US" dirty="0">
                <a:latin typeface="Arial" panose="020B0604020202020204" pitchFamily="34" charset="0"/>
              </a:rPr>
              <a:t>CGG-AAA-GAC …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54740" y="5473489"/>
            <a:ext cx="2916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… AUC-AAU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</a:rPr>
              <a:t>AAA-GAC 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05944" y="5192251"/>
            <a:ext cx="1840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</a:rPr>
              <a:t>In-frame deletion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11079" y="573539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trike="sngStrike" dirty="0">
                <a:solidFill>
                  <a:srgbClr val="FF0000"/>
                </a:solidFill>
                <a:latin typeface="Arial" panose="020B0604020202020204" pitchFamily="34" charset="0"/>
              </a:rPr>
              <a:t>CGG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39835" y="2672773"/>
            <a:ext cx="4751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Any insertion or deletion of a number of nucleotides </a:t>
            </a:r>
            <a:r>
              <a:rPr lang="en-US" i="1" dirty="0">
                <a:latin typeface="Arial" panose="020B0604020202020204" pitchFamily="34" charset="0"/>
              </a:rPr>
              <a:t>not divisible by 3</a:t>
            </a:r>
            <a:r>
              <a:rPr lang="en-US" dirty="0">
                <a:latin typeface="Arial" panose="020B0604020202020204" pitchFamily="34" charset="0"/>
              </a:rPr>
              <a:t>, resulting in a disrupted reading frame.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539835" y="2348256"/>
            <a:ext cx="30428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Out-of-frame mutation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916915" y="4143191"/>
            <a:ext cx="3518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… AUC-AAU-CGG-AAA-GAC 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86975" y="3881240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</a:rPr>
              <a:t>Normal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86975" y="4518282"/>
            <a:ext cx="2355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</a:rPr>
              <a:t>Out-of-frame insertion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926340" y="4796414"/>
            <a:ext cx="3762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… AUC-AAU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-C</a:t>
            </a:r>
            <a:r>
              <a:rPr lang="en-US" dirty="0">
                <a:latin typeface="Arial" panose="020B0604020202020204" pitchFamily="34" charset="0"/>
              </a:rPr>
              <a:t>CG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</a:rPr>
              <a:t>GAA-AGA-C …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07491" y="5464062"/>
            <a:ext cx="3188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… AUC-AAU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GGA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AAG-AC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</a:rPr>
              <a:t>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86975" y="5192251"/>
            <a:ext cx="2274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</a:rPr>
              <a:t>Out-of-frame deletion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44157" y="572596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trike="sngStrike" dirty="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54276" y="6397789"/>
            <a:ext cx="94974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Bladen CL, et al.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Hum Mutat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. 2015;36(4):395-402.</a:t>
            </a:r>
            <a:endParaRPr lang="en-US" sz="1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672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3200" noProof="0" dirty="0"/>
              <a:t>Reading Frame Rule (cont.)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974486" y="2843005"/>
            <a:ext cx="1" cy="1390875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89604" y="4296605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</a:rPr>
              <a:t>DMD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230760" y="2796175"/>
            <a:ext cx="0" cy="1437705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853092" y="429660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</a:rPr>
              <a:t>BMD</a:t>
            </a:r>
          </a:p>
        </p:txBody>
      </p:sp>
      <p:sp>
        <p:nvSpPr>
          <p:cNvPr id="31" name="Right Bracket 30"/>
          <p:cNvSpPr/>
          <p:nvPr/>
        </p:nvSpPr>
        <p:spPr>
          <a:xfrm rot="5400000">
            <a:off x="5007674" y="2003114"/>
            <a:ext cx="206474" cy="5760301"/>
          </a:xfrm>
          <a:prstGeom prst="rightBracket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53808" y="3256145"/>
            <a:ext cx="1914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Absent dystrophin in Duchenne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305916" y="3256145"/>
            <a:ext cx="23509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Truncated/dysfunctional dystrophin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775413" y="5328329"/>
            <a:ext cx="2951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Bef>
                <a:spcPts val="0"/>
              </a:spcBef>
            </a:pPr>
            <a:r>
              <a:rPr lang="en-US" b="1" dirty="0">
                <a:latin typeface="Arial" panose="020B0604020202020204" pitchFamily="34" charset="0"/>
              </a:rPr>
              <a:t>Applies in 90%–95% of cases but not universal</a:t>
            </a:r>
          </a:p>
        </p:txBody>
      </p:sp>
      <p:cxnSp>
        <p:nvCxnSpPr>
          <p:cNvPr id="37" name="Straight Connector 36"/>
          <p:cNvCxnSpPr>
            <a:cxnSpLocks/>
            <a:stCxn id="31" idx="2"/>
          </p:cNvCxnSpPr>
          <p:nvPr/>
        </p:nvCxnSpPr>
        <p:spPr>
          <a:xfrm>
            <a:off x="5110911" y="4986502"/>
            <a:ext cx="0" cy="195098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654276" y="6397789"/>
            <a:ext cx="94974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Bladen CL, et al.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Hum Mutat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. 2015;36(4):395-402.</a:t>
            </a:r>
            <a:endParaRPr lang="en-US" sz="1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1238F7-B05C-6E44-84EC-53ECAE7F7E50}"/>
              </a:ext>
            </a:extLst>
          </p:cNvPr>
          <p:cNvSpPr/>
          <p:nvPr/>
        </p:nvSpPr>
        <p:spPr>
          <a:xfrm>
            <a:off x="4200808" y="1601488"/>
            <a:ext cx="6324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Most of the time, severity (DMD vs BMD) is determined by whether or not the mutation leaves an open reading frame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2F9CF3-77AF-6140-9A11-0313F94B8AF6}"/>
              </a:ext>
            </a:extLst>
          </p:cNvPr>
          <p:cNvSpPr/>
          <p:nvPr/>
        </p:nvSpPr>
        <p:spPr>
          <a:xfrm>
            <a:off x="1705941" y="1576611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Reading frame rule: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8043AB-AAE6-1048-B39E-AA34ED1A2925}"/>
              </a:ext>
            </a:extLst>
          </p:cNvPr>
          <p:cNvSpPr/>
          <p:nvPr/>
        </p:nvSpPr>
        <p:spPr>
          <a:xfrm>
            <a:off x="1176005" y="2319975"/>
            <a:ext cx="25026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In-frame mutation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C0D85B6-8E22-8A4E-AF40-99A81ACD961E}"/>
              </a:ext>
            </a:extLst>
          </p:cNvPr>
          <p:cNvSpPr/>
          <p:nvPr/>
        </p:nvSpPr>
        <p:spPr>
          <a:xfrm>
            <a:off x="6539835" y="2348256"/>
            <a:ext cx="30428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Out-of-frame mutation </a:t>
            </a:r>
          </a:p>
        </p:txBody>
      </p:sp>
    </p:spTree>
    <p:extLst>
      <p:ext uri="{BB962C8B-B14F-4D97-AF65-F5344CB8AC3E}">
        <p14:creationId xmlns:p14="http://schemas.microsoft.com/office/powerpoint/2010/main" val="1266888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Exceptions to Reading Frame Rule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type="body" sz="quarter" idx="11"/>
          </p:nvPr>
        </p:nvSpPr>
        <p:spPr>
          <a:xfrm>
            <a:off x="654828" y="5849959"/>
            <a:ext cx="11172825" cy="396607"/>
          </a:xfrm>
        </p:spPr>
        <p:txBody>
          <a:bodyPr>
            <a:noAutofit/>
          </a:bodyPr>
          <a:lstStyle/>
          <a:p>
            <a:pPr marL="1143000" lvl="2" indent="-228600" algn="l" defTabSz="457200" rtl="0">
              <a:spcBef>
                <a:spcPts val="300"/>
              </a:spcBef>
              <a:buClr>
                <a:srgbClr val="5BB9C3"/>
              </a:buClr>
              <a:buFont typeface="Wingdings" panose="05000000000000000000" pitchFamily="2" charset="2"/>
              <a:buChar char="§"/>
            </a:pPr>
            <a:r>
              <a:rPr lang="en-US" sz="1600" kern="1200" dirty="0">
                <a:solidFill>
                  <a:schemeClr val="tx1"/>
                </a:solidFill>
                <a:latin typeface="Arial"/>
                <a:cs typeface="Arial"/>
              </a:rPr>
              <a:t>AUG codons in exon 6 and/or exon 8 might serve as alternative translation initiation sites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3981" y="5502040"/>
            <a:ext cx="3342967" cy="2949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53676" y="5101599"/>
            <a:ext cx="8849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Reinitiation events might alter consequences of out-of-frame mutations in the N-terminal end of the </a:t>
            </a:r>
            <a:r>
              <a:rPr lang="en-US" b="1" i="1" dirty="0">
                <a:latin typeface="Arial" panose="020B0604020202020204" pitchFamily="34" charset="0"/>
              </a:rPr>
              <a:t>DMD</a:t>
            </a:r>
            <a:r>
              <a:rPr lang="en-US" b="1" dirty="0">
                <a:latin typeface="Arial" panose="020B0604020202020204" pitchFamily="34" charset="0"/>
              </a:rPr>
              <a:t> gene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42757" y="1549411"/>
            <a:ext cx="9194191" cy="3516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800"/>
              </a:spcBef>
              <a:buClr>
                <a:srgbClr val="5BB9C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buClr>
                <a:srgbClr val="5BB9C3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ts val="300"/>
              </a:spcBef>
              <a:buClr>
                <a:srgbClr val="5BB9C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ts val="0"/>
              </a:spcBef>
              <a:buClr>
                <a:srgbClr val="5BB9C3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ts val="0"/>
              </a:spcBef>
              <a:buClr>
                <a:srgbClr val="5BB9C3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464" indent="-283464"/>
            <a:r>
              <a:rPr lang="en-US" sz="2000" dirty="0"/>
              <a:t>Nonsense mutation escape</a:t>
            </a:r>
            <a:r>
              <a:rPr lang="en-US" sz="2000" baseline="30000" dirty="0"/>
              <a:t>1,2</a:t>
            </a:r>
          </a:p>
          <a:p>
            <a:pPr lvl="1"/>
            <a:r>
              <a:rPr lang="en-US" sz="1800" dirty="0"/>
              <a:t>Trp3X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800" dirty="0"/>
              <a:t>nonsense mutation in exon 1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North American founder allele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Escape by downstream translation initiation</a:t>
            </a:r>
          </a:p>
          <a:p>
            <a:pPr lvl="1"/>
            <a:r>
              <a:rPr lang="en-US" sz="1800" dirty="0"/>
              <a:t>Nonsense mutation in zero frame exon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Escape by intrinsic exon skipping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Noted throughout the </a:t>
            </a:r>
            <a:r>
              <a:rPr lang="en-US" sz="1600" i="1" dirty="0"/>
              <a:t>DMD</a:t>
            </a:r>
            <a:r>
              <a:rPr lang="en-US" sz="1600" dirty="0"/>
              <a:t> gene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dirty="0"/>
              <a:t>more common in exons 29, 31, and 38</a:t>
            </a:r>
          </a:p>
          <a:p>
            <a:pPr marL="283464" indent="-283464">
              <a:spcBef>
                <a:spcPts val="300"/>
              </a:spcBef>
            </a:pPr>
            <a:r>
              <a:rPr lang="en-US" sz="2000" dirty="0"/>
              <a:t>Exons 3-7 deletion</a:t>
            </a:r>
          </a:p>
          <a:p>
            <a:pPr lvl="1"/>
            <a:r>
              <a:rPr lang="en-US" sz="1800" dirty="0"/>
              <a:t>Variety of phenotypes: Becker, intermediate, Duchenne</a:t>
            </a:r>
          </a:p>
          <a:p>
            <a:pPr lvl="1"/>
            <a:r>
              <a:rPr lang="en-US" sz="1800" dirty="0"/>
              <a:t>Escape by downstream transcription initiation in exon 8 and/or intrinsic skipping of exon 8</a:t>
            </a:r>
          </a:p>
        </p:txBody>
      </p:sp>
      <p:sp>
        <p:nvSpPr>
          <p:cNvPr id="8" name="Rectangle 7"/>
          <p:cNvSpPr/>
          <p:nvPr/>
        </p:nvSpPr>
        <p:spPr>
          <a:xfrm>
            <a:off x="1654276" y="6397789"/>
            <a:ext cx="85484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1. Flanigan KM, et al.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Neuromuscul Disord.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 2009;19(11):743-748. 2. Flanigan KM, et al.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Hum Mutat.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 2011;32(3):299-308.</a:t>
            </a:r>
          </a:p>
        </p:txBody>
      </p:sp>
    </p:spTree>
    <p:extLst>
      <p:ext uri="{BB962C8B-B14F-4D97-AF65-F5344CB8AC3E}">
        <p14:creationId xmlns:p14="http://schemas.microsoft.com/office/powerpoint/2010/main" val="3550967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EA55-D8C8-7248-A8D8-67365B4CF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Genetic Modifiers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936B9-D23E-EF4A-B2BE-73513CE41A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0" indent="0" algn="l" defTabSz="457200" rtl="0">
              <a:spcBef>
                <a:spcPts val="300"/>
              </a:spcBef>
              <a:buClr>
                <a:srgbClr val="5BB9C3"/>
              </a:buClr>
              <a:buNone/>
            </a:pPr>
            <a:r>
              <a:rPr lang="en-US" sz="2400" kern="1200" dirty="0">
                <a:solidFill>
                  <a:schemeClr val="tx1"/>
                </a:solidFill>
                <a:latin typeface="Arial"/>
                <a:cs typeface="Arial"/>
              </a:rPr>
              <a:t>Polymorphisms in other genes impact disease progression in DMD</a:t>
            </a:r>
          </a:p>
          <a:p>
            <a:pPr lvl="1" algn="l" defTabSz="457200" rtl="0">
              <a:spcBef>
                <a:spcPts val="600"/>
              </a:spcBef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2000" i="1" kern="1200" dirty="0">
                <a:solidFill>
                  <a:schemeClr val="tx1"/>
                </a:solidFill>
                <a:latin typeface="Arial"/>
                <a:cs typeface="Arial"/>
              </a:rPr>
              <a:t>SPP1 </a:t>
            </a:r>
            <a:r>
              <a:rPr lang="en-US" sz="2000" kern="1200" dirty="0">
                <a:solidFill>
                  <a:schemeClr val="tx1"/>
                </a:solidFill>
                <a:latin typeface="Arial"/>
                <a:cs typeface="Arial"/>
              </a:rPr>
              <a:t>(osteopontin)</a:t>
            </a:r>
          </a:p>
          <a:p>
            <a:pPr lvl="2">
              <a:buClr>
                <a:srgbClr val="5BB9C3"/>
              </a:buClr>
              <a:buFont typeface="System Font Regular"/>
              <a:buChar char="–"/>
            </a:pPr>
            <a:r>
              <a:rPr lang="en-US" noProof="0" dirty="0"/>
              <a:t>Extracellular matrix protein; involved in osteoclast formation/bone mineralization</a:t>
            </a:r>
          </a:p>
          <a:p>
            <a:pPr lvl="2">
              <a:buClr>
                <a:srgbClr val="5BB9C3"/>
              </a:buClr>
              <a:buFont typeface="System Font Regular"/>
              <a:buChar char="–"/>
            </a:pPr>
            <a:r>
              <a:rPr lang="en-US" noProof="0" dirty="0"/>
              <a:t>Strongly increased in muscle biopsy samples from patients with DMD</a:t>
            </a:r>
          </a:p>
          <a:p>
            <a:pPr lvl="2">
              <a:buClr>
                <a:srgbClr val="5BB9C3"/>
              </a:buClr>
              <a:buFont typeface="System Font Regular"/>
              <a:buChar char="–"/>
            </a:pPr>
            <a:r>
              <a:rPr lang="en-US" noProof="0" dirty="0"/>
              <a:t>Polymorphism </a:t>
            </a:r>
            <a:r>
              <a:rPr lang="en-US" i="1" noProof="0" dirty="0"/>
              <a:t>rs28357094</a:t>
            </a:r>
          </a:p>
          <a:p>
            <a:pPr lvl="2">
              <a:buClr>
                <a:srgbClr val="5BB9C3"/>
              </a:buClr>
              <a:buFont typeface="System Font Regular"/>
              <a:buChar char="–"/>
            </a:pPr>
            <a:r>
              <a:rPr lang="en-US" noProof="0" dirty="0"/>
              <a:t>Predictive indicator of loss of ambulation, degree of muscle weakness</a:t>
            </a:r>
          </a:p>
          <a:p>
            <a:pPr lvl="1" algn="l" defTabSz="457200" rtl="0">
              <a:spcBef>
                <a:spcPts val="600"/>
              </a:spcBef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2000" i="1" kern="1200" dirty="0">
                <a:solidFill>
                  <a:schemeClr val="tx1"/>
                </a:solidFill>
                <a:latin typeface="Arial"/>
                <a:cs typeface="Arial"/>
              </a:rPr>
              <a:t>LTBP4</a:t>
            </a:r>
            <a:r>
              <a:rPr lang="en-US" sz="2000" kern="1200" dirty="0">
                <a:solidFill>
                  <a:schemeClr val="tx1"/>
                </a:solidFill>
                <a:latin typeface="Arial"/>
                <a:cs typeface="Arial"/>
              </a:rPr>
              <a:t> (latent TGFβ [transforming growth factor-β] binding protein 4)</a:t>
            </a:r>
          </a:p>
          <a:p>
            <a:pPr lvl="2">
              <a:buClr>
                <a:srgbClr val="5BB9C3"/>
              </a:buClr>
              <a:buFont typeface="System Font Regular"/>
              <a:buChar char="–"/>
            </a:pPr>
            <a:r>
              <a:rPr lang="en-US" dirty="0"/>
              <a:t>4 single-nucleotide polymorphism haplotypes (V194I, T787A, T820A, and T1140M) </a:t>
            </a:r>
          </a:p>
          <a:p>
            <a:pPr lvl="2">
              <a:buClr>
                <a:srgbClr val="5BB9C3"/>
              </a:buClr>
              <a:buFont typeface="System Font Regular"/>
              <a:buChar char="–"/>
            </a:pPr>
            <a:r>
              <a:rPr lang="en-US" dirty="0"/>
              <a:t>Predictive of age at loss of ambulation, onset of dilated cardiomyopathy </a:t>
            </a:r>
          </a:p>
          <a:p>
            <a:pPr lvl="1" algn="l" defTabSz="457200" rtl="0">
              <a:spcBef>
                <a:spcPts val="600"/>
              </a:spcBef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2000" i="1" kern="1200" dirty="0">
                <a:solidFill>
                  <a:schemeClr val="tx1"/>
                </a:solidFill>
                <a:latin typeface="Arial"/>
                <a:cs typeface="Arial"/>
              </a:rPr>
              <a:t>CD40</a:t>
            </a:r>
            <a:r>
              <a:rPr lang="en-US" sz="2000" kern="1200" dirty="0">
                <a:solidFill>
                  <a:schemeClr val="tx1"/>
                </a:solidFill>
                <a:latin typeface="Arial"/>
                <a:cs typeface="Arial"/>
              </a:rPr>
              <a:t> (B-cell surface receptor)</a:t>
            </a:r>
          </a:p>
          <a:p>
            <a:pPr lvl="2">
              <a:buClr>
                <a:srgbClr val="5BB9C3"/>
              </a:buClr>
              <a:buFont typeface="System Font Regular"/>
              <a:buChar char="–"/>
            </a:pPr>
            <a:r>
              <a:rPr lang="en-US" dirty="0"/>
              <a:t>NF-κB (nuclear factor-κB) and TGFβ signaling pathways </a:t>
            </a:r>
          </a:p>
          <a:p>
            <a:pPr lvl="2">
              <a:buClr>
                <a:srgbClr val="5BB9C3"/>
              </a:buClr>
              <a:buFont typeface="System Font Regular"/>
              <a:buChar char="–"/>
            </a:pPr>
            <a:r>
              <a:rPr lang="en-US" dirty="0"/>
              <a:t>Single-nucleotide polymorphism at </a:t>
            </a:r>
            <a:r>
              <a:rPr lang="en-US" i="1" dirty="0"/>
              <a:t>rs1883832 </a:t>
            </a:r>
          </a:p>
          <a:p>
            <a:pPr lvl="2">
              <a:buClr>
                <a:srgbClr val="5BB9C3"/>
              </a:buClr>
              <a:buFont typeface="System Font Regular"/>
              <a:buChar char="–"/>
            </a:pPr>
            <a:r>
              <a:rPr lang="en-US" dirty="0"/>
              <a:t>Predictive of age at loss of ambulation</a:t>
            </a:r>
          </a:p>
          <a:p>
            <a:pPr lvl="1" algn="l" defTabSz="457200" rtl="0">
              <a:spcBef>
                <a:spcPts val="600"/>
              </a:spcBef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Arial"/>
                <a:cs typeface="Arial"/>
              </a:rPr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4077572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DF6B4-FED5-5B41-A949-BB3D95AF21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8513" y="1819276"/>
            <a:ext cx="7725727" cy="1087554"/>
          </a:xfrm>
        </p:spPr>
        <p:txBody>
          <a:bodyPr>
            <a:noAutofit/>
          </a:bodyPr>
          <a:lstStyle/>
          <a:p>
            <a:r>
              <a:rPr lang="en-US" sz="3200" dirty="0"/>
              <a:t>2. Mechanisms and Challenges of Genetic Therapies</a:t>
            </a:r>
          </a:p>
        </p:txBody>
      </p:sp>
    </p:spTree>
    <p:extLst>
      <p:ext uri="{BB962C8B-B14F-4D97-AF65-F5344CB8AC3E}">
        <p14:creationId xmlns:p14="http://schemas.microsoft.com/office/powerpoint/2010/main" val="646376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9733D75-5E82-49CA-8771-A40BD566AF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0911" y="1809817"/>
            <a:ext cx="6121000" cy="432575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‘</a:t>
            </a:r>
            <a:r>
              <a:rPr lang="en-US" noProof="0" dirty="0"/>
              <a:t>Central Dogma’ Guides Therapeutic Targets for </a:t>
            </a:r>
            <a:br>
              <a:rPr lang="en-US" noProof="0" dirty="0"/>
            </a:br>
            <a:r>
              <a:rPr lang="en-US" noProof="0" dirty="0"/>
              <a:t>Gene Therapy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1"/>
          </p:nvPr>
        </p:nvSpPr>
        <p:spPr>
          <a:xfrm>
            <a:off x="650996" y="1699491"/>
            <a:ext cx="11172825" cy="4616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noProof="0" dirty="0"/>
              <a:t>Genetic therapy possible at multiple levels</a:t>
            </a:r>
          </a:p>
          <a:p>
            <a:pPr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noProof="0" dirty="0"/>
              <a:t>DNA</a:t>
            </a:r>
          </a:p>
          <a:p>
            <a:pPr marL="740664" lvl="1" indent="-283464">
              <a:buClr>
                <a:schemeClr val="accent4">
                  <a:lumMod val="75000"/>
                </a:schemeClr>
              </a:buClr>
            </a:pPr>
            <a:r>
              <a:rPr lang="en-US" sz="1600" noProof="0" dirty="0"/>
              <a:t>Gene replacement</a:t>
            </a:r>
          </a:p>
          <a:p>
            <a:pPr>
              <a:spcBef>
                <a:spcPts val="18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Transcription (RNA)</a:t>
            </a:r>
          </a:p>
          <a:p>
            <a:pPr marL="740664" lvl="1" indent="-283464">
              <a:buClr>
                <a:schemeClr val="accent4">
                  <a:lumMod val="75000"/>
                </a:schemeClr>
              </a:buClr>
            </a:pPr>
            <a:r>
              <a:rPr lang="en-US" sz="1600" dirty="0"/>
              <a:t>Disrupt expression or processing</a:t>
            </a:r>
          </a:p>
          <a:p>
            <a:pPr lvl="2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noProof="0" dirty="0"/>
              <a:t>Exon skipping</a:t>
            </a:r>
          </a:p>
          <a:p>
            <a:pPr>
              <a:spcBef>
                <a:spcPts val="18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Translation</a:t>
            </a:r>
          </a:p>
          <a:p>
            <a:pPr marL="740664" lvl="1" indent="-283464">
              <a:spcBef>
                <a:spcPts val="600"/>
              </a:spcBef>
              <a:buClr>
                <a:schemeClr val="accent4">
                  <a:lumMod val="75000"/>
                </a:schemeClr>
              </a:buClr>
            </a:pPr>
            <a:r>
              <a:rPr lang="en-US" sz="1600" dirty="0"/>
              <a:t>Nonsense read-through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4A52CC-3907-4B80-817C-FC9AD86A707B}"/>
              </a:ext>
            </a:extLst>
          </p:cNvPr>
          <p:cNvSpPr txBox="1"/>
          <p:nvPr/>
        </p:nvSpPr>
        <p:spPr>
          <a:xfrm>
            <a:off x="5877789" y="1557630"/>
            <a:ext cx="6077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Arial" panose="020B0604020202020204" pitchFamily="34" charset="0"/>
              </a:rPr>
              <a:t>“Central Dogma” </a:t>
            </a: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b="1" u="sng" dirty="0">
                <a:latin typeface="Arial" panose="020B0604020202020204" pitchFamily="34" charset="0"/>
              </a:rPr>
              <a:t> Information flow in biologic systems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54276" y="6397789"/>
            <a:ext cx="85484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Image from https://en.wikipedia.org/wiki/Central_dogma_of_molecular_biology. Original work by Mike Jones for Wikipedia.</a:t>
            </a:r>
          </a:p>
        </p:txBody>
      </p:sp>
    </p:spTree>
    <p:extLst>
      <p:ext uri="{BB962C8B-B14F-4D97-AF65-F5344CB8AC3E}">
        <p14:creationId xmlns:p14="http://schemas.microsoft.com/office/powerpoint/2010/main" val="3169619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Approaches to Genetic Therapy in DMD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1"/>
          </p:nvPr>
        </p:nvSpPr>
        <p:spPr>
          <a:xfrm>
            <a:off x="573996" y="1609825"/>
            <a:ext cx="6020768" cy="4695137"/>
          </a:xfrm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en-US" sz="1800" noProof="0" dirty="0"/>
              <a:t>Gene transfer: replace/restore missing or mutated gene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noProof="0" dirty="0"/>
              <a:t>To accomplish gene transfer:</a:t>
            </a:r>
          </a:p>
          <a:p>
            <a:pPr marL="283464" lvl="1" indent="-283464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noProof="0" dirty="0"/>
              <a:t>Vehicle (vector)</a:t>
            </a:r>
          </a:p>
          <a:p>
            <a:pPr marL="740664" lvl="2" indent="-283464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–"/>
            </a:pPr>
            <a:r>
              <a:rPr lang="en-US" sz="1400" noProof="0" dirty="0"/>
              <a:t>Adeno-associated virus (AAV) </a:t>
            </a:r>
          </a:p>
          <a:p>
            <a:pPr marL="1197864" lvl="3" indent="-28575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200" noProof="0" dirty="0"/>
              <a:t>Different serotypes have different </a:t>
            </a:r>
            <a:br>
              <a:rPr lang="en-US" sz="1200" noProof="0" dirty="0"/>
            </a:br>
            <a:r>
              <a:rPr lang="en-US" sz="1200" noProof="0" dirty="0"/>
              <a:t>tissue specificity</a:t>
            </a:r>
          </a:p>
          <a:p>
            <a:pPr marL="1657350" lvl="4">
              <a:buClr>
                <a:schemeClr val="accent4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1200" noProof="0" dirty="0"/>
              <a:t>AAV9, AAVrh74, AAV8 target muscle </a:t>
            </a:r>
          </a:p>
          <a:p>
            <a:pPr marL="1197864" lvl="3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Small size limits carrying capacity </a:t>
            </a:r>
            <a:br>
              <a:rPr lang="en-US" sz="1200" dirty="0"/>
            </a:br>
            <a:r>
              <a:rPr lang="en-US" sz="1200" dirty="0"/>
              <a:t>(~4.5 kb)</a:t>
            </a:r>
          </a:p>
          <a:p>
            <a:pPr marL="283464" lvl="1" indent="-283464"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Transgene</a:t>
            </a:r>
          </a:p>
          <a:p>
            <a:pPr marL="740664" lvl="2" indent="-283464">
              <a:spcBef>
                <a:spcPts val="6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–"/>
            </a:pPr>
            <a:r>
              <a:rPr lang="en-US" sz="1400" dirty="0"/>
              <a:t>Construct of the target gene optimized for expression </a:t>
            </a:r>
            <a:br>
              <a:rPr lang="en-US" sz="1400" dirty="0"/>
            </a:br>
            <a:r>
              <a:rPr lang="en-US" sz="1400" dirty="0"/>
              <a:t>in target tissue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290" y="1995054"/>
            <a:ext cx="5417349" cy="41748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54276" y="6397789"/>
            <a:ext cx="85484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Colella P, et al.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Mol Ther Methods Clin Dev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. 2017;8:87-104.</a:t>
            </a:r>
          </a:p>
        </p:txBody>
      </p:sp>
    </p:spTree>
    <p:extLst>
      <p:ext uri="{BB962C8B-B14F-4D97-AF65-F5344CB8AC3E}">
        <p14:creationId xmlns:p14="http://schemas.microsoft.com/office/powerpoint/2010/main" val="583772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A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1664" y="2030819"/>
            <a:ext cx="1320800" cy="1320800"/>
          </a:xfrm>
          <a:prstGeom prst="rect">
            <a:avLst/>
          </a:prstGeom>
          <a:noFill/>
        </p:spPr>
      </p:pic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4042064" y="2894419"/>
            <a:ext cx="30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Geneva" pitchFamily="123" charset="-128"/>
              <a:cs typeface="Arial" panose="020B0604020202020204" pitchFamily="34" charset="0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4042064" y="2792819"/>
            <a:ext cx="538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Geneva" pitchFamily="123" charset="-128"/>
              <a:cs typeface="Arial" panose="020B0604020202020204" pitchFamily="34" charset="0"/>
            </a:endParaRPr>
          </a:p>
        </p:txBody>
      </p:sp>
      <p:sp>
        <p:nvSpPr>
          <p:cNvPr id="6" name="AutoShape 7"/>
          <p:cNvSpPr>
            <a:spLocks/>
          </p:cNvSpPr>
          <p:nvPr/>
        </p:nvSpPr>
        <p:spPr bwMode="auto">
          <a:xfrm rot="5400000">
            <a:off x="9274464" y="2538819"/>
            <a:ext cx="406400" cy="101600"/>
          </a:xfrm>
          <a:prstGeom prst="leftBracket">
            <a:avLst>
              <a:gd name="adj" fmla="val 8333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Geneva" pitchFamily="123" charset="-128"/>
              <a:cs typeface="Arial" panose="020B0604020202020204" pitchFamily="34" charset="0"/>
            </a:endParaRPr>
          </a:p>
        </p:txBody>
      </p:sp>
      <p:sp>
        <p:nvSpPr>
          <p:cNvPr id="7" name="AutoShape 8"/>
          <p:cNvSpPr>
            <a:spLocks/>
          </p:cNvSpPr>
          <p:nvPr/>
        </p:nvSpPr>
        <p:spPr bwMode="auto">
          <a:xfrm rot="5400000">
            <a:off x="3788064" y="2538819"/>
            <a:ext cx="406400" cy="101600"/>
          </a:xfrm>
          <a:prstGeom prst="leftBracket">
            <a:avLst>
              <a:gd name="adj" fmla="val 8333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Geneva" pitchFamily="123" charset="-128"/>
              <a:cs typeface="Arial" panose="020B0604020202020204" pitchFamily="34" charset="0"/>
            </a:endParaRPr>
          </a:p>
        </p:txBody>
      </p:sp>
      <p:sp>
        <p:nvSpPr>
          <p:cNvPr id="8" name="AutoShape 9"/>
          <p:cNvSpPr>
            <a:spLocks/>
          </p:cNvSpPr>
          <p:nvPr/>
        </p:nvSpPr>
        <p:spPr bwMode="auto">
          <a:xfrm rot="16200000">
            <a:off x="3788064" y="3046819"/>
            <a:ext cx="406400" cy="101600"/>
          </a:xfrm>
          <a:prstGeom prst="leftBracket">
            <a:avLst>
              <a:gd name="adj" fmla="val 8333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Geneva" pitchFamily="123" charset="-128"/>
              <a:cs typeface="Arial" panose="020B0604020202020204" pitchFamily="34" charset="0"/>
            </a:endParaRPr>
          </a:p>
        </p:txBody>
      </p:sp>
      <p:sp>
        <p:nvSpPr>
          <p:cNvPr id="9" name="AutoShape 10"/>
          <p:cNvSpPr>
            <a:spLocks/>
          </p:cNvSpPr>
          <p:nvPr/>
        </p:nvSpPr>
        <p:spPr bwMode="auto">
          <a:xfrm rot="16200000">
            <a:off x="9274464" y="3046819"/>
            <a:ext cx="406400" cy="101600"/>
          </a:xfrm>
          <a:prstGeom prst="leftBracket">
            <a:avLst>
              <a:gd name="adj" fmla="val 8333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Geneva" pitchFamily="123" charset="-128"/>
              <a:cs typeface="Arial" panose="020B0604020202020204" pitchFamily="34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3940464" y="2691219"/>
            <a:ext cx="0" cy="20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Geneva" pitchFamily="123" charset="-128"/>
              <a:cs typeface="Arial" panose="020B0604020202020204" pitchFamily="34" charset="0"/>
            </a:endParaRP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9528464" y="2691219"/>
            <a:ext cx="0" cy="20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Geneva" pitchFamily="123" charset="-128"/>
              <a:cs typeface="Arial" panose="020B0604020202020204" pitchFamily="34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635664" y="1878420"/>
            <a:ext cx="91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189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Geneva" pitchFamily="123" charset="-128"/>
                <a:cs typeface="Arial" panose="020B0604020202020204" pitchFamily="34" charset="0"/>
              </a:rPr>
              <a:t>ITR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9020464" y="1897471"/>
            <a:ext cx="91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189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Geneva" pitchFamily="123" charset="-128"/>
                <a:cs typeface="Arial" panose="020B0604020202020204" pitchFamily="34" charset="0"/>
              </a:rPr>
              <a:t>ITR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Geneva" pitchFamily="123" charset="-128"/>
              <a:cs typeface="Arial" panose="020B0604020202020204" pitchFamily="34" charset="0"/>
            </a:endParaRP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9122064" y="2894419"/>
            <a:ext cx="30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Geneva" pitchFamily="123" charset="-128"/>
              <a:cs typeface="Arial" panose="020B0604020202020204" pitchFamily="34" charset="0"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4448464" y="2792819"/>
            <a:ext cx="2235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Geneva" pitchFamily="123" charset="-128"/>
              <a:cs typeface="Arial" panose="020B0604020202020204" pitchFamily="34" charset="0"/>
            </a:endParaRPr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6785264" y="2792819"/>
            <a:ext cx="22352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Geneva" pitchFamily="123" charset="-128"/>
              <a:cs typeface="Arial" panose="020B0604020202020204" pitchFamily="34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4753264" y="2201499"/>
            <a:ext cx="1625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189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ea typeface="Geneva" pitchFamily="123" charset="-128"/>
                <a:cs typeface="Arial" panose="020B0604020202020204" pitchFamily="34" charset="0"/>
              </a:rPr>
              <a:t>Rep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7090064" y="2201499"/>
            <a:ext cx="1625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189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70C0"/>
                </a:solidFill>
                <a:latin typeface="Arial" panose="020B0604020202020204" pitchFamily="34" charset="0"/>
                <a:ea typeface="Geneva" pitchFamily="123" charset="-128"/>
                <a:cs typeface="Arial" panose="020B0604020202020204" pitchFamily="34" charset="0"/>
              </a:rPr>
              <a:t>Cap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7090064" y="2996019"/>
            <a:ext cx="812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6683664" y="3015071"/>
            <a:ext cx="1625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189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ea typeface="Geneva" pitchFamily="123" charset="-128"/>
                <a:cs typeface="Arial" panose="020B0604020202020204" pitchFamily="34" charset="0"/>
              </a:rPr>
              <a:t>AAP</a:t>
            </a:r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noProof="0" dirty="0"/>
              <a:t>ABCs of Gene Therapy: </a:t>
            </a:r>
            <a:br>
              <a:rPr lang="en-US" sz="3200" noProof="0" dirty="0"/>
            </a:br>
            <a:r>
              <a:rPr lang="en-US" altLang="zh-TW" sz="3200" noProof="0" dirty="0"/>
              <a:t>Characteristics of AAV</a:t>
            </a:r>
            <a:endParaRPr lang="en-US" sz="3200" noProof="0" dirty="0"/>
          </a:p>
        </p:txBody>
      </p:sp>
      <p:sp>
        <p:nvSpPr>
          <p:cNvPr id="23" name="Rectangle 22"/>
          <p:cNvSpPr/>
          <p:nvPr/>
        </p:nvSpPr>
        <p:spPr>
          <a:xfrm>
            <a:off x="1692776" y="6455539"/>
            <a:ext cx="85484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AAP, assembly-activating protein; AV, adenovirus; </a:t>
            </a:r>
            <a:r>
              <a:rPr lang="en-US" sz="1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capsid; ITR, inverted terminal repeat; </a:t>
            </a:r>
            <a:r>
              <a:rPr lang="en-US" sz="1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replication.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5435" y="4092761"/>
            <a:ext cx="7001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en-US" sz="20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AAV characteristics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5435" y="4621265"/>
            <a:ext cx="526774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Single-stranded DNA human parvovirus</a:t>
            </a:r>
          </a:p>
          <a:p>
            <a:pPr marL="285750" indent="-285750" fontAlgn="t">
              <a:spcBef>
                <a:spcPts val="1800"/>
              </a:spcBef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Able to transduce nondividing cells and confer long-term transgene expression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32330" y="4621265"/>
            <a:ext cx="526774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Nonpathogenic in nature without helper virus (AV) for lytic infection</a:t>
            </a:r>
          </a:p>
          <a:p>
            <a:pPr marL="285750" indent="-285750" fontAlgn="t">
              <a:spcBef>
                <a:spcPts val="1800"/>
              </a:spcBef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package up to 4.6 kb in place of viral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Rep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Cap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genes</a:t>
            </a:r>
          </a:p>
        </p:txBody>
      </p:sp>
    </p:spTree>
    <p:extLst>
      <p:ext uri="{BB962C8B-B14F-4D97-AF65-F5344CB8AC3E}">
        <p14:creationId xmlns:p14="http://schemas.microsoft.com/office/powerpoint/2010/main" val="2132581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ABCs of Gene Therapy: </a:t>
            </a:r>
            <a:br>
              <a:rPr lang="en-US" noProof="0" dirty="0"/>
            </a:br>
            <a:r>
              <a:rPr lang="en-US" altLang="zh-TW" noProof="0" dirty="0"/>
              <a:t>Targeting Different Tissues</a:t>
            </a:r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9281" y="1574804"/>
            <a:ext cx="7293437" cy="46334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4276" y="6397789"/>
            <a:ext cx="89507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CNS, central nervous system; CSF, cerebrospinal fluid; IM, intramuscular; IV, intravenous; PNS, peripheral nervous system.</a:t>
            </a:r>
          </a:p>
        </p:txBody>
      </p:sp>
    </p:spTree>
    <p:extLst>
      <p:ext uri="{BB962C8B-B14F-4D97-AF65-F5344CB8AC3E}">
        <p14:creationId xmlns:p14="http://schemas.microsoft.com/office/powerpoint/2010/main" val="1910518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ABCs of Gene Therapy: </a:t>
            </a:r>
            <a:r>
              <a:rPr lang="en-US" altLang="zh-TW" noProof="0" dirty="0"/>
              <a:t>Keys for Effective Gene Transfer</a:t>
            </a:r>
            <a:endParaRPr lang="en-US" noProof="0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88563250"/>
              </p:ext>
            </p:extLst>
          </p:nvPr>
        </p:nvGraphicFramePr>
        <p:xfrm>
          <a:off x="807511" y="1731244"/>
          <a:ext cx="10576978" cy="4335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23307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0536" y="1762787"/>
            <a:ext cx="2140428" cy="21174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Russell J. Butterfield, MD, PhD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6A64E5-2B37-C048-BBC7-E97E0D0593A7}"/>
              </a:ext>
            </a:extLst>
          </p:cNvPr>
          <p:cNvSpPr txBox="1"/>
          <p:nvPr/>
        </p:nvSpPr>
        <p:spPr>
          <a:xfrm>
            <a:off x="3159223" y="2031728"/>
            <a:ext cx="72676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Associate Professor of Pediatric Neurology</a:t>
            </a:r>
          </a:p>
          <a:p>
            <a:r>
              <a:rPr lang="en-US" dirty="0"/>
              <a:t>University of Utah Health, Primary Children’s Hospital, and</a:t>
            </a:r>
          </a:p>
          <a:p>
            <a:r>
              <a:rPr lang="en-US" dirty="0"/>
              <a:t>Shriners Hospitals for Children, Salt Lake City, UT</a:t>
            </a:r>
          </a:p>
          <a:p>
            <a:r>
              <a:rPr lang="en-US" dirty="0"/>
              <a:t>Director, Utah Program for Inherited Neuromuscular Disorders</a:t>
            </a:r>
          </a:p>
          <a:p>
            <a:pPr>
              <a:spcAft>
                <a:spcPts val="600"/>
              </a:spcAft>
            </a:pPr>
            <a:br>
              <a:rPr lang="en-US" sz="2000" dirty="0">
                <a:latin typeface="Arial"/>
                <a:cs typeface="Arial"/>
              </a:rPr>
            </a:b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510" y="1993152"/>
            <a:ext cx="155448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43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130870" y="3745708"/>
            <a:ext cx="6129612" cy="151427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Success in </a:t>
            </a:r>
            <a:r>
              <a:rPr lang="en-US" noProof="0"/>
              <a:t>SMA</a:t>
            </a:r>
            <a:r>
              <a:rPr lang="en-US" noProof="0" dirty="0"/>
              <a:t> Treatment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722" y="2983284"/>
            <a:ext cx="1017069" cy="3778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03" l="223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846" y="3234157"/>
            <a:ext cx="3809818" cy="1097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931518" y="3498385"/>
            <a:ext cx="366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</a:rPr>
              <a:t>Breakthrough Gene Therapy at Primary Children’s Hospital Helps Little Cowboy Thrive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3" l="37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40379" y="4775939"/>
            <a:ext cx="3741285" cy="1097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092635" y="5172092"/>
            <a:ext cx="3307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</a:rPr>
              <a:t>Columbus Boy With Spinal Muscular Atrophy Finds Hope With New Treatment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635" y="4511610"/>
            <a:ext cx="1877848" cy="30340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262939" y="4381025"/>
            <a:ext cx="22797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Onasemnogene </a:t>
            </a:r>
          </a:p>
          <a:p>
            <a:r>
              <a:rPr lang="en-US" sz="2000" b="1" dirty="0">
                <a:latin typeface="Arial" panose="020B0604020202020204" pitchFamily="34" charset="0"/>
              </a:rPr>
              <a:t>abeparvovec-xioi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754292" y="4534913"/>
            <a:ext cx="15824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Nusinersen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614300" y="4534913"/>
            <a:ext cx="14093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Risdiplam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62939" y="3840785"/>
            <a:ext cx="523091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800" b="1"/>
            </a:lvl1pPr>
          </a:lstStyle>
          <a:p>
            <a:r>
              <a:rPr lang="en-US" sz="2400" dirty="0">
                <a:latin typeface="Arial" panose="020B0604020202020204" pitchFamily="34" charset="0"/>
              </a:rPr>
              <a:t>FDA-approved treatments for SMA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5346490" y="4312700"/>
            <a:ext cx="567717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15476" y="1613919"/>
            <a:ext cx="10819184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Since 2016, 3 drugs have been approved by the FDA for the treatment of SMA </a:t>
            </a:r>
          </a:p>
          <a:p>
            <a:pPr marL="342900" indent="-342900">
              <a:spcBef>
                <a:spcPts val="600"/>
              </a:spcBef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These treatments have been extremely successful at altering the disease course of SMA</a:t>
            </a:r>
          </a:p>
          <a:p>
            <a:pPr marL="342900" indent="-342900">
              <a:spcBef>
                <a:spcPts val="600"/>
              </a:spcBef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Therapeutic approaches designed to restore protein have not </a:t>
            </a:r>
            <a:r>
              <a:rPr lang="en-US" sz="2000" i="1" dirty="0">
                <a:latin typeface="Arial" panose="020B0604020202020204" pitchFamily="34" charset="0"/>
              </a:rPr>
              <a:t>yet</a:t>
            </a:r>
            <a:r>
              <a:rPr lang="en-US" sz="2000" dirty="0">
                <a:latin typeface="Arial" panose="020B0604020202020204" pitchFamily="34" charset="0"/>
              </a:rPr>
              <a:t> translated to DMD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654276" y="6397789"/>
            <a:ext cx="89507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FDA, US Food &amp; Drug Administration; SMA, spinal muscular atrophy.</a:t>
            </a:r>
          </a:p>
        </p:txBody>
      </p:sp>
    </p:spTree>
    <p:extLst>
      <p:ext uri="{BB962C8B-B14F-4D97-AF65-F5344CB8AC3E}">
        <p14:creationId xmlns:p14="http://schemas.microsoft.com/office/powerpoint/2010/main" val="3021694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797E72-18DD-4AAB-883B-808A2C97C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noProof="0" dirty="0"/>
              <a:t>Features of a Good Candidate for Gene Therapy:</a:t>
            </a:r>
            <a:br>
              <a:rPr lang="en-US" noProof="0" dirty="0"/>
            </a:br>
            <a:r>
              <a:rPr lang="en-US" noProof="0" dirty="0"/>
              <a:t>DMD vs SMA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8568DF-2468-4D5E-A54A-AB87FC141F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8025" y="2132608"/>
            <a:ext cx="5181600" cy="432775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noProof="0" dirty="0"/>
              <a:t>Common for a rare disorder (~1:5000 male births)</a:t>
            </a:r>
          </a:p>
          <a:p>
            <a:pPr>
              <a:spcBef>
                <a:spcPts val="12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noProof="0" dirty="0"/>
              <a:t>Some hotspots, but most patients have </a:t>
            </a:r>
            <a:br>
              <a:rPr lang="en-US" sz="1600" noProof="0" dirty="0"/>
            </a:br>
            <a:r>
              <a:rPr lang="en-US" sz="1600" noProof="0" dirty="0"/>
              <a:t>different mutations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 sz="1600" noProof="0" dirty="0"/>
              <a:t>15% nonsense, 8%–10% amenable to </a:t>
            </a:r>
            <a:br>
              <a:rPr lang="en-US" sz="1600" noProof="0" dirty="0"/>
            </a:br>
            <a:r>
              <a:rPr lang="en-US" sz="1600" noProof="0" dirty="0"/>
              <a:t>exon 51 or exon 53 skipping</a:t>
            </a:r>
          </a:p>
          <a:p>
            <a:pPr>
              <a:spcBef>
                <a:spcPts val="12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i="1" noProof="0" dirty="0"/>
              <a:t>DMD</a:t>
            </a:r>
            <a:r>
              <a:rPr lang="en-US" sz="1600" noProof="0" dirty="0"/>
              <a:t> is the largest gene in the genome (2.5M bp genomic DNA and 14 kb mRNA)</a:t>
            </a:r>
          </a:p>
          <a:p>
            <a:pPr>
              <a:spcBef>
                <a:spcPts val="12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noProof="0" dirty="0"/>
              <a:t>Progression is slow, so clinical changes are difficult to identify over a short time frame</a:t>
            </a:r>
          </a:p>
          <a:p>
            <a:pPr>
              <a:spcBef>
                <a:spcPts val="12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noProof="0" dirty="0"/>
              <a:t>Patients with DMD do not express dystrophin protein, making them susceptible to an immune response to the expressed transgene</a:t>
            </a:r>
          </a:p>
        </p:txBody>
      </p:sp>
      <p:sp>
        <p:nvSpPr>
          <p:cNvPr id="2" name="Rectangle 1"/>
          <p:cNvSpPr/>
          <p:nvPr/>
        </p:nvSpPr>
        <p:spPr>
          <a:xfrm>
            <a:off x="898343" y="2130462"/>
            <a:ext cx="510988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spcBef>
                <a:spcPts val="1200"/>
              </a:spcBef>
              <a:buClr>
                <a:schemeClr val="accent4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Common for a rare disorder (~1:10,000)</a:t>
            </a:r>
          </a:p>
          <a:p>
            <a:pPr marL="285750" indent="-285750" defTabSz="457200">
              <a:spcBef>
                <a:spcPts val="1200"/>
              </a:spcBef>
              <a:buClr>
                <a:schemeClr val="accent4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Most patients share the same mutation</a:t>
            </a:r>
          </a:p>
          <a:p>
            <a:pPr marL="285750" indent="-285750" defTabSz="457200">
              <a:spcBef>
                <a:spcPts val="1200"/>
              </a:spcBef>
              <a:buClr>
                <a:schemeClr val="accent4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prstClr val="black"/>
                </a:solidFill>
                <a:latin typeface="Arial"/>
                <a:cs typeface="Arial"/>
              </a:rPr>
              <a:t>SMN1/SMN2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and correlation to severity gives clear path to treatment with antisense oligonucleotides (ASOs)</a:t>
            </a:r>
          </a:p>
          <a:p>
            <a:pPr marL="285750" indent="-285750" defTabSz="457200">
              <a:spcBef>
                <a:spcPts val="1200"/>
              </a:spcBef>
              <a:buClr>
                <a:schemeClr val="accent4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prstClr val="black"/>
                </a:solidFill>
                <a:latin typeface="Arial"/>
                <a:cs typeface="Arial"/>
              </a:rPr>
              <a:t>SMN1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is small gene, and AAV9 can easily </a:t>
            </a:r>
            <a:b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target neurons</a:t>
            </a:r>
          </a:p>
          <a:p>
            <a:pPr marL="285750" indent="-285750" defTabSz="457200">
              <a:spcBef>
                <a:spcPts val="1200"/>
              </a:spcBef>
              <a:buClr>
                <a:schemeClr val="accent4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SMA is rapidly progressing, so clinical changes are easy to identify over a short time frame</a:t>
            </a:r>
          </a:p>
          <a:p>
            <a:pPr marL="285750" indent="-285750" defTabSz="457200">
              <a:spcBef>
                <a:spcPts val="1200"/>
              </a:spcBef>
              <a:buClr>
                <a:schemeClr val="accent4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Patients with SMA express SMN protein at small amounts, so immune tolerance to the transgene is not an issue  </a:t>
            </a:r>
          </a:p>
        </p:txBody>
      </p:sp>
      <p:sp>
        <p:nvSpPr>
          <p:cNvPr id="3" name="Rectangle 2"/>
          <p:cNvSpPr/>
          <p:nvPr/>
        </p:nvSpPr>
        <p:spPr>
          <a:xfrm>
            <a:off x="957957" y="1647090"/>
            <a:ext cx="869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spcBef>
                <a:spcPts val="1800"/>
              </a:spcBef>
              <a:buClr>
                <a:srgbClr val="5BB9C3"/>
              </a:buClr>
            </a:pPr>
            <a:r>
              <a:rPr lang="en-US" sz="2400" b="1" dirty="0">
                <a:solidFill>
                  <a:prstClr val="black"/>
                </a:solidFill>
                <a:latin typeface="Arial"/>
                <a:cs typeface="Arial"/>
              </a:rPr>
              <a:t>SMA</a:t>
            </a:r>
          </a:p>
        </p:txBody>
      </p:sp>
      <p:sp>
        <p:nvSpPr>
          <p:cNvPr id="6" name="Rectangle 5"/>
          <p:cNvSpPr/>
          <p:nvPr/>
        </p:nvSpPr>
        <p:spPr>
          <a:xfrm>
            <a:off x="6598025" y="1647090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spcBef>
                <a:spcPts val="1800"/>
              </a:spcBef>
              <a:buClr>
                <a:srgbClr val="5BB9C3"/>
              </a:buClr>
            </a:pPr>
            <a:r>
              <a:rPr lang="en-US" sz="2400" b="1" dirty="0">
                <a:solidFill>
                  <a:prstClr val="black"/>
                </a:solidFill>
                <a:latin typeface="Arial"/>
                <a:cs typeface="Arial"/>
              </a:rPr>
              <a:t>DMD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598025" y="2078440"/>
            <a:ext cx="11870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57957" y="2078440"/>
            <a:ext cx="11870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695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Challenges for Genetic Therapies in Muscular Dystrophy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6F3AA1B-211A-104C-8610-C151BC8AD1C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173663" y="1738313"/>
            <a:ext cx="6408737" cy="374808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Rectangle 5"/>
          <p:cNvSpPr/>
          <p:nvPr/>
        </p:nvSpPr>
        <p:spPr>
          <a:xfrm>
            <a:off x="609600" y="1605453"/>
            <a:ext cx="434008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800"/>
              </a:spcBef>
              <a:buClr>
                <a:schemeClr val="accent4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Fibrosis and fatty replacement in dystrophic muscle tissues make transduction difficult</a:t>
            </a:r>
          </a:p>
          <a:p>
            <a:pPr marL="342900" indent="-342900">
              <a:spcBef>
                <a:spcPts val="1800"/>
              </a:spcBef>
              <a:buClr>
                <a:schemeClr val="accent4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Muscles make up ~30% to 40% of body weight, making it difficult to get treatment to all muscle tissue</a:t>
            </a:r>
          </a:p>
          <a:p>
            <a:pPr marL="342900" indent="-342900">
              <a:spcBef>
                <a:spcPts val="1800"/>
              </a:spcBef>
              <a:buClr>
                <a:schemeClr val="accent4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Targeting both cardiac and skeletal muscle can be difficult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03969" y="5639137"/>
            <a:ext cx="5365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</a:rPr>
              <a:t>Dystrophin protein is the largest protein in the body, with a wide number of intracellular interactions.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54276" y="6397789"/>
            <a:ext cx="89507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000" dirty="0">
                <a:solidFill>
                  <a:prstClr val="black"/>
                </a:solidFill>
                <a:latin typeface="Arial" panose="020B0604020202020204" pitchFamily="34" charset="0"/>
              </a:rPr>
              <a:t>Hotta A. </a:t>
            </a:r>
            <a:r>
              <a:rPr lang="fr-FR" sz="1000" i="1" dirty="0">
                <a:solidFill>
                  <a:prstClr val="black"/>
                </a:solidFill>
                <a:latin typeface="Arial" panose="020B0604020202020204" pitchFamily="34" charset="0"/>
              </a:rPr>
              <a:t>J Neuromuscul Dis. </a:t>
            </a:r>
            <a:r>
              <a:rPr lang="fr-FR" sz="1000" dirty="0">
                <a:solidFill>
                  <a:prstClr val="black"/>
                </a:solidFill>
                <a:latin typeface="Arial" panose="020B0604020202020204" pitchFamily="34" charset="0"/>
              </a:rPr>
              <a:t>2015;2(4):343-355.</a:t>
            </a:r>
            <a:endParaRPr lang="en-US" sz="1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203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Microdystrohpin/Minidystrophin</a:t>
            </a:r>
            <a:r>
              <a:rPr lang="en-US" baseline="30000" noProof="0" dirty="0"/>
              <a:t>1,2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573997" y="1553263"/>
            <a:ext cx="4607604" cy="4695137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Clr>
                <a:schemeClr val="accent4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noProof="0" dirty="0"/>
              <a:t>AAV vector can hold only 4.7 kb of genetic material</a:t>
            </a:r>
          </a:p>
          <a:p>
            <a:pPr>
              <a:spcBef>
                <a:spcPts val="1200"/>
              </a:spcBef>
              <a:buClr>
                <a:schemeClr val="accent4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noProof="0" dirty="0"/>
              <a:t>Full-length </a:t>
            </a:r>
            <a:r>
              <a:rPr lang="en-US" sz="2000" i="1" noProof="0" dirty="0"/>
              <a:t>DMD</a:t>
            </a:r>
            <a:r>
              <a:rPr lang="en-US" sz="2000" noProof="0" dirty="0"/>
              <a:t> gene is 2.2 Mb</a:t>
            </a:r>
          </a:p>
          <a:p>
            <a:pPr>
              <a:spcBef>
                <a:spcPts val="1200"/>
              </a:spcBef>
              <a:buClr>
                <a:schemeClr val="accent4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noProof="0" dirty="0"/>
              <a:t>Fully processed </a:t>
            </a:r>
            <a:r>
              <a:rPr lang="en-US" sz="2000" i="1" noProof="0" dirty="0"/>
              <a:t>DMD</a:t>
            </a:r>
            <a:r>
              <a:rPr lang="en-US" sz="2000" noProof="0" dirty="0"/>
              <a:t> gene is 14 kb</a:t>
            </a:r>
          </a:p>
          <a:p>
            <a:pPr marL="640080" lvl="1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–"/>
            </a:pPr>
            <a:r>
              <a:rPr lang="en-US" sz="1800" noProof="0" dirty="0"/>
              <a:t>AAV vector only takes ~4.7 kb</a:t>
            </a:r>
          </a:p>
          <a:p>
            <a:pPr>
              <a:buClr>
                <a:schemeClr val="accent4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noProof="0" dirty="0"/>
              <a:t>Microdystrophin is a smaller construct that maintains function</a:t>
            </a:r>
          </a:p>
          <a:p>
            <a:pPr marL="640080" lvl="1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75000"/>
                </a:schemeClr>
              </a:buClr>
            </a:pPr>
            <a:r>
              <a:rPr lang="en-US" sz="1800" dirty="0"/>
              <a:t>Based on known mild BMD cases with large deletions but very </a:t>
            </a:r>
            <a:br>
              <a:rPr lang="en-US" sz="1800" dirty="0"/>
            </a:br>
            <a:r>
              <a:rPr lang="en-US" sz="1800" dirty="0"/>
              <a:t>mild phenotype 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endParaRPr lang="en-US" sz="1800" noProof="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9883" y="2212392"/>
            <a:ext cx="6436402" cy="27458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654276" y="6397789"/>
            <a:ext cx="89507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Davies KE, Guiraud S. </a:t>
            </a:r>
            <a:r>
              <a:rPr lang="en-US" sz="1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 Ther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2019;27(3):486-488. 2. </a:t>
            </a:r>
            <a:r>
              <a:rPr lang="en-GB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Goyenvalle A, et al. </a:t>
            </a:r>
            <a:r>
              <a:rPr lang="en-GB" sz="1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 Mol Genet</a:t>
            </a:r>
            <a:r>
              <a:rPr lang="en-GB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2011;20(R1):R69-78.</a:t>
            </a:r>
          </a:p>
        </p:txBody>
      </p:sp>
    </p:spTree>
    <p:extLst>
      <p:ext uri="{BB962C8B-B14F-4D97-AF65-F5344CB8AC3E}">
        <p14:creationId xmlns:p14="http://schemas.microsoft.com/office/powerpoint/2010/main" val="1998401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1C8DBF-AC51-0340-B5D1-6FD34DA315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8513" y="1684109"/>
            <a:ext cx="7827327" cy="1087554"/>
          </a:xfrm>
        </p:spPr>
        <p:txBody>
          <a:bodyPr>
            <a:noAutofit/>
          </a:bodyPr>
          <a:lstStyle/>
          <a:p>
            <a:r>
              <a:rPr lang="en-US" sz="3200" dirty="0"/>
              <a:t>3. Advancements Focused on the Underlying Cause of DMD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47BB9-FD6C-A945-AAC5-2131F1F06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8513" y="3007931"/>
            <a:ext cx="5391150" cy="2336229"/>
          </a:xfrm>
        </p:spPr>
        <p:txBody>
          <a:bodyPr>
            <a:normAutofit fontScale="55000" lnSpcReduction="20000"/>
          </a:bodyPr>
          <a:lstStyle/>
          <a:p>
            <a:pPr marL="571500" indent="-3397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u="none" dirty="0">
                <a:solidFill>
                  <a:schemeClr val="accent1"/>
                </a:solidFill>
                <a:latin typeface="+mj-lt"/>
              </a:rPr>
              <a:t>Nonsense Read-Through</a:t>
            </a:r>
          </a:p>
          <a:p>
            <a:pPr marL="571500" indent="-3397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u="none" dirty="0">
                <a:solidFill>
                  <a:schemeClr val="accent1"/>
                </a:solidFill>
                <a:latin typeface="+mj-lt"/>
              </a:rPr>
              <a:t>Exon Skipping</a:t>
            </a:r>
          </a:p>
          <a:p>
            <a:pPr marL="571500" indent="-3397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u="none" dirty="0">
                <a:solidFill>
                  <a:schemeClr val="accent1"/>
                </a:solidFill>
                <a:latin typeface="+mj-lt"/>
              </a:rPr>
              <a:t>Gene Replacement Therapy</a:t>
            </a:r>
          </a:p>
          <a:p>
            <a:pPr marL="571500" indent="-3397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u="none" dirty="0">
                <a:solidFill>
                  <a:schemeClr val="accent1"/>
                </a:solidFill>
                <a:latin typeface="+mj-lt"/>
              </a:rPr>
              <a:t>Gene Editing</a:t>
            </a:r>
          </a:p>
        </p:txBody>
      </p:sp>
    </p:spTree>
    <p:extLst>
      <p:ext uri="{BB962C8B-B14F-4D97-AF65-F5344CB8AC3E}">
        <p14:creationId xmlns:p14="http://schemas.microsoft.com/office/powerpoint/2010/main" val="843168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/>
              <a:t>Therapeutic Approaches to Restoring Dystrophin </a:t>
            </a:r>
            <a:br>
              <a:rPr lang="en-US" noProof="0" dirty="0"/>
            </a:br>
            <a:r>
              <a:rPr lang="en-US" noProof="0" dirty="0"/>
              <a:t>Protein Levels</a:t>
            </a:r>
            <a:r>
              <a:rPr lang="en-US" baseline="30000" noProof="0" dirty="0"/>
              <a:t>1,2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07227" y="1885590"/>
            <a:ext cx="3100320" cy="64698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 Replacement Therapy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327425" y="4656336"/>
            <a:ext cx="3059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New genetic material is introduced through use of a vector, such as a modified virus (viral vector) or cDNA constructs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nonviral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1910" y="1885590"/>
            <a:ext cx="3137897" cy="64698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Nonsense Mutation </a:t>
            </a:r>
            <a:b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Readthrough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31677" y="4656336"/>
            <a:ext cx="2978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Nonsense mediated </a:t>
            </a:r>
            <a:br>
              <a:rPr lang="en-US" dirty="0"/>
            </a:br>
            <a:r>
              <a:rPr lang="en-US" dirty="0"/>
              <a:t>readthrough is facilitated by molecules designed to exploit the very rare, natural mechanisms of readthrough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64559" y="1885590"/>
            <a:ext cx="3137897" cy="64698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 Splicing Modifiers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4326" y="4656336"/>
            <a:ext cx="29783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ASOs or small molecules alter the mRNA produced by causing inclusion or exclusion of target sequences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8047" y="2733398"/>
            <a:ext cx="3530921" cy="174432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7208" y="2661527"/>
            <a:ext cx="3160359" cy="174432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654276" y="6397789"/>
            <a:ext cx="8950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cDNA, complementary DNA; mRNA, messenger RNA.</a:t>
            </a:r>
            <a:b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Dabrowski M, et al. </a:t>
            </a:r>
            <a:r>
              <a:rPr lang="en-US" sz="1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 Biol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2015;12(9):950-958. 2. Verhaart IEC, Aartsma-Rus A. </a:t>
            </a:r>
            <a:r>
              <a:rPr lang="sv-SE" sz="1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 Rev Neurol</a:t>
            </a:r>
            <a:r>
              <a:rPr lang="sv-SE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2019;15(7):373-386.</a:t>
            </a:r>
            <a:endParaRPr 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701" y="2781238"/>
            <a:ext cx="2975106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40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/>
              <a:t>Therapeutic Approaches to Restoring Dystrophin </a:t>
            </a:r>
            <a:br>
              <a:rPr lang="en-US" noProof="0" dirty="0"/>
            </a:br>
            <a:r>
              <a:rPr lang="en-US" noProof="0" dirty="0"/>
              <a:t>Protein Levels</a:t>
            </a:r>
            <a:r>
              <a:rPr lang="en-US" baseline="30000" noProof="0" dirty="0"/>
              <a:t>1,2 </a:t>
            </a:r>
            <a:r>
              <a:rPr lang="en-US" noProof="0" dirty="0"/>
              <a:t>(cont.)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54276" y="6397789"/>
            <a:ext cx="89507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Dabrowski M, et al. </a:t>
            </a:r>
            <a:r>
              <a:rPr lang="en-US" sz="1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 Biol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2015;12(9</a:t>
            </a:r>
            <a:r>
              <a:rPr lang="en-US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):950-958. 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Verhaart IEC, Aartsma-Rus A. </a:t>
            </a:r>
            <a:r>
              <a:rPr lang="sv-SE" sz="1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 Rev Neurol</a:t>
            </a:r>
            <a:r>
              <a:rPr lang="sv-SE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2019;15(7):373-386.</a:t>
            </a:r>
            <a:endParaRPr 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3959CF-82A0-254E-8470-56C07BC3AEF2}"/>
              </a:ext>
            </a:extLst>
          </p:cNvPr>
          <p:cNvSpPr txBox="1"/>
          <p:nvPr/>
        </p:nvSpPr>
        <p:spPr>
          <a:xfrm>
            <a:off x="8307227" y="1885590"/>
            <a:ext cx="3100320" cy="64698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 Replacement Therapy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FECCF7-DE11-FA4F-A85F-476A4BE8E207}"/>
              </a:ext>
            </a:extLst>
          </p:cNvPr>
          <p:cNvSpPr txBox="1"/>
          <p:nvPr/>
        </p:nvSpPr>
        <p:spPr>
          <a:xfrm>
            <a:off x="8327425" y="4656336"/>
            <a:ext cx="3059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New genetic material is introduced through use of a vector, such as a modified virus (viral vector) or cDNA constructs (nonviral).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8A326A-29A9-E649-BE3A-0ABA50BF6B97}"/>
              </a:ext>
            </a:extLst>
          </p:cNvPr>
          <p:cNvSpPr txBox="1"/>
          <p:nvPr/>
        </p:nvSpPr>
        <p:spPr>
          <a:xfrm>
            <a:off x="4564559" y="1885590"/>
            <a:ext cx="3137897" cy="64698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 Splicing Modifiers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840D09-FA75-3E47-A295-2DA6B0E0C6DC}"/>
              </a:ext>
            </a:extLst>
          </p:cNvPr>
          <p:cNvSpPr txBox="1"/>
          <p:nvPr/>
        </p:nvSpPr>
        <p:spPr>
          <a:xfrm>
            <a:off x="4644326" y="4656336"/>
            <a:ext cx="29783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ASOs or small molecules alter the mRNA produced by causing inclusion or exclusion of target sequences.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83F98EE-9B6D-DD47-8062-6C07D7B701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8047" y="2733398"/>
            <a:ext cx="3530921" cy="17443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ECF9EC-3557-8E4C-8ECB-01DEF695B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7208" y="2661527"/>
            <a:ext cx="3160359" cy="17443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19130" y="1656015"/>
            <a:ext cx="7447057" cy="455233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1910" y="1885590"/>
            <a:ext cx="3137897" cy="64698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Nonsense Mutation </a:t>
            </a:r>
            <a:b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Readthrough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1677" y="4656336"/>
            <a:ext cx="2978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Nonsense mediated </a:t>
            </a:r>
            <a:br>
              <a:rPr lang="en-US" dirty="0"/>
            </a:br>
            <a:r>
              <a:rPr lang="en-US" dirty="0"/>
              <a:t>readthrough is facilitated by molecules designed to exploit the very rare, natural mechanisms of readthrough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701" y="2781238"/>
            <a:ext cx="2975106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81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noProof="0" dirty="0"/>
              <a:t>Nonsense Readthrough (Premature Stop Codon)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573997" y="1652786"/>
            <a:ext cx="4523298" cy="436863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Clr>
                <a:schemeClr val="accent4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/>
              <a:t>Targeted to nonsense mutation </a:t>
            </a:r>
          </a:p>
          <a:p>
            <a:pPr lvl="1">
              <a:spcBef>
                <a:spcPts val="600"/>
              </a:spcBef>
              <a:buClr>
                <a:srgbClr val="5BB9C3"/>
              </a:buClr>
            </a:pPr>
            <a:r>
              <a:rPr lang="en-US" sz="1800" noProof="0" dirty="0"/>
              <a:t>Early stop mutation – UGA, UAA, UAG</a:t>
            </a:r>
          </a:p>
          <a:p>
            <a:pPr lvl="1">
              <a:spcBef>
                <a:spcPts val="600"/>
              </a:spcBef>
              <a:buClr>
                <a:srgbClr val="5BB9C3"/>
              </a:buClr>
            </a:pPr>
            <a:r>
              <a:rPr lang="en-US" sz="1800" noProof="0" dirty="0"/>
              <a:t>15% of patients</a:t>
            </a:r>
          </a:p>
          <a:p>
            <a:pPr>
              <a:spcBef>
                <a:spcPts val="1200"/>
              </a:spcBef>
              <a:buClr>
                <a:schemeClr val="accent4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/>
              <a:t>Observation in the early 2000s that gentamicin disrupts ribosome during translation to ignore nonsense mutation</a:t>
            </a:r>
          </a:p>
          <a:p>
            <a:pPr>
              <a:spcBef>
                <a:spcPts val="1200"/>
              </a:spcBef>
              <a:buClr>
                <a:schemeClr val="accent4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/>
              <a:t>EMA approval in 2014*</a:t>
            </a:r>
          </a:p>
          <a:p>
            <a:pPr lvl="1">
              <a:spcBef>
                <a:spcPts val="600"/>
              </a:spcBef>
              <a:buClr>
                <a:srgbClr val="5BB9C3"/>
              </a:buClr>
            </a:pPr>
            <a:r>
              <a:rPr lang="en-US" sz="1800" dirty="0"/>
              <a:t>Approved in the European Union, Iceland, Liechtenstein, Norway, Israel, South Korea, Russia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928397" y="4865455"/>
            <a:ext cx="3109949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Premature stop codon leads to a shortened, internally truncated dystrophin protein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769" y="2311400"/>
            <a:ext cx="6029478" cy="244394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040527" y="3873596"/>
            <a:ext cx="1504766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Ataluren-facilitated full-length protein</a:t>
            </a:r>
          </a:p>
        </p:txBody>
      </p:sp>
      <p:sp>
        <p:nvSpPr>
          <p:cNvPr id="9" name="Rectangle 8"/>
          <p:cNvSpPr/>
          <p:nvPr/>
        </p:nvSpPr>
        <p:spPr>
          <a:xfrm>
            <a:off x="1654276" y="6397789"/>
            <a:ext cx="8950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</a:rPr>
              <a:t>*Ataluren is an investigational new drug in the United States and is only available to US patients through clinical trials.</a:t>
            </a:r>
            <a:br>
              <a:rPr lang="en-US" sz="1000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</a:rPr>
              <a:t>EMA, European Medicines Agency. </a:t>
            </a:r>
          </a:p>
        </p:txBody>
      </p:sp>
    </p:spTree>
    <p:extLst>
      <p:ext uri="{BB962C8B-B14F-4D97-AF65-F5344CB8AC3E}">
        <p14:creationId xmlns:p14="http://schemas.microsoft.com/office/powerpoint/2010/main" val="3570227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/>
              <a:t>Therapeutic Approaches to Restoring Dystrophin </a:t>
            </a:r>
            <a:br>
              <a:rPr lang="en-US" noProof="0" dirty="0"/>
            </a:br>
            <a:r>
              <a:rPr lang="en-US" noProof="0" dirty="0"/>
              <a:t>Protein Levels</a:t>
            </a:r>
            <a:r>
              <a:rPr lang="en-US" baseline="30000" noProof="0" dirty="0"/>
              <a:t>1,2 </a:t>
            </a:r>
            <a:r>
              <a:rPr lang="en-US" noProof="0" dirty="0"/>
              <a:t>(cont.)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654276" y="6397789"/>
            <a:ext cx="89507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Dabrowski M, et al. </a:t>
            </a:r>
            <a:r>
              <a:rPr lang="en-US" sz="1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 Biol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2015;12(9</a:t>
            </a:r>
            <a:r>
              <a:rPr lang="en-US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):950-958. 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Verhaart IEC, Aartsma-Rus A. </a:t>
            </a:r>
            <a:r>
              <a:rPr lang="sv-SE" sz="1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 Rev Neurol</a:t>
            </a:r>
            <a:r>
              <a:rPr lang="sv-SE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2019;15(7):373-386.</a:t>
            </a:r>
            <a:endParaRPr 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66DEE9-5746-1B48-B195-BB69A377D28C}"/>
              </a:ext>
            </a:extLst>
          </p:cNvPr>
          <p:cNvSpPr txBox="1"/>
          <p:nvPr/>
        </p:nvSpPr>
        <p:spPr>
          <a:xfrm>
            <a:off x="8307227" y="1885590"/>
            <a:ext cx="3100320" cy="64698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 Replacement Therapy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E303B5-DB4A-F14D-9243-AB542670A83B}"/>
              </a:ext>
            </a:extLst>
          </p:cNvPr>
          <p:cNvSpPr txBox="1"/>
          <p:nvPr/>
        </p:nvSpPr>
        <p:spPr>
          <a:xfrm>
            <a:off x="8327425" y="4656336"/>
            <a:ext cx="3059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New genetic material is introduced through use of a vector, such as a modified virus (viral vector) or cDNA constructs (nonviral).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6A2281-6583-2E44-92B2-AFE4C1C095FC}"/>
              </a:ext>
            </a:extLst>
          </p:cNvPr>
          <p:cNvSpPr txBox="1"/>
          <p:nvPr/>
        </p:nvSpPr>
        <p:spPr>
          <a:xfrm>
            <a:off x="4564559" y="1885590"/>
            <a:ext cx="3137897" cy="64698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 Splicing Modifiers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EF581B-DFAD-374A-8271-FFB1B3E22742}"/>
              </a:ext>
            </a:extLst>
          </p:cNvPr>
          <p:cNvSpPr txBox="1"/>
          <p:nvPr/>
        </p:nvSpPr>
        <p:spPr>
          <a:xfrm>
            <a:off x="4644326" y="4656336"/>
            <a:ext cx="29783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ASOs or small molecules alter the mRNA produced by causing inclusion or exclusion of target sequences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CFA070B-8EDA-A043-8568-A56C1DE4AB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8047" y="2733398"/>
            <a:ext cx="3530921" cy="17443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ED4CC64-2195-2047-92AB-8AFBCCE04A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7208" y="2661527"/>
            <a:ext cx="3160359" cy="174432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011572" y="1612490"/>
            <a:ext cx="3603253" cy="455233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1910" y="1885590"/>
            <a:ext cx="3137897" cy="64698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Nonsense Mutation </a:t>
            </a:r>
            <a:b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Readthrough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1677" y="4656336"/>
            <a:ext cx="2978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Nonsense mediated </a:t>
            </a:r>
            <a:br>
              <a:rPr lang="en-US" dirty="0"/>
            </a:br>
            <a:r>
              <a:rPr lang="en-US" dirty="0"/>
              <a:t>readthrough is facilitated by molecules designed to exploit the very rare, natural mechanisms of readthrough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701" y="2781238"/>
            <a:ext cx="2975106" cy="143268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52189" y="1636446"/>
            <a:ext cx="3603253" cy="455233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953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20" y="180075"/>
            <a:ext cx="11646579" cy="1325563"/>
          </a:xfrm>
        </p:spPr>
        <p:txBody>
          <a:bodyPr>
            <a:normAutofit/>
          </a:bodyPr>
          <a:lstStyle/>
          <a:p>
            <a:r>
              <a:rPr lang="en-US" sz="3200" noProof="0" dirty="0"/>
              <a:t>Eteplirsen/Golodirsen/Vitolarsen/Casimersen: </a:t>
            </a:r>
            <a:br>
              <a:rPr lang="en-US" sz="3200" noProof="0" dirty="0"/>
            </a:br>
            <a:r>
              <a:rPr lang="en-US" sz="3200" noProof="0" dirty="0"/>
              <a:t>ASOs That Modifies Splicing on Dystrophin Pre-mRNA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618064" y="1630381"/>
            <a:ext cx="4623565" cy="469513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5BB9C3"/>
              </a:buClr>
              <a:buNone/>
            </a:pPr>
            <a:r>
              <a:rPr lang="en-US" sz="2200" i="1" noProof="0" dirty="0"/>
              <a:t>DMD</a:t>
            </a:r>
            <a:r>
              <a:rPr lang="en-US" sz="2200" noProof="0" dirty="0"/>
              <a:t> exon skipping</a:t>
            </a:r>
          </a:p>
          <a:p>
            <a:pPr marL="288925" lvl="1" indent="-231775">
              <a:spcAft>
                <a:spcPts val="600"/>
              </a:spcAft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1800" noProof="0" dirty="0"/>
              <a:t>ASO alters splicing of mRNA to promote excision of target exon</a:t>
            </a:r>
          </a:p>
          <a:p>
            <a:pPr marL="288925" lvl="1" indent="-231775">
              <a:spcAft>
                <a:spcPts val="600"/>
              </a:spcAft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1800" noProof="0" dirty="0"/>
              <a:t>Restores the reading frame</a:t>
            </a:r>
          </a:p>
          <a:p>
            <a:pPr marL="288925" lvl="1" indent="-231775">
              <a:spcAft>
                <a:spcPts val="600"/>
              </a:spcAft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1800" noProof="0" dirty="0"/>
              <a:t>Addresses the underlying cause of DMD by promoting the production of a shorter, but still functional, dystrophin protein to stabilize or slow disease progression</a:t>
            </a:r>
          </a:p>
          <a:p>
            <a:pPr marL="288925" lvl="1" indent="-231775">
              <a:spcAft>
                <a:spcPts val="600"/>
              </a:spcAft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1800" noProof="0" dirty="0"/>
              <a:t>FDA-approved treatments include mutation-specific therapy for ~30% of boys with DMD</a:t>
            </a:r>
          </a:p>
          <a:p>
            <a:pPr lvl="2">
              <a:spcAft>
                <a:spcPts val="300"/>
              </a:spcAft>
              <a:buClr>
                <a:srgbClr val="5BB9C3"/>
              </a:buClr>
              <a:buFont typeface="System Font Regular"/>
              <a:buChar char="–"/>
            </a:pPr>
            <a:r>
              <a:rPr lang="en-US" sz="1600" noProof="0" dirty="0"/>
              <a:t>Exon 51 skipping (13%)</a:t>
            </a:r>
          </a:p>
          <a:p>
            <a:pPr lvl="2">
              <a:spcAft>
                <a:spcPts val="300"/>
              </a:spcAft>
              <a:buClr>
                <a:srgbClr val="5BB9C3"/>
              </a:buClr>
              <a:buFont typeface="System Font Regular"/>
              <a:buChar char="–"/>
            </a:pPr>
            <a:r>
              <a:rPr lang="en-US" sz="1600" noProof="0" dirty="0"/>
              <a:t>Exon 53 skipping (8%)</a:t>
            </a:r>
          </a:p>
          <a:p>
            <a:pPr lvl="2">
              <a:spcAft>
                <a:spcPts val="300"/>
              </a:spcAft>
              <a:buClr>
                <a:srgbClr val="5BB9C3"/>
              </a:buClr>
              <a:buFont typeface="System Font Regular"/>
              <a:buChar char="–"/>
            </a:pPr>
            <a:r>
              <a:rPr lang="en-US" sz="1600" noProof="0" dirty="0"/>
              <a:t>Exon 45 skipping (8%)</a:t>
            </a:r>
          </a:p>
        </p:txBody>
      </p:sp>
      <p:sp>
        <p:nvSpPr>
          <p:cNvPr id="5" name="Rectangle 4"/>
          <p:cNvSpPr/>
          <p:nvPr/>
        </p:nvSpPr>
        <p:spPr>
          <a:xfrm>
            <a:off x="4413405" y="6440455"/>
            <a:ext cx="76299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</a:rPr>
              <a:t>Additional confirmatory clinical evidence will be required for full approval of all drugs.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3047" y="4209895"/>
            <a:ext cx="1919920" cy="3077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Shortened, internally truncated dystrophin protein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15714" y="316727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Eteplirsen</a:t>
            </a:r>
          </a:p>
        </p:txBody>
      </p:sp>
      <p:sp>
        <p:nvSpPr>
          <p:cNvPr id="34" name="Freeform 33"/>
          <p:cNvSpPr/>
          <p:nvPr/>
        </p:nvSpPr>
        <p:spPr>
          <a:xfrm rot="5400000">
            <a:off x="7385241" y="5108950"/>
            <a:ext cx="256708" cy="1161403"/>
          </a:xfrm>
          <a:custGeom>
            <a:avLst/>
            <a:gdLst>
              <a:gd name="connsiteX0" fmla="*/ 0 w 286720"/>
              <a:gd name="connsiteY0" fmla="*/ 1251674 h 1251674"/>
              <a:gd name="connsiteX1" fmla="*/ 0 w 286720"/>
              <a:gd name="connsiteY1" fmla="*/ 265462 h 1251674"/>
              <a:gd name="connsiteX2" fmla="*/ 1 w 286720"/>
              <a:gd name="connsiteY2" fmla="*/ 265462 h 1251674"/>
              <a:gd name="connsiteX3" fmla="*/ 1 w 286720"/>
              <a:gd name="connsiteY3" fmla="*/ 161278 h 1251674"/>
              <a:gd name="connsiteX4" fmla="*/ 125441 w 286720"/>
              <a:gd name="connsiteY4" fmla="*/ 35838 h 1251674"/>
              <a:gd name="connsiteX5" fmla="*/ 215040 w 286720"/>
              <a:gd name="connsiteY5" fmla="*/ 35840 h 1251674"/>
              <a:gd name="connsiteX6" fmla="*/ 215040 w 286720"/>
              <a:gd name="connsiteY6" fmla="*/ 0 h 1251674"/>
              <a:gd name="connsiteX7" fmla="*/ 286720 w 286720"/>
              <a:gd name="connsiteY7" fmla="*/ 71680 h 1251674"/>
              <a:gd name="connsiteX8" fmla="*/ 215040 w 286720"/>
              <a:gd name="connsiteY8" fmla="*/ 143359 h 1251674"/>
              <a:gd name="connsiteX9" fmla="*/ 215040 w 286720"/>
              <a:gd name="connsiteY9" fmla="*/ 107519 h 1251674"/>
              <a:gd name="connsiteX10" fmla="*/ 125441 w 286720"/>
              <a:gd name="connsiteY10" fmla="*/ 107519 h 1251674"/>
              <a:gd name="connsiteX11" fmla="*/ 71681 w 286720"/>
              <a:gd name="connsiteY11" fmla="*/ 161279 h 1251674"/>
              <a:gd name="connsiteX12" fmla="*/ 71681 w 286720"/>
              <a:gd name="connsiteY12" fmla="*/ 265462 h 1251674"/>
              <a:gd name="connsiteX13" fmla="*/ 74698 w 286720"/>
              <a:gd name="connsiteY13" fmla="*/ 265462 h 1251674"/>
              <a:gd name="connsiteX14" fmla="*/ 74698 w 286720"/>
              <a:gd name="connsiteY14" fmla="*/ 1251674 h 125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6720" h="1251674">
                <a:moveTo>
                  <a:pt x="0" y="1251674"/>
                </a:moveTo>
                <a:lnTo>
                  <a:pt x="0" y="265462"/>
                </a:lnTo>
                <a:lnTo>
                  <a:pt x="1" y="265462"/>
                </a:lnTo>
                <a:lnTo>
                  <a:pt x="1" y="161278"/>
                </a:lnTo>
                <a:cubicBezTo>
                  <a:pt x="1" y="92000"/>
                  <a:pt x="56162" y="35838"/>
                  <a:pt x="125441" y="35838"/>
                </a:cubicBezTo>
                <a:lnTo>
                  <a:pt x="215040" y="35840"/>
                </a:lnTo>
                <a:lnTo>
                  <a:pt x="215040" y="0"/>
                </a:lnTo>
                <a:lnTo>
                  <a:pt x="286720" y="71680"/>
                </a:lnTo>
                <a:lnTo>
                  <a:pt x="215040" y="143359"/>
                </a:lnTo>
                <a:lnTo>
                  <a:pt x="215040" y="107519"/>
                </a:lnTo>
                <a:lnTo>
                  <a:pt x="125441" y="107519"/>
                </a:lnTo>
                <a:cubicBezTo>
                  <a:pt x="95750" y="107519"/>
                  <a:pt x="71681" y="131588"/>
                  <a:pt x="71681" y="161279"/>
                </a:cubicBezTo>
                <a:lnTo>
                  <a:pt x="71681" y="265462"/>
                </a:lnTo>
                <a:lnTo>
                  <a:pt x="74698" y="265462"/>
                </a:lnTo>
                <a:lnTo>
                  <a:pt x="74698" y="1251674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57103" y="5786620"/>
            <a:ext cx="1919920" cy="3077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Shortened, internally truncated dystrophin protein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5957154" y="4628659"/>
            <a:ext cx="517556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962136" y="4743657"/>
            <a:ext cx="2578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sz="1800" dirty="0">
                <a:latin typeface="Arial" panose="020B0604020202020204" pitchFamily="34" charset="0"/>
              </a:rPr>
              <a:t>Golodirsen/Vitolarsen</a:t>
            </a:r>
          </a:p>
        </p:txBody>
      </p:sp>
      <p:sp>
        <p:nvSpPr>
          <p:cNvPr id="48" name="Freeform 47"/>
          <p:cNvSpPr/>
          <p:nvPr/>
        </p:nvSpPr>
        <p:spPr>
          <a:xfrm rot="1532564">
            <a:off x="8961391" y="3669112"/>
            <a:ext cx="540469" cy="253860"/>
          </a:xfrm>
          <a:custGeom>
            <a:avLst/>
            <a:gdLst>
              <a:gd name="connsiteX0" fmla="*/ 0 w 685800"/>
              <a:gd name="connsiteY0" fmla="*/ 167640 h 198392"/>
              <a:gd name="connsiteX1" fmla="*/ 198120 w 685800"/>
              <a:gd name="connsiteY1" fmla="*/ 45720 h 198392"/>
              <a:gd name="connsiteX2" fmla="*/ 472440 w 685800"/>
              <a:gd name="connsiteY2" fmla="*/ 198120 h 198392"/>
              <a:gd name="connsiteX3" fmla="*/ 685800 w 685800"/>
              <a:gd name="connsiteY3" fmla="*/ 0 h 198392"/>
              <a:gd name="connsiteX4" fmla="*/ 685800 w 685800"/>
              <a:gd name="connsiteY4" fmla="*/ 0 h 19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98392">
                <a:moveTo>
                  <a:pt x="0" y="167640"/>
                </a:moveTo>
                <a:cubicBezTo>
                  <a:pt x="59690" y="104140"/>
                  <a:pt x="119380" y="40640"/>
                  <a:pt x="198120" y="45720"/>
                </a:cubicBezTo>
                <a:cubicBezTo>
                  <a:pt x="276860" y="50800"/>
                  <a:pt x="391160" y="205740"/>
                  <a:pt x="472440" y="198120"/>
                </a:cubicBezTo>
                <a:cubicBezTo>
                  <a:pt x="553720" y="190500"/>
                  <a:pt x="685800" y="0"/>
                  <a:pt x="685800" y="0"/>
                </a:cubicBezTo>
                <a:lnTo>
                  <a:pt x="685800" y="0"/>
                </a:lnTo>
              </a:path>
            </a:pathLst>
          </a:custGeom>
          <a:noFill/>
          <a:ln w="38100">
            <a:solidFill>
              <a:srgbClr val="59595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341222" y="3942111"/>
            <a:ext cx="1739955" cy="3077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Shorter, but still functional, dystrophin protein </a:t>
            </a:r>
          </a:p>
        </p:txBody>
      </p:sp>
      <p:sp>
        <p:nvSpPr>
          <p:cNvPr id="50" name="Freeform 49"/>
          <p:cNvSpPr/>
          <p:nvPr/>
        </p:nvSpPr>
        <p:spPr>
          <a:xfrm rot="1532564">
            <a:off x="9069583" y="5132430"/>
            <a:ext cx="540469" cy="253860"/>
          </a:xfrm>
          <a:custGeom>
            <a:avLst/>
            <a:gdLst>
              <a:gd name="connsiteX0" fmla="*/ 0 w 685800"/>
              <a:gd name="connsiteY0" fmla="*/ 167640 h 198392"/>
              <a:gd name="connsiteX1" fmla="*/ 198120 w 685800"/>
              <a:gd name="connsiteY1" fmla="*/ 45720 h 198392"/>
              <a:gd name="connsiteX2" fmla="*/ 472440 w 685800"/>
              <a:gd name="connsiteY2" fmla="*/ 198120 h 198392"/>
              <a:gd name="connsiteX3" fmla="*/ 685800 w 685800"/>
              <a:gd name="connsiteY3" fmla="*/ 0 h 198392"/>
              <a:gd name="connsiteX4" fmla="*/ 685800 w 685800"/>
              <a:gd name="connsiteY4" fmla="*/ 0 h 19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98392">
                <a:moveTo>
                  <a:pt x="0" y="167640"/>
                </a:moveTo>
                <a:cubicBezTo>
                  <a:pt x="59690" y="104140"/>
                  <a:pt x="119380" y="40640"/>
                  <a:pt x="198120" y="45720"/>
                </a:cubicBezTo>
                <a:cubicBezTo>
                  <a:pt x="276860" y="50800"/>
                  <a:pt x="391160" y="205740"/>
                  <a:pt x="472440" y="198120"/>
                </a:cubicBezTo>
                <a:cubicBezTo>
                  <a:pt x="553720" y="190500"/>
                  <a:pt x="685800" y="0"/>
                  <a:pt x="685800" y="0"/>
                </a:cubicBezTo>
                <a:lnTo>
                  <a:pt x="685800" y="0"/>
                </a:lnTo>
              </a:path>
            </a:pathLst>
          </a:custGeom>
          <a:noFill/>
          <a:ln w="38100">
            <a:solidFill>
              <a:srgbClr val="59595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449415" y="5413153"/>
            <a:ext cx="1739955" cy="3077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Shorter, but still functional, dystrophin protein </a:t>
            </a:r>
          </a:p>
        </p:txBody>
      </p:sp>
      <p:sp>
        <p:nvSpPr>
          <p:cNvPr id="8" name="Rectangle 7"/>
          <p:cNvSpPr/>
          <p:nvPr/>
        </p:nvSpPr>
        <p:spPr>
          <a:xfrm>
            <a:off x="8421573" y="3182667"/>
            <a:ext cx="17556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Skipping exon 51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469829" y="4759046"/>
            <a:ext cx="17556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Skipping exon 53</a:t>
            </a:r>
          </a:p>
        </p:txBody>
      </p:sp>
      <p:sp>
        <p:nvSpPr>
          <p:cNvPr id="60" name="Pentagon 59"/>
          <p:cNvSpPr/>
          <p:nvPr/>
        </p:nvSpPr>
        <p:spPr>
          <a:xfrm>
            <a:off x="7194478" y="5333162"/>
            <a:ext cx="220763" cy="122803"/>
          </a:xfrm>
          <a:prstGeom prst="homePlat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</a:rPr>
              <a:t>50</a:t>
            </a:r>
          </a:p>
        </p:txBody>
      </p:sp>
      <p:sp>
        <p:nvSpPr>
          <p:cNvPr id="61" name="Pentagon 60"/>
          <p:cNvSpPr/>
          <p:nvPr/>
        </p:nvSpPr>
        <p:spPr>
          <a:xfrm>
            <a:off x="7742890" y="5333162"/>
            <a:ext cx="220763" cy="122803"/>
          </a:xfrm>
          <a:prstGeom prst="homePlat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52</a:t>
            </a:r>
          </a:p>
        </p:txBody>
      </p:sp>
      <p:sp>
        <p:nvSpPr>
          <p:cNvPr id="62" name="Freeform 61"/>
          <p:cNvSpPr/>
          <p:nvPr/>
        </p:nvSpPr>
        <p:spPr>
          <a:xfrm flipV="1">
            <a:off x="6819874" y="5374537"/>
            <a:ext cx="118311" cy="81428"/>
          </a:xfrm>
          <a:custGeom>
            <a:avLst/>
            <a:gdLst>
              <a:gd name="connsiteX0" fmla="*/ 0 w 91440"/>
              <a:gd name="connsiteY0" fmla="*/ 61456 h 61456"/>
              <a:gd name="connsiteX1" fmla="*/ 60960 w 91440"/>
              <a:gd name="connsiteY1" fmla="*/ 496 h 61456"/>
              <a:gd name="connsiteX2" fmla="*/ 91440 w 91440"/>
              <a:gd name="connsiteY2" fmla="*/ 30976 h 61456"/>
              <a:gd name="connsiteX3" fmla="*/ 91440 w 91440"/>
              <a:gd name="connsiteY3" fmla="*/ 30976 h 61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61456">
                <a:moveTo>
                  <a:pt x="0" y="61456"/>
                </a:moveTo>
                <a:lnTo>
                  <a:pt x="60960" y="496"/>
                </a:lnTo>
                <a:cubicBezTo>
                  <a:pt x="76200" y="-4584"/>
                  <a:pt x="91440" y="30976"/>
                  <a:pt x="91440" y="30976"/>
                </a:cubicBezTo>
                <a:lnTo>
                  <a:pt x="91440" y="30976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920271" y="5333162"/>
            <a:ext cx="220763" cy="12280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</a:rPr>
              <a:t>49</a:t>
            </a:r>
          </a:p>
        </p:txBody>
      </p:sp>
      <p:sp>
        <p:nvSpPr>
          <p:cNvPr id="64" name="Freeform 63"/>
          <p:cNvSpPr/>
          <p:nvPr/>
        </p:nvSpPr>
        <p:spPr>
          <a:xfrm rot="19938311" flipH="1">
            <a:off x="8746708" y="5359347"/>
            <a:ext cx="132676" cy="91750"/>
          </a:xfrm>
          <a:custGeom>
            <a:avLst/>
            <a:gdLst>
              <a:gd name="connsiteX0" fmla="*/ 0 w 91440"/>
              <a:gd name="connsiteY0" fmla="*/ 61456 h 61456"/>
              <a:gd name="connsiteX1" fmla="*/ 60960 w 91440"/>
              <a:gd name="connsiteY1" fmla="*/ 496 h 61456"/>
              <a:gd name="connsiteX2" fmla="*/ 91440 w 91440"/>
              <a:gd name="connsiteY2" fmla="*/ 30976 h 61456"/>
              <a:gd name="connsiteX3" fmla="*/ 91440 w 91440"/>
              <a:gd name="connsiteY3" fmla="*/ 30976 h 61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61456">
                <a:moveTo>
                  <a:pt x="0" y="61456"/>
                </a:moveTo>
                <a:lnTo>
                  <a:pt x="60960" y="496"/>
                </a:lnTo>
                <a:cubicBezTo>
                  <a:pt x="76200" y="-4584"/>
                  <a:pt x="91440" y="30976"/>
                  <a:pt x="91440" y="30976"/>
                </a:cubicBezTo>
                <a:lnTo>
                  <a:pt x="91440" y="30976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6900635" y="5124504"/>
            <a:ext cx="1877980" cy="181881"/>
          </a:xfrm>
          <a:custGeom>
            <a:avLst/>
            <a:gdLst>
              <a:gd name="connsiteX0" fmla="*/ 1315851 w 2023947"/>
              <a:gd name="connsiteY0" fmla="*/ 0 h 203144"/>
              <a:gd name="connsiteX1" fmla="*/ 1520104 w 2023947"/>
              <a:gd name="connsiteY1" fmla="*/ 87596 h 203144"/>
              <a:gd name="connsiteX2" fmla="*/ 1524774 w 2023947"/>
              <a:gd name="connsiteY2" fmla="*/ 102562 h 203144"/>
              <a:gd name="connsiteX3" fmla="*/ 1956893 w 2023947"/>
              <a:gd name="connsiteY3" fmla="*/ 102562 h 203144"/>
              <a:gd name="connsiteX4" fmla="*/ 1956893 w 2023947"/>
              <a:gd name="connsiteY4" fmla="*/ 69035 h 203144"/>
              <a:gd name="connsiteX5" fmla="*/ 2023947 w 2023947"/>
              <a:gd name="connsiteY5" fmla="*/ 136090 h 203144"/>
              <a:gd name="connsiteX6" fmla="*/ 1956893 w 2023947"/>
              <a:gd name="connsiteY6" fmla="*/ 203144 h 203144"/>
              <a:gd name="connsiteX7" fmla="*/ 1956893 w 2023947"/>
              <a:gd name="connsiteY7" fmla="*/ 169617 h 203144"/>
              <a:gd name="connsiteX8" fmla="*/ 1466452 w 2023947"/>
              <a:gd name="connsiteY8" fmla="*/ 169617 h 203144"/>
              <a:gd name="connsiteX9" fmla="*/ 1466452 w 2023947"/>
              <a:gd name="connsiteY9" fmla="*/ 102562 h 203144"/>
              <a:gd name="connsiteX10" fmla="*/ 1467976 w 2023947"/>
              <a:gd name="connsiteY10" fmla="*/ 102562 h 203144"/>
              <a:gd name="connsiteX11" fmla="*/ 1439770 w 2023947"/>
              <a:gd name="connsiteY11" fmla="*/ 90638 h 203144"/>
              <a:gd name="connsiteX12" fmla="*/ 1315851 w 2023947"/>
              <a:gd name="connsiteY12" fmla="*/ 71712 h 203144"/>
              <a:gd name="connsiteX13" fmla="*/ 1191931 w 2023947"/>
              <a:gd name="connsiteY13" fmla="*/ 90638 h 203144"/>
              <a:gd name="connsiteX14" fmla="*/ 1163726 w 2023947"/>
              <a:gd name="connsiteY14" fmla="*/ 102562 h 203144"/>
              <a:gd name="connsiteX15" fmla="*/ 1167367 w 2023947"/>
              <a:gd name="connsiteY15" fmla="*/ 102562 h 203144"/>
              <a:gd name="connsiteX16" fmla="*/ 1167367 w 2023947"/>
              <a:gd name="connsiteY16" fmla="*/ 169617 h 203144"/>
              <a:gd name="connsiteX17" fmla="*/ 0 w 2023947"/>
              <a:gd name="connsiteY17" fmla="*/ 169617 h 203144"/>
              <a:gd name="connsiteX18" fmla="*/ 0 w 2023947"/>
              <a:gd name="connsiteY18" fmla="*/ 102562 h 203144"/>
              <a:gd name="connsiteX19" fmla="*/ 1106927 w 2023947"/>
              <a:gd name="connsiteY19" fmla="*/ 102562 h 203144"/>
              <a:gd name="connsiteX20" fmla="*/ 1111597 w 2023947"/>
              <a:gd name="connsiteY20" fmla="*/ 87596 h 203144"/>
              <a:gd name="connsiteX21" fmla="*/ 1315851 w 2023947"/>
              <a:gd name="connsiteY21" fmla="*/ 0 h 20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23947" h="203144">
                <a:moveTo>
                  <a:pt x="1315851" y="0"/>
                </a:moveTo>
                <a:cubicBezTo>
                  <a:pt x="1407671" y="0"/>
                  <a:pt x="1486453" y="36120"/>
                  <a:pt x="1520104" y="87596"/>
                </a:cubicBezTo>
                <a:lnTo>
                  <a:pt x="1524774" y="102562"/>
                </a:lnTo>
                <a:lnTo>
                  <a:pt x="1956893" y="102562"/>
                </a:lnTo>
                <a:lnTo>
                  <a:pt x="1956893" y="69035"/>
                </a:lnTo>
                <a:lnTo>
                  <a:pt x="2023947" y="136090"/>
                </a:lnTo>
                <a:lnTo>
                  <a:pt x="1956893" y="203144"/>
                </a:lnTo>
                <a:lnTo>
                  <a:pt x="1956893" y="169617"/>
                </a:lnTo>
                <a:lnTo>
                  <a:pt x="1466452" y="169617"/>
                </a:lnTo>
                <a:lnTo>
                  <a:pt x="1466452" y="102562"/>
                </a:lnTo>
                <a:lnTo>
                  <a:pt x="1467976" y="102562"/>
                </a:lnTo>
                <a:lnTo>
                  <a:pt x="1439770" y="90638"/>
                </a:lnTo>
                <a:cubicBezTo>
                  <a:pt x="1401795" y="78354"/>
                  <a:pt x="1359459" y="71712"/>
                  <a:pt x="1315851" y="71712"/>
                </a:cubicBezTo>
                <a:cubicBezTo>
                  <a:pt x="1272242" y="71712"/>
                  <a:pt x="1229906" y="78354"/>
                  <a:pt x="1191931" y="90638"/>
                </a:cubicBezTo>
                <a:lnTo>
                  <a:pt x="1163726" y="102562"/>
                </a:lnTo>
                <a:lnTo>
                  <a:pt x="1167367" y="102562"/>
                </a:lnTo>
                <a:lnTo>
                  <a:pt x="1167367" y="169617"/>
                </a:lnTo>
                <a:lnTo>
                  <a:pt x="0" y="169617"/>
                </a:lnTo>
                <a:lnTo>
                  <a:pt x="0" y="102562"/>
                </a:lnTo>
                <a:lnTo>
                  <a:pt x="1106927" y="102562"/>
                </a:lnTo>
                <a:lnTo>
                  <a:pt x="1111597" y="87596"/>
                </a:lnTo>
                <a:cubicBezTo>
                  <a:pt x="1145249" y="36120"/>
                  <a:pt x="1224030" y="0"/>
                  <a:pt x="131585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6" name="Chevron 39"/>
          <p:cNvSpPr/>
          <p:nvPr/>
        </p:nvSpPr>
        <p:spPr>
          <a:xfrm>
            <a:off x="7440349" y="5333162"/>
            <a:ext cx="235551" cy="122803"/>
          </a:xfrm>
          <a:custGeom>
            <a:avLst/>
            <a:gdLst>
              <a:gd name="connsiteX0" fmla="*/ 0 w 275653"/>
              <a:gd name="connsiteY0" fmla="*/ 0 h 137160"/>
              <a:gd name="connsiteX1" fmla="*/ 207073 w 275653"/>
              <a:gd name="connsiteY1" fmla="*/ 0 h 137160"/>
              <a:gd name="connsiteX2" fmla="*/ 275653 w 275653"/>
              <a:gd name="connsiteY2" fmla="*/ 68580 h 137160"/>
              <a:gd name="connsiteX3" fmla="*/ 207073 w 275653"/>
              <a:gd name="connsiteY3" fmla="*/ 137160 h 137160"/>
              <a:gd name="connsiteX4" fmla="*/ 0 w 275653"/>
              <a:gd name="connsiteY4" fmla="*/ 137160 h 137160"/>
              <a:gd name="connsiteX5" fmla="*/ 68580 w 275653"/>
              <a:gd name="connsiteY5" fmla="*/ 68580 h 137160"/>
              <a:gd name="connsiteX6" fmla="*/ 0 w 275653"/>
              <a:gd name="connsiteY6" fmla="*/ 0 h 137160"/>
              <a:gd name="connsiteX0" fmla="*/ 0 w 287083"/>
              <a:gd name="connsiteY0" fmla="*/ 3810 h 140970"/>
              <a:gd name="connsiteX1" fmla="*/ 287083 w 287083"/>
              <a:gd name="connsiteY1" fmla="*/ 0 h 140970"/>
              <a:gd name="connsiteX2" fmla="*/ 275653 w 287083"/>
              <a:gd name="connsiteY2" fmla="*/ 72390 h 140970"/>
              <a:gd name="connsiteX3" fmla="*/ 207073 w 287083"/>
              <a:gd name="connsiteY3" fmla="*/ 140970 h 140970"/>
              <a:gd name="connsiteX4" fmla="*/ 0 w 287083"/>
              <a:gd name="connsiteY4" fmla="*/ 140970 h 140970"/>
              <a:gd name="connsiteX5" fmla="*/ 68580 w 287083"/>
              <a:gd name="connsiteY5" fmla="*/ 72390 h 140970"/>
              <a:gd name="connsiteX6" fmla="*/ 0 w 287083"/>
              <a:gd name="connsiteY6" fmla="*/ 3810 h 140970"/>
              <a:gd name="connsiteX0" fmla="*/ 0 w 287083"/>
              <a:gd name="connsiteY0" fmla="*/ 3810 h 156210"/>
              <a:gd name="connsiteX1" fmla="*/ 287083 w 287083"/>
              <a:gd name="connsiteY1" fmla="*/ 0 h 156210"/>
              <a:gd name="connsiteX2" fmla="*/ 275653 w 287083"/>
              <a:gd name="connsiteY2" fmla="*/ 72390 h 156210"/>
              <a:gd name="connsiteX3" fmla="*/ 287083 w 287083"/>
              <a:gd name="connsiteY3" fmla="*/ 156210 h 156210"/>
              <a:gd name="connsiteX4" fmla="*/ 0 w 287083"/>
              <a:gd name="connsiteY4" fmla="*/ 140970 h 156210"/>
              <a:gd name="connsiteX5" fmla="*/ 68580 w 287083"/>
              <a:gd name="connsiteY5" fmla="*/ 72390 h 156210"/>
              <a:gd name="connsiteX6" fmla="*/ 0 w 287083"/>
              <a:gd name="connsiteY6" fmla="*/ 3810 h 156210"/>
              <a:gd name="connsiteX0" fmla="*/ 0 w 287083"/>
              <a:gd name="connsiteY0" fmla="*/ 3810 h 140970"/>
              <a:gd name="connsiteX1" fmla="*/ 287083 w 287083"/>
              <a:gd name="connsiteY1" fmla="*/ 0 h 140970"/>
              <a:gd name="connsiteX2" fmla="*/ 275653 w 287083"/>
              <a:gd name="connsiteY2" fmla="*/ 72390 h 140970"/>
              <a:gd name="connsiteX3" fmla="*/ 287083 w 287083"/>
              <a:gd name="connsiteY3" fmla="*/ 139065 h 140970"/>
              <a:gd name="connsiteX4" fmla="*/ 0 w 287083"/>
              <a:gd name="connsiteY4" fmla="*/ 140970 h 140970"/>
              <a:gd name="connsiteX5" fmla="*/ 68580 w 287083"/>
              <a:gd name="connsiteY5" fmla="*/ 72390 h 140970"/>
              <a:gd name="connsiteX6" fmla="*/ 0 w 287083"/>
              <a:gd name="connsiteY6" fmla="*/ 3810 h 140970"/>
              <a:gd name="connsiteX0" fmla="*/ 0 w 287083"/>
              <a:gd name="connsiteY0" fmla="*/ 3810 h 140970"/>
              <a:gd name="connsiteX1" fmla="*/ 287083 w 287083"/>
              <a:gd name="connsiteY1" fmla="*/ 0 h 140970"/>
              <a:gd name="connsiteX2" fmla="*/ 287083 w 287083"/>
              <a:gd name="connsiteY2" fmla="*/ 72390 h 140970"/>
              <a:gd name="connsiteX3" fmla="*/ 287083 w 287083"/>
              <a:gd name="connsiteY3" fmla="*/ 139065 h 140970"/>
              <a:gd name="connsiteX4" fmla="*/ 0 w 287083"/>
              <a:gd name="connsiteY4" fmla="*/ 140970 h 140970"/>
              <a:gd name="connsiteX5" fmla="*/ 68580 w 287083"/>
              <a:gd name="connsiteY5" fmla="*/ 72390 h 140970"/>
              <a:gd name="connsiteX6" fmla="*/ 0 w 287083"/>
              <a:gd name="connsiteY6" fmla="*/ 3810 h 14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7083" h="140970">
                <a:moveTo>
                  <a:pt x="0" y="3810"/>
                </a:moveTo>
                <a:lnTo>
                  <a:pt x="287083" y="0"/>
                </a:lnTo>
                <a:lnTo>
                  <a:pt x="287083" y="72390"/>
                </a:lnTo>
                <a:lnTo>
                  <a:pt x="287083" y="139065"/>
                </a:lnTo>
                <a:lnTo>
                  <a:pt x="0" y="140970"/>
                </a:lnTo>
                <a:lnTo>
                  <a:pt x="68580" y="72390"/>
                </a:lnTo>
                <a:lnTo>
                  <a:pt x="0" y="381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</a:rPr>
              <a:t> 51</a:t>
            </a:r>
          </a:p>
        </p:txBody>
      </p:sp>
      <p:sp>
        <p:nvSpPr>
          <p:cNvPr id="67" name="Chevron 39"/>
          <p:cNvSpPr/>
          <p:nvPr/>
        </p:nvSpPr>
        <p:spPr>
          <a:xfrm>
            <a:off x="7989643" y="5333162"/>
            <a:ext cx="256829" cy="122803"/>
          </a:xfrm>
          <a:custGeom>
            <a:avLst/>
            <a:gdLst>
              <a:gd name="connsiteX0" fmla="*/ 0 w 275653"/>
              <a:gd name="connsiteY0" fmla="*/ 0 h 137160"/>
              <a:gd name="connsiteX1" fmla="*/ 207073 w 275653"/>
              <a:gd name="connsiteY1" fmla="*/ 0 h 137160"/>
              <a:gd name="connsiteX2" fmla="*/ 275653 w 275653"/>
              <a:gd name="connsiteY2" fmla="*/ 68580 h 137160"/>
              <a:gd name="connsiteX3" fmla="*/ 207073 w 275653"/>
              <a:gd name="connsiteY3" fmla="*/ 137160 h 137160"/>
              <a:gd name="connsiteX4" fmla="*/ 0 w 275653"/>
              <a:gd name="connsiteY4" fmla="*/ 137160 h 137160"/>
              <a:gd name="connsiteX5" fmla="*/ 68580 w 275653"/>
              <a:gd name="connsiteY5" fmla="*/ 68580 h 137160"/>
              <a:gd name="connsiteX6" fmla="*/ 0 w 275653"/>
              <a:gd name="connsiteY6" fmla="*/ 0 h 137160"/>
              <a:gd name="connsiteX0" fmla="*/ 0 w 287083"/>
              <a:gd name="connsiteY0" fmla="*/ 3810 h 140970"/>
              <a:gd name="connsiteX1" fmla="*/ 287083 w 287083"/>
              <a:gd name="connsiteY1" fmla="*/ 0 h 140970"/>
              <a:gd name="connsiteX2" fmla="*/ 275653 w 287083"/>
              <a:gd name="connsiteY2" fmla="*/ 72390 h 140970"/>
              <a:gd name="connsiteX3" fmla="*/ 207073 w 287083"/>
              <a:gd name="connsiteY3" fmla="*/ 140970 h 140970"/>
              <a:gd name="connsiteX4" fmla="*/ 0 w 287083"/>
              <a:gd name="connsiteY4" fmla="*/ 140970 h 140970"/>
              <a:gd name="connsiteX5" fmla="*/ 68580 w 287083"/>
              <a:gd name="connsiteY5" fmla="*/ 72390 h 140970"/>
              <a:gd name="connsiteX6" fmla="*/ 0 w 287083"/>
              <a:gd name="connsiteY6" fmla="*/ 3810 h 140970"/>
              <a:gd name="connsiteX0" fmla="*/ 0 w 287083"/>
              <a:gd name="connsiteY0" fmla="*/ 3810 h 156210"/>
              <a:gd name="connsiteX1" fmla="*/ 287083 w 287083"/>
              <a:gd name="connsiteY1" fmla="*/ 0 h 156210"/>
              <a:gd name="connsiteX2" fmla="*/ 275653 w 287083"/>
              <a:gd name="connsiteY2" fmla="*/ 72390 h 156210"/>
              <a:gd name="connsiteX3" fmla="*/ 287083 w 287083"/>
              <a:gd name="connsiteY3" fmla="*/ 156210 h 156210"/>
              <a:gd name="connsiteX4" fmla="*/ 0 w 287083"/>
              <a:gd name="connsiteY4" fmla="*/ 140970 h 156210"/>
              <a:gd name="connsiteX5" fmla="*/ 68580 w 287083"/>
              <a:gd name="connsiteY5" fmla="*/ 72390 h 156210"/>
              <a:gd name="connsiteX6" fmla="*/ 0 w 287083"/>
              <a:gd name="connsiteY6" fmla="*/ 3810 h 156210"/>
              <a:gd name="connsiteX0" fmla="*/ 0 w 287083"/>
              <a:gd name="connsiteY0" fmla="*/ 3810 h 140970"/>
              <a:gd name="connsiteX1" fmla="*/ 287083 w 287083"/>
              <a:gd name="connsiteY1" fmla="*/ 0 h 140970"/>
              <a:gd name="connsiteX2" fmla="*/ 275653 w 287083"/>
              <a:gd name="connsiteY2" fmla="*/ 72390 h 140970"/>
              <a:gd name="connsiteX3" fmla="*/ 287083 w 287083"/>
              <a:gd name="connsiteY3" fmla="*/ 139065 h 140970"/>
              <a:gd name="connsiteX4" fmla="*/ 0 w 287083"/>
              <a:gd name="connsiteY4" fmla="*/ 140970 h 140970"/>
              <a:gd name="connsiteX5" fmla="*/ 68580 w 287083"/>
              <a:gd name="connsiteY5" fmla="*/ 72390 h 140970"/>
              <a:gd name="connsiteX6" fmla="*/ 0 w 287083"/>
              <a:gd name="connsiteY6" fmla="*/ 3810 h 140970"/>
              <a:gd name="connsiteX0" fmla="*/ 0 w 287083"/>
              <a:gd name="connsiteY0" fmla="*/ 3810 h 140970"/>
              <a:gd name="connsiteX1" fmla="*/ 287083 w 287083"/>
              <a:gd name="connsiteY1" fmla="*/ 0 h 140970"/>
              <a:gd name="connsiteX2" fmla="*/ 287083 w 287083"/>
              <a:gd name="connsiteY2" fmla="*/ 72390 h 140970"/>
              <a:gd name="connsiteX3" fmla="*/ 287083 w 287083"/>
              <a:gd name="connsiteY3" fmla="*/ 139065 h 140970"/>
              <a:gd name="connsiteX4" fmla="*/ 0 w 287083"/>
              <a:gd name="connsiteY4" fmla="*/ 140970 h 140970"/>
              <a:gd name="connsiteX5" fmla="*/ 68580 w 287083"/>
              <a:gd name="connsiteY5" fmla="*/ 72390 h 140970"/>
              <a:gd name="connsiteX6" fmla="*/ 0 w 287083"/>
              <a:gd name="connsiteY6" fmla="*/ 3810 h 14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7083" h="140970">
                <a:moveTo>
                  <a:pt x="0" y="3810"/>
                </a:moveTo>
                <a:lnTo>
                  <a:pt x="287083" y="0"/>
                </a:lnTo>
                <a:lnTo>
                  <a:pt x="287083" y="72390"/>
                </a:lnTo>
                <a:lnTo>
                  <a:pt x="287083" y="139065"/>
                </a:lnTo>
                <a:lnTo>
                  <a:pt x="0" y="140970"/>
                </a:lnTo>
                <a:lnTo>
                  <a:pt x="68580" y="72390"/>
                </a:lnTo>
                <a:lnTo>
                  <a:pt x="0" y="381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</a:rPr>
              <a:t> 53 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8277409" y="5301367"/>
            <a:ext cx="261251" cy="189047"/>
            <a:chOff x="9656492" y="4985275"/>
            <a:chExt cx="281557" cy="211148"/>
          </a:xfrm>
        </p:grpSpPr>
        <p:sp>
          <p:nvSpPr>
            <p:cNvPr id="69" name="Chevron 39"/>
            <p:cNvSpPr/>
            <p:nvPr/>
          </p:nvSpPr>
          <p:spPr>
            <a:xfrm rot="10800000">
              <a:off x="9684190" y="5022002"/>
              <a:ext cx="253859" cy="137160"/>
            </a:xfrm>
            <a:custGeom>
              <a:avLst/>
              <a:gdLst>
                <a:gd name="connsiteX0" fmla="*/ 0 w 275653"/>
                <a:gd name="connsiteY0" fmla="*/ 0 h 137160"/>
                <a:gd name="connsiteX1" fmla="*/ 207073 w 275653"/>
                <a:gd name="connsiteY1" fmla="*/ 0 h 137160"/>
                <a:gd name="connsiteX2" fmla="*/ 275653 w 275653"/>
                <a:gd name="connsiteY2" fmla="*/ 68580 h 137160"/>
                <a:gd name="connsiteX3" fmla="*/ 207073 w 275653"/>
                <a:gd name="connsiteY3" fmla="*/ 137160 h 137160"/>
                <a:gd name="connsiteX4" fmla="*/ 0 w 275653"/>
                <a:gd name="connsiteY4" fmla="*/ 137160 h 137160"/>
                <a:gd name="connsiteX5" fmla="*/ 68580 w 275653"/>
                <a:gd name="connsiteY5" fmla="*/ 68580 h 137160"/>
                <a:gd name="connsiteX6" fmla="*/ 0 w 275653"/>
                <a:gd name="connsiteY6" fmla="*/ 0 h 137160"/>
                <a:gd name="connsiteX0" fmla="*/ 0 w 287083"/>
                <a:gd name="connsiteY0" fmla="*/ 3810 h 140970"/>
                <a:gd name="connsiteX1" fmla="*/ 287083 w 287083"/>
                <a:gd name="connsiteY1" fmla="*/ 0 h 140970"/>
                <a:gd name="connsiteX2" fmla="*/ 275653 w 287083"/>
                <a:gd name="connsiteY2" fmla="*/ 72390 h 140970"/>
                <a:gd name="connsiteX3" fmla="*/ 207073 w 287083"/>
                <a:gd name="connsiteY3" fmla="*/ 140970 h 140970"/>
                <a:gd name="connsiteX4" fmla="*/ 0 w 287083"/>
                <a:gd name="connsiteY4" fmla="*/ 140970 h 140970"/>
                <a:gd name="connsiteX5" fmla="*/ 68580 w 287083"/>
                <a:gd name="connsiteY5" fmla="*/ 72390 h 140970"/>
                <a:gd name="connsiteX6" fmla="*/ 0 w 287083"/>
                <a:gd name="connsiteY6" fmla="*/ 3810 h 140970"/>
                <a:gd name="connsiteX0" fmla="*/ 0 w 287083"/>
                <a:gd name="connsiteY0" fmla="*/ 3810 h 156210"/>
                <a:gd name="connsiteX1" fmla="*/ 287083 w 287083"/>
                <a:gd name="connsiteY1" fmla="*/ 0 h 156210"/>
                <a:gd name="connsiteX2" fmla="*/ 275653 w 287083"/>
                <a:gd name="connsiteY2" fmla="*/ 72390 h 156210"/>
                <a:gd name="connsiteX3" fmla="*/ 287083 w 287083"/>
                <a:gd name="connsiteY3" fmla="*/ 156210 h 156210"/>
                <a:gd name="connsiteX4" fmla="*/ 0 w 287083"/>
                <a:gd name="connsiteY4" fmla="*/ 140970 h 156210"/>
                <a:gd name="connsiteX5" fmla="*/ 68580 w 287083"/>
                <a:gd name="connsiteY5" fmla="*/ 72390 h 156210"/>
                <a:gd name="connsiteX6" fmla="*/ 0 w 287083"/>
                <a:gd name="connsiteY6" fmla="*/ 3810 h 156210"/>
                <a:gd name="connsiteX0" fmla="*/ 0 w 287083"/>
                <a:gd name="connsiteY0" fmla="*/ 3810 h 140970"/>
                <a:gd name="connsiteX1" fmla="*/ 287083 w 287083"/>
                <a:gd name="connsiteY1" fmla="*/ 0 h 140970"/>
                <a:gd name="connsiteX2" fmla="*/ 275653 w 287083"/>
                <a:gd name="connsiteY2" fmla="*/ 72390 h 140970"/>
                <a:gd name="connsiteX3" fmla="*/ 287083 w 287083"/>
                <a:gd name="connsiteY3" fmla="*/ 139065 h 140970"/>
                <a:gd name="connsiteX4" fmla="*/ 0 w 287083"/>
                <a:gd name="connsiteY4" fmla="*/ 140970 h 140970"/>
                <a:gd name="connsiteX5" fmla="*/ 68580 w 287083"/>
                <a:gd name="connsiteY5" fmla="*/ 72390 h 140970"/>
                <a:gd name="connsiteX6" fmla="*/ 0 w 287083"/>
                <a:gd name="connsiteY6" fmla="*/ 3810 h 140970"/>
                <a:gd name="connsiteX0" fmla="*/ 0 w 287083"/>
                <a:gd name="connsiteY0" fmla="*/ 3810 h 140970"/>
                <a:gd name="connsiteX1" fmla="*/ 287083 w 287083"/>
                <a:gd name="connsiteY1" fmla="*/ 0 h 140970"/>
                <a:gd name="connsiteX2" fmla="*/ 287083 w 287083"/>
                <a:gd name="connsiteY2" fmla="*/ 72390 h 140970"/>
                <a:gd name="connsiteX3" fmla="*/ 287083 w 287083"/>
                <a:gd name="connsiteY3" fmla="*/ 139065 h 140970"/>
                <a:gd name="connsiteX4" fmla="*/ 0 w 287083"/>
                <a:gd name="connsiteY4" fmla="*/ 140970 h 140970"/>
                <a:gd name="connsiteX5" fmla="*/ 68580 w 287083"/>
                <a:gd name="connsiteY5" fmla="*/ 72390 h 140970"/>
                <a:gd name="connsiteX6" fmla="*/ 0 w 287083"/>
                <a:gd name="connsiteY6" fmla="*/ 3810 h 14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083" h="140970">
                  <a:moveTo>
                    <a:pt x="0" y="3810"/>
                  </a:moveTo>
                  <a:lnTo>
                    <a:pt x="287083" y="0"/>
                  </a:lnTo>
                  <a:lnTo>
                    <a:pt x="287083" y="72390"/>
                  </a:lnTo>
                  <a:lnTo>
                    <a:pt x="287083" y="139065"/>
                  </a:lnTo>
                  <a:lnTo>
                    <a:pt x="0" y="140970"/>
                  </a:lnTo>
                  <a:lnTo>
                    <a:pt x="68580" y="72390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lIns="0" rIns="0"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9656492" y="4985275"/>
              <a:ext cx="276791" cy="21114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800" b="1" dirty="0">
                  <a:latin typeface="Arial" panose="020B0604020202020204" pitchFamily="34" charset="0"/>
                </a:rPr>
                <a:t>54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8535796" y="5301359"/>
            <a:ext cx="278440" cy="192893"/>
            <a:chOff x="9585650" y="5213884"/>
            <a:chExt cx="300082" cy="215444"/>
          </a:xfrm>
        </p:grpSpPr>
        <p:sp>
          <p:nvSpPr>
            <p:cNvPr id="72" name="Pentagon 71"/>
            <p:cNvSpPr/>
            <p:nvPr/>
          </p:nvSpPr>
          <p:spPr>
            <a:xfrm rot="10800000">
              <a:off x="9585650" y="5247177"/>
              <a:ext cx="237922" cy="137160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8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585650" y="5213884"/>
              <a:ext cx="300082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US" sz="800" b="1" dirty="0">
                  <a:latin typeface="Arial" panose="020B0604020202020204" pitchFamily="34" charset="0"/>
                </a:rPr>
                <a:t>55</a:t>
              </a:r>
            </a:p>
          </p:txBody>
        </p:sp>
      </p:grpSp>
      <p:sp>
        <p:nvSpPr>
          <p:cNvPr id="74" name="Rectangle 73"/>
          <p:cNvSpPr/>
          <p:nvPr/>
        </p:nvSpPr>
        <p:spPr>
          <a:xfrm>
            <a:off x="7085359" y="3757051"/>
            <a:ext cx="220763" cy="12280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</a:rPr>
              <a:t>48</a:t>
            </a:r>
          </a:p>
        </p:txBody>
      </p:sp>
      <p:sp>
        <p:nvSpPr>
          <p:cNvPr id="75" name="Rectangle 74"/>
          <p:cNvSpPr/>
          <p:nvPr/>
        </p:nvSpPr>
        <p:spPr>
          <a:xfrm>
            <a:off x="7359565" y="3757051"/>
            <a:ext cx="220763" cy="12280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</a:rPr>
              <a:t>49</a:t>
            </a:r>
          </a:p>
        </p:txBody>
      </p:sp>
      <p:sp>
        <p:nvSpPr>
          <p:cNvPr id="76" name="Pentagon 75"/>
          <p:cNvSpPr/>
          <p:nvPr/>
        </p:nvSpPr>
        <p:spPr>
          <a:xfrm>
            <a:off x="7633771" y="3757051"/>
            <a:ext cx="220763" cy="122803"/>
          </a:xfrm>
          <a:prstGeom prst="homePlat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50</a:t>
            </a:r>
          </a:p>
        </p:txBody>
      </p:sp>
      <p:sp>
        <p:nvSpPr>
          <p:cNvPr id="77" name="Pentagon 76"/>
          <p:cNvSpPr/>
          <p:nvPr/>
        </p:nvSpPr>
        <p:spPr>
          <a:xfrm>
            <a:off x="8178648" y="3757051"/>
            <a:ext cx="250656" cy="122803"/>
          </a:xfrm>
          <a:prstGeom prst="homePlat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</a:rPr>
              <a:t>52</a:t>
            </a:r>
          </a:p>
        </p:txBody>
      </p:sp>
      <p:sp>
        <p:nvSpPr>
          <p:cNvPr id="78" name="Freeform 77"/>
          <p:cNvSpPr/>
          <p:nvPr/>
        </p:nvSpPr>
        <p:spPr>
          <a:xfrm flipV="1">
            <a:off x="6710755" y="3798426"/>
            <a:ext cx="118311" cy="81428"/>
          </a:xfrm>
          <a:custGeom>
            <a:avLst/>
            <a:gdLst>
              <a:gd name="connsiteX0" fmla="*/ 0 w 91440"/>
              <a:gd name="connsiteY0" fmla="*/ 61456 h 61456"/>
              <a:gd name="connsiteX1" fmla="*/ 60960 w 91440"/>
              <a:gd name="connsiteY1" fmla="*/ 496 h 61456"/>
              <a:gd name="connsiteX2" fmla="*/ 91440 w 91440"/>
              <a:gd name="connsiteY2" fmla="*/ 30976 h 61456"/>
              <a:gd name="connsiteX3" fmla="*/ 91440 w 91440"/>
              <a:gd name="connsiteY3" fmla="*/ 30976 h 61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61456">
                <a:moveTo>
                  <a:pt x="0" y="61456"/>
                </a:moveTo>
                <a:lnTo>
                  <a:pt x="60960" y="496"/>
                </a:lnTo>
                <a:cubicBezTo>
                  <a:pt x="76200" y="-4584"/>
                  <a:pt x="91440" y="30976"/>
                  <a:pt x="91440" y="30976"/>
                </a:cubicBezTo>
                <a:lnTo>
                  <a:pt x="91440" y="30976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6811153" y="3757051"/>
            <a:ext cx="220763" cy="12280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</a:rPr>
              <a:t>47</a:t>
            </a:r>
          </a:p>
        </p:txBody>
      </p:sp>
      <p:sp>
        <p:nvSpPr>
          <p:cNvPr id="80" name="Freeform 79"/>
          <p:cNvSpPr/>
          <p:nvPr/>
        </p:nvSpPr>
        <p:spPr>
          <a:xfrm rot="20682311" flipH="1">
            <a:off x="8626983" y="3783235"/>
            <a:ext cx="132676" cy="91750"/>
          </a:xfrm>
          <a:custGeom>
            <a:avLst/>
            <a:gdLst>
              <a:gd name="connsiteX0" fmla="*/ 0 w 91440"/>
              <a:gd name="connsiteY0" fmla="*/ 61456 h 61456"/>
              <a:gd name="connsiteX1" fmla="*/ 60960 w 91440"/>
              <a:gd name="connsiteY1" fmla="*/ 496 h 61456"/>
              <a:gd name="connsiteX2" fmla="*/ 91440 w 91440"/>
              <a:gd name="connsiteY2" fmla="*/ 30976 h 61456"/>
              <a:gd name="connsiteX3" fmla="*/ 91440 w 91440"/>
              <a:gd name="connsiteY3" fmla="*/ 30976 h 61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61456">
                <a:moveTo>
                  <a:pt x="0" y="61456"/>
                </a:moveTo>
                <a:lnTo>
                  <a:pt x="60960" y="496"/>
                </a:lnTo>
                <a:cubicBezTo>
                  <a:pt x="76200" y="-4584"/>
                  <a:pt x="91440" y="30976"/>
                  <a:pt x="91440" y="30976"/>
                </a:cubicBezTo>
                <a:lnTo>
                  <a:pt x="91440" y="30976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1" name="Freeform 80"/>
          <p:cNvSpPr/>
          <p:nvPr/>
        </p:nvSpPr>
        <p:spPr>
          <a:xfrm rot="5400000">
            <a:off x="7281413" y="3495724"/>
            <a:ext cx="256708" cy="1161403"/>
          </a:xfrm>
          <a:custGeom>
            <a:avLst/>
            <a:gdLst>
              <a:gd name="connsiteX0" fmla="*/ 0 w 286720"/>
              <a:gd name="connsiteY0" fmla="*/ 1251674 h 1251674"/>
              <a:gd name="connsiteX1" fmla="*/ 0 w 286720"/>
              <a:gd name="connsiteY1" fmla="*/ 265462 h 1251674"/>
              <a:gd name="connsiteX2" fmla="*/ 1 w 286720"/>
              <a:gd name="connsiteY2" fmla="*/ 265462 h 1251674"/>
              <a:gd name="connsiteX3" fmla="*/ 1 w 286720"/>
              <a:gd name="connsiteY3" fmla="*/ 161278 h 1251674"/>
              <a:gd name="connsiteX4" fmla="*/ 125441 w 286720"/>
              <a:gd name="connsiteY4" fmla="*/ 35838 h 1251674"/>
              <a:gd name="connsiteX5" fmla="*/ 215040 w 286720"/>
              <a:gd name="connsiteY5" fmla="*/ 35840 h 1251674"/>
              <a:gd name="connsiteX6" fmla="*/ 215040 w 286720"/>
              <a:gd name="connsiteY6" fmla="*/ 0 h 1251674"/>
              <a:gd name="connsiteX7" fmla="*/ 286720 w 286720"/>
              <a:gd name="connsiteY7" fmla="*/ 71680 h 1251674"/>
              <a:gd name="connsiteX8" fmla="*/ 215040 w 286720"/>
              <a:gd name="connsiteY8" fmla="*/ 143359 h 1251674"/>
              <a:gd name="connsiteX9" fmla="*/ 215040 w 286720"/>
              <a:gd name="connsiteY9" fmla="*/ 107519 h 1251674"/>
              <a:gd name="connsiteX10" fmla="*/ 125441 w 286720"/>
              <a:gd name="connsiteY10" fmla="*/ 107519 h 1251674"/>
              <a:gd name="connsiteX11" fmla="*/ 71681 w 286720"/>
              <a:gd name="connsiteY11" fmla="*/ 161279 h 1251674"/>
              <a:gd name="connsiteX12" fmla="*/ 71681 w 286720"/>
              <a:gd name="connsiteY12" fmla="*/ 265462 h 1251674"/>
              <a:gd name="connsiteX13" fmla="*/ 74698 w 286720"/>
              <a:gd name="connsiteY13" fmla="*/ 265462 h 1251674"/>
              <a:gd name="connsiteX14" fmla="*/ 74698 w 286720"/>
              <a:gd name="connsiteY14" fmla="*/ 1251674 h 125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6720" h="1251674">
                <a:moveTo>
                  <a:pt x="0" y="1251674"/>
                </a:moveTo>
                <a:lnTo>
                  <a:pt x="0" y="265462"/>
                </a:lnTo>
                <a:lnTo>
                  <a:pt x="1" y="265462"/>
                </a:lnTo>
                <a:lnTo>
                  <a:pt x="1" y="161278"/>
                </a:lnTo>
                <a:cubicBezTo>
                  <a:pt x="1" y="92000"/>
                  <a:pt x="56162" y="35838"/>
                  <a:pt x="125441" y="35838"/>
                </a:cubicBezTo>
                <a:lnTo>
                  <a:pt x="215040" y="35840"/>
                </a:lnTo>
                <a:lnTo>
                  <a:pt x="215040" y="0"/>
                </a:lnTo>
                <a:lnTo>
                  <a:pt x="286720" y="71680"/>
                </a:lnTo>
                <a:lnTo>
                  <a:pt x="215040" y="143359"/>
                </a:lnTo>
                <a:lnTo>
                  <a:pt x="215040" y="107519"/>
                </a:lnTo>
                <a:lnTo>
                  <a:pt x="125441" y="107519"/>
                </a:lnTo>
                <a:cubicBezTo>
                  <a:pt x="95750" y="107519"/>
                  <a:pt x="71681" y="131588"/>
                  <a:pt x="71681" y="161279"/>
                </a:cubicBezTo>
                <a:lnTo>
                  <a:pt x="71681" y="265462"/>
                </a:lnTo>
                <a:lnTo>
                  <a:pt x="74698" y="265462"/>
                </a:lnTo>
                <a:lnTo>
                  <a:pt x="74698" y="1251674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2" name="Freeform 81"/>
          <p:cNvSpPr/>
          <p:nvPr/>
        </p:nvSpPr>
        <p:spPr>
          <a:xfrm>
            <a:off x="6786692" y="3546864"/>
            <a:ext cx="1877980" cy="181881"/>
          </a:xfrm>
          <a:custGeom>
            <a:avLst/>
            <a:gdLst>
              <a:gd name="connsiteX0" fmla="*/ 1315851 w 2023947"/>
              <a:gd name="connsiteY0" fmla="*/ 0 h 203144"/>
              <a:gd name="connsiteX1" fmla="*/ 1520104 w 2023947"/>
              <a:gd name="connsiteY1" fmla="*/ 87596 h 203144"/>
              <a:gd name="connsiteX2" fmla="*/ 1524774 w 2023947"/>
              <a:gd name="connsiteY2" fmla="*/ 102562 h 203144"/>
              <a:gd name="connsiteX3" fmla="*/ 1956893 w 2023947"/>
              <a:gd name="connsiteY3" fmla="*/ 102562 h 203144"/>
              <a:gd name="connsiteX4" fmla="*/ 1956893 w 2023947"/>
              <a:gd name="connsiteY4" fmla="*/ 69035 h 203144"/>
              <a:gd name="connsiteX5" fmla="*/ 2023947 w 2023947"/>
              <a:gd name="connsiteY5" fmla="*/ 136090 h 203144"/>
              <a:gd name="connsiteX6" fmla="*/ 1956893 w 2023947"/>
              <a:gd name="connsiteY6" fmla="*/ 203144 h 203144"/>
              <a:gd name="connsiteX7" fmla="*/ 1956893 w 2023947"/>
              <a:gd name="connsiteY7" fmla="*/ 169617 h 203144"/>
              <a:gd name="connsiteX8" fmla="*/ 1466452 w 2023947"/>
              <a:gd name="connsiteY8" fmla="*/ 169617 h 203144"/>
              <a:gd name="connsiteX9" fmla="*/ 1466452 w 2023947"/>
              <a:gd name="connsiteY9" fmla="*/ 102562 h 203144"/>
              <a:gd name="connsiteX10" fmla="*/ 1467976 w 2023947"/>
              <a:gd name="connsiteY10" fmla="*/ 102562 h 203144"/>
              <a:gd name="connsiteX11" fmla="*/ 1439770 w 2023947"/>
              <a:gd name="connsiteY11" fmla="*/ 90638 h 203144"/>
              <a:gd name="connsiteX12" fmla="*/ 1315851 w 2023947"/>
              <a:gd name="connsiteY12" fmla="*/ 71712 h 203144"/>
              <a:gd name="connsiteX13" fmla="*/ 1191931 w 2023947"/>
              <a:gd name="connsiteY13" fmla="*/ 90638 h 203144"/>
              <a:gd name="connsiteX14" fmla="*/ 1163726 w 2023947"/>
              <a:gd name="connsiteY14" fmla="*/ 102562 h 203144"/>
              <a:gd name="connsiteX15" fmla="*/ 1167367 w 2023947"/>
              <a:gd name="connsiteY15" fmla="*/ 102562 h 203144"/>
              <a:gd name="connsiteX16" fmla="*/ 1167367 w 2023947"/>
              <a:gd name="connsiteY16" fmla="*/ 169617 h 203144"/>
              <a:gd name="connsiteX17" fmla="*/ 0 w 2023947"/>
              <a:gd name="connsiteY17" fmla="*/ 169617 h 203144"/>
              <a:gd name="connsiteX18" fmla="*/ 0 w 2023947"/>
              <a:gd name="connsiteY18" fmla="*/ 102562 h 203144"/>
              <a:gd name="connsiteX19" fmla="*/ 1106927 w 2023947"/>
              <a:gd name="connsiteY19" fmla="*/ 102562 h 203144"/>
              <a:gd name="connsiteX20" fmla="*/ 1111597 w 2023947"/>
              <a:gd name="connsiteY20" fmla="*/ 87596 h 203144"/>
              <a:gd name="connsiteX21" fmla="*/ 1315851 w 2023947"/>
              <a:gd name="connsiteY21" fmla="*/ 0 h 20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23947" h="203144">
                <a:moveTo>
                  <a:pt x="1315851" y="0"/>
                </a:moveTo>
                <a:cubicBezTo>
                  <a:pt x="1407671" y="0"/>
                  <a:pt x="1486453" y="36120"/>
                  <a:pt x="1520104" y="87596"/>
                </a:cubicBezTo>
                <a:lnTo>
                  <a:pt x="1524774" y="102562"/>
                </a:lnTo>
                <a:lnTo>
                  <a:pt x="1956893" y="102562"/>
                </a:lnTo>
                <a:lnTo>
                  <a:pt x="1956893" y="69035"/>
                </a:lnTo>
                <a:lnTo>
                  <a:pt x="2023947" y="136090"/>
                </a:lnTo>
                <a:lnTo>
                  <a:pt x="1956893" y="203144"/>
                </a:lnTo>
                <a:lnTo>
                  <a:pt x="1956893" y="169617"/>
                </a:lnTo>
                <a:lnTo>
                  <a:pt x="1466452" y="169617"/>
                </a:lnTo>
                <a:lnTo>
                  <a:pt x="1466452" y="102562"/>
                </a:lnTo>
                <a:lnTo>
                  <a:pt x="1467976" y="102562"/>
                </a:lnTo>
                <a:lnTo>
                  <a:pt x="1439770" y="90638"/>
                </a:lnTo>
                <a:cubicBezTo>
                  <a:pt x="1401795" y="78354"/>
                  <a:pt x="1359459" y="71712"/>
                  <a:pt x="1315851" y="71712"/>
                </a:cubicBezTo>
                <a:cubicBezTo>
                  <a:pt x="1272242" y="71712"/>
                  <a:pt x="1229906" y="78354"/>
                  <a:pt x="1191931" y="90638"/>
                </a:cubicBezTo>
                <a:lnTo>
                  <a:pt x="1163726" y="102562"/>
                </a:lnTo>
                <a:lnTo>
                  <a:pt x="1167367" y="102562"/>
                </a:lnTo>
                <a:lnTo>
                  <a:pt x="1167367" y="169617"/>
                </a:lnTo>
                <a:lnTo>
                  <a:pt x="0" y="169617"/>
                </a:lnTo>
                <a:lnTo>
                  <a:pt x="0" y="102562"/>
                </a:lnTo>
                <a:lnTo>
                  <a:pt x="1106927" y="102562"/>
                </a:lnTo>
                <a:lnTo>
                  <a:pt x="1111597" y="87596"/>
                </a:lnTo>
                <a:cubicBezTo>
                  <a:pt x="1145249" y="36120"/>
                  <a:pt x="1224030" y="0"/>
                  <a:pt x="131585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3" name="Chevron 39"/>
          <p:cNvSpPr/>
          <p:nvPr/>
        </p:nvSpPr>
        <p:spPr>
          <a:xfrm>
            <a:off x="7867527" y="3757051"/>
            <a:ext cx="256829" cy="122803"/>
          </a:xfrm>
          <a:custGeom>
            <a:avLst/>
            <a:gdLst>
              <a:gd name="connsiteX0" fmla="*/ 0 w 275653"/>
              <a:gd name="connsiteY0" fmla="*/ 0 h 137160"/>
              <a:gd name="connsiteX1" fmla="*/ 207073 w 275653"/>
              <a:gd name="connsiteY1" fmla="*/ 0 h 137160"/>
              <a:gd name="connsiteX2" fmla="*/ 275653 w 275653"/>
              <a:gd name="connsiteY2" fmla="*/ 68580 h 137160"/>
              <a:gd name="connsiteX3" fmla="*/ 207073 w 275653"/>
              <a:gd name="connsiteY3" fmla="*/ 137160 h 137160"/>
              <a:gd name="connsiteX4" fmla="*/ 0 w 275653"/>
              <a:gd name="connsiteY4" fmla="*/ 137160 h 137160"/>
              <a:gd name="connsiteX5" fmla="*/ 68580 w 275653"/>
              <a:gd name="connsiteY5" fmla="*/ 68580 h 137160"/>
              <a:gd name="connsiteX6" fmla="*/ 0 w 275653"/>
              <a:gd name="connsiteY6" fmla="*/ 0 h 137160"/>
              <a:gd name="connsiteX0" fmla="*/ 0 w 287083"/>
              <a:gd name="connsiteY0" fmla="*/ 3810 h 140970"/>
              <a:gd name="connsiteX1" fmla="*/ 287083 w 287083"/>
              <a:gd name="connsiteY1" fmla="*/ 0 h 140970"/>
              <a:gd name="connsiteX2" fmla="*/ 275653 w 287083"/>
              <a:gd name="connsiteY2" fmla="*/ 72390 h 140970"/>
              <a:gd name="connsiteX3" fmla="*/ 207073 w 287083"/>
              <a:gd name="connsiteY3" fmla="*/ 140970 h 140970"/>
              <a:gd name="connsiteX4" fmla="*/ 0 w 287083"/>
              <a:gd name="connsiteY4" fmla="*/ 140970 h 140970"/>
              <a:gd name="connsiteX5" fmla="*/ 68580 w 287083"/>
              <a:gd name="connsiteY5" fmla="*/ 72390 h 140970"/>
              <a:gd name="connsiteX6" fmla="*/ 0 w 287083"/>
              <a:gd name="connsiteY6" fmla="*/ 3810 h 140970"/>
              <a:gd name="connsiteX0" fmla="*/ 0 w 287083"/>
              <a:gd name="connsiteY0" fmla="*/ 3810 h 156210"/>
              <a:gd name="connsiteX1" fmla="*/ 287083 w 287083"/>
              <a:gd name="connsiteY1" fmla="*/ 0 h 156210"/>
              <a:gd name="connsiteX2" fmla="*/ 275653 w 287083"/>
              <a:gd name="connsiteY2" fmla="*/ 72390 h 156210"/>
              <a:gd name="connsiteX3" fmla="*/ 287083 w 287083"/>
              <a:gd name="connsiteY3" fmla="*/ 156210 h 156210"/>
              <a:gd name="connsiteX4" fmla="*/ 0 w 287083"/>
              <a:gd name="connsiteY4" fmla="*/ 140970 h 156210"/>
              <a:gd name="connsiteX5" fmla="*/ 68580 w 287083"/>
              <a:gd name="connsiteY5" fmla="*/ 72390 h 156210"/>
              <a:gd name="connsiteX6" fmla="*/ 0 w 287083"/>
              <a:gd name="connsiteY6" fmla="*/ 3810 h 156210"/>
              <a:gd name="connsiteX0" fmla="*/ 0 w 287083"/>
              <a:gd name="connsiteY0" fmla="*/ 3810 h 140970"/>
              <a:gd name="connsiteX1" fmla="*/ 287083 w 287083"/>
              <a:gd name="connsiteY1" fmla="*/ 0 h 140970"/>
              <a:gd name="connsiteX2" fmla="*/ 275653 w 287083"/>
              <a:gd name="connsiteY2" fmla="*/ 72390 h 140970"/>
              <a:gd name="connsiteX3" fmla="*/ 287083 w 287083"/>
              <a:gd name="connsiteY3" fmla="*/ 139065 h 140970"/>
              <a:gd name="connsiteX4" fmla="*/ 0 w 287083"/>
              <a:gd name="connsiteY4" fmla="*/ 140970 h 140970"/>
              <a:gd name="connsiteX5" fmla="*/ 68580 w 287083"/>
              <a:gd name="connsiteY5" fmla="*/ 72390 h 140970"/>
              <a:gd name="connsiteX6" fmla="*/ 0 w 287083"/>
              <a:gd name="connsiteY6" fmla="*/ 3810 h 140970"/>
              <a:gd name="connsiteX0" fmla="*/ 0 w 287083"/>
              <a:gd name="connsiteY0" fmla="*/ 3810 h 140970"/>
              <a:gd name="connsiteX1" fmla="*/ 287083 w 287083"/>
              <a:gd name="connsiteY1" fmla="*/ 0 h 140970"/>
              <a:gd name="connsiteX2" fmla="*/ 287083 w 287083"/>
              <a:gd name="connsiteY2" fmla="*/ 72390 h 140970"/>
              <a:gd name="connsiteX3" fmla="*/ 287083 w 287083"/>
              <a:gd name="connsiteY3" fmla="*/ 139065 h 140970"/>
              <a:gd name="connsiteX4" fmla="*/ 0 w 287083"/>
              <a:gd name="connsiteY4" fmla="*/ 140970 h 140970"/>
              <a:gd name="connsiteX5" fmla="*/ 68580 w 287083"/>
              <a:gd name="connsiteY5" fmla="*/ 72390 h 140970"/>
              <a:gd name="connsiteX6" fmla="*/ 0 w 287083"/>
              <a:gd name="connsiteY6" fmla="*/ 3810 h 14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7083" h="140970">
                <a:moveTo>
                  <a:pt x="0" y="3810"/>
                </a:moveTo>
                <a:lnTo>
                  <a:pt x="287083" y="0"/>
                </a:lnTo>
                <a:lnTo>
                  <a:pt x="287083" y="72390"/>
                </a:lnTo>
                <a:lnTo>
                  <a:pt x="287083" y="139065"/>
                </a:lnTo>
                <a:lnTo>
                  <a:pt x="0" y="140970"/>
                </a:lnTo>
                <a:lnTo>
                  <a:pt x="68580" y="72390"/>
                </a:lnTo>
                <a:lnTo>
                  <a:pt x="0" y="381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</a:rPr>
              <a:t> 51 </a:t>
            </a:r>
          </a:p>
        </p:txBody>
      </p:sp>
      <p:sp>
        <p:nvSpPr>
          <p:cNvPr id="84" name="Chevron 39"/>
          <p:cNvSpPr/>
          <p:nvPr/>
        </p:nvSpPr>
        <p:spPr>
          <a:xfrm>
            <a:off x="8421382" y="3758566"/>
            <a:ext cx="215154" cy="121288"/>
          </a:xfrm>
          <a:custGeom>
            <a:avLst/>
            <a:gdLst>
              <a:gd name="connsiteX0" fmla="*/ 0 w 275653"/>
              <a:gd name="connsiteY0" fmla="*/ 0 h 137160"/>
              <a:gd name="connsiteX1" fmla="*/ 207073 w 275653"/>
              <a:gd name="connsiteY1" fmla="*/ 0 h 137160"/>
              <a:gd name="connsiteX2" fmla="*/ 275653 w 275653"/>
              <a:gd name="connsiteY2" fmla="*/ 68580 h 137160"/>
              <a:gd name="connsiteX3" fmla="*/ 207073 w 275653"/>
              <a:gd name="connsiteY3" fmla="*/ 137160 h 137160"/>
              <a:gd name="connsiteX4" fmla="*/ 0 w 275653"/>
              <a:gd name="connsiteY4" fmla="*/ 137160 h 137160"/>
              <a:gd name="connsiteX5" fmla="*/ 68580 w 275653"/>
              <a:gd name="connsiteY5" fmla="*/ 68580 h 137160"/>
              <a:gd name="connsiteX6" fmla="*/ 0 w 275653"/>
              <a:gd name="connsiteY6" fmla="*/ 0 h 137160"/>
              <a:gd name="connsiteX0" fmla="*/ 0 w 287083"/>
              <a:gd name="connsiteY0" fmla="*/ 3810 h 140970"/>
              <a:gd name="connsiteX1" fmla="*/ 287083 w 287083"/>
              <a:gd name="connsiteY1" fmla="*/ 0 h 140970"/>
              <a:gd name="connsiteX2" fmla="*/ 275653 w 287083"/>
              <a:gd name="connsiteY2" fmla="*/ 72390 h 140970"/>
              <a:gd name="connsiteX3" fmla="*/ 207073 w 287083"/>
              <a:gd name="connsiteY3" fmla="*/ 140970 h 140970"/>
              <a:gd name="connsiteX4" fmla="*/ 0 w 287083"/>
              <a:gd name="connsiteY4" fmla="*/ 140970 h 140970"/>
              <a:gd name="connsiteX5" fmla="*/ 68580 w 287083"/>
              <a:gd name="connsiteY5" fmla="*/ 72390 h 140970"/>
              <a:gd name="connsiteX6" fmla="*/ 0 w 287083"/>
              <a:gd name="connsiteY6" fmla="*/ 3810 h 140970"/>
              <a:gd name="connsiteX0" fmla="*/ 0 w 287083"/>
              <a:gd name="connsiteY0" fmla="*/ 3810 h 156210"/>
              <a:gd name="connsiteX1" fmla="*/ 287083 w 287083"/>
              <a:gd name="connsiteY1" fmla="*/ 0 h 156210"/>
              <a:gd name="connsiteX2" fmla="*/ 275653 w 287083"/>
              <a:gd name="connsiteY2" fmla="*/ 72390 h 156210"/>
              <a:gd name="connsiteX3" fmla="*/ 287083 w 287083"/>
              <a:gd name="connsiteY3" fmla="*/ 156210 h 156210"/>
              <a:gd name="connsiteX4" fmla="*/ 0 w 287083"/>
              <a:gd name="connsiteY4" fmla="*/ 140970 h 156210"/>
              <a:gd name="connsiteX5" fmla="*/ 68580 w 287083"/>
              <a:gd name="connsiteY5" fmla="*/ 72390 h 156210"/>
              <a:gd name="connsiteX6" fmla="*/ 0 w 287083"/>
              <a:gd name="connsiteY6" fmla="*/ 3810 h 156210"/>
              <a:gd name="connsiteX0" fmla="*/ 0 w 287083"/>
              <a:gd name="connsiteY0" fmla="*/ 3810 h 140970"/>
              <a:gd name="connsiteX1" fmla="*/ 287083 w 287083"/>
              <a:gd name="connsiteY1" fmla="*/ 0 h 140970"/>
              <a:gd name="connsiteX2" fmla="*/ 275653 w 287083"/>
              <a:gd name="connsiteY2" fmla="*/ 72390 h 140970"/>
              <a:gd name="connsiteX3" fmla="*/ 287083 w 287083"/>
              <a:gd name="connsiteY3" fmla="*/ 139065 h 140970"/>
              <a:gd name="connsiteX4" fmla="*/ 0 w 287083"/>
              <a:gd name="connsiteY4" fmla="*/ 140970 h 140970"/>
              <a:gd name="connsiteX5" fmla="*/ 68580 w 287083"/>
              <a:gd name="connsiteY5" fmla="*/ 72390 h 140970"/>
              <a:gd name="connsiteX6" fmla="*/ 0 w 287083"/>
              <a:gd name="connsiteY6" fmla="*/ 3810 h 140970"/>
              <a:gd name="connsiteX0" fmla="*/ 0 w 287083"/>
              <a:gd name="connsiteY0" fmla="*/ 3810 h 140970"/>
              <a:gd name="connsiteX1" fmla="*/ 287083 w 287083"/>
              <a:gd name="connsiteY1" fmla="*/ 0 h 140970"/>
              <a:gd name="connsiteX2" fmla="*/ 287083 w 287083"/>
              <a:gd name="connsiteY2" fmla="*/ 72390 h 140970"/>
              <a:gd name="connsiteX3" fmla="*/ 287083 w 287083"/>
              <a:gd name="connsiteY3" fmla="*/ 139065 h 140970"/>
              <a:gd name="connsiteX4" fmla="*/ 0 w 287083"/>
              <a:gd name="connsiteY4" fmla="*/ 140970 h 140970"/>
              <a:gd name="connsiteX5" fmla="*/ 68580 w 287083"/>
              <a:gd name="connsiteY5" fmla="*/ 72390 h 140970"/>
              <a:gd name="connsiteX6" fmla="*/ 0 w 287083"/>
              <a:gd name="connsiteY6" fmla="*/ 3810 h 14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7083" h="140970">
                <a:moveTo>
                  <a:pt x="0" y="3810"/>
                </a:moveTo>
                <a:lnTo>
                  <a:pt x="287083" y="0"/>
                </a:lnTo>
                <a:lnTo>
                  <a:pt x="287083" y="72390"/>
                </a:lnTo>
                <a:lnTo>
                  <a:pt x="287083" y="139065"/>
                </a:lnTo>
                <a:lnTo>
                  <a:pt x="0" y="140970"/>
                </a:lnTo>
                <a:lnTo>
                  <a:pt x="68580" y="72390"/>
                </a:lnTo>
                <a:lnTo>
                  <a:pt x="0" y="381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</a:rPr>
              <a:t> 53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5879556" y="3085760"/>
            <a:ext cx="517556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795212" y="2730076"/>
            <a:ext cx="1919920" cy="3077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Shortened, internally truncated dystrophin protein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523354" y="1697693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Casimersen</a:t>
            </a:r>
          </a:p>
        </p:txBody>
      </p:sp>
      <p:sp>
        <p:nvSpPr>
          <p:cNvPr id="47" name="Freeform 46"/>
          <p:cNvSpPr/>
          <p:nvPr/>
        </p:nvSpPr>
        <p:spPr>
          <a:xfrm rot="1532564">
            <a:off x="8803555" y="2219994"/>
            <a:ext cx="540469" cy="253860"/>
          </a:xfrm>
          <a:custGeom>
            <a:avLst/>
            <a:gdLst>
              <a:gd name="connsiteX0" fmla="*/ 0 w 685800"/>
              <a:gd name="connsiteY0" fmla="*/ 167640 h 198392"/>
              <a:gd name="connsiteX1" fmla="*/ 198120 w 685800"/>
              <a:gd name="connsiteY1" fmla="*/ 45720 h 198392"/>
              <a:gd name="connsiteX2" fmla="*/ 472440 w 685800"/>
              <a:gd name="connsiteY2" fmla="*/ 198120 h 198392"/>
              <a:gd name="connsiteX3" fmla="*/ 685800 w 685800"/>
              <a:gd name="connsiteY3" fmla="*/ 0 h 198392"/>
              <a:gd name="connsiteX4" fmla="*/ 685800 w 685800"/>
              <a:gd name="connsiteY4" fmla="*/ 0 h 19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98392">
                <a:moveTo>
                  <a:pt x="0" y="167640"/>
                </a:moveTo>
                <a:cubicBezTo>
                  <a:pt x="59690" y="104140"/>
                  <a:pt x="119380" y="40640"/>
                  <a:pt x="198120" y="45720"/>
                </a:cubicBezTo>
                <a:cubicBezTo>
                  <a:pt x="276860" y="50800"/>
                  <a:pt x="391160" y="205740"/>
                  <a:pt x="472440" y="198120"/>
                </a:cubicBezTo>
                <a:cubicBezTo>
                  <a:pt x="553720" y="190500"/>
                  <a:pt x="685800" y="0"/>
                  <a:pt x="685800" y="0"/>
                </a:cubicBezTo>
                <a:lnTo>
                  <a:pt x="685800" y="0"/>
                </a:lnTo>
              </a:path>
            </a:pathLst>
          </a:custGeom>
          <a:noFill/>
          <a:ln w="38100">
            <a:solidFill>
              <a:srgbClr val="59595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183387" y="2492993"/>
            <a:ext cx="1739955" cy="3077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Shorter, but still functional, dystrophin protein </a:t>
            </a:r>
          </a:p>
        </p:txBody>
      </p:sp>
      <p:sp>
        <p:nvSpPr>
          <p:cNvPr id="53" name="Rectangle 52"/>
          <p:cNvSpPr/>
          <p:nvPr/>
        </p:nvSpPr>
        <p:spPr>
          <a:xfrm>
            <a:off x="8263738" y="1713082"/>
            <a:ext cx="17556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Skipping exon 45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927524" y="2307933"/>
            <a:ext cx="220763" cy="12280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</a:rPr>
              <a:t>42</a:t>
            </a:r>
          </a:p>
        </p:txBody>
      </p:sp>
      <p:sp>
        <p:nvSpPr>
          <p:cNvPr id="58" name="Freeform 57"/>
          <p:cNvSpPr/>
          <p:nvPr/>
        </p:nvSpPr>
        <p:spPr>
          <a:xfrm flipV="1">
            <a:off x="6552920" y="2349307"/>
            <a:ext cx="118311" cy="81428"/>
          </a:xfrm>
          <a:custGeom>
            <a:avLst/>
            <a:gdLst>
              <a:gd name="connsiteX0" fmla="*/ 0 w 91440"/>
              <a:gd name="connsiteY0" fmla="*/ 61456 h 61456"/>
              <a:gd name="connsiteX1" fmla="*/ 60960 w 91440"/>
              <a:gd name="connsiteY1" fmla="*/ 496 h 61456"/>
              <a:gd name="connsiteX2" fmla="*/ 91440 w 91440"/>
              <a:gd name="connsiteY2" fmla="*/ 30976 h 61456"/>
              <a:gd name="connsiteX3" fmla="*/ 91440 w 91440"/>
              <a:gd name="connsiteY3" fmla="*/ 30976 h 61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61456">
                <a:moveTo>
                  <a:pt x="0" y="61456"/>
                </a:moveTo>
                <a:lnTo>
                  <a:pt x="60960" y="496"/>
                </a:lnTo>
                <a:cubicBezTo>
                  <a:pt x="76200" y="-4584"/>
                  <a:pt x="91440" y="30976"/>
                  <a:pt x="91440" y="30976"/>
                </a:cubicBezTo>
                <a:lnTo>
                  <a:pt x="91440" y="30976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653317" y="2307933"/>
            <a:ext cx="220763" cy="12280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</a:rPr>
              <a:t>41</a:t>
            </a:r>
          </a:p>
        </p:txBody>
      </p:sp>
      <p:sp>
        <p:nvSpPr>
          <p:cNvPr id="85" name="Freeform 84"/>
          <p:cNvSpPr/>
          <p:nvPr/>
        </p:nvSpPr>
        <p:spPr>
          <a:xfrm rot="20682311" flipH="1">
            <a:off x="8469148" y="2334117"/>
            <a:ext cx="132676" cy="91750"/>
          </a:xfrm>
          <a:custGeom>
            <a:avLst/>
            <a:gdLst>
              <a:gd name="connsiteX0" fmla="*/ 0 w 91440"/>
              <a:gd name="connsiteY0" fmla="*/ 61456 h 61456"/>
              <a:gd name="connsiteX1" fmla="*/ 60960 w 91440"/>
              <a:gd name="connsiteY1" fmla="*/ 496 h 61456"/>
              <a:gd name="connsiteX2" fmla="*/ 91440 w 91440"/>
              <a:gd name="connsiteY2" fmla="*/ 30976 h 61456"/>
              <a:gd name="connsiteX3" fmla="*/ 91440 w 91440"/>
              <a:gd name="connsiteY3" fmla="*/ 30976 h 61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" h="61456">
                <a:moveTo>
                  <a:pt x="0" y="61456"/>
                </a:moveTo>
                <a:lnTo>
                  <a:pt x="60960" y="496"/>
                </a:lnTo>
                <a:cubicBezTo>
                  <a:pt x="76200" y="-4584"/>
                  <a:pt x="91440" y="30976"/>
                  <a:pt x="91440" y="30976"/>
                </a:cubicBezTo>
                <a:lnTo>
                  <a:pt x="91440" y="30976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6" name="Freeform 85"/>
          <p:cNvSpPr/>
          <p:nvPr/>
        </p:nvSpPr>
        <p:spPr>
          <a:xfrm rot="5400000">
            <a:off x="7123578" y="2046606"/>
            <a:ext cx="256708" cy="1161403"/>
          </a:xfrm>
          <a:custGeom>
            <a:avLst/>
            <a:gdLst>
              <a:gd name="connsiteX0" fmla="*/ 0 w 286720"/>
              <a:gd name="connsiteY0" fmla="*/ 1251674 h 1251674"/>
              <a:gd name="connsiteX1" fmla="*/ 0 w 286720"/>
              <a:gd name="connsiteY1" fmla="*/ 265462 h 1251674"/>
              <a:gd name="connsiteX2" fmla="*/ 1 w 286720"/>
              <a:gd name="connsiteY2" fmla="*/ 265462 h 1251674"/>
              <a:gd name="connsiteX3" fmla="*/ 1 w 286720"/>
              <a:gd name="connsiteY3" fmla="*/ 161278 h 1251674"/>
              <a:gd name="connsiteX4" fmla="*/ 125441 w 286720"/>
              <a:gd name="connsiteY4" fmla="*/ 35838 h 1251674"/>
              <a:gd name="connsiteX5" fmla="*/ 215040 w 286720"/>
              <a:gd name="connsiteY5" fmla="*/ 35840 h 1251674"/>
              <a:gd name="connsiteX6" fmla="*/ 215040 w 286720"/>
              <a:gd name="connsiteY6" fmla="*/ 0 h 1251674"/>
              <a:gd name="connsiteX7" fmla="*/ 286720 w 286720"/>
              <a:gd name="connsiteY7" fmla="*/ 71680 h 1251674"/>
              <a:gd name="connsiteX8" fmla="*/ 215040 w 286720"/>
              <a:gd name="connsiteY8" fmla="*/ 143359 h 1251674"/>
              <a:gd name="connsiteX9" fmla="*/ 215040 w 286720"/>
              <a:gd name="connsiteY9" fmla="*/ 107519 h 1251674"/>
              <a:gd name="connsiteX10" fmla="*/ 125441 w 286720"/>
              <a:gd name="connsiteY10" fmla="*/ 107519 h 1251674"/>
              <a:gd name="connsiteX11" fmla="*/ 71681 w 286720"/>
              <a:gd name="connsiteY11" fmla="*/ 161279 h 1251674"/>
              <a:gd name="connsiteX12" fmla="*/ 71681 w 286720"/>
              <a:gd name="connsiteY12" fmla="*/ 265462 h 1251674"/>
              <a:gd name="connsiteX13" fmla="*/ 74698 w 286720"/>
              <a:gd name="connsiteY13" fmla="*/ 265462 h 1251674"/>
              <a:gd name="connsiteX14" fmla="*/ 74698 w 286720"/>
              <a:gd name="connsiteY14" fmla="*/ 1251674 h 125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6720" h="1251674">
                <a:moveTo>
                  <a:pt x="0" y="1251674"/>
                </a:moveTo>
                <a:lnTo>
                  <a:pt x="0" y="265462"/>
                </a:lnTo>
                <a:lnTo>
                  <a:pt x="1" y="265462"/>
                </a:lnTo>
                <a:lnTo>
                  <a:pt x="1" y="161278"/>
                </a:lnTo>
                <a:cubicBezTo>
                  <a:pt x="1" y="92000"/>
                  <a:pt x="56162" y="35838"/>
                  <a:pt x="125441" y="35838"/>
                </a:cubicBezTo>
                <a:lnTo>
                  <a:pt x="215040" y="35840"/>
                </a:lnTo>
                <a:lnTo>
                  <a:pt x="215040" y="0"/>
                </a:lnTo>
                <a:lnTo>
                  <a:pt x="286720" y="71680"/>
                </a:lnTo>
                <a:lnTo>
                  <a:pt x="215040" y="143359"/>
                </a:lnTo>
                <a:lnTo>
                  <a:pt x="215040" y="107519"/>
                </a:lnTo>
                <a:lnTo>
                  <a:pt x="125441" y="107519"/>
                </a:lnTo>
                <a:cubicBezTo>
                  <a:pt x="95750" y="107519"/>
                  <a:pt x="71681" y="131588"/>
                  <a:pt x="71681" y="161279"/>
                </a:cubicBezTo>
                <a:lnTo>
                  <a:pt x="71681" y="265462"/>
                </a:lnTo>
                <a:lnTo>
                  <a:pt x="74698" y="265462"/>
                </a:lnTo>
                <a:lnTo>
                  <a:pt x="74698" y="1251674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7" name="Freeform 86"/>
          <p:cNvSpPr/>
          <p:nvPr/>
        </p:nvSpPr>
        <p:spPr>
          <a:xfrm>
            <a:off x="6628857" y="2097746"/>
            <a:ext cx="1877980" cy="181881"/>
          </a:xfrm>
          <a:custGeom>
            <a:avLst/>
            <a:gdLst>
              <a:gd name="connsiteX0" fmla="*/ 1315851 w 2023947"/>
              <a:gd name="connsiteY0" fmla="*/ 0 h 203144"/>
              <a:gd name="connsiteX1" fmla="*/ 1520104 w 2023947"/>
              <a:gd name="connsiteY1" fmla="*/ 87596 h 203144"/>
              <a:gd name="connsiteX2" fmla="*/ 1524774 w 2023947"/>
              <a:gd name="connsiteY2" fmla="*/ 102562 h 203144"/>
              <a:gd name="connsiteX3" fmla="*/ 1956893 w 2023947"/>
              <a:gd name="connsiteY3" fmla="*/ 102562 h 203144"/>
              <a:gd name="connsiteX4" fmla="*/ 1956893 w 2023947"/>
              <a:gd name="connsiteY4" fmla="*/ 69035 h 203144"/>
              <a:gd name="connsiteX5" fmla="*/ 2023947 w 2023947"/>
              <a:gd name="connsiteY5" fmla="*/ 136090 h 203144"/>
              <a:gd name="connsiteX6" fmla="*/ 1956893 w 2023947"/>
              <a:gd name="connsiteY6" fmla="*/ 203144 h 203144"/>
              <a:gd name="connsiteX7" fmla="*/ 1956893 w 2023947"/>
              <a:gd name="connsiteY7" fmla="*/ 169617 h 203144"/>
              <a:gd name="connsiteX8" fmla="*/ 1466452 w 2023947"/>
              <a:gd name="connsiteY8" fmla="*/ 169617 h 203144"/>
              <a:gd name="connsiteX9" fmla="*/ 1466452 w 2023947"/>
              <a:gd name="connsiteY9" fmla="*/ 102562 h 203144"/>
              <a:gd name="connsiteX10" fmla="*/ 1467976 w 2023947"/>
              <a:gd name="connsiteY10" fmla="*/ 102562 h 203144"/>
              <a:gd name="connsiteX11" fmla="*/ 1439770 w 2023947"/>
              <a:gd name="connsiteY11" fmla="*/ 90638 h 203144"/>
              <a:gd name="connsiteX12" fmla="*/ 1315851 w 2023947"/>
              <a:gd name="connsiteY12" fmla="*/ 71712 h 203144"/>
              <a:gd name="connsiteX13" fmla="*/ 1191931 w 2023947"/>
              <a:gd name="connsiteY13" fmla="*/ 90638 h 203144"/>
              <a:gd name="connsiteX14" fmla="*/ 1163726 w 2023947"/>
              <a:gd name="connsiteY14" fmla="*/ 102562 h 203144"/>
              <a:gd name="connsiteX15" fmla="*/ 1167367 w 2023947"/>
              <a:gd name="connsiteY15" fmla="*/ 102562 h 203144"/>
              <a:gd name="connsiteX16" fmla="*/ 1167367 w 2023947"/>
              <a:gd name="connsiteY16" fmla="*/ 169617 h 203144"/>
              <a:gd name="connsiteX17" fmla="*/ 0 w 2023947"/>
              <a:gd name="connsiteY17" fmla="*/ 169617 h 203144"/>
              <a:gd name="connsiteX18" fmla="*/ 0 w 2023947"/>
              <a:gd name="connsiteY18" fmla="*/ 102562 h 203144"/>
              <a:gd name="connsiteX19" fmla="*/ 1106927 w 2023947"/>
              <a:gd name="connsiteY19" fmla="*/ 102562 h 203144"/>
              <a:gd name="connsiteX20" fmla="*/ 1111597 w 2023947"/>
              <a:gd name="connsiteY20" fmla="*/ 87596 h 203144"/>
              <a:gd name="connsiteX21" fmla="*/ 1315851 w 2023947"/>
              <a:gd name="connsiteY21" fmla="*/ 0 h 20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23947" h="203144">
                <a:moveTo>
                  <a:pt x="1315851" y="0"/>
                </a:moveTo>
                <a:cubicBezTo>
                  <a:pt x="1407671" y="0"/>
                  <a:pt x="1486453" y="36120"/>
                  <a:pt x="1520104" y="87596"/>
                </a:cubicBezTo>
                <a:lnTo>
                  <a:pt x="1524774" y="102562"/>
                </a:lnTo>
                <a:lnTo>
                  <a:pt x="1956893" y="102562"/>
                </a:lnTo>
                <a:lnTo>
                  <a:pt x="1956893" y="69035"/>
                </a:lnTo>
                <a:lnTo>
                  <a:pt x="2023947" y="136090"/>
                </a:lnTo>
                <a:lnTo>
                  <a:pt x="1956893" y="203144"/>
                </a:lnTo>
                <a:lnTo>
                  <a:pt x="1956893" y="169617"/>
                </a:lnTo>
                <a:lnTo>
                  <a:pt x="1466452" y="169617"/>
                </a:lnTo>
                <a:lnTo>
                  <a:pt x="1466452" y="102562"/>
                </a:lnTo>
                <a:lnTo>
                  <a:pt x="1467976" y="102562"/>
                </a:lnTo>
                <a:lnTo>
                  <a:pt x="1439770" y="90638"/>
                </a:lnTo>
                <a:cubicBezTo>
                  <a:pt x="1401795" y="78354"/>
                  <a:pt x="1359459" y="71712"/>
                  <a:pt x="1315851" y="71712"/>
                </a:cubicBezTo>
                <a:cubicBezTo>
                  <a:pt x="1272242" y="71712"/>
                  <a:pt x="1229906" y="78354"/>
                  <a:pt x="1191931" y="90638"/>
                </a:cubicBezTo>
                <a:lnTo>
                  <a:pt x="1163726" y="102562"/>
                </a:lnTo>
                <a:lnTo>
                  <a:pt x="1167367" y="102562"/>
                </a:lnTo>
                <a:lnTo>
                  <a:pt x="1167367" y="169617"/>
                </a:lnTo>
                <a:lnTo>
                  <a:pt x="0" y="169617"/>
                </a:lnTo>
                <a:lnTo>
                  <a:pt x="0" y="102562"/>
                </a:lnTo>
                <a:lnTo>
                  <a:pt x="1106927" y="102562"/>
                </a:lnTo>
                <a:lnTo>
                  <a:pt x="1111597" y="87596"/>
                </a:lnTo>
                <a:cubicBezTo>
                  <a:pt x="1145249" y="36120"/>
                  <a:pt x="1224030" y="0"/>
                  <a:pt x="131585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8275993" y="2307933"/>
            <a:ext cx="220763" cy="12280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</a:rPr>
              <a:t>47</a:t>
            </a:r>
          </a:p>
        </p:txBody>
      </p:sp>
      <p:sp>
        <p:nvSpPr>
          <p:cNvPr id="92" name="Chevron 39"/>
          <p:cNvSpPr/>
          <p:nvPr/>
        </p:nvSpPr>
        <p:spPr>
          <a:xfrm>
            <a:off x="7991521" y="2307933"/>
            <a:ext cx="256829" cy="122803"/>
          </a:xfrm>
          <a:custGeom>
            <a:avLst/>
            <a:gdLst>
              <a:gd name="connsiteX0" fmla="*/ 0 w 275653"/>
              <a:gd name="connsiteY0" fmla="*/ 0 h 137160"/>
              <a:gd name="connsiteX1" fmla="*/ 207073 w 275653"/>
              <a:gd name="connsiteY1" fmla="*/ 0 h 137160"/>
              <a:gd name="connsiteX2" fmla="*/ 275653 w 275653"/>
              <a:gd name="connsiteY2" fmla="*/ 68580 h 137160"/>
              <a:gd name="connsiteX3" fmla="*/ 207073 w 275653"/>
              <a:gd name="connsiteY3" fmla="*/ 137160 h 137160"/>
              <a:gd name="connsiteX4" fmla="*/ 0 w 275653"/>
              <a:gd name="connsiteY4" fmla="*/ 137160 h 137160"/>
              <a:gd name="connsiteX5" fmla="*/ 68580 w 275653"/>
              <a:gd name="connsiteY5" fmla="*/ 68580 h 137160"/>
              <a:gd name="connsiteX6" fmla="*/ 0 w 275653"/>
              <a:gd name="connsiteY6" fmla="*/ 0 h 137160"/>
              <a:gd name="connsiteX0" fmla="*/ 0 w 287083"/>
              <a:gd name="connsiteY0" fmla="*/ 3810 h 140970"/>
              <a:gd name="connsiteX1" fmla="*/ 287083 w 287083"/>
              <a:gd name="connsiteY1" fmla="*/ 0 h 140970"/>
              <a:gd name="connsiteX2" fmla="*/ 275653 w 287083"/>
              <a:gd name="connsiteY2" fmla="*/ 72390 h 140970"/>
              <a:gd name="connsiteX3" fmla="*/ 207073 w 287083"/>
              <a:gd name="connsiteY3" fmla="*/ 140970 h 140970"/>
              <a:gd name="connsiteX4" fmla="*/ 0 w 287083"/>
              <a:gd name="connsiteY4" fmla="*/ 140970 h 140970"/>
              <a:gd name="connsiteX5" fmla="*/ 68580 w 287083"/>
              <a:gd name="connsiteY5" fmla="*/ 72390 h 140970"/>
              <a:gd name="connsiteX6" fmla="*/ 0 w 287083"/>
              <a:gd name="connsiteY6" fmla="*/ 3810 h 140970"/>
              <a:gd name="connsiteX0" fmla="*/ 0 w 287083"/>
              <a:gd name="connsiteY0" fmla="*/ 3810 h 156210"/>
              <a:gd name="connsiteX1" fmla="*/ 287083 w 287083"/>
              <a:gd name="connsiteY1" fmla="*/ 0 h 156210"/>
              <a:gd name="connsiteX2" fmla="*/ 275653 w 287083"/>
              <a:gd name="connsiteY2" fmla="*/ 72390 h 156210"/>
              <a:gd name="connsiteX3" fmla="*/ 287083 w 287083"/>
              <a:gd name="connsiteY3" fmla="*/ 156210 h 156210"/>
              <a:gd name="connsiteX4" fmla="*/ 0 w 287083"/>
              <a:gd name="connsiteY4" fmla="*/ 140970 h 156210"/>
              <a:gd name="connsiteX5" fmla="*/ 68580 w 287083"/>
              <a:gd name="connsiteY5" fmla="*/ 72390 h 156210"/>
              <a:gd name="connsiteX6" fmla="*/ 0 w 287083"/>
              <a:gd name="connsiteY6" fmla="*/ 3810 h 156210"/>
              <a:gd name="connsiteX0" fmla="*/ 0 w 287083"/>
              <a:gd name="connsiteY0" fmla="*/ 3810 h 140970"/>
              <a:gd name="connsiteX1" fmla="*/ 287083 w 287083"/>
              <a:gd name="connsiteY1" fmla="*/ 0 h 140970"/>
              <a:gd name="connsiteX2" fmla="*/ 275653 w 287083"/>
              <a:gd name="connsiteY2" fmla="*/ 72390 h 140970"/>
              <a:gd name="connsiteX3" fmla="*/ 287083 w 287083"/>
              <a:gd name="connsiteY3" fmla="*/ 139065 h 140970"/>
              <a:gd name="connsiteX4" fmla="*/ 0 w 287083"/>
              <a:gd name="connsiteY4" fmla="*/ 140970 h 140970"/>
              <a:gd name="connsiteX5" fmla="*/ 68580 w 287083"/>
              <a:gd name="connsiteY5" fmla="*/ 72390 h 140970"/>
              <a:gd name="connsiteX6" fmla="*/ 0 w 287083"/>
              <a:gd name="connsiteY6" fmla="*/ 3810 h 140970"/>
              <a:gd name="connsiteX0" fmla="*/ 0 w 287083"/>
              <a:gd name="connsiteY0" fmla="*/ 3810 h 140970"/>
              <a:gd name="connsiteX1" fmla="*/ 287083 w 287083"/>
              <a:gd name="connsiteY1" fmla="*/ 0 h 140970"/>
              <a:gd name="connsiteX2" fmla="*/ 287083 w 287083"/>
              <a:gd name="connsiteY2" fmla="*/ 72390 h 140970"/>
              <a:gd name="connsiteX3" fmla="*/ 287083 w 287083"/>
              <a:gd name="connsiteY3" fmla="*/ 139065 h 140970"/>
              <a:gd name="connsiteX4" fmla="*/ 0 w 287083"/>
              <a:gd name="connsiteY4" fmla="*/ 140970 h 140970"/>
              <a:gd name="connsiteX5" fmla="*/ 68580 w 287083"/>
              <a:gd name="connsiteY5" fmla="*/ 72390 h 140970"/>
              <a:gd name="connsiteX6" fmla="*/ 0 w 287083"/>
              <a:gd name="connsiteY6" fmla="*/ 3810 h 14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7083" h="140970">
                <a:moveTo>
                  <a:pt x="0" y="3810"/>
                </a:moveTo>
                <a:lnTo>
                  <a:pt x="287083" y="0"/>
                </a:lnTo>
                <a:lnTo>
                  <a:pt x="287083" y="72390"/>
                </a:lnTo>
                <a:lnTo>
                  <a:pt x="287083" y="139065"/>
                </a:lnTo>
                <a:lnTo>
                  <a:pt x="0" y="140970"/>
                </a:lnTo>
                <a:lnTo>
                  <a:pt x="68580" y="72390"/>
                </a:lnTo>
                <a:lnTo>
                  <a:pt x="0" y="381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</a:rPr>
              <a:t> 46 </a:t>
            </a:r>
          </a:p>
        </p:txBody>
      </p:sp>
      <p:sp>
        <p:nvSpPr>
          <p:cNvPr id="93" name="Pentagon 92"/>
          <p:cNvSpPr/>
          <p:nvPr/>
        </p:nvSpPr>
        <p:spPr>
          <a:xfrm>
            <a:off x="7742890" y="2307933"/>
            <a:ext cx="252315" cy="122803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</a:rPr>
              <a:t>45</a:t>
            </a:r>
          </a:p>
        </p:txBody>
      </p:sp>
      <p:sp>
        <p:nvSpPr>
          <p:cNvPr id="94" name="Chevron 39"/>
          <p:cNvSpPr/>
          <p:nvPr/>
        </p:nvSpPr>
        <p:spPr>
          <a:xfrm>
            <a:off x="7427237" y="2307933"/>
            <a:ext cx="256829" cy="122803"/>
          </a:xfrm>
          <a:custGeom>
            <a:avLst/>
            <a:gdLst>
              <a:gd name="connsiteX0" fmla="*/ 0 w 275653"/>
              <a:gd name="connsiteY0" fmla="*/ 0 h 137160"/>
              <a:gd name="connsiteX1" fmla="*/ 207073 w 275653"/>
              <a:gd name="connsiteY1" fmla="*/ 0 h 137160"/>
              <a:gd name="connsiteX2" fmla="*/ 275653 w 275653"/>
              <a:gd name="connsiteY2" fmla="*/ 68580 h 137160"/>
              <a:gd name="connsiteX3" fmla="*/ 207073 w 275653"/>
              <a:gd name="connsiteY3" fmla="*/ 137160 h 137160"/>
              <a:gd name="connsiteX4" fmla="*/ 0 w 275653"/>
              <a:gd name="connsiteY4" fmla="*/ 137160 h 137160"/>
              <a:gd name="connsiteX5" fmla="*/ 68580 w 275653"/>
              <a:gd name="connsiteY5" fmla="*/ 68580 h 137160"/>
              <a:gd name="connsiteX6" fmla="*/ 0 w 275653"/>
              <a:gd name="connsiteY6" fmla="*/ 0 h 137160"/>
              <a:gd name="connsiteX0" fmla="*/ 0 w 287083"/>
              <a:gd name="connsiteY0" fmla="*/ 3810 h 140970"/>
              <a:gd name="connsiteX1" fmla="*/ 287083 w 287083"/>
              <a:gd name="connsiteY1" fmla="*/ 0 h 140970"/>
              <a:gd name="connsiteX2" fmla="*/ 275653 w 287083"/>
              <a:gd name="connsiteY2" fmla="*/ 72390 h 140970"/>
              <a:gd name="connsiteX3" fmla="*/ 207073 w 287083"/>
              <a:gd name="connsiteY3" fmla="*/ 140970 h 140970"/>
              <a:gd name="connsiteX4" fmla="*/ 0 w 287083"/>
              <a:gd name="connsiteY4" fmla="*/ 140970 h 140970"/>
              <a:gd name="connsiteX5" fmla="*/ 68580 w 287083"/>
              <a:gd name="connsiteY5" fmla="*/ 72390 h 140970"/>
              <a:gd name="connsiteX6" fmla="*/ 0 w 287083"/>
              <a:gd name="connsiteY6" fmla="*/ 3810 h 140970"/>
              <a:gd name="connsiteX0" fmla="*/ 0 w 287083"/>
              <a:gd name="connsiteY0" fmla="*/ 3810 h 156210"/>
              <a:gd name="connsiteX1" fmla="*/ 287083 w 287083"/>
              <a:gd name="connsiteY1" fmla="*/ 0 h 156210"/>
              <a:gd name="connsiteX2" fmla="*/ 275653 w 287083"/>
              <a:gd name="connsiteY2" fmla="*/ 72390 h 156210"/>
              <a:gd name="connsiteX3" fmla="*/ 287083 w 287083"/>
              <a:gd name="connsiteY3" fmla="*/ 156210 h 156210"/>
              <a:gd name="connsiteX4" fmla="*/ 0 w 287083"/>
              <a:gd name="connsiteY4" fmla="*/ 140970 h 156210"/>
              <a:gd name="connsiteX5" fmla="*/ 68580 w 287083"/>
              <a:gd name="connsiteY5" fmla="*/ 72390 h 156210"/>
              <a:gd name="connsiteX6" fmla="*/ 0 w 287083"/>
              <a:gd name="connsiteY6" fmla="*/ 3810 h 156210"/>
              <a:gd name="connsiteX0" fmla="*/ 0 w 287083"/>
              <a:gd name="connsiteY0" fmla="*/ 3810 h 140970"/>
              <a:gd name="connsiteX1" fmla="*/ 287083 w 287083"/>
              <a:gd name="connsiteY1" fmla="*/ 0 h 140970"/>
              <a:gd name="connsiteX2" fmla="*/ 275653 w 287083"/>
              <a:gd name="connsiteY2" fmla="*/ 72390 h 140970"/>
              <a:gd name="connsiteX3" fmla="*/ 287083 w 287083"/>
              <a:gd name="connsiteY3" fmla="*/ 139065 h 140970"/>
              <a:gd name="connsiteX4" fmla="*/ 0 w 287083"/>
              <a:gd name="connsiteY4" fmla="*/ 140970 h 140970"/>
              <a:gd name="connsiteX5" fmla="*/ 68580 w 287083"/>
              <a:gd name="connsiteY5" fmla="*/ 72390 h 140970"/>
              <a:gd name="connsiteX6" fmla="*/ 0 w 287083"/>
              <a:gd name="connsiteY6" fmla="*/ 3810 h 140970"/>
              <a:gd name="connsiteX0" fmla="*/ 0 w 287083"/>
              <a:gd name="connsiteY0" fmla="*/ 3810 h 140970"/>
              <a:gd name="connsiteX1" fmla="*/ 287083 w 287083"/>
              <a:gd name="connsiteY1" fmla="*/ 0 h 140970"/>
              <a:gd name="connsiteX2" fmla="*/ 287083 w 287083"/>
              <a:gd name="connsiteY2" fmla="*/ 72390 h 140970"/>
              <a:gd name="connsiteX3" fmla="*/ 287083 w 287083"/>
              <a:gd name="connsiteY3" fmla="*/ 139065 h 140970"/>
              <a:gd name="connsiteX4" fmla="*/ 0 w 287083"/>
              <a:gd name="connsiteY4" fmla="*/ 140970 h 140970"/>
              <a:gd name="connsiteX5" fmla="*/ 68580 w 287083"/>
              <a:gd name="connsiteY5" fmla="*/ 72390 h 140970"/>
              <a:gd name="connsiteX6" fmla="*/ 0 w 287083"/>
              <a:gd name="connsiteY6" fmla="*/ 3810 h 14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7083" h="140970">
                <a:moveTo>
                  <a:pt x="0" y="3810"/>
                </a:moveTo>
                <a:lnTo>
                  <a:pt x="287083" y="0"/>
                </a:lnTo>
                <a:lnTo>
                  <a:pt x="287083" y="72390"/>
                </a:lnTo>
                <a:lnTo>
                  <a:pt x="287083" y="139065"/>
                </a:lnTo>
                <a:lnTo>
                  <a:pt x="0" y="140970"/>
                </a:lnTo>
                <a:lnTo>
                  <a:pt x="68580" y="72390"/>
                </a:lnTo>
                <a:lnTo>
                  <a:pt x="0" y="38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44 </a:t>
            </a:r>
          </a:p>
        </p:txBody>
      </p:sp>
      <p:sp>
        <p:nvSpPr>
          <p:cNvPr id="95" name="Pentagon 94"/>
          <p:cNvSpPr/>
          <p:nvPr/>
        </p:nvSpPr>
        <p:spPr>
          <a:xfrm>
            <a:off x="7208189" y="2307933"/>
            <a:ext cx="220763" cy="122803"/>
          </a:xfrm>
          <a:prstGeom prst="homePlat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3919054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Program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 anchor="t">
            <a:noAutofit/>
          </a:bodyPr>
          <a:lstStyle/>
          <a:p>
            <a:pPr marL="346075" lvl="0" indent="-346075">
              <a:spcBef>
                <a:spcPts val="1200"/>
              </a:spcBef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noProof="0" dirty="0"/>
              <a:t>Appreciate the need for a working knowledge of genetics in the evolving treatment landscape for Duchenne muscular dystrophy (DMD)</a:t>
            </a:r>
          </a:p>
          <a:p>
            <a:pPr marL="346075" lvl="0" indent="-346075">
              <a:spcBef>
                <a:spcPts val="1200"/>
              </a:spcBef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noProof="0" dirty="0"/>
              <a:t>Identify the specific challenges of the </a:t>
            </a:r>
            <a:r>
              <a:rPr lang="en-US" sz="2400" i="1" noProof="0" dirty="0"/>
              <a:t>DMD</a:t>
            </a:r>
            <a:r>
              <a:rPr lang="en-US" sz="2400" noProof="0" dirty="0"/>
              <a:t> gene as they relate to the development of genetic therapies</a:t>
            </a:r>
          </a:p>
          <a:p>
            <a:pPr marL="346075" lvl="0" indent="-346075">
              <a:spcBef>
                <a:spcPts val="1200"/>
              </a:spcBef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noProof="0" dirty="0"/>
              <a:t>Understand the unique aspects of approved genetic therapies and emerging therapies </a:t>
            </a:r>
          </a:p>
          <a:p>
            <a:pPr marL="346075" lvl="0" indent="-346075">
              <a:spcBef>
                <a:spcPts val="1200"/>
              </a:spcBef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noProof="0" dirty="0"/>
              <a:t>Effectively counsel patients and their families about available and upcoming genetic therapies for DMD</a:t>
            </a:r>
          </a:p>
        </p:txBody>
      </p:sp>
    </p:spTree>
    <p:extLst>
      <p:ext uri="{BB962C8B-B14F-4D97-AF65-F5344CB8AC3E}">
        <p14:creationId xmlns:p14="http://schemas.microsoft.com/office/powerpoint/2010/main" val="1477297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51910" y="1885590"/>
            <a:ext cx="3137897" cy="64698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Nonsense Mutation </a:t>
            </a:r>
            <a:b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Readthrough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1677" y="4656336"/>
            <a:ext cx="2978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Nonsense mediated </a:t>
            </a:r>
            <a:br>
              <a:rPr lang="en-US" dirty="0"/>
            </a:br>
            <a:r>
              <a:rPr lang="en-US" dirty="0"/>
              <a:t>readthrough is facilitated by molecules designed to exploit the very rare, natural mechanisms of readthrough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01" y="2781238"/>
            <a:ext cx="2975106" cy="1432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/>
              <a:t>Therapeutic Approaches to Restoring Dystrophin </a:t>
            </a:r>
            <a:br>
              <a:rPr lang="en-US" noProof="0" dirty="0"/>
            </a:br>
            <a:r>
              <a:rPr lang="en-US" noProof="0" dirty="0"/>
              <a:t>Protein Levels</a:t>
            </a:r>
            <a:r>
              <a:rPr lang="en-US" baseline="30000" noProof="0" dirty="0"/>
              <a:t>1,2 </a:t>
            </a:r>
            <a:r>
              <a:rPr lang="en-US" noProof="0" dirty="0"/>
              <a:t>(cont.)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654276" y="6397789"/>
            <a:ext cx="89507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Dabrowski M, et al. </a:t>
            </a:r>
            <a:r>
              <a:rPr lang="en-US" sz="1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 Biol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2015;12(9</a:t>
            </a:r>
            <a:r>
              <a:rPr lang="en-US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):950-958. 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Verhaart IEC, Aartsma-Rus A. </a:t>
            </a:r>
            <a:r>
              <a:rPr lang="sv-SE" sz="1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 Rev Neurol</a:t>
            </a:r>
            <a:r>
              <a:rPr lang="sv-SE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2019;15(7):373-386.</a:t>
            </a:r>
            <a:endParaRPr 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B863EB-83BA-7043-AB01-95BB8AB01363}"/>
              </a:ext>
            </a:extLst>
          </p:cNvPr>
          <p:cNvSpPr txBox="1"/>
          <p:nvPr/>
        </p:nvSpPr>
        <p:spPr>
          <a:xfrm>
            <a:off x="8307227" y="1885590"/>
            <a:ext cx="3100320" cy="64698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 Replacement Therapy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9E38C4-5C3A-2F4A-9F32-1D49F2C8EBD6}"/>
              </a:ext>
            </a:extLst>
          </p:cNvPr>
          <p:cNvSpPr txBox="1"/>
          <p:nvPr/>
        </p:nvSpPr>
        <p:spPr>
          <a:xfrm>
            <a:off x="8327425" y="4656336"/>
            <a:ext cx="3059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New genetic material is introduced through use of a vector, such as a modified virus (viral vector) or cDNA constructs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nonviral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BE8663-3EA4-414C-BDF0-F587B053FD94}"/>
              </a:ext>
            </a:extLst>
          </p:cNvPr>
          <p:cNvSpPr txBox="1"/>
          <p:nvPr/>
        </p:nvSpPr>
        <p:spPr>
          <a:xfrm>
            <a:off x="4564559" y="1885590"/>
            <a:ext cx="3137897" cy="64698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 Splicing Modifiers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87BF5E-558B-CB4A-9176-5C610940E82A}"/>
              </a:ext>
            </a:extLst>
          </p:cNvPr>
          <p:cNvSpPr txBox="1"/>
          <p:nvPr/>
        </p:nvSpPr>
        <p:spPr>
          <a:xfrm>
            <a:off x="4644326" y="4656336"/>
            <a:ext cx="29783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ASOs or small molecules alter the mRNA produced by causing inclusion or exclusion of target sequences.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E3AF646-68B7-3E4A-9FBC-3FF48E7170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8047" y="2733398"/>
            <a:ext cx="3530921" cy="17443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F93DBF9-DD29-F644-9611-32D2160CEC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7208" y="2661527"/>
            <a:ext cx="3160359" cy="174432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CC8A4E0-CFBD-7942-9308-AC5AC6512507}"/>
              </a:ext>
            </a:extLst>
          </p:cNvPr>
          <p:cNvSpPr/>
          <p:nvPr/>
        </p:nvSpPr>
        <p:spPr>
          <a:xfrm>
            <a:off x="720671" y="1656015"/>
            <a:ext cx="7367417" cy="455233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252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noProof="0" dirty="0"/>
              <a:t>Gene Replacement Therapy for DMD Using AAV Vector</a:t>
            </a:r>
            <a:r>
              <a:rPr lang="en-US" baseline="30000" noProof="0" dirty="0"/>
              <a:t>1–3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AAV/</a:t>
            </a:r>
            <a:r>
              <a:rPr lang="en-US" sz="2200" dirty="0" err="1"/>
              <a:t>microdystrophin</a:t>
            </a:r>
            <a:r>
              <a:rPr lang="en-US" sz="2200" dirty="0"/>
              <a:t> gene therapy: 3 candidates currently in early-phase clinical trials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019175" y="1565275"/>
            <a:ext cx="11172825" cy="46815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endParaRPr lang="en-US" sz="2000" noProof="0" dirty="0"/>
          </a:p>
          <a:p>
            <a:pPr marL="285750" lvl="1" algn="l" rtl="0">
              <a:lnSpc>
                <a:spcPct val="120000"/>
              </a:lnSpc>
              <a:spcBef>
                <a:spcPts val="600"/>
              </a:spcBef>
              <a:buClr>
                <a:srgbClr val="5BB9C3"/>
              </a:buClr>
              <a:buFont typeface="Arial" panose="020B0604020202020204" pitchFamily="34" charset="0"/>
              <a:buChar char="•"/>
            </a:pPr>
            <a:endParaRPr lang="en-US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08880" y="2109033"/>
            <a:ext cx="3398295" cy="2547793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AAVrh74 vector</a:t>
            </a:r>
          </a:p>
          <a:p>
            <a:pPr marL="285750" indent="-285750">
              <a:spcBef>
                <a:spcPts val="600"/>
              </a:spcBef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phase 1/2 study</a:t>
            </a:r>
          </a:p>
          <a:p>
            <a:pPr lvl="1">
              <a:spcBef>
                <a:spcPts val="600"/>
              </a:spcBef>
              <a:buClr>
                <a:srgbClr val="5BB9C3"/>
              </a:buClr>
            </a:pPr>
            <a:r>
              <a:rPr lang="en-US" sz="1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Topline results released 2/2021</a:t>
            </a:r>
          </a:p>
          <a:p>
            <a:pPr marL="285750" indent="-285750">
              <a:spcBef>
                <a:spcPts val="600"/>
              </a:spcBef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phase 3 blinded controlled trial in 2021</a:t>
            </a:r>
          </a:p>
          <a:p>
            <a:pPr marL="354330" lvl="1">
              <a:spcBef>
                <a:spcPts val="300"/>
              </a:spcBef>
              <a:buClr>
                <a:srgbClr val="5BB9C3"/>
              </a:buClr>
            </a:pPr>
            <a:endParaRPr lang="en-US" sz="1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61260" y="2139654"/>
            <a:ext cx="3398295" cy="2519267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t"/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AAV9 vector</a:t>
            </a:r>
          </a:p>
          <a:p>
            <a:pPr marL="285750" indent="-285750">
              <a:spcBef>
                <a:spcPts val="600"/>
              </a:spcBef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phase 1/2 clinical trial</a:t>
            </a:r>
          </a:p>
          <a:p>
            <a:pPr lvl="1">
              <a:spcBef>
                <a:spcPts val="600"/>
              </a:spcBef>
              <a:buClr>
                <a:srgbClr val="5BB9C3"/>
              </a:buClr>
            </a:pPr>
            <a:r>
              <a:rPr lang="en-US" sz="1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restart after FDA hold due to adverse events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151131" y="2088584"/>
            <a:ext cx="3398295" cy="2568242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t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AAV9 vector</a:t>
            </a:r>
          </a:p>
          <a:p>
            <a:pPr marL="285750" indent="-285750">
              <a:spcBef>
                <a:spcPts val="600"/>
              </a:spcBef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phase 1b open-label trial in ambulatory and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nonambulatory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participants</a:t>
            </a:r>
          </a:p>
          <a:p>
            <a:pPr marL="285750" indent="-285750">
              <a:spcBef>
                <a:spcPts val="600"/>
              </a:spcBef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phase 3 blinded controlled trial in 2021</a:t>
            </a:r>
          </a:p>
        </p:txBody>
      </p:sp>
      <p:sp>
        <p:nvSpPr>
          <p:cNvPr id="7" name="Rectangle 6"/>
          <p:cNvSpPr/>
          <p:nvPr/>
        </p:nvSpPr>
        <p:spPr>
          <a:xfrm>
            <a:off x="883733" y="2250632"/>
            <a:ext cx="1369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SRP-9001</a:t>
            </a:r>
          </a:p>
        </p:txBody>
      </p:sp>
      <p:sp>
        <p:nvSpPr>
          <p:cNvPr id="9" name="Rectangle 8"/>
          <p:cNvSpPr/>
          <p:nvPr/>
        </p:nvSpPr>
        <p:spPr>
          <a:xfrm>
            <a:off x="4605145" y="2250632"/>
            <a:ext cx="1210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SGT-001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84840" y="2250632"/>
            <a:ext cx="1739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PF-06939926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8411416" y="2649254"/>
            <a:ext cx="238506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13308" y="2636626"/>
            <a:ext cx="238506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93114" y="2620320"/>
            <a:ext cx="238506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654276" y="6397789"/>
            <a:ext cx="94974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Fortunato F, et al. </a:t>
            </a:r>
            <a:r>
              <a:rPr lang="en-US" sz="10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Clin Med.</a:t>
            </a:r>
            <a:r>
              <a:rPr lang="en-US" sz="1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2021;10(4):820. 2. Shieh PB. </a:t>
            </a:r>
            <a:r>
              <a:rPr lang="en-US" sz="10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Neurotherapeutics.</a:t>
            </a:r>
            <a:r>
              <a:rPr lang="en-US" sz="1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2018;15(4)</a:t>
            </a:r>
            <a:r>
              <a:rPr lang="en-US" sz="1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840-848. 3. Press Release. Solid BioSciences Inc. Cambridge, MA. https://www.solidbio.com/about/media/press-releases/solid-biosciences-announces-fda-lifts-clinical-hold-on-ignite-dmd-clinical-trial.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3A9E6E-4D70-7F47-9DDC-778F7E5C707E}"/>
              </a:ext>
            </a:extLst>
          </p:cNvPr>
          <p:cNvGrpSpPr/>
          <p:nvPr/>
        </p:nvGrpSpPr>
        <p:grpSpPr>
          <a:xfrm>
            <a:off x="2251524" y="4791454"/>
            <a:ext cx="7849926" cy="1207236"/>
            <a:chOff x="2251524" y="4791454"/>
            <a:chExt cx="7849926" cy="120723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C927EEF-D544-BF46-9DB9-708EDF006BE6}"/>
                </a:ext>
              </a:extLst>
            </p:cNvPr>
            <p:cNvCxnSpPr>
              <a:cxnSpLocks/>
            </p:cNvCxnSpPr>
            <p:nvPr/>
          </p:nvCxnSpPr>
          <p:spPr>
            <a:xfrm>
              <a:off x="3501025" y="5822569"/>
              <a:ext cx="4413879" cy="0"/>
            </a:xfrm>
            <a:prstGeom prst="line">
              <a:avLst/>
            </a:prstGeom>
            <a:ln w="28575">
              <a:solidFill>
                <a:srgbClr val="0E10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6D7BD0C-17A0-5B45-A26B-1F8D7B2BE007}"/>
                </a:ext>
              </a:extLst>
            </p:cNvPr>
            <p:cNvCxnSpPr>
              <a:cxnSpLocks/>
            </p:cNvCxnSpPr>
            <p:nvPr/>
          </p:nvCxnSpPr>
          <p:spPr>
            <a:xfrm>
              <a:off x="3616036" y="5409210"/>
              <a:ext cx="4298868" cy="0"/>
            </a:xfrm>
            <a:prstGeom prst="line">
              <a:avLst/>
            </a:prstGeom>
            <a:ln w="28575">
              <a:solidFill>
                <a:srgbClr val="0E10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0E188BE-4C29-4648-8893-59BCD5347FA5}"/>
                </a:ext>
              </a:extLst>
            </p:cNvPr>
            <p:cNvCxnSpPr/>
            <p:nvPr/>
          </p:nvCxnSpPr>
          <p:spPr>
            <a:xfrm>
              <a:off x="3794166" y="5005449"/>
              <a:ext cx="4120738" cy="0"/>
            </a:xfrm>
            <a:prstGeom prst="line">
              <a:avLst/>
            </a:prstGeom>
            <a:ln w="28575">
              <a:solidFill>
                <a:srgbClr val="0E10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8016314" y="4831927"/>
              <a:ext cx="20528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SRP-9001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48598" y="5235370"/>
              <a:ext cx="20528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SGT-001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16314" y="5623062"/>
              <a:ext cx="20528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PF-06939926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02" b="88889" l="0" r="100000">
                          <a14:foregroundMark x1="92809" y1="39316" x2="95955" y2="58974"/>
                          <a14:foregroundMark x1="18652" y1="31624" x2="18652" y2="31624"/>
                          <a14:foregroundMark x1="1910" y1="26496" x2="16629" y2="52991"/>
                          <a14:foregroundMark x1="16629" y1="52991" x2="3933" y2="3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0110" y="4791454"/>
              <a:ext cx="3764478" cy="49368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4" b="97959" l="0" r="96902">
                          <a14:foregroundMark x1="89530" y1="25510" x2="90278" y2="60204"/>
                          <a14:foregroundMark x1="95085" y1="28571" x2="96902" y2="683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4166" y="5207555"/>
              <a:ext cx="3960422" cy="41550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04" b="89216" l="9831" r="93837">
                          <a14:foregroundMark x1="25459" y1="44118" x2="40866" y2="62745"/>
                          <a14:foregroundMark x1="46882" y1="40196" x2="51798" y2="60784"/>
                          <a14:foregroundMark x1="50183" y1="77451" x2="51284" y2="81373"/>
                          <a14:foregroundMark x1="88261" y1="39216" x2="85767" y2="79412"/>
                          <a14:foregroundMark x1="93103" y1="72549" x2="93837" y2="37255"/>
                          <a14:foregroundMark x1="56566" y1="90196" x2="56640" y2="8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1524" y="5568940"/>
              <a:ext cx="5764796" cy="42975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36B621-AEF8-0648-8F9E-41E8C841B7C1}"/>
                </a:ext>
              </a:extLst>
            </p:cNvPr>
            <p:cNvSpPr txBox="1"/>
            <p:nvPr/>
          </p:nvSpPr>
          <p:spPr>
            <a:xfrm>
              <a:off x="2773694" y="4831927"/>
              <a:ext cx="1056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AAVrh74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99203A-D0FB-494C-8E3A-918B6424034A}"/>
                </a:ext>
              </a:extLst>
            </p:cNvPr>
            <p:cNvSpPr txBox="1"/>
            <p:nvPr/>
          </p:nvSpPr>
          <p:spPr>
            <a:xfrm>
              <a:off x="2773694" y="5235370"/>
              <a:ext cx="1056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AAV9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6871C1C-AC96-4A40-B8CB-1FD6C231CC57}"/>
                </a:ext>
              </a:extLst>
            </p:cNvPr>
            <p:cNvSpPr txBox="1"/>
            <p:nvPr/>
          </p:nvSpPr>
          <p:spPr>
            <a:xfrm>
              <a:off x="2773694" y="5648729"/>
              <a:ext cx="1056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AAV9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0591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Outstanding Questions for Gene-Targeted Therapies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51299" y="1593432"/>
            <a:ext cx="11024145" cy="465496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1800" noProof="0" dirty="0"/>
              <a:t>Safety and efficacy of gene transfer have not been established in DMD</a:t>
            </a:r>
          </a:p>
          <a:p>
            <a:pPr lvl="1">
              <a:spcAft>
                <a:spcPts val="600"/>
              </a:spcAft>
              <a:buClr>
                <a:srgbClr val="5BB9C3"/>
              </a:buClr>
            </a:pPr>
            <a:r>
              <a:rPr lang="en-US" sz="1600" noProof="0" dirty="0"/>
              <a:t>There were some serious adverse events in phase 1 clinical trials, including impacts on liver and kidney</a:t>
            </a:r>
          </a:p>
          <a:p>
            <a:pPr lvl="1">
              <a:spcAft>
                <a:spcPts val="600"/>
              </a:spcAft>
              <a:buClr>
                <a:srgbClr val="5BB9C3"/>
              </a:buClr>
            </a:pPr>
            <a:r>
              <a:rPr lang="en-US" sz="1600" noProof="0" dirty="0"/>
              <a:t>Need to understand how to utilize with current treatments (eg, corticosteroids, RNA splicing modifiers are </a:t>
            </a:r>
            <a:br>
              <a:rPr lang="en-US" sz="1600" noProof="0" dirty="0"/>
            </a:br>
            <a:r>
              <a:rPr lang="en-US" sz="1600" noProof="0" dirty="0"/>
              <a:t>not established)</a:t>
            </a:r>
          </a:p>
          <a:p>
            <a:pPr lvl="1">
              <a:spcAft>
                <a:spcPts val="600"/>
              </a:spcAft>
              <a:buClr>
                <a:srgbClr val="5BB9C3"/>
              </a:buClr>
            </a:pPr>
            <a:r>
              <a:rPr lang="en-US" sz="1600" noProof="0" dirty="0"/>
              <a:t>Further uncertainty on treating milder forms (eg, Becker/intermediate)  </a:t>
            </a:r>
          </a:p>
          <a:p>
            <a:pPr>
              <a:spcAft>
                <a:spcPts val="600"/>
              </a:spcAft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Durability of gene transfer is not known; likely to last many years, but there is the potential that the transgene is lost over time</a:t>
            </a:r>
          </a:p>
          <a:p>
            <a:pPr>
              <a:spcAft>
                <a:spcPts val="600"/>
              </a:spcAft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Immunogenicity of the transgene product is unknown and might limit efficacy</a:t>
            </a:r>
          </a:p>
          <a:p>
            <a:pPr lvl="1">
              <a:spcAft>
                <a:spcPts val="600"/>
              </a:spcAft>
              <a:buClr>
                <a:srgbClr val="5BB9C3"/>
              </a:buClr>
            </a:pPr>
            <a:r>
              <a:rPr lang="en-US" sz="1600" dirty="0"/>
              <a:t>Feasibility of repeat dosing for gene transfer therapy is unclear given the immunogenicity</a:t>
            </a:r>
          </a:p>
          <a:p>
            <a:pPr>
              <a:spcAft>
                <a:spcPts val="600"/>
              </a:spcAft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Newborn screening will allow for earlier detection of cases, but not clear how to assess efficacy at younger (paucisymptomatic) stage</a:t>
            </a:r>
          </a:p>
          <a:p>
            <a:pPr>
              <a:spcAft>
                <a:spcPts val="600"/>
              </a:spcAft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A significant number of patients are likely to have antibodies to the AAV vector, limiting access</a:t>
            </a:r>
          </a:p>
          <a:p>
            <a:pPr lvl="1">
              <a:spcAft>
                <a:spcPts val="600"/>
              </a:spcAft>
              <a:buClr>
                <a:srgbClr val="5BB9C3"/>
              </a:buClr>
            </a:pPr>
            <a:r>
              <a:rPr lang="en-US" sz="1600" dirty="0"/>
              <a:t>Multiple available vectors (AAV9 and AAVrh74 will mitigate this somewhat)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4276" y="6397789"/>
            <a:ext cx="94974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Glascock J, </a:t>
            </a:r>
            <a:r>
              <a:rPr lang="fr-F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fr-FR" sz="1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Neuromuscul Dis</a:t>
            </a:r>
            <a:r>
              <a:rPr lang="fr-F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2018;5(2):145-158.</a:t>
            </a:r>
          </a:p>
        </p:txBody>
      </p:sp>
    </p:spTree>
    <p:extLst>
      <p:ext uri="{BB962C8B-B14F-4D97-AF65-F5344CB8AC3E}">
        <p14:creationId xmlns:p14="http://schemas.microsoft.com/office/powerpoint/2010/main" val="1589268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CRISPR 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noProof="0" dirty="0"/>
              <a:t> Clustered Regularly Interspaced Short Palindromic Repeats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73996" y="1578987"/>
            <a:ext cx="11172825" cy="468153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CRISPR/Cas9 is a gene editing tool that allows precise cleavage and repair of a target sequence</a:t>
            </a:r>
          </a:p>
          <a:p>
            <a:pPr>
              <a:spcAft>
                <a:spcPts val="600"/>
              </a:spcAft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CRISPR was first discovered in the genomes of non–membrane-bound microorganisms (eg, bacteria/archaea)</a:t>
            </a:r>
          </a:p>
          <a:p>
            <a:pPr lvl="1">
              <a:spcAft>
                <a:spcPts val="600"/>
              </a:spcAft>
              <a:buClr>
                <a:srgbClr val="5BB9C3"/>
              </a:buClr>
            </a:pPr>
            <a:r>
              <a:rPr lang="en-US" sz="1400" dirty="0"/>
              <a:t>These sequences are part of the microorganism’s antiviral defense system, where they are used to detect and destroy </a:t>
            </a:r>
            <a:br>
              <a:rPr lang="en-US" sz="1400" dirty="0"/>
            </a:br>
            <a:r>
              <a:rPr lang="en-US" sz="1400" dirty="0"/>
              <a:t>similar DNA</a:t>
            </a:r>
          </a:p>
          <a:p>
            <a:pPr>
              <a:spcAft>
                <a:spcPts val="600"/>
              </a:spcAft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Several applications are in development for DMD, including repair of missense mutations and induced splicing modulation</a:t>
            </a:r>
          </a:p>
          <a:p>
            <a:pPr>
              <a:spcAft>
                <a:spcPts val="600"/>
              </a:spcAft>
              <a:buClr>
                <a:srgbClr val="5BB9C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Limitations of CRISPR</a:t>
            </a:r>
          </a:p>
          <a:p>
            <a:pPr lvl="1">
              <a:spcAft>
                <a:spcPts val="600"/>
              </a:spcAft>
              <a:buClr>
                <a:srgbClr val="5BB9C3"/>
              </a:buClr>
            </a:pPr>
            <a:r>
              <a:rPr lang="en-US" sz="1400" dirty="0"/>
              <a:t>CRISPR-based therapies are very specifically targeted and will need to be developed separately for different mutations</a:t>
            </a:r>
          </a:p>
          <a:p>
            <a:pPr lvl="1">
              <a:spcAft>
                <a:spcPts val="600"/>
              </a:spcAft>
              <a:buClr>
                <a:srgbClr val="5BB9C3"/>
              </a:buClr>
            </a:pPr>
            <a:r>
              <a:rPr lang="en-US" sz="1400" dirty="0"/>
              <a:t>Primary limitation of therapy development is off-target effects and delivery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44969">
            <a:off x="1092712" y="4873929"/>
            <a:ext cx="2544517" cy="4330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4488" y="4484310"/>
            <a:ext cx="60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1.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00992">
            <a:off x="4673874" y="4696882"/>
            <a:ext cx="2679964" cy="4560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0" b="99440" l="181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547039">
            <a:off x="5896202" y="5079936"/>
            <a:ext cx="534035" cy="69327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878133" y="5486903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CRISPR</a:t>
            </a:r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</a:rPr>
              <a:t>sequence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33586" y="5180506"/>
            <a:ext cx="993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</a:rPr>
              <a:t>Gene mutation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48106" y="4497658"/>
            <a:ext cx="552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>
                <a:latin typeface="Arial" panose="020B0604020202020204" pitchFamily="34" charset="0"/>
              </a:rPr>
              <a:t>2.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0" b="99440" l="181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88036">
            <a:off x="6096320" y="5306842"/>
            <a:ext cx="534035" cy="693274"/>
          </a:xfrm>
          <a:prstGeom prst="rect">
            <a:avLst/>
          </a:prstGeom>
        </p:spPr>
      </p:pic>
      <p:pic>
        <p:nvPicPr>
          <p:cNvPr id="27" name="Picture 2" descr="C:\Users\a057338\Desktop\MDA Webinars\1 Gene Replacement Therapy Webinar\GRT Webinar Deck\Single-strand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1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505"/>
          <a:stretch/>
        </p:blipFill>
        <p:spPr bwMode="auto">
          <a:xfrm rot="7741280">
            <a:off x="6632172" y="5298379"/>
            <a:ext cx="279371" cy="50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877996" y="4515837"/>
            <a:ext cx="552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>
                <a:latin typeface="Arial" panose="020B0604020202020204" pitchFamily="34" charset="0"/>
              </a:rPr>
              <a:t>3.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07"/>
          <a:stretch/>
        </p:blipFill>
        <p:spPr>
          <a:xfrm>
            <a:off x="8372225" y="4624500"/>
            <a:ext cx="2748577" cy="4864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8275" y="4732970"/>
            <a:ext cx="446087" cy="20871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746513" y="5076435"/>
            <a:ext cx="1087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en-US" dirty="0">
                <a:latin typeface="Arial" panose="020B0604020202020204" pitchFamily="34" charset="0"/>
              </a:rPr>
              <a:t>Edited Gene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59053" y="5629201"/>
            <a:ext cx="1087157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en-US" dirty="0">
                <a:latin typeface="Arial" panose="020B0604020202020204" pitchFamily="34" charset="0"/>
              </a:rPr>
              <a:t>Sequence Edit</a:t>
            </a:r>
          </a:p>
        </p:txBody>
      </p:sp>
    </p:spTree>
    <p:extLst>
      <p:ext uri="{BB962C8B-B14F-4D97-AF65-F5344CB8AC3E}">
        <p14:creationId xmlns:p14="http://schemas.microsoft.com/office/powerpoint/2010/main" val="3895593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86D65B-652B-B749-B4B2-E740765DE4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8513" y="1819276"/>
            <a:ext cx="7918767" cy="1087554"/>
          </a:xfrm>
        </p:spPr>
        <p:txBody>
          <a:bodyPr>
            <a:noAutofit/>
          </a:bodyPr>
          <a:lstStyle/>
          <a:p>
            <a:r>
              <a:rPr lang="en-US" sz="3200" dirty="0"/>
              <a:t>4. Current and Evolving Treatment Landscape</a:t>
            </a:r>
          </a:p>
        </p:txBody>
      </p:sp>
    </p:spTree>
    <p:extLst>
      <p:ext uri="{BB962C8B-B14F-4D97-AF65-F5344CB8AC3E}">
        <p14:creationId xmlns:p14="http://schemas.microsoft.com/office/powerpoint/2010/main" val="6066527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823647" y="2101831"/>
            <a:ext cx="215535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Initiation of physical/ occupational therapy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Overview of Current Pharmacological Management of DMD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089182" y="2840019"/>
            <a:ext cx="8968740" cy="1393613"/>
          </a:xfrm>
          <a:prstGeom prst="rightArrow">
            <a:avLst/>
          </a:prstGeom>
          <a:gradFill flip="none" rotWithShape="1">
            <a:gsLst>
              <a:gs pos="81000">
                <a:srgbClr val="58ACAE"/>
              </a:gs>
              <a:gs pos="0">
                <a:schemeClr val="accent4"/>
              </a:gs>
              <a:gs pos="100000">
                <a:schemeClr val="accent5"/>
              </a:gs>
            </a:gsLst>
            <a:lin ang="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680464" y="2970998"/>
            <a:ext cx="108155" cy="10815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 panose="020B0604020202020204" pitchFamily="34" charset="0"/>
            </a:endParaRPr>
          </a:p>
        </p:txBody>
      </p:sp>
      <p:cxnSp>
        <p:nvCxnSpPr>
          <p:cNvPr id="30" name="Straight Connector 29"/>
          <p:cNvCxnSpPr>
            <a:stCxn id="28" idx="0"/>
          </p:cNvCxnSpPr>
          <p:nvPr/>
        </p:nvCxnSpPr>
        <p:spPr>
          <a:xfrm flipH="1" flipV="1">
            <a:off x="3734541" y="2368215"/>
            <a:ext cx="1" cy="6027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</p:cNvCxnSpPr>
          <p:nvPr/>
        </p:nvCxnSpPr>
        <p:spPr>
          <a:xfrm flipV="1">
            <a:off x="4427714" y="3994781"/>
            <a:ext cx="1" cy="3397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4373637" y="3890593"/>
            <a:ext cx="108155" cy="10815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41" name="Straight Connector 40"/>
          <p:cNvCxnSpPr>
            <a:cxnSpLocks/>
          </p:cNvCxnSpPr>
          <p:nvPr/>
        </p:nvCxnSpPr>
        <p:spPr>
          <a:xfrm flipV="1">
            <a:off x="4427718" y="4599377"/>
            <a:ext cx="0" cy="2244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798679" y="4293197"/>
            <a:ext cx="2782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Initiation* of eteplirsen </a:t>
            </a:r>
            <a:endParaRPr lang="en-US" sz="900" i="1" dirty="0">
              <a:latin typeface="Arial" panose="020B0604020202020204" pitchFamily="34" charset="0"/>
            </a:endParaRPr>
          </a:p>
        </p:txBody>
      </p:sp>
      <p:cxnSp>
        <p:nvCxnSpPr>
          <p:cNvPr id="43" name="Straight Connector 42"/>
          <p:cNvCxnSpPr>
            <a:cxnSpLocks/>
          </p:cNvCxnSpPr>
          <p:nvPr/>
        </p:nvCxnSpPr>
        <p:spPr>
          <a:xfrm flipV="1">
            <a:off x="4432632" y="5656141"/>
            <a:ext cx="0" cy="2463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798679" y="5341911"/>
            <a:ext cx="2782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Initiation* of viltolarsen </a:t>
            </a:r>
            <a:endParaRPr lang="en-US" sz="900" i="1" dirty="0">
              <a:latin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798679" y="4817554"/>
            <a:ext cx="2782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Initiation* of golodirsen </a:t>
            </a:r>
            <a:endParaRPr lang="en-US" sz="900" i="1" dirty="0">
              <a:latin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730231" y="3242307"/>
            <a:ext cx="1282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</a:rPr>
              <a:t>Early ambulatory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214123" y="3242307"/>
            <a:ext cx="1179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</a:rPr>
              <a:t>Diagnosis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50039" y="3242307"/>
            <a:ext cx="1282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</a:rPr>
              <a:t>Late ambulatory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969847" y="3242307"/>
            <a:ext cx="1282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</a:rPr>
              <a:t>Early non-ambulatory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589656" y="3242307"/>
            <a:ext cx="1282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</a:rPr>
              <a:t>Late non-ambulatory</a:t>
            </a:r>
          </a:p>
        </p:txBody>
      </p:sp>
      <p:cxnSp>
        <p:nvCxnSpPr>
          <p:cNvPr id="51" name="Straight Connector 50"/>
          <p:cNvCxnSpPr>
            <a:cxnSpLocks/>
          </p:cNvCxnSpPr>
          <p:nvPr/>
        </p:nvCxnSpPr>
        <p:spPr>
          <a:xfrm flipH="1" flipV="1">
            <a:off x="2609343" y="2673350"/>
            <a:ext cx="1" cy="369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8674362" y="3003101"/>
            <a:ext cx="108155" cy="10815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99174" y="1810046"/>
            <a:ext cx="3684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Initiate cough and nocturnal ventilation</a:t>
            </a:r>
          </a:p>
        </p:txBody>
      </p:sp>
      <p:sp>
        <p:nvSpPr>
          <p:cNvPr id="58" name="Oval 57"/>
          <p:cNvSpPr/>
          <p:nvPr/>
        </p:nvSpPr>
        <p:spPr>
          <a:xfrm>
            <a:off x="7549163" y="3007744"/>
            <a:ext cx="108155" cy="10815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E44E65-E5F2-C940-96A7-67A9DEC6E465}"/>
              </a:ext>
            </a:extLst>
          </p:cNvPr>
          <p:cNvGrpSpPr/>
          <p:nvPr/>
        </p:nvGrpSpPr>
        <p:grpSpPr>
          <a:xfrm>
            <a:off x="7603240" y="2598420"/>
            <a:ext cx="1125200" cy="409324"/>
            <a:chOff x="7603240" y="2400318"/>
            <a:chExt cx="1125200" cy="607426"/>
          </a:xfrm>
        </p:grpSpPr>
        <p:cxnSp>
          <p:nvCxnSpPr>
            <p:cNvPr id="56" name="Straight Connector 55"/>
            <p:cNvCxnSpPr>
              <a:stCxn id="55" idx="0"/>
            </p:cNvCxnSpPr>
            <p:nvPr/>
          </p:nvCxnSpPr>
          <p:spPr>
            <a:xfrm flipH="1" flipV="1">
              <a:off x="8728439" y="2400318"/>
              <a:ext cx="1" cy="60278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8" idx="0"/>
            </p:cNvCxnSpPr>
            <p:nvPr/>
          </p:nvCxnSpPr>
          <p:spPr>
            <a:xfrm flipH="1" flipV="1">
              <a:off x="7603240" y="2404961"/>
              <a:ext cx="1" cy="60278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/>
          <p:cNvSpPr txBox="1"/>
          <p:nvPr/>
        </p:nvSpPr>
        <p:spPr>
          <a:xfrm>
            <a:off x="6976709" y="2337593"/>
            <a:ext cx="397685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Initiation of use of lung volume recruitment</a:t>
            </a: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 flipV="1">
            <a:off x="5872881" y="4015697"/>
            <a:ext cx="1" cy="2880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5818804" y="3920387"/>
            <a:ext cx="108155" cy="10815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580861" y="4293026"/>
            <a:ext cx="2467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Use of standard heart failure interventions with deteriorating health </a:t>
            </a:r>
            <a:endParaRPr lang="en-US" sz="900" i="1" dirty="0">
              <a:latin typeface="Arial" panose="020B0604020202020204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4356663" y="2992063"/>
            <a:ext cx="108155" cy="10815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 panose="020B0604020202020204" pitchFamily="34" charset="0"/>
            </a:endParaRPr>
          </a:p>
        </p:txBody>
      </p:sp>
      <p:cxnSp>
        <p:nvCxnSpPr>
          <p:cNvPr id="65" name="Straight Connector 64"/>
          <p:cNvCxnSpPr>
            <a:cxnSpLocks/>
            <a:stCxn id="64" idx="0"/>
          </p:cNvCxnSpPr>
          <p:nvPr/>
        </p:nvCxnSpPr>
        <p:spPr>
          <a:xfrm flipV="1">
            <a:off x="4410741" y="2369820"/>
            <a:ext cx="0" cy="6222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3499995" y="1588561"/>
            <a:ext cx="2223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Initiation of ACE/ARBs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25704" y="2053552"/>
            <a:ext cx="2557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Initiation of corticosteroids</a:t>
            </a:r>
          </a:p>
        </p:txBody>
      </p:sp>
      <p:sp>
        <p:nvSpPr>
          <p:cNvPr id="69" name="Oval 68"/>
          <p:cNvSpPr/>
          <p:nvPr/>
        </p:nvSpPr>
        <p:spPr>
          <a:xfrm>
            <a:off x="4607384" y="3006815"/>
            <a:ext cx="108155" cy="10815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 panose="020B0604020202020204" pitchFamily="34" charset="0"/>
            </a:endParaRPr>
          </a:p>
        </p:txBody>
      </p:sp>
      <p:cxnSp>
        <p:nvCxnSpPr>
          <p:cNvPr id="70" name="Straight Connector 69"/>
          <p:cNvCxnSpPr>
            <a:cxnSpLocks/>
            <a:stCxn id="69" idx="0"/>
          </p:cNvCxnSpPr>
          <p:nvPr/>
        </p:nvCxnSpPr>
        <p:spPr>
          <a:xfrm flipV="1">
            <a:off x="4661462" y="2841625"/>
            <a:ext cx="0" cy="1651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4513904" y="2290346"/>
            <a:ext cx="2453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Refer to bone expert at first sign of fracture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98679" y="5838894"/>
            <a:ext cx="2782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Initiation* of casimersen </a:t>
            </a:r>
            <a:endParaRPr lang="en-US" sz="900" i="1" dirty="0">
              <a:latin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654276" y="6308338"/>
            <a:ext cx="94974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*Initiation of treatment is likely to be more beneficial, but data only available from limited age range</a:t>
            </a:r>
          </a:p>
          <a:p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ACE, angiotensin-converting enzyme; ARB, angiotensin receptor blocker.</a:t>
            </a:r>
          </a:p>
        </p:txBody>
      </p:sp>
      <p:sp>
        <p:nvSpPr>
          <p:cNvPr id="50" name="Oval 49"/>
          <p:cNvSpPr/>
          <p:nvPr/>
        </p:nvSpPr>
        <p:spPr>
          <a:xfrm>
            <a:off x="2555265" y="2975641"/>
            <a:ext cx="108155" cy="10815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 panose="020B060402020202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FD85A45-6172-5E49-992D-3519BF7B4CA9}"/>
              </a:ext>
            </a:extLst>
          </p:cNvPr>
          <p:cNvCxnSpPr>
            <a:cxnSpLocks/>
          </p:cNvCxnSpPr>
          <p:nvPr/>
        </p:nvCxnSpPr>
        <p:spPr>
          <a:xfrm flipV="1">
            <a:off x="4410741" y="1854201"/>
            <a:ext cx="0" cy="2381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20A63F9-185C-8C4A-9FF8-33F9F253962B}"/>
              </a:ext>
            </a:extLst>
          </p:cNvPr>
          <p:cNvCxnSpPr>
            <a:cxnSpLocks/>
          </p:cNvCxnSpPr>
          <p:nvPr/>
        </p:nvCxnSpPr>
        <p:spPr>
          <a:xfrm flipV="1">
            <a:off x="4427718" y="5132775"/>
            <a:ext cx="0" cy="2244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80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8" grpId="0" animBg="1"/>
      <p:bldP spid="38" grpId="0" animBg="1"/>
      <p:bldP spid="37" grpId="0" animBg="1"/>
      <p:bldP spid="44" grpId="0" animBg="1"/>
      <p:bldP spid="42" grpId="0" animBg="1"/>
      <p:bldP spid="55" grpId="0" animBg="1"/>
      <p:bldP spid="57" grpId="0"/>
      <p:bldP spid="58" grpId="0" animBg="1"/>
      <p:bldP spid="60" grpId="0" animBg="1"/>
      <p:bldP spid="62" grpId="0" animBg="1"/>
      <p:bldP spid="63" grpId="0" animBg="1"/>
      <p:bldP spid="64" grpId="0" animBg="1"/>
      <p:bldP spid="66" grpId="0"/>
      <p:bldP spid="31" grpId="0" animBg="1"/>
      <p:bldP spid="69" grpId="0" animBg="1"/>
      <p:bldP spid="72" grpId="0" animBg="1"/>
      <p:bldP spid="39" grpId="0" animBg="1"/>
      <p:bldP spid="5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/>
          <p:cNvSpPr/>
          <p:nvPr/>
        </p:nvSpPr>
        <p:spPr>
          <a:xfrm>
            <a:off x="5750232" y="5004620"/>
            <a:ext cx="727588" cy="688258"/>
          </a:xfrm>
          <a:prstGeom prst="hexagon">
            <a:avLst/>
          </a:prstGeom>
          <a:solidFill>
            <a:srgbClr val="D0D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Evolving Treatment Landscape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06223047"/>
              </p:ext>
            </p:extLst>
          </p:nvPr>
        </p:nvGraphicFramePr>
        <p:xfrm>
          <a:off x="2801818" y="1666339"/>
          <a:ext cx="6588364" cy="4392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1111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3054676"/>
            <a:ext cx="11125913" cy="1325563"/>
          </a:xfrm>
        </p:spPr>
        <p:txBody>
          <a:bodyPr/>
          <a:lstStyle/>
          <a:p>
            <a:pPr algn="ctr"/>
            <a:r>
              <a:rPr lang="en-US" noProof="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40850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Program Agenda</a:t>
            </a:r>
          </a:p>
        </p:txBody>
      </p:sp>
      <p:sp>
        <p:nvSpPr>
          <p:cNvPr id="6" name="Rectangle 5"/>
          <p:cNvSpPr/>
          <p:nvPr/>
        </p:nvSpPr>
        <p:spPr>
          <a:xfrm>
            <a:off x="1614036" y="1811513"/>
            <a:ext cx="7727188" cy="527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59595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6075" indent="-346075">
              <a:buFont typeface="+mj-lt"/>
              <a:buAutoNum type="arabicPeriod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Genetics of DMD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4036" y="3050635"/>
            <a:ext cx="7727188" cy="14151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59595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rabicPeriod" startAt="3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Advancements Focused on the Underlying Cause of DMD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Nonsense Read-Through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Exon Skipping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Gene Replacement Therapy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Gene Editing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14036" y="4582035"/>
            <a:ext cx="7727188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59595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Current and Evolving Treatment Landscape</a:t>
            </a:r>
          </a:p>
        </p:txBody>
      </p:sp>
      <p:sp>
        <p:nvSpPr>
          <p:cNvPr id="8" name="Rectangle 7"/>
          <p:cNvSpPr/>
          <p:nvPr/>
        </p:nvSpPr>
        <p:spPr>
          <a:xfrm>
            <a:off x="1614036" y="2406396"/>
            <a:ext cx="7727188" cy="527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59595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Mechanisms and Challenges of Genetic Therapies</a:t>
            </a:r>
          </a:p>
        </p:txBody>
      </p:sp>
    </p:spTree>
    <p:extLst>
      <p:ext uri="{BB962C8B-B14F-4D97-AF65-F5344CB8AC3E}">
        <p14:creationId xmlns:p14="http://schemas.microsoft.com/office/powerpoint/2010/main" val="1150483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CA170-8C64-CF4B-9B1B-30065667A6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1. Genetics of DMD</a:t>
            </a:r>
          </a:p>
        </p:txBody>
      </p:sp>
    </p:spTree>
    <p:extLst>
      <p:ext uri="{BB962C8B-B14F-4D97-AF65-F5344CB8AC3E}">
        <p14:creationId xmlns:p14="http://schemas.microsoft.com/office/powerpoint/2010/main" val="3006132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DMD Epidemiology and Prevalence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573996" y="1690255"/>
            <a:ext cx="11172825" cy="4558145"/>
          </a:xfrm>
        </p:spPr>
        <p:txBody>
          <a:bodyPr>
            <a:normAutofit/>
          </a:bodyPr>
          <a:lstStyle/>
          <a:p>
            <a:pPr marL="346075" indent="-346075"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noProof="0" dirty="0"/>
              <a:t>DMD is a rare disease that affects about </a:t>
            </a:r>
            <a:r>
              <a:rPr lang="en-US" b="1" noProof="0" dirty="0">
                <a:solidFill>
                  <a:schemeClr val="tx2"/>
                </a:solidFill>
              </a:rPr>
              <a:t>1/3000–5000</a:t>
            </a:r>
            <a:r>
              <a:rPr lang="en-US" sz="2400" noProof="0" dirty="0"/>
              <a:t> </a:t>
            </a:r>
            <a:br>
              <a:rPr lang="en-US" sz="2400" noProof="0" dirty="0"/>
            </a:br>
            <a:r>
              <a:rPr lang="en-US" sz="2400" noProof="0" dirty="0"/>
              <a:t>male births worldwide</a:t>
            </a:r>
            <a:endParaRPr lang="en-US" sz="2400" b="1" noProof="0" dirty="0">
              <a:solidFill>
                <a:schemeClr val="tx2"/>
              </a:solidFill>
            </a:endParaRPr>
          </a:p>
          <a:p>
            <a:pPr marL="346075" indent="-346075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noProof="0" dirty="0"/>
              <a:t>X-linked disorder that primarily affects </a:t>
            </a:r>
            <a:r>
              <a:rPr lang="en-US" b="1" noProof="0" dirty="0">
                <a:solidFill>
                  <a:schemeClr val="tx2"/>
                </a:solidFill>
              </a:rPr>
              <a:t>boys</a:t>
            </a:r>
            <a:r>
              <a:rPr lang="en-US" sz="2400" noProof="0" dirty="0"/>
              <a:t> 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 sz="1800" noProof="0" dirty="0"/>
              <a:t>Affected females have variable onset and progression depending on </a:t>
            </a:r>
            <a:br>
              <a:rPr lang="en-US" sz="1800" noProof="0" dirty="0"/>
            </a:br>
            <a:r>
              <a:rPr lang="en-US" sz="1800" noProof="0" dirty="0"/>
              <a:t>degree of skewed X-inactivation</a:t>
            </a:r>
          </a:p>
          <a:p>
            <a:pPr lvl="1">
              <a:spcAft>
                <a:spcPts val="600"/>
              </a:spcAft>
              <a:buClr>
                <a:schemeClr val="accent4">
                  <a:lumMod val="75000"/>
                </a:schemeClr>
              </a:buClr>
            </a:pPr>
            <a:r>
              <a:rPr lang="en-US" sz="1800" noProof="0" dirty="0"/>
              <a:t>Female carriers can have cardiac issues in adulthood in absence of </a:t>
            </a:r>
            <a:br>
              <a:rPr lang="en-US" sz="1800" noProof="0" dirty="0"/>
            </a:br>
            <a:r>
              <a:rPr lang="en-US" sz="1800" noProof="0" dirty="0"/>
              <a:t>muscle weakness</a:t>
            </a:r>
          </a:p>
          <a:p>
            <a:pPr marL="346075" indent="-346075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Median life expectancy is between 25–31 years in affected boys, depending on geographic region and care standards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7525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Genetics of DMD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573996" y="1774646"/>
            <a:ext cx="3541215" cy="4173768"/>
          </a:xfrm>
        </p:spPr>
        <p:txBody>
          <a:bodyPr/>
          <a:lstStyle/>
          <a:p>
            <a:pPr marL="0" indent="0">
              <a:spcBef>
                <a:spcPct val="20000"/>
              </a:spcBef>
              <a:buClr>
                <a:schemeClr val="accent4">
                  <a:lumMod val="75000"/>
                </a:schemeClr>
              </a:buClr>
              <a:buNone/>
            </a:pPr>
            <a:r>
              <a:rPr lang="en-US" sz="2000" i="1" noProof="0" dirty="0">
                <a:solidFill>
                  <a:schemeClr val="tx1"/>
                </a:solidFill>
              </a:rPr>
              <a:t>DMD</a:t>
            </a:r>
            <a:r>
              <a:rPr lang="en-US" sz="2000" noProof="0" dirty="0">
                <a:solidFill>
                  <a:schemeClr val="tx1"/>
                </a:solidFill>
              </a:rPr>
              <a:t> gene</a:t>
            </a:r>
          </a:p>
          <a:p>
            <a:pPr marL="346075" lvl="1" indent="-230188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noProof="0" dirty="0">
                <a:solidFill>
                  <a:schemeClr val="tx1"/>
                </a:solidFill>
              </a:rPr>
              <a:t>Largest gene in the genome</a:t>
            </a:r>
          </a:p>
          <a:p>
            <a:pPr marL="798513" lvl="2" indent="-288925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System Font Regular"/>
              <a:buChar char="–"/>
            </a:pPr>
            <a:r>
              <a:rPr lang="en-US" sz="1400" noProof="0" dirty="0">
                <a:solidFill>
                  <a:schemeClr val="tx1"/>
                </a:solidFill>
              </a:rPr>
              <a:t>2.5 million base pairs</a:t>
            </a:r>
          </a:p>
          <a:p>
            <a:pPr marL="798513" lvl="2" indent="-288925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System Font Regular"/>
              <a:buChar char="–"/>
            </a:pPr>
            <a:r>
              <a:rPr lang="en-US" sz="1400" noProof="0" dirty="0">
                <a:solidFill>
                  <a:schemeClr val="tx1"/>
                </a:solidFill>
              </a:rPr>
              <a:t>mRNA: 14,000 bases </a:t>
            </a:r>
            <a:br>
              <a:rPr lang="en-US" sz="1400" noProof="0" dirty="0">
                <a:solidFill>
                  <a:schemeClr val="tx1"/>
                </a:solidFill>
              </a:rPr>
            </a:br>
            <a:r>
              <a:rPr lang="en-US" sz="1400" noProof="0" dirty="0">
                <a:solidFill>
                  <a:schemeClr val="tx1"/>
                </a:solidFill>
              </a:rPr>
              <a:t>(0.56% coding)</a:t>
            </a:r>
          </a:p>
          <a:p>
            <a:pPr marL="346075" lvl="1" indent="-230188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Chromosome Xp21</a:t>
            </a:r>
          </a:p>
          <a:p>
            <a:pPr marL="346075" lvl="1" indent="-230188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79 exons</a:t>
            </a:r>
          </a:p>
          <a:p>
            <a:pPr marL="346075" lvl="1" indent="-230188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Skeletal muscle, cardiac, brain/retina isoforms</a:t>
            </a:r>
          </a:p>
          <a:p>
            <a:pPr marL="346075" lvl="1" indent="-230188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/>
                </a:solidFill>
              </a:rPr>
              <a:t>De novo </a:t>
            </a:r>
            <a:r>
              <a:rPr lang="en-US" sz="1600" dirty="0">
                <a:solidFill>
                  <a:schemeClr val="tx1"/>
                </a:solidFill>
              </a:rPr>
              <a:t>mutation in 1/3 of cases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738753" y="1811386"/>
            <a:ext cx="2133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82880" indent="-182880" eaLnBrk="1" hangingPunct="1">
              <a:spcBef>
                <a:spcPct val="0"/>
              </a:spcBef>
              <a:buFontTx/>
              <a:buChar char="•"/>
            </a:pPr>
            <a:r>
              <a:rPr lang="en-US" sz="1600" b="0" dirty="0">
                <a:solidFill>
                  <a:schemeClr val="bg1"/>
                </a:solidFill>
              </a:rPr>
              <a:t>Skeletal muscle</a:t>
            </a:r>
          </a:p>
          <a:p>
            <a:pPr marL="182880" indent="-182880" eaLnBrk="1" hangingPunct="1">
              <a:spcBef>
                <a:spcPct val="0"/>
              </a:spcBef>
              <a:buFontTx/>
              <a:buChar char="•"/>
            </a:pPr>
            <a:r>
              <a:rPr lang="en-US" sz="1600" b="0" dirty="0">
                <a:solidFill>
                  <a:schemeClr val="bg1"/>
                </a:solidFill>
              </a:rPr>
              <a:t>Cardiac</a:t>
            </a:r>
          </a:p>
          <a:p>
            <a:pPr marL="182880" indent="-182880" eaLnBrk="1" hangingPunct="1">
              <a:spcBef>
                <a:spcPct val="0"/>
              </a:spcBef>
              <a:buFontTx/>
              <a:buChar char="•"/>
            </a:pPr>
            <a:r>
              <a:rPr lang="en-US" sz="1600" b="0" dirty="0">
                <a:solidFill>
                  <a:schemeClr val="bg1"/>
                </a:solidFill>
              </a:rPr>
              <a:t>Brain/retina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859124" y="2317060"/>
            <a:ext cx="974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accent4">
                  <a:lumMod val="75000"/>
                </a:schemeClr>
              </a:buClr>
            </a:pPr>
            <a:r>
              <a:rPr lang="en-US" sz="1600" b="0" dirty="0"/>
              <a:t>Retina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8333865" y="2317060"/>
            <a:ext cx="841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accent4">
                  <a:lumMod val="75000"/>
                </a:schemeClr>
              </a:buClr>
            </a:pPr>
            <a:r>
              <a:rPr lang="en-US" sz="1600" b="0" dirty="0"/>
              <a:t>Brain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0077461" y="2296814"/>
            <a:ext cx="12604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accent4">
                  <a:lumMod val="75000"/>
                </a:schemeClr>
              </a:buClr>
            </a:pPr>
            <a:r>
              <a:rPr lang="en-US" sz="1600" b="0" dirty="0"/>
              <a:t>Diverse</a:t>
            </a: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9147846" y="2302679"/>
            <a:ext cx="10262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chemeClr val="accent4">
                  <a:lumMod val="75000"/>
                </a:schemeClr>
              </a:buClr>
            </a:pPr>
            <a:r>
              <a:rPr lang="en-US" sz="1600" b="0" dirty="0">
                <a:latin typeface="Arial" panose="020B0604020202020204" pitchFamily="34" charset="0"/>
              </a:rPr>
              <a:t>Schwann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1F8D4E-B7F4-2840-B9A0-0D17ADBE6F0F}"/>
              </a:ext>
            </a:extLst>
          </p:cNvPr>
          <p:cNvSpPr txBox="1"/>
          <p:nvPr/>
        </p:nvSpPr>
        <p:spPr>
          <a:xfrm>
            <a:off x="4282852" y="4521689"/>
            <a:ext cx="7258092" cy="15388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chemeClr val="accent4">
                  <a:lumMod val="75000"/>
                </a:schemeClr>
              </a:buClr>
            </a:pPr>
            <a:r>
              <a:rPr lang="en-US" dirty="0">
                <a:latin typeface="Arial" panose="020B0604020202020204" pitchFamily="34" charset="0"/>
              </a:rPr>
              <a:t>Carrier status (heterozygosity):</a:t>
            </a:r>
          </a:p>
          <a:p>
            <a:pPr marL="285750" indent="-285750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10% of female carriers show some disease manifestations that might affect </a:t>
            </a:r>
            <a:br>
              <a:rPr lang="en-US" sz="1600" dirty="0">
                <a:latin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</a:rPr>
              <a:t>motor and/or cardiac function</a:t>
            </a:r>
          </a:p>
          <a:p>
            <a:pPr marL="285750" indent="-285750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Gonadal/germline mosaicism </a:t>
            </a:r>
          </a:p>
          <a:p>
            <a:pPr marL="742950" lvl="1" indent="-285750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–"/>
            </a:pPr>
            <a:r>
              <a:rPr lang="en-US" sz="1400" dirty="0">
                <a:latin typeface="Arial" panose="020B0604020202020204" pitchFamily="34" charset="0"/>
              </a:rPr>
              <a:t>Negative carrier testing does not mean that a mother has zero risk of passing the mutation to subsequent children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33867" y="2645748"/>
            <a:ext cx="77104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Dp427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22076" y="2645748"/>
            <a:ext cx="77104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Dp260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99135" y="2645748"/>
            <a:ext cx="77104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Dp140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93232" y="2645748"/>
            <a:ext cx="7568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Dp116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47423" y="2645748"/>
            <a:ext cx="62837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Dp71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001845" y="3042169"/>
            <a:ext cx="281007" cy="63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001845" y="3184115"/>
            <a:ext cx="281007" cy="63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001845" y="3336322"/>
            <a:ext cx="281007" cy="63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001845" y="3492415"/>
            <a:ext cx="1082040" cy="57908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</a:rPr>
              <a:t>Actin-binding domain</a:t>
            </a:r>
          </a:p>
        </p:txBody>
      </p:sp>
      <p:sp>
        <p:nvSpPr>
          <p:cNvPr id="26" name="Oval 25"/>
          <p:cNvSpPr/>
          <p:nvPr/>
        </p:nvSpPr>
        <p:spPr>
          <a:xfrm>
            <a:off x="5091506" y="3546472"/>
            <a:ext cx="160020" cy="465307"/>
          </a:xfrm>
          <a:prstGeom prst="ellipse">
            <a:avLst/>
          </a:prstGeom>
          <a:gradFill>
            <a:gsLst>
              <a:gs pos="0">
                <a:schemeClr val="accent4"/>
              </a:gs>
              <a:gs pos="8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</a:rPr>
              <a:t>H1</a:t>
            </a:r>
          </a:p>
        </p:txBody>
      </p:sp>
      <p:sp>
        <p:nvSpPr>
          <p:cNvPr id="27" name="Oval 26"/>
          <p:cNvSpPr/>
          <p:nvPr/>
        </p:nvSpPr>
        <p:spPr>
          <a:xfrm>
            <a:off x="5803975" y="3546472"/>
            <a:ext cx="160020" cy="465307"/>
          </a:xfrm>
          <a:prstGeom prst="ellipse">
            <a:avLst/>
          </a:prstGeom>
          <a:gradFill>
            <a:gsLst>
              <a:gs pos="0">
                <a:schemeClr val="accent4"/>
              </a:gs>
              <a:gs pos="8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</a:rPr>
              <a:t>H2</a:t>
            </a:r>
          </a:p>
        </p:txBody>
      </p:sp>
      <p:sp>
        <p:nvSpPr>
          <p:cNvPr id="28" name="Oval 27"/>
          <p:cNvSpPr/>
          <p:nvPr/>
        </p:nvSpPr>
        <p:spPr>
          <a:xfrm>
            <a:off x="9112349" y="3546471"/>
            <a:ext cx="160020" cy="465307"/>
          </a:xfrm>
          <a:prstGeom prst="ellipse">
            <a:avLst/>
          </a:prstGeom>
          <a:gradFill>
            <a:gsLst>
              <a:gs pos="0">
                <a:schemeClr val="accent4"/>
              </a:gs>
              <a:gs pos="8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</a:rPr>
              <a:t>H3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251526" y="3492415"/>
            <a:ext cx="152399" cy="5790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40755" y="3489582"/>
            <a:ext cx="152399" cy="5790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636696" y="3489582"/>
            <a:ext cx="152399" cy="5790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963995" y="3483201"/>
            <a:ext cx="152399" cy="5790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163821" y="3483201"/>
            <a:ext cx="152399" cy="5790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63647" y="3483201"/>
            <a:ext cx="152399" cy="5790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63473" y="3483201"/>
            <a:ext cx="152399" cy="5790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763299" y="3483201"/>
            <a:ext cx="152399" cy="5790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963125" y="3483201"/>
            <a:ext cx="152399" cy="5790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162951" y="3483201"/>
            <a:ext cx="152399" cy="5790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362777" y="3483201"/>
            <a:ext cx="152399" cy="5790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562603" y="3483201"/>
            <a:ext cx="152399" cy="5790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762429" y="3483201"/>
            <a:ext cx="152399" cy="5790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962255" y="3483201"/>
            <a:ext cx="152399" cy="5790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162081" y="3483201"/>
            <a:ext cx="152399" cy="5790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361907" y="3483201"/>
            <a:ext cx="152399" cy="5790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561733" y="3483201"/>
            <a:ext cx="152399" cy="5790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761559" y="3483201"/>
            <a:ext cx="152399" cy="5790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961382" y="3483201"/>
            <a:ext cx="152399" cy="5790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270937" y="3483201"/>
            <a:ext cx="152399" cy="5790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470763" y="3483201"/>
            <a:ext cx="152399" cy="5790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670589" y="3483201"/>
            <a:ext cx="152399" cy="5790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870415" y="3483201"/>
            <a:ext cx="152399" cy="5790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070238" y="3483201"/>
            <a:ext cx="152399" cy="5790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0383952" y="3469816"/>
            <a:ext cx="479703" cy="579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45720" rIns="9144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Cysteine-rich domain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0873422" y="3469816"/>
            <a:ext cx="667529" cy="579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C-terminal domain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4009465" y="3042169"/>
            <a:ext cx="0" cy="447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7155331" y="3027068"/>
            <a:ext cx="281007" cy="63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162951" y="3027068"/>
            <a:ext cx="0" cy="447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8759382" y="3021407"/>
            <a:ext cx="281007" cy="63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8767002" y="3021407"/>
            <a:ext cx="0" cy="447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9485854" y="3021407"/>
            <a:ext cx="281007" cy="63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9493474" y="3021407"/>
            <a:ext cx="0" cy="447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10207397" y="3012616"/>
            <a:ext cx="281007" cy="63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0215017" y="3012616"/>
            <a:ext cx="0" cy="447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10465722" y="4150859"/>
            <a:ext cx="95189" cy="306366"/>
          </a:xfrm>
          <a:prstGeom prst="ellipse">
            <a:avLst/>
          </a:prstGeom>
          <a:gradFill>
            <a:gsLst>
              <a:gs pos="0">
                <a:schemeClr val="accent4"/>
              </a:gs>
              <a:gs pos="8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0522811" y="4126996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H=hinge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7362777" y="4140079"/>
            <a:ext cx="1275155" cy="76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7393483" y="4215417"/>
            <a:ext cx="11910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</a:rPr>
              <a:t>Actin-binding domain</a:t>
            </a:r>
          </a:p>
        </p:txBody>
      </p:sp>
      <p:sp>
        <p:nvSpPr>
          <p:cNvPr id="29" name="Oval 28"/>
          <p:cNvSpPr/>
          <p:nvPr/>
        </p:nvSpPr>
        <p:spPr>
          <a:xfrm>
            <a:off x="10224869" y="3526705"/>
            <a:ext cx="160020" cy="465307"/>
          </a:xfrm>
          <a:prstGeom prst="ellipse">
            <a:avLst/>
          </a:prstGeom>
          <a:gradFill>
            <a:gsLst>
              <a:gs pos="0">
                <a:schemeClr val="accent4"/>
              </a:gs>
              <a:gs pos="8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</a:rPr>
              <a:t>H4</a:t>
            </a:r>
          </a:p>
        </p:txBody>
      </p:sp>
      <p:sp>
        <p:nvSpPr>
          <p:cNvPr id="4" name="Rectangle 3"/>
          <p:cNvSpPr/>
          <p:nvPr/>
        </p:nvSpPr>
        <p:spPr>
          <a:xfrm>
            <a:off x="4009465" y="1746556"/>
            <a:ext cx="7531486" cy="33036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</a:rPr>
              <a:t>Dystrophin Structure and Promoters</a:t>
            </a:r>
          </a:p>
        </p:txBody>
      </p:sp>
    </p:spTree>
    <p:extLst>
      <p:ext uri="{BB962C8B-B14F-4D97-AF65-F5344CB8AC3E}">
        <p14:creationId xmlns:p14="http://schemas.microsoft.com/office/powerpoint/2010/main" val="4254116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noProof="0" dirty="0"/>
              <a:t>Mutations in </a:t>
            </a:r>
            <a:r>
              <a:rPr lang="en-US" sz="3200" i="1" noProof="0" dirty="0"/>
              <a:t>DMD</a:t>
            </a:r>
            <a:r>
              <a:rPr lang="en-US" sz="3200" noProof="0" dirty="0"/>
              <a:t> Gene Lead to a Spectrum of Phenotypes</a:t>
            </a:r>
            <a:endParaRPr lang="en-US" noProof="0" dirty="0"/>
          </a:p>
        </p:txBody>
      </p:sp>
      <p:pic>
        <p:nvPicPr>
          <p:cNvPr id="8" name="Picture 6" descr="Absent dystrophin; 1 revert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3691" y="2561753"/>
            <a:ext cx="2000592" cy="146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16797" y="1983201"/>
            <a:ext cx="411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</a:rPr>
              <a:t>Loss of dystrophin demonstrated with immunohistochemistry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703928"/>
              </p:ext>
            </p:extLst>
          </p:nvPr>
        </p:nvGraphicFramePr>
        <p:xfrm>
          <a:off x="732109" y="2054038"/>
          <a:ext cx="6385867" cy="3629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9383">
                  <a:extLst>
                    <a:ext uri="{9D8B030D-6E8A-4147-A177-3AD203B41FA5}">
                      <a16:colId xmlns:a16="http://schemas.microsoft.com/office/drawing/2014/main" val="2883316465"/>
                    </a:ext>
                  </a:extLst>
                </a:gridCol>
                <a:gridCol w="1274843">
                  <a:extLst>
                    <a:ext uri="{9D8B030D-6E8A-4147-A177-3AD203B41FA5}">
                      <a16:colId xmlns:a16="http://schemas.microsoft.com/office/drawing/2014/main" val="4087185578"/>
                    </a:ext>
                  </a:extLst>
                </a:gridCol>
                <a:gridCol w="1353733">
                  <a:extLst>
                    <a:ext uri="{9D8B030D-6E8A-4147-A177-3AD203B41FA5}">
                      <a16:colId xmlns:a16="http://schemas.microsoft.com/office/drawing/2014/main" val="2244036110"/>
                    </a:ext>
                  </a:extLst>
                </a:gridCol>
                <a:gridCol w="1457908">
                  <a:extLst>
                    <a:ext uri="{9D8B030D-6E8A-4147-A177-3AD203B41FA5}">
                      <a16:colId xmlns:a16="http://schemas.microsoft.com/office/drawing/2014/main" val="52852994"/>
                    </a:ext>
                  </a:extLst>
                </a:gridCol>
              </a:tblGrid>
              <a:tr h="400106">
                <a:tc gridSpan="4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Variable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 Dystrophin Levels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774962"/>
                  </a:ext>
                </a:extLst>
              </a:tr>
              <a:tr h="38084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vert="vert270"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Phenotype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086705"/>
                  </a:ext>
                </a:extLst>
              </a:tr>
              <a:tr h="633502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Appearance of dystrophin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DMD</a:t>
                      </a:r>
                    </a:p>
                  </a:txBody>
                  <a:tcPr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Intermediate</a:t>
                      </a:r>
                    </a:p>
                  </a:txBody>
                  <a:tcPr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BMD</a:t>
                      </a:r>
                    </a:p>
                  </a:txBody>
                  <a:tcPr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832083"/>
                  </a:ext>
                </a:extLst>
              </a:tr>
              <a:tr h="99516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Western blot analysis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Undetectable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Normal/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abnormal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detectable amount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Normal/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abnormal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detectable amount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333566"/>
                  </a:ext>
                </a:extLst>
              </a:tr>
              <a:tr h="1219877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Immunohistochemistry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 or almost complete absence</a:t>
                      </a:r>
                    </a:p>
                  </a:txBody>
                  <a:tcPr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 appearing/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reduced intensity +/– patchy staining</a:t>
                      </a:r>
                    </a:p>
                  </a:txBody>
                  <a:tcPr anchor="ctr"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40512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411891" y="4027037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</a:rPr>
              <a:t>BMD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09835" y="4027037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</a:rPr>
              <a:t>DMD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8016" y="2589419"/>
            <a:ext cx="2031819" cy="14671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9015" y="4334814"/>
            <a:ext cx="2022374" cy="13944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305873" y="5683536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</a:rPr>
              <a:t>Normal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03657" y="6397789"/>
            <a:ext cx="94974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latin typeface="Arial" panose="020B0604020202020204" pitchFamily="34" charset="0"/>
              </a:rPr>
              <a:t>BMD, Becker muscular dystrophy.</a:t>
            </a:r>
            <a:br>
              <a:rPr lang="en-US" sz="1000" dirty="0">
                <a:latin typeface="Arial" panose="020B0604020202020204" pitchFamily="34" charset="0"/>
              </a:rPr>
            </a:br>
            <a:r>
              <a:rPr lang="en-US" sz="1000" dirty="0">
                <a:latin typeface="Arial" panose="020B0604020202020204" pitchFamily="34" charset="0"/>
              </a:rPr>
              <a:t>Komaki R, et al. </a:t>
            </a:r>
            <a:r>
              <a:rPr lang="en-US" sz="1000" i="1" dirty="0">
                <a:latin typeface="Arial" panose="020B0604020202020204" pitchFamily="34" charset="0"/>
              </a:rPr>
              <a:t>J Hum Genet. 2</a:t>
            </a:r>
            <a:r>
              <a:rPr lang="en-US" sz="1000" dirty="0">
                <a:latin typeface="Arial" panose="020B0604020202020204" pitchFamily="34" charset="0"/>
              </a:rPr>
              <a:t>020;65(10):903-909. </a:t>
            </a:r>
          </a:p>
        </p:txBody>
      </p:sp>
    </p:spTree>
    <p:extLst>
      <p:ext uri="{BB962C8B-B14F-4D97-AF65-F5344CB8AC3E}">
        <p14:creationId xmlns:p14="http://schemas.microsoft.com/office/powerpoint/2010/main" val="2393835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92181" y="5166251"/>
            <a:ext cx="5138718" cy="249006"/>
          </a:xfrm>
          <a:prstGeom prst="rect">
            <a:avLst/>
          </a:prstGeom>
          <a:solidFill>
            <a:schemeClr val="accent1">
              <a:lumMod val="20000"/>
              <a:lumOff val="80000"/>
              <a:alpha val="5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Types of </a:t>
            </a:r>
            <a:r>
              <a:rPr lang="en-US" i="1" noProof="0" dirty="0"/>
              <a:t>DMD</a:t>
            </a:r>
            <a:r>
              <a:rPr lang="en-US" noProof="0" dirty="0"/>
              <a:t> Mutations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573997" y="1553263"/>
            <a:ext cx="3592650" cy="4630721"/>
          </a:xfrm>
        </p:spPr>
        <p:txBody>
          <a:bodyPr>
            <a:noAutofit/>
          </a:bodyPr>
          <a:lstStyle/>
          <a:p>
            <a:pPr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noProof="0" dirty="0"/>
              <a:t>Almost 90% of </a:t>
            </a:r>
            <a:r>
              <a:rPr lang="en-US" sz="2400" i="1" noProof="0" dirty="0"/>
              <a:t>DMD </a:t>
            </a:r>
            <a:r>
              <a:rPr lang="en-US" sz="2400" noProof="0" dirty="0"/>
              <a:t>mutations result in Duchenne phenotype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64905" y="1678839"/>
            <a:ext cx="7208355" cy="439923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31878" y="1741711"/>
            <a:ext cx="694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Type and Frequency of Mutations in the TREAT-NMD DMD Global Database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744619" y="2460556"/>
            <a:ext cx="6126480" cy="8389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744619" y="2823691"/>
            <a:ext cx="6126480" cy="8389"/>
          </a:xfrm>
          <a:prstGeom prst="line">
            <a:avLst/>
          </a:prstGeom>
          <a:ln w="952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86625" y="2437415"/>
            <a:ext cx="684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Type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74075" y="2474180"/>
            <a:ext cx="1783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Percent of Total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602487"/>
              </p:ext>
            </p:extLst>
          </p:nvPr>
        </p:nvGraphicFramePr>
        <p:xfrm>
          <a:off x="4820639" y="2891984"/>
          <a:ext cx="6430067" cy="3139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4426">
                  <a:extLst>
                    <a:ext uri="{9D8B030D-6E8A-4147-A177-3AD203B41FA5}">
                      <a16:colId xmlns:a16="http://schemas.microsoft.com/office/drawing/2014/main" val="3952277321"/>
                    </a:ext>
                  </a:extLst>
                </a:gridCol>
                <a:gridCol w="2605641">
                  <a:extLst>
                    <a:ext uri="{9D8B030D-6E8A-4147-A177-3AD203B41FA5}">
                      <a16:colId xmlns:a16="http://schemas.microsoft.com/office/drawing/2014/main" val="13859688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Large mutations</a:t>
                      </a:r>
                    </a:p>
                    <a:p>
                      <a:pPr lvl="1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Deletions (≥1 exon)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Duplications (≥1 exon)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79%</a:t>
                      </a:r>
                      <a:b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68%</a:t>
                      </a:r>
                      <a:b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018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Small mutations (indel)</a:t>
                      </a:r>
                    </a:p>
                    <a:p>
                      <a:pPr lvl="1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Deletions (&lt;1 exon)</a:t>
                      </a:r>
                    </a:p>
                    <a:p>
                      <a:pPr lvl="1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Insertion (≥1 exon)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  <a:b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  <a:b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22127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Splice sites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010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Point mutations</a:t>
                      </a:r>
                    </a:p>
                    <a:p>
                      <a:pPr lvl="1"/>
                      <a:r>
                        <a:rPr lang="en-US" sz="16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Nonsense</a:t>
                      </a:r>
                    </a:p>
                    <a:p>
                      <a:pPr lvl="1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br>
                        <a:rPr lang="en-US" sz="16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559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Mid-intronic mutations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635693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914049" y="6397789"/>
            <a:ext cx="94974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NMD, neuromuscular disease.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Bladen CL, et al. </a:t>
            </a:r>
            <a:r>
              <a:rPr lang="en-US" sz="1000" i="1" dirty="0">
                <a:solidFill>
                  <a:schemeClr val="bg1"/>
                </a:solidFill>
                <a:latin typeface="Arial" panose="020B0604020202020204" pitchFamily="34" charset="0"/>
              </a:rPr>
              <a:t>Hum Mutat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. 2015;36(4):395-402.</a:t>
            </a:r>
          </a:p>
        </p:txBody>
      </p:sp>
    </p:spTree>
    <p:extLst>
      <p:ext uri="{BB962C8B-B14F-4D97-AF65-F5344CB8AC3E}">
        <p14:creationId xmlns:p14="http://schemas.microsoft.com/office/powerpoint/2010/main" val="278494139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xt slid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5CC7"/>
      </a:accent1>
      <a:accent2>
        <a:srgbClr val="F1B434"/>
      </a:accent2>
      <a:accent3>
        <a:srgbClr val="E64561"/>
      </a:accent3>
      <a:accent4>
        <a:srgbClr val="5DDAC0"/>
      </a:accent4>
      <a:accent5>
        <a:srgbClr val="4A317D"/>
      </a:accent5>
      <a:accent6>
        <a:srgbClr val="E7E6E6"/>
      </a:accent6>
      <a:hlink>
        <a:srgbClr val="0563C1"/>
      </a:hlink>
      <a:folHlink>
        <a:srgbClr val="954F72"/>
      </a:folHlink>
    </a:clrScheme>
    <a:fontScheme name="MDA template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wrap="square" lIns="0" tIns="12700" rIns="0" bIns="0" rtlCol="0">
        <a:spAutoFit/>
      </a:bodyPr>
      <a:lstStyle>
        <a:defPPr marL="12700" algn="l">
          <a:lnSpc>
            <a:spcPts val="3604"/>
          </a:lnSpc>
          <a:spcBef>
            <a:spcPts val="100"/>
          </a:spcBef>
          <a:defRPr sz="4300" kern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ransitions in Care Deck_Module 2_New Template" id="{FC3D4B42-4960-A041-80FA-6067B2939AD5}" vid="{997DAB93-11B0-9347-9978-1255999DC9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FB355E1A76B141A42D6A27B77BBA1E" ma:contentTypeVersion="14" ma:contentTypeDescription="Create a new document." ma:contentTypeScope="" ma:versionID="eecb1f4ec9510cd0ee1bcbefd22d51be">
  <xsd:schema xmlns:xsd="http://www.w3.org/2001/XMLSchema" xmlns:xs="http://www.w3.org/2001/XMLSchema" xmlns:p="http://schemas.microsoft.com/office/2006/metadata/properties" xmlns:ns1="http://schemas.microsoft.com/sharepoint/v3" xmlns:ns2="d4f5fa66-5d4d-4ce9-940d-5dfe0314a10b" xmlns:ns3="9d2a39a1-1a9c-4cbd-bb11-107021b4e493" targetNamespace="http://schemas.microsoft.com/office/2006/metadata/properties" ma:root="true" ma:fieldsID="48da98cd75e23a14ab630a36693742e5" ns1:_="" ns2:_="" ns3:_="">
    <xsd:import namespace="http://schemas.microsoft.com/sharepoint/v3"/>
    <xsd:import namespace="d4f5fa66-5d4d-4ce9-940d-5dfe0314a10b"/>
    <xsd:import namespace="9d2a39a1-1a9c-4cbd-bb11-107021b4e4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f5fa66-5d4d-4ce9-940d-5dfe0314a1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a39a1-1a9c-4cbd-bb11-107021b4e49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AC494D-FABA-45F9-9ED5-BBBCF6756E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4f5fa66-5d4d-4ce9-940d-5dfe0314a10b"/>
    <ds:schemaRef ds:uri="9d2a39a1-1a9c-4cbd-bb11-107021b4e4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7B7822-49FC-4438-A8BB-4D70AEB8B545}">
  <ds:schemaRefs>
    <ds:schemaRef ds:uri="9d2a39a1-1a9c-4cbd-bb11-107021b4e493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sharepoint/v3"/>
    <ds:schemaRef ds:uri="http://schemas.microsoft.com/office/2006/metadata/properties"/>
    <ds:schemaRef ds:uri="http://schemas.microsoft.com/office/infopath/2007/PartnerControls"/>
    <ds:schemaRef ds:uri="http://purl.org/dc/dcmitype/"/>
    <ds:schemaRef ds:uri="d4f5fa66-5d4d-4ce9-940d-5dfe0314a10b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C60CF5F-B4BE-47AF-9585-D6BC74E16A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19465</TotalTime>
  <Words>3206</Words>
  <Application>Microsoft Office PowerPoint</Application>
  <PresentationFormat>Widescreen</PresentationFormat>
  <Paragraphs>465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Arial Rounded MT Bold</vt:lpstr>
      <vt:lpstr>Courier New</vt:lpstr>
      <vt:lpstr>Freestyle Script</vt:lpstr>
      <vt:lpstr>Mistral</vt:lpstr>
      <vt:lpstr>System Font Regular</vt:lpstr>
      <vt:lpstr>Wingdings</vt:lpstr>
      <vt:lpstr>Custom Design</vt:lpstr>
      <vt:lpstr>text slide</vt:lpstr>
      <vt:lpstr>PowerPoint Presentation</vt:lpstr>
      <vt:lpstr>Russell J. Butterfield, MD, PhD</vt:lpstr>
      <vt:lpstr>Program Objectives</vt:lpstr>
      <vt:lpstr>Program Agenda</vt:lpstr>
      <vt:lpstr>PowerPoint Presentation</vt:lpstr>
      <vt:lpstr>DMD Epidemiology and Prevalence</vt:lpstr>
      <vt:lpstr>Genetics of DMD</vt:lpstr>
      <vt:lpstr>Mutations in DMD Gene Lead to a Spectrum of Phenotypes</vt:lpstr>
      <vt:lpstr>Types of DMD Mutations</vt:lpstr>
      <vt:lpstr>Reading Frame Rule</vt:lpstr>
      <vt:lpstr>Reading Frame Rule (cont.)</vt:lpstr>
      <vt:lpstr>Exceptions to Reading Frame Rule</vt:lpstr>
      <vt:lpstr>Genetic Modifiers</vt:lpstr>
      <vt:lpstr>PowerPoint Presentation</vt:lpstr>
      <vt:lpstr>‘Central Dogma’ Guides Therapeutic Targets for  Gene Therapy</vt:lpstr>
      <vt:lpstr>Approaches to Genetic Therapy in DMD</vt:lpstr>
      <vt:lpstr>ABCs of Gene Therapy:  Characteristics of AAV</vt:lpstr>
      <vt:lpstr>ABCs of Gene Therapy:  Targeting Different Tissues</vt:lpstr>
      <vt:lpstr>ABCs of Gene Therapy: Keys for Effective Gene Transfer</vt:lpstr>
      <vt:lpstr>Success in SMA Treatment</vt:lpstr>
      <vt:lpstr>Features of a Good Candidate for Gene Therapy: DMD vs SMA</vt:lpstr>
      <vt:lpstr>Challenges for Genetic Therapies in Muscular Dystrophy</vt:lpstr>
      <vt:lpstr>Microdystrohpin/Minidystrophin1,2</vt:lpstr>
      <vt:lpstr>PowerPoint Presentation</vt:lpstr>
      <vt:lpstr>Therapeutic Approaches to Restoring Dystrophin  Protein Levels1,2</vt:lpstr>
      <vt:lpstr>Therapeutic Approaches to Restoring Dystrophin  Protein Levels1,2 (cont.)</vt:lpstr>
      <vt:lpstr>Nonsense Readthrough (Premature Stop Codon)</vt:lpstr>
      <vt:lpstr>Therapeutic Approaches to Restoring Dystrophin  Protein Levels1,2 (cont.)</vt:lpstr>
      <vt:lpstr>Eteplirsen/Golodirsen/Vitolarsen/Casimersen:  ASOs That Modifies Splicing on Dystrophin Pre-mRNA</vt:lpstr>
      <vt:lpstr>Therapeutic Approaches to Restoring Dystrophin  Protein Levels1,2 (cont.)</vt:lpstr>
      <vt:lpstr>Gene Replacement Therapy for DMD Using AAV Vector1–3</vt:lpstr>
      <vt:lpstr>Outstanding Questions for Gene-Targeted Therapies</vt:lpstr>
      <vt:lpstr>CRISPR – Clustered Regularly Interspaced Short Palindromic Repeats</vt:lpstr>
      <vt:lpstr>PowerPoint Presentation</vt:lpstr>
      <vt:lpstr>Overview of Current Pharmacological Management of DMD</vt:lpstr>
      <vt:lpstr>Evolving Treatment Landscape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Microsoft Office User</dc:creator>
  <cp:lastModifiedBy>Jeffrey Cook</cp:lastModifiedBy>
  <cp:revision>1304</cp:revision>
  <dcterms:created xsi:type="dcterms:W3CDTF">2019-03-02T01:24:14Z</dcterms:created>
  <dcterms:modified xsi:type="dcterms:W3CDTF">2021-04-23T14:27:23Z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0x010100CCFB355E1A76B141A42D6A27B77BBA1E</vt:lpwstr>
  </property>
</Properties>
</file>