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notesMasterIdLst>
    <p:notesMasterId r:id="rId43"/>
  </p:notesMasterIdLst>
  <p:sldIdLst>
    <p:sldId id="626" r:id="rId5"/>
    <p:sldId id="591" r:id="rId6"/>
    <p:sldId id="660" r:id="rId7"/>
    <p:sldId id="661" r:id="rId8"/>
    <p:sldId id="629" r:id="rId9"/>
    <p:sldId id="668" r:id="rId10"/>
    <p:sldId id="630" r:id="rId11"/>
    <p:sldId id="631" r:id="rId12"/>
    <p:sldId id="671" r:id="rId13"/>
    <p:sldId id="633" r:id="rId14"/>
    <p:sldId id="659" r:id="rId15"/>
    <p:sldId id="635" r:id="rId16"/>
    <p:sldId id="678" r:id="rId17"/>
    <p:sldId id="639" r:id="rId18"/>
    <p:sldId id="673" r:id="rId19"/>
    <p:sldId id="662" r:id="rId20"/>
    <p:sldId id="641" r:id="rId21"/>
    <p:sldId id="670" r:id="rId22"/>
    <p:sldId id="664" r:id="rId23"/>
    <p:sldId id="665" r:id="rId24"/>
    <p:sldId id="643" r:id="rId25"/>
    <p:sldId id="644" r:id="rId26"/>
    <p:sldId id="645" r:id="rId27"/>
    <p:sldId id="663" r:id="rId28"/>
    <p:sldId id="674" r:id="rId29"/>
    <p:sldId id="676" r:id="rId30"/>
    <p:sldId id="666" r:id="rId31"/>
    <p:sldId id="677" r:id="rId32"/>
    <p:sldId id="648" r:id="rId33"/>
    <p:sldId id="649" r:id="rId34"/>
    <p:sldId id="651" r:id="rId35"/>
    <p:sldId id="652" r:id="rId36"/>
    <p:sldId id="653" r:id="rId37"/>
    <p:sldId id="675" r:id="rId38"/>
    <p:sldId id="654" r:id="rId39"/>
    <p:sldId id="655" r:id="rId40"/>
    <p:sldId id="667" r:id="rId41"/>
    <p:sldId id="62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Wilson" initials="MW" lastIdx="8" clrIdx="0"/>
  <p:cmAuthor id="2" name="Grace Pavlath" initials="GP" lastIdx="16" clrIdx="1"/>
  <p:cmAuthor id="3" name="Grace Pavlath" initials="GP [2]" lastIdx="1" clrIdx="2"/>
  <p:cmAuthor id="4" name="Grace Pavlath" initials="GP [3]" lastIdx="1" clrIdx="3"/>
  <p:cmAuthor id="5" name="Grace Pavlath" initials="GP [4]" lastIdx="1" clrIdx="4"/>
  <p:cmAuthor id="6" name="Grace Pavlath" initials="GP [5]" lastIdx="1" clrIdx="5"/>
  <p:cmAuthor id="7" name="Grace Pavlath" initials="GP [6]" lastIdx="1" clrIdx="6"/>
  <p:cmAuthor id="8" name="Grace Pavlath" initials="GP [7]" lastIdx="1" clrIdx="7"/>
  <p:cmAuthor id="9" name="Grace Pavlath" initials="GP [8]" lastIdx="1" clrIdx="8"/>
  <p:cmAuthor id="10" name="Grace Pavlath" initials="GP [9]" lastIdx="1" clrIdx="9"/>
  <p:cmAuthor id="11" name="Grace Pavlath" initials="GP [10]" lastIdx="1" clrIdx="10"/>
  <p:cmAuthor id="12" name="Grace Pavlath" initials="GP [11]" lastIdx="1" clrIdx="11"/>
  <p:cmAuthor id="13" name="Grace Pavlath" initials="GP [12]" lastIdx="1" clrIdx="12"/>
  <p:cmAuthor id="14" name="Grace Pavlath" initials="GP [13]" lastIdx="1" clrIdx="13"/>
  <p:cmAuthor id="15" name="Grace Pavlath" initials="GP [14]" lastIdx="1" clrIdx="14"/>
  <p:cmAuthor id="16" name="Grace Pavlath" initials="GP [15]" lastIdx="1" clrIdx="15"/>
  <p:cmAuthor id="17" name="Grace Pavlath" initials="GP [16]" lastIdx="1" clrIdx="16"/>
  <p:cmAuthor id="18" name="Hilary Shinn" initials="HS" lastIdx="6" clrIdx="17"/>
  <p:cmAuthor id="19" name="Nancy Intrator" initials="NI" lastIdx="16" clrIdx="18">
    <p:extLst>
      <p:ext uri="{19B8F6BF-5375-455C-9EA6-DF929625EA0E}">
        <p15:presenceInfo xmlns:p15="http://schemas.microsoft.com/office/powerpoint/2012/main" userId="S-1-5-21-1448435315-118048320-1235820382-61591" providerId="AD"/>
      </p:ext>
    </p:extLst>
  </p:cmAuthor>
  <p:cmAuthor id="20" name="Sujatha Gurunathan" initials="SG" lastIdx="62" clrIdx="19">
    <p:extLst>
      <p:ext uri="{19B8F6BF-5375-455C-9EA6-DF929625EA0E}">
        <p15:presenceInfo xmlns:p15="http://schemas.microsoft.com/office/powerpoint/2012/main" userId="f18a0a58e9ec77e6" providerId="Windows Live"/>
      </p:ext>
    </p:extLst>
  </p:cmAuthor>
  <p:cmAuthor id="21" name="Sujatha Gurunathan" initials="SG [2]" lastIdx="2" clrIdx="20">
    <p:extLst>
      <p:ext uri="{19B8F6BF-5375-455C-9EA6-DF929625EA0E}">
        <p15:presenceInfo xmlns:p15="http://schemas.microsoft.com/office/powerpoint/2012/main" userId="dc0775bdb545e307" providerId="Windows Live"/>
      </p:ext>
    </p:extLst>
  </p:cmAuthor>
  <p:cmAuthor id="22" name="Lindsey Baker" initials="LB" lastIdx="2" clrIdx="21">
    <p:extLst>
      <p:ext uri="{19B8F6BF-5375-455C-9EA6-DF929625EA0E}">
        <p15:presenceInfo xmlns:p15="http://schemas.microsoft.com/office/powerpoint/2012/main" userId="S::LBaker@mdausa.org::c9123139-8aeb-446a-bbaf-e761e2ea8e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84E"/>
    <a:srgbClr val="FFFFFF"/>
    <a:srgbClr val="E64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6114B-FA14-2848-8E3E-6DF72DD5D030}" v="2" dt="2020-08-14T01:14:48.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3" autoAdjust="0"/>
    <p:restoredTop sz="68642" autoAdjust="0"/>
  </p:normalViewPr>
  <p:slideViewPr>
    <p:cSldViewPr snapToGrid="0">
      <p:cViewPr varScale="1">
        <p:scale>
          <a:sx n="87" d="100"/>
          <a:sy n="87" d="100"/>
        </p:scale>
        <p:origin x="2576" y="200"/>
      </p:cViewPr>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AAE6B9-41E3-4BEC-825A-880C32ED2526}" type="datetimeFigureOut">
              <a:rPr lang="en-US" smtClean="0"/>
              <a:t>8/27/20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A768E-7E44-40D6-AAEA-1843133FCFF7}" type="slidenum">
              <a:rPr lang="en-US" smtClean="0"/>
              <a:t>‹#›</a:t>
            </a:fld>
            <a:endParaRPr lang="en-US" dirty="0"/>
          </a:p>
        </p:txBody>
      </p:sp>
    </p:spTree>
    <p:extLst>
      <p:ext uri="{BB962C8B-B14F-4D97-AF65-F5344CB8AC3E}">
        <p14:creationId xmlns:p14="http://schemas.microsoft.com/office/powerpoint/2010/main" val="250648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ell.com/fulltext/S0092-8674(02)00646-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8A768E-7E44-40D6-AAEA-1843133FCFF7}" type="slidenum">
              <a:rPr lang="en-US" smtClean="0"/>
              <a:t>1</a:t>
            </a:fld>
            <a:endParaRPr lang="en-US" dirty="0"/>
          </a:p>
        </p:txBody>
      </p:sp>
    </p:spTree>
    <p:extLst>
      <p:ext uri="{BB962C8B-B14F-4D97-AF65-F5344CB8AC3E}">
        <p14:creationId xmlns:p14="http://schemas.microsoft.com/office/powerpoint/2010/main" val="132335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endParaRPr lang="en-US" dirty="0"/>
          </a:p>
          <a:p>
            <a:endParaRPr lang="en-US" dirty="0"/>
          </a:p>
          <a:p>
            <a:r>
              <a:rPr lang="en-US"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Electromyography and muscle biopsy were once a standard part of the diagnostic evaluation for SMA but are seldom needed now that molecular genetic testing is widely available.</a:t>
            </a:r>
          </a:p>
          <a:p>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10</a:t>
            </a:fld>
            <a:endParaRPr lang="en-US" dirty="0"/>
          </a:p>
        </p:txBody>
      </p:sp>
    </p:spTree>
    <p:extLst>
      <p:ext uri="{BB962C8B-B14F-4D97-AF65-F5344CB8AC3E}">
        <p14:creationId xmlns:p14="http://schemas.microsoft.com/office/powerpoint/2010/main" val="368389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a:solidFill>
                  <a:schemeClr val="tx1"/>
                </a:solidFill>
                <a:latin typeface="+mn-lt"/>
                <a:ea typeface="+mn-ea"/>
                <a:cs typeface="+mn-cs"/>
              </a:rPr>
              <a:t>References</a:t>
            </a:r>
          </a:p>
          <a:p>
            <a:pPr marL="228600" indent="-228600">
              <a:buAutoNum type="arabicPeriod"/>
            </a:pPr>
            <a:r>
              <a:rPr lang="en-US" dirty="0">
                <a:effectLst/>
              </a:rPr>
              <a:t>Wang CH, </a:t>
            </a:r>
            <a:r>
              <a:rPr lang="en-US" dirty="0" err="1">
                <a:effectLst/>
              </a:rPr>
              <a:t>Finkel</a:t>
            </a:r>
            <a:r>
              <a:rPr lang="en-US" dirty="0">
                <a:effectLst/>
              </a:rPr>
              <a:t> RS, </a:t>
            </a:r>
            <a:r>
              <a:rPr lang="en-US" dirty="0" err="1">
                <a:effectLst/>
              </a:rPr>
              <a:t>Bertini</a:t>
            </a:r>
            <a:r>
              <a:rPr lang="en-US" dirty="0">
                <a:effectLst/>
              </a:rPr>
              <a:t> ES, et al. Consensus Statement for Standard of Care in Spinal Muscular Atrophy. </a:t>
            </a:r>
            <a:r>
              <a:rPr lang="en-US" i="1" dirty="0">
                <a:effectLst/>
              </a:rPr>
              <a:t>J Child Neurol</a:t>
            </a:r>
            <a:r>
              <a:rPr lang="en-US" dirty="0">
                <a:effectLst/>
              </a:rPr>
              <a:t>. 2007;22(8):1027-1049. doi:10.1177/0883073807305788</a:t>
            </a:r>
          </a:p>
          <a:p>
            <a:pPr marL="228600" indent="-228600">
              <a:buAutoNum type="arabicPeriod"/>
            </a:pPr>
            <a:r>
              <a:rPr lang="en-US" dirty="0" err="1">
                <a:effectLst/>
              </a:rPr>
              <a:t>Mercuri</a:t>
            </a:r>
            <a:r>
              <a:rPr lang="en-US" dirty="0">
                <a:effectLst/>
              </a:rPr>
              <a:t> E, </a:t>
            </a:r>
            <a:r>
              <a:rPr lang="en-US" dirty="0" err="1">
                <a:effectLst/>
              </a:rPr>
              <a:t>Finkel</a:t>
            </a:r>
            <a:r>
              <a:rPr lang="en-US" dirty="0">
                <a:effectLst/>
              </a:rPr>
              <a:t> RS, </a:t>
            </a:r>
            <a:r>
              <a:rPr lang="en-US" dirty="0" err="1">
                <a:effectLst/>
              </a:rPr>
              <a:t>Muntoni</a:t>
            </a:r>
            <a:r>
              <a:rPr lang="en-US" dirty="0">
                <a:effectLst/>
              </a:rPr>
              <a:t> F, et al. Diagnosis and management of spinal muscular atrophy: Part 1: Recommendations for diagnosis, rehabilitation, orthopedic and nutritional care. </a:t>
            </a:r>
            <a:r>
              <a:rPr lang="en-US" i="1" dirty="0" err="1">
                <a:effectLst/>
              </a:rPr>
              <a:t>Neuromuscul</a:t>
            </a:r>
            <a:r>
              <a:rPr lang="en-US" i="1" dirty="0">
                <a:effectLst/>
              </a:rPr>
              <a:t> </a:t>
            </a:r>
            <a:r>
              <a:rPr lang="en-US" i="1" dirty="0" err="1">
                <a:effectLst/>
              </a:rPr>
              <a:t>Disord</a:t>
            </a:r>
            <a:r>
              <a:rPr lang="en-US" dirty="0">
                <a:effectLst/>
              </a:rPr>
              <a:t>. 2018;28(2):103-115. doi:10.1016/j.nmd.2017.11.005</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11</a:t>
            </a:fld>
            <a:endParaRPr lang="en-US" dirty="0"/>
          </a:p>
        </p:txBody>
      </p:sp>
    </p:spTree>
    <p:extLst>
      <p:ext uri="{BB962C8B-B14F-4D97-AF65-F5344CB8AC3E}">
        <p14:creationId xmlns:p14="http://schemas.microsoft.com/office/powerpoint/2010/main" val="170309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Baker M, Griggs R, Byrne B, et al. Maximizing the Benefit of Life-Saving Treatments for </a:t>
            </a:r>
            <a:r>
              <a:rPr lang="en-US" dirty="0" err="1">
                <a:effectLst/>
              </a:rPr>
              <a:t>Pompe</a:t>
            </a:r>
            <a:r>
              <a:rPr lang="en-US" dirty="0">
                <a:effectLst/>
              </a:rPr>
              <a:t> Disease, Spinal Muscular Atrophy, and Duchenne Muscular Dystrophy Through Newborn Screening. </a:t>
            </a:r>
            <a:r>
              <a:rPr lang="en-US" i="1" dirty="0">
                <a:effectLst/>
              </a:rPr>
              <a:t>JAMA Neurol</a:t>
            </a:r>
            <a:r>
              <a:rPr lang="en-US" dirty="0">
                <a:effectLst/>
              </a:rPr>
              <a:t>. 2019;76(8):978. doi:10.1001/jamaneurol.2019.1206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Glascock J, Sampson J, </a:t>
            </a:r>
            <a:r>
              <a:rPr lang="en-US" dirty="0" err="1">
                <a:effectLst/>
              </a:rPr>
              <a:t>Haidet</a:t>
            </a:r>
            <a:r>
              <a:rPr lang="en-US" dirty="0">
                <a:effectLst/>
              </a:rPr>
              <a:t>-Phillips A, et al. Treatment Algorithm for Infants Diagnosed with Spinal Muscular Atrophy through Newborn Screening. </a:t>
            </a:r>
            <a:r>
              <a:rPr lang="en-US" i="1" dirty="0">
                <a:effectLst/>
              </a:rPr>
              <a:t>J </a:t>
            </a:r>
            <a:r>
              <a:rPr lang="en-US" i="1" dirty="0" err="1">
                <a:effectLst/>
              </a:rPr>
              <a:t>Neuromuscul</a:t>
            </a:r>
            <a:r>
              <a:rPr lang="en-US" i="1" dirty="0">
                <a:effectLst/>
              </a:rPr>
              <a:t> Dis</a:t>
            </a:r>
            <a:r>
              <a:rPr lang="en-US" dirty="0">
                <a:effectLst/>
              </a:rPr>
              <a:t>. 2018;5(2):145-158. doi:10.3233/JND-180304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effectLst/>
              </a:rPr>
              <a:t>Chien</a:t>
            </a:r>
            <a:r>
              <a:rPr lang="en-US" dirty="0">
                <a:effectLst/>
              </a:rPr>
              <a:t> Y-H, Chiang S-C, </a:t>
            </a:r>
            <a:r>
              <a:rPr lang="en-US" dirty="0" err="1">
                <a:effectLst/>
              </a:rPr>
              <a:t>Weng</a:t>
            </a:r>
            <a:r>
              <a:rPr lang="en-US" dirty="0">
                <a:effectLst/>
              </a:rPr>
              <a:t> W-C, et al. </a:t>
            </a:r>
            <a:r>
              <a:rPr lang="en-US" dirty="0" err="1">
                <a:effectLst/>
              </a:rPr>
              <a:t>Presymptomatic</a:t>
            </a:r>
            <a:r>
              <a:rPr lang="en-US" dirty="0">
                <a:effectLst/>
              </a:rPr>
              <a:t> Diagnosis of Spinal Muscular Atrophy Through Newborn Screening. </a:t>
            </a:r>
            <a:r>
              <a:rPr lang="en-US" i="1" dirty="0">
                <a:effectLst/>
              </a:rPr>
              <a:t>J </a:t>
            </a:r>
            <a:r>
              <a:rPr lang="en-US" i="1" dirty="0" err="1">
                <a:effectLst/>
              </a:rPr>
              <a:t>Pediatr</a:t>
            </a:r>
            <a:r>
              <a:rPr lang="en-US" dirty="0">
                <a:effectLst/>
              </a:rPr>
              <a:t>. 2017;190:124-129.e1. doi:10.1016/j.jpeds.2017.06.042</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sng" dirty="0">
                <a:latin typeface="Arial" panose="020B0604020202020204" pitchFamily="34" charset="0"/>
                <a:cs typeface="Arial" panose="020B0604020202020204" pitchFamily="34" charset="0"/>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RUSP</a:t>
            </a:r>
            <a:r>
              <a:rPr lang="en-US" sz="1200" baseline="0" dirty="0"/>
              <a:t> i</a:t>
            </a:r>
            <a:r>
              <a:rPr lang="en-US" sz="1200" dirty="0"/>
              <a:t>nclusion based on availability of sensitive and specific diagnostic tests and demonstrated benefit of early detection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NBS for SMA is primarily based on real-time polymerase chain reaction (PCR) that detects the common </a:t>
            </a:r>
            <a:r>
              <a:rPr lang="en-US" sz="1200" i="1" dirty="0"/>
              <a:t>SMN1</a:t>
            </a:r>
            <a:r>
              <a:rPr lang="en-US" sz="1200" dirty="0"/>
              <a:t> deletion on dried blood spots</a:t>
            </a:r>
            <a:endParaRPr lang="en-US" sz="1200"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u="sng"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US" dirty="0"/>
              <a:t>Real-time-PCR-based assays can detect deletions in the </a:t>
            </a:r>
            <a:r>
              <a:rPr lang="en-US" i="1" dirty="0"/>
              <a:t>SMN1</a:t>
            </a:r>
            <a:r>
              <a:rPr lang="en-US" dirty="0"/>
              <a:t> gene with high specificity and sensitivity</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The SMA assay can be multiplexed with other assays, such as those for </a:t>
            </a:r>
            <a:r>
              <a:rPr lang="en-US" sz="2400" dirty="0">
                <a:latin typeface="Arial" panose="020B0604020202020204" pitchFamily="34" charset="0"/>
                <a:cs typeface="Arial" panose="020B0604020202020204" pitchFamily="34" charset="0"/>
              </a:rPr>
              <a:t>severe combined immunodeficiency (SCID)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24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NBS </a:t>
            </a:r>
            <a:r>
              <a:rPr lang="en-US" sz="2400" baseline="0" dirty="0">
                <a:latin typeface="Arial" panose="020B0604020202020204" pitchFamily="34" charset="0"/>
                <a:cs typeface="Arial" panose="020B0604020202020204" pitchFamily="34" charset="0"/>
              </a:rPr>
              <a:t>identifies 95% of SMA positive individuals. </a:t>
            </a:r>
            <a:r>
              <a:rPr lang="en-US" sz="1200" i="0" kern="1200" dirty="0">
                <a:solidFill>
                  <a:schemeClr val="tx1"/>
                </a:solidFill>
                <a:effectLst/>
                <a:latin typeface="+mn-lt"/>
                <a:ea typeface="+mn-ea"/>
                <a:cs typeface="+mn-cs"/>
              </a:rPr>
              <a:t>NBS typically does NOT identify carriers, only homozygous deletion of </a:t>
            </a:r>
            <a:r>
              <a:rPr lang="en-US" sz="1200" i="1" kern="1200" dirty="0">
                <a:solidFill>
                  <a:schemeClr val="tx1"/>
                </a:solidFill>
                <a:effectLst/>
                <a:latin typeface="+mn-lt"/>
                <a:ea typeface="+mn-ea"/>
                <a:cs typeface="+mn-cs"/>
              </a:rPr>
              <a:t>SMN1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Testing approval and implementation processes vary from state to state</a:t>
            </a:r>
          </a:p>
          <a:p>
            <a:pPr marL="742950" lvl="1" indent="-285750">
              <a:spcBef>
                <a:spcPts val="300"/>
              </a:spcBef>
              <a:buFont typeface="Arial" panose="020B0604020202020204" pitchFamily="34" charset="0"/>
              <a:buChar char="•"/>
            </a:pPr>
            <a:r>
              <a:rPr lang="en-US" sz="1600" dirty="0"/>
              <a:t>Many states do not screen for all conditions on RUSP</a:t>
            </a:r>
          </a:p>
          <a:p>
            <a:pPr marL="742950" lvl="1" indent="-285750">
              <a:spcBef>
                <a:spcPts val="300"/>
              </a:spcBef>
              <a:buFont typeface="Arial" panose="020B0604020202020204" pitchFamily="34" charset="0"/>
              <a:buChar char="•"/>
            </a:pPr>
            <a:r>
              <a:rPr lang="en-US" sz="1600" dirty="0"/>
              <a:t>There</a:t>
            </a:r>
            <a:r>
              <a:rPr lang="en-US" sz="1600" baseline="0" dirty="0"/>
              <a:t> m</a:t>
            </a:r>
            <a:r>
              <a:rPr lang="en-US" sz="1600" dirty="0"/>
              <a:t>ay be delays between addition of a condition to RUSP and state-level implementation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2400" dirty="0"/>
          </a:p>
          <a:p>
            <a:pPr marL="171450" indent="-171450">
              <a:spcBef>
                <a:spcPts val="1800"/>
              </a:spcBef>
              <a:buFont typeface="Arial" panose="020B0604020202020204" pitchFamily="34" charset="0"/>
              <a:buChar char="•"/>
            </a:pPr>
            <a:r>
              <a:rPr lang="en-US" dirty="0"/>
              <a:t>Upon receipt of positive result, newborn screening coordinator notifies pediatrician and begins coordination of care with neuromuscular specialist, if appropriate</a:t>
            </a:r>
          </a:p>
          <a:p>
            <a:pPr marL="171450" indent="-171450">
              <a:spcBef>
                <a:spcPts val="1800"/>
              </a:spcBef>
              <a:buFont typeface="Arial" panose="020B0604020202020204" pitchFamily="34" charset="0"/>
              <a:buChar char="•"/>
            </a:pPr>
            <a:endParaRPr lang="en-US" dirty="0"/>
          </a:p>
          <a:p>
            <a:pPr marL="171450" indent="-171450">
              <a:spcBef>
                <a:spcPts val="1800"/>
              </a:spcBef>
              <a:buFont typeface="Arial" panose="020B0604020202020204" pitchFamily="34" charset="0"/>
              <a:buChar char="•"/>
            </a:pPr>
            <a:r>
              <a:rPr lang="en-US" dirty="0"/>
              <a:t>Neuromuscular specialist can provide education about the condition to the family and perform confirmatory and/or additional diagnostic evaluation </a:t>
            </a:r>
            <a:br>
              <a:rPr lang="en-US" dirty="0"/>
            </a:br>
            <a:r>
              <a:rPr lang="en-US" dirty="0"/>
              <a:t>(e.g., </a:t>
            </a:r>
            <a:r>
              <a:rPr lang="en-US" i="1" dirty="0"/>
              <a:t>SMN2</a:t>
            </a:r>
            <a:r>
              <a:rPr lang="en-US" dirty="0"/>
              <a:t> copy number).</a:t>
            </a:r>
            <a:r>
              <a:rPr lang="en-US" baseline="0" dirty="0"/>
              <a:t> </a:t>
            </a:r>
          </a:p>
          <a:p>
            <a:pPr marL="171450" indent="-171450">
              <a:spcBef>
                <a:spcPts val="1800"/>
              </a:spcBef>
              <a:buFont typeface="Arial" panose="020B0604020202020204" pitchFamily="34" charset="0"/>
              <a:buChar char="•"/>
            </a:pPr>
            <a:endParaRPr lang="en-US" sz="1200" baseline="0" dirty="0"/>
          </a:p>
          <a:p>
            <a:pPr marL="171450" indent="-171450">
              <a:spcBef>
                <a:spcPts val="1800"/>
              </a:spcBef>
              <a:buFont typeface="Arial" panose="020B0604020202020204" pitchFamily="34" charset="0"/>
              <a:buChar char="•"/>
            </a:pPr>
            <a:r>
              <a:rPr lang="en-US" sz="1200" dirty="0"/>
              <a:t>Follow-up molecular genetic testing after confirmation of a positive newborn screening result is recommended</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12</a:t>
            </a:fld>
            <a:endParaRPr lang="en-US" dirty="0"/>
          </a:p>
        </p:txBody>
      </p:sp>
    </p:spTree>
    <p:extLst>
      <p:ext uri="{BB962C8B-B14F-4D97-AF65-F5344CB8AC3E}">
        <p14:creationId xmlns:p14="http://schemas.microsoft.com/office/powerpoint/2010/main" val="129872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Baker M, Griggs R, Byrne B, et al. Maximizing the Benefit of Life-Saving Treatments for </a:t>
            </a:r>
            <a:r>
              <a:rPr lang="en-US" dirty="0" err="1">
                <a:effectLst/>
              </a:rPr>
              <a:t>Pompe</a:t>
            </a:r>
            <a:r>
              <a:rPr lang="en-US" dirty="0">
                <a:effectLst/>
              </a:rPr>
              <a:t> Disease, Spinal Muscular Atrophy, and Duchenne Muscular Dystrophy Through Newborn Screening. </a:t>
            </a:r>
            <a:r>
              <a:rPr lang="en-US" i="1" dirty="0">
                <a:effectLst/>
              </a:rPr>
              <a:t>JAMA Neurol</a:t>
            </a:r>
            <a:r>
              <a:rPr lang="en-US" dirty="0">
                <a:effectLst/>
              </a:rPr>
              <a:t>. 2019;76(8):978. doi:10.1001/jamaneurol.2019.1206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Glascock J, Sampson J, </a:t>
            </a:r>
            <a:r>
              <a:rPr lang="en-US" dirty="0" err="1">
                <a:effectLst/>
              </a:rPr>
              <a:t>Haidet</a:t>
            </a:r>
            <a:r>
              <a:rPr lang="en-US" dirty="0">
                <a:effectLst/>
              </a:rPr>
              <a:t>-Phillips A, et al. Treatment Algorithm for Infants Diagnosed with Spinal Muscular Atrophy through Newborn Screening. </a:t>
            </a:r>
            <a:r>
              <a:rPr lang="en-US" i="1" dirty="0">
                <a:effectLst/>
              </a:rPr>
              <a:t>J </a:t>
            </a:r>
            <a:r>
              <a:rPr lang="en-US" i="1" dirty="0" err="1">
                <a:effectLst/>
              </a:rPr>
              <a:t>Neuromuscul</a:t>
            </a:r>
            <a:r>
              <a:rPr lang="en-US" i="1" dirty="0">
                <a:effectLst/>
              </a:rPr>
              <a:t> Dis</a:t>
            </a:r>
            <a:r>
              <a:rPr lang="en-US" dirty="0">
                <a:effectLst/>
              </a:rPr>
              <a:t>. 2018;5(2):145-158. doi:10.3233/JND-180304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effectLst/>
              </a:rPr>
              <a:t>Chien</a:t>
            </a:r>
            <a:r>
              <a:rPr lang="en-US" dirty="0">
                <a:effectLst/>
              </a:rPr>
              <a:t> Y-H, Chiang S-C, </a:t>
            </a:r>
            <a:r>
              <a:rPr lang="en-US" dirty="0" err="1">
                <a:effectLst/>
              </a:rPr>
              <a:t>Weng</a:t>
            </a:r>
            <a:r>
              <a:rPr lang="en-US" dirty="0">
                <a:effectLst/>
              </a:rPr>
              <a:t> W-C, et al. </a:t>
            </a:r>
            <a:r>
              <a:rPr lang="en-US" dirty="0" err="1">
                <a:effectLst/>
              </a:rPr>
              <a:t>Presymptomatic</a:t>
            </a:r>
            <a:r>
              <a:rPr lang="en-US" dirty="0">
                <a:effectLst/>
              </a:rPr>
              <a:t> Diagnosis of Spinal Muscular Atrophy Through Newborn Screening. </a:t>
            </a:r>
            <a:r>
              <a:rPr lang="en-US" i="1" dirty="0">
                <a:effectLst/>
              </a:rPr>
              <a:t>J </a:t>
            </a:r>
            <a:r>
              <a:rPr lang="en-US" i="1" dirty="0" err="1">
                <a:effectLst/>
              </a:rPr>
              <a:t>Pediatr</a:t>
            </a:r>
            <a:r>
              <a:rPr lang="en-US" dirty="0">
                <a:effectLst/>
              </a:rPr>
              <a:t>. 2017;190:124-129.e1. doi:10.1016/j.jpeds.2017.06.042</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sng" dirty="0">
                <a:latin typeface="Arial" panose="020B0604020202020204" pitchFamily="34" charset="0"/>
                <a:cs typeface="Arial" panose="020B0604020202020204" pitchFamily="34" charset="0"/>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RUSP</a:t>
            </a:r>
            <a:r>
              <a:rPr lang="en-US" sz="1200" baseline="0" dirty="0"/>
              <a:t> i</a:t>
            </a:r>
            <a:r>
              <a:rPr lang="en-US" sz="1200" dirty="0"/>
              <a:t>nclusion based on availability of sensitive and specific diagnostic tests and demonstrated benefit of early detection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NBS for SMA is primarily based on real-time polymerase chain reaction (PCR) that detects the common </a:t>
            </a:r>
            <a:r>
              <a:rPr lang="en-US" sz="1200" i="1" dirty="0"/>
              <a:t>SMN1</a:t>
            </a:r>
            <a:r>
              <a:rPr lang="en-US" sz="1200" dirty="0"/>
              <a:t> deletion on dried blood spots</a:t>
            </a:r>
            <a:endParaRPr lang="en-US" sz="1200"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u="sng"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US" dirty="0"/>
              <a:t>Real-time-PCR-based assays can detect deletions in the </a:t>
            </a:r>
            <a:r>
              <a:rPr lang="en-US" i="1" dirty="0"/>
              <a:t>SMN1</a:t>
            </a:r>
            <a:r>
              <a:rPr lang="en-US" dirty="0"/>
              <a:t> gene with high specificity and sensitivity</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The SMA assay can be multiplexed with other assays, such as those for </a:t>
            </a:r>
            <a:r>
              <a:rPr lang="en-US" sz="2400" dirty="0">
                <a:latin typeface="Arial" panose="020B0604020202020204" pitchFamily="34" charset="0"/>
                <a:cs typeface="Arial" panose="020B0604020202020204" pitchFamily="34" charset="0"/>
              </a:rPr>
              <a:t>severe combined immunodeficiency (SCID)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24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NBS </a:t>
            </a:r>
            <a:r>
              <a:rPr lang="en-US" sz="2400" baseline="0" dirty="0">
                <a:latin typeface="Arial" panose="020B0604020202020204" pitchFamily="34" charset="0"/>
                <a:cs typeface="Arial" panose="020B0604020202020204" pitchFamily="34" charset="0"/>
              </a:rPr>
              <a:t>identifies 95% of SMA positive individuals. </a:t>
            </a:r>
            <a:r>
              <a:rPr lang="en-US" sz="1200" i="0" kern="1200" dirty="0">
                <a:solidFill>
                  <a:schemeClr val="tx1"/>
                </a:solidFill>
                <a:effectLst/>
                <a:latin typeface="+mn-lt"/>
                <a:ea typeface="+mn-ea"/>
                <a:cs typeface="+mn-cs"/>
              </a:rPr>
              <a:t>NBS typically does NOT identify carriers, only homozygous deletion of </a:t>
            </a:r>
            <a:r>
              <a:rPr lang="en-US" sz="1200" i="1" kern="1200" dirty="0">
                <a:solidFill>
                  <a:schemeClr val="tx1"/>
                </a:solidFill>
                <a:effectLst/>
                <a:latin typeface="+mn-lt"/>
                <a:ea typeface="+mn-ea"/>
                <a:cs typeface="+mn-cs"/>
              </a:rPr>
              <a:t>SMN1</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Testing approval and implementation processes vary from state to state</a:t>
            </a:r>
          </a:p>
          <a:p>
            <a:pPr marL="742950" lvl="1" indent="-285750">
              <a:spcBef>
                <a:spcPts val="300"/>
              </a:spcBef>
              <a:buFont typeface="Arial" panose="020B0604020202020204" pitchFamily="34" charset="0"/>
              <a:buChar char="•"/>
            </a:pPr>
            <a:r>
              <a:rPr lang="en-US" sz="1600" dirty="0"/>
              <a:t>Many states do not screen for all conditions on RUSP</a:t>
            </a:r>
          </a:p>
          <a:p>
            <a:pPr marL="742950" lvl="1" indent="-285750">
              <a:spcBef>
                <a:spcPts val="300"/>
              </a:spcBef>
              <a:buFont typeface="Arial" panose="020B0604020202020204" pitchFamily="34" charset="0"/>
              <a:buChar char="•"/>
            </a:pPr>
            <a:r>
              <a:rPr lang="en-US" sz="1600" dirty="0"/>
              <a:t>There</a:t>
            </a:r>
            <a:r>
              <a:rPr lang="en-US" sz="1600" baseline="0" dirty="0"/>
              <a:t> m</a:t>
            </a:r>
            <a:r>
              <a:rPr lang="en-US" sz="1600" dirty="0"/>
              <a:t>ay be delays between addition of a condition to RUSP and state-level implementation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2400" dirty="0"/>
          </a:p>
          <a:p>
            <a:pPr marL="171450" indent="-171450">
              <a:spcBef>
                <a:spcPts val="1800"/>
              </a:spcBef>
              <a:buFont typeface="Arial" panose="020B0604020202020204" pitchFamily="34" charset="0"/>
              <a:buChar char="•"/>
            </a:pPr>
            <a:r>
              <a:rPr lang="en-US" dirty="0"/>
              <a:t>Upon receipt of positive result, newborn screening coordinator notifies pediatrician and begins coordination of care with neuromuscular specialist, if appropriate</a:t>
            </a:r>
          </a:p>
          <a:p>
            <a:pPr marL="171450" indent="-171450">
              <a:spcBef>
                <a:spcPts val="1800"/>
              </a:spcBef>
              <a:buFont typeface="Arial" panose="020B0604020202020204" pitchFamily="34" charset="0"/>
              <a:buChar char="•"/>
            </a:pPr>
            <a:endParaRPr lang="en-US" dirty="0"/>
          </a:p>
          <a:p>
            <a:pPr marL="171450" indent="-171450">
              <a:spcBef>
                <a:spcPts val="1800"/>
              </a:spcBef>
              <a:buFont typeface="Arial" panose="020B0604020202020204" pitchFamily="34" charset="0"/>
              <a:buChar char="•"/>
            </a:pPr>
            <a:r>
              <a:rPr lang="en-US" dirty="0"/>
              <a:t>Neuromuscular specialist can provide education about the condition to the family and perform confirmatory and/or additional diagnostic evaluation </a:t>
            </a:r>
            <a:br>
              <a:rPr lang="en-US" dirty="0"/>
            </a:br>
            <a:r>
              <a:rPr lang="en-US" dirty="0"/>
              <a:t>(e.g., </a:t>
            </a:r>
            <a:r>
              <a:rPr lang="en-US" i="1" dirty="0"/>
              <a:t>SMN2</a:t>
            </a:r>
            <a:r>
              <a:rPr lang="en-US" dirty="0"/>
              <a:t> copy number).</a:t>
            </a:r>
            <a:r>
              <a:rPr lang="en-US" baseline="0" dirty="0"/>
              <a:t> </a:t>
            </a:r>
          </a:p>
          <a:p>
            <a:pPr marL="171450" indent="-171450">
              <a:spcBef>
                <a:spcPts val="1800"/>
              </a:spcBef>
              <a:buFont typeface="Arial" panose="020B0604020202020204" pitchFamily="34" charset="0"/>
              <a:buChar char="•"/>
            </a:pPr>
            <a:endParaRPr lang="en-US" sz="1200" baseline="0" dirty="0"/>
          </a:p>
          <a:p>
            <a:pPr marL="171450" indent="-171450">
              <a:spcBef>
                <a:spcPts val="1800"/>
              </a:spcBef>
              <a:buFont typeface="Arial" panose="020B0604020202020204" pitchFamily="34" charset="0"/>
              <a:buChar char="•"/>
            </a:pPr>
            <a:r>
              <a:rPr lang="en-US" sz="1200" dirty="0"/>
              <a:t>Follow-up molecular genetic testing after confirmation of a positive newborn screening result is recommended</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13</a:t>
            </a:fld>
            <a:endParaRPr lang="en-US" dirty="0"/>
          </a:p>
        </p:txBody>
      </p:sp>
    </p:spTree>
    <p:extLst>
      <p:ext uri="{BB962C8B-B14F-4D97-AF65-F5344CB8AC3E}">
        <p14:creationId xmlns:p14="http://schemas.microsoft.com/office/powerpoint/2010/main" val="140439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Prior TW, Leach ME, </a:t>
            </a:r>
            <a:r>
              <a:rPr lang="en-US" dirty="0" err="1">
                <a:effectLst/>
              </a:rPr>
              <a:t>Finanger</a:t>
            </a:r>
            <a:r>
              <a:rPr lang="en-US" dirty="0">
                <a:effectLst/>
              </a:rPr>
              <a:t> E. Spinal Muscular Atrophy Summary </a:t>
            </a:r>
            <a:r>
              <a:rPr lang="en-US" dirty="0" err="1">
                <a:effectLst/>
              </a:rPr>
              <a:t>GeneReview</a:t>
            </a:r>
            <a:r>
              <a:rPr lang="en-US" dirty="0">
                <a:effectLst/>
              </a:rPr>
              <a:t> Scope. 2020:1-30.</a:t>
            </a:r>
            <a:endParaRPr lang="en-US" sz="1200" b="0" i="0" u="sng" kern="1200" baseline="0" dirty="0">
              <a:solidFill>
                <a:schemeClr val="tx1"/>
              </a:solidFill>
              <a:effectLst/>
              <a:latin typeface="+mn-lt"/>
              <a:ea typeface="+mn-ea"/>
              <a:cs typeface="+mn-cs"/>
            </a:endParaRPr>
          </a:p>
          <a:p>
            <a:endParaRPr lang="en-US" dirty="0"/>
          </a:p>
          <a:p>
            <a:endParaRPr lang="en-US" dirty="0"/>
          </a:p>
          <a:p>
            <a:r>
              <a:rPr lang="en-US" u="sng" dirty="0"/>
              <a:t>Notes</a:t>
            </a:r>
          </a:p>
          <a:p>
            <a:pPr marL="171450" indent="-171450">
              <a:buFont typeface="Arial" panose="020B0604020202020204" pitchFamily="34" charset="0"/>
              <a:buChar char="•"/>
            </a:pPr>
            <a:r>
              <a:rPr lang="en-US" sz="1200" dirty="0"/>
              <a:t>Multidisciplinary evaluation every six months or more frequently for weaker children is indicated to assess nutritional state, respiratory function, motor function, and orthopedic status, and to determine appropriate interventions</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Ventilatory support</a:t>
            </a:r>
            <a:r>
              <a:rPr lang="en-US" sz="1200" b="0" i="0" kern="1200" baseline="0" dirty="0">
                <a:solidFill>
                  <a:schemeClr val="tx1"/>
                </a:solidFill>
                <a:effectLst/>
                <a:latin typeface="+mn-lt"/>
                <a:ea typeface="+mn-ea"/>
                <a:cs typeface="+mn-cs"/>
              </a:rPr>
              <a:t> includes both (1) v</a:t>
            </a:r>
            <a:r>
              <a:rPr lang="en-US" sz="1200" b="0" i="0" kern="1200" dirty="0">
                <a:solidFill>
                  <a:schemeClr val="tx1"/>
                </a:solidFill>
                <a:effectLst/>
                <a:latin typeface="+mn-lt"/>
                <a:ea typeface="+mn-ea"/>
                <a:cs typeface="+mn-cs"/>
              </a:rPr>
              <a:t>entilator with a tracheostomy and/or (2) non-invasive ventilation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14</a:t>
            </a:fld>
            <a:endParaRPr lang="en-US" dirty="0"/>
          </a:p>
        </p:txBody>
      </p:sp>
    </p:spTree>
    <p:extLst>
      <p:ext uri="{BB962C8B-B14F-4D97-AF65-F5344CB8AC3E}">
        <p14:creationId xmlns:p14="http://schemas.microsoft.com/office/powerpoint/2010/main" val="87397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171450" indent="-171450">
              <a:buAutoNum type="arabicPeriod"/>
            </a:pPr>
            <a:r>
              <a:rPr lang="en-US" dirty="0" err="1">
                <a:effectLst/>
              </a:rPr>
              <a:t>Mercuri</a:t>
            </a:r>
            <a:r>
              <a:rPr lang="en-US" dirty="0">
                <a:effectLst/>
              </a:rPr>
              <a:t> E, </a:t>
            </a:r>
            <a:r>
              <a:rPr lang="en-US" dirty="0" err="1">
                <a:effectLst/>
              </a:rPr>
              <a:t>Finkel</a:t>
            </a:r>
            <a:r>
              <a:rPr lang="en-US" dirty="0">
                <a:effectLst/>
              </a:rPr>
              <a:t> RS, </a:t>
            </a:r>
            <a:r>
              <a:rPr lang="en-US" dirty="0" err="1">
                <a:effectLst/>
              </a:rPr>
              <a:t>Muntoni</a:t>
            </a:r>
            <a:r>
              <a:rPr lang="en-US" dirty="0">
                <a:effectLst/>
              </a:rPr>
              <a:t> F, et al. Diagnosis and management of spinal muscular atrophy: Part 1: Recommendations for diagnosis, rehabilitation, orthopedic and nutritional care. </a:t>
            </a:r>
            <a:r>
              <a:rPr lang="en-US" i="1" dirty="0" err="1">
                <a:effectLst/>
              </a:rPr>
              <a:t>Neuromuscul</a:t>
            </a:r>
            <a:r>
              <a:rPr lang="en-US" i="1" dirty="0">
                <a:effectLst/>
              </a:rPr>
              <a:t> </a:t>
            </a:r>
            <a:r>
              <a:rPr lang="en-US" i="1" dirty="0" err="1">
                <a:effectLst/>
              </a:rPr>
              <a:t>Disord</a:t>
            </a:r>
            <a:r>
              <a:rPr lang="en-US" dirty="0">
                <a:effectLst/>
              </a:rPr>
              <a:t>. 2018;28(2):103-115. doi:10.1016/j.nmd.2017.11.005</a:t>
            </a:r>
          </a:p>
          <a:p>
            <a:pPr marL="171450" indent="-171450">
              <a:buAutoNum type="arabicPeriod"/>
            </a:pPr>
            <a:r>
              <a:rPr lang="en-US" dirty="0" err="1">
                <a:effectLst/>
              </a:rPr>
              <a:t>Finkel</a:t>
            </a:r>
            <a:r>
              <a:rPr lang="en-US" dirty="0">
                <a:effectLst/>
              </a:rPr>
              <a:t> RS, </a:t>
            </a:r>
            <a:r>
              <a:rPr lang="en-US" dirty="0" err="1">
                <a:effectLst/>
              </a:rPr>
              <a:t>Mercuri</a:t>
            </a:r>
            <a:r>
              <a:rPr lang="en-US" dirty="0">
                <a:effectLst/>
              </a:rPr>
              <a:t> E, Meyer OH, et al. Diagnosis and management of spinal muscular atrophy: Part 2: Pulmonary and acute care; medications, supplements and immunizations; other organ systems; and ethics. </a:t>
            </a:r>
            <a:r>
              <a:rPr lang="en-US" i="1" dirty="0" err="1">
                <a:effectLst/>
              </a:rPr>
              <a:t>Neuromuscul</a:t>
            </a:r>
            <a:r>
              <a:rPr lang="en-US" i="1" dirty="0">
                <a:effectLst/>
              </a:rPr>
              <a:t> </a:t>
            </a:r>
            <a:r>
              <a:rPr lang="en-US" i="1" dirty="0" err="1">
                <a:effectLst/>
              </a:rPr>
              <a:t>Disord</a:t>
            </a:r>
            <a:r>
              <a:rPr lang="en-US" dirty="0">
                <a:effectLst/>
              </a:rPr>
              <a:t>. 2018;28(3):197-207. doi:10.1016/j.nmd.2017.11.004</a:t>
            </a:r>
            <a:endParaRPr lang="en-US" dirty="0"/>
          </a:p>
          <a:p>
            <a:endParaRPr lang="en-US" dirty="0"/>
          </a:p>
          <a:p>
            <a:r>
              <a:rPr lang="en-US" u="sng" dirty="0"/>
              <a:t>Notes</a:t>
            </a:r>
          </a:p>
          <a:p>
            <a:r>
              <a:rPr lang="en-US" dirty="0"/>
              <a:t>Opportunities in multidisciplinary</a:t>
            </a:r>
            <a:r>
              <a:rPr lang="en-US" baseline="0" dirty="0"/>
              <a:t> care:</a:t>
            </a:r>
            <a:endParaRPr lang="en-US" dirty="0"/>
          </a:p>
          <a:p>
            <a:pPr marL="171450" indent="-171450">
              <a:spcBef>
                <a:spcPts val="1800"/>
              </a:spcBef>
              <a:buFont typeface="Arial" panose="020B0604020202020204" pitchFamily="34" charset="0"/>
              <a:buChar char="•"/>
            </a:pPr>
            <a:r>
              <a:rPr lang="en-US" dirty="0"/>
              <a:t>It is recommended that patients be cared for in a center where specialized multidisciplinary care is available</a:t>
            </a:r>
          </a:p>
          <a:p>
            <a:pPr marL="171450" indent="-171450">
              <a:spcBef>
                <a:spcPts val="1800"/>
              </a:spcBef>
              <a:buFont typeface="Arial" panose="020B0604020202020204" pitchFamily="34" charset="0"/>
              <a:buChar char="•"/>
            </a:pPr>
            <a:r>
              <a:rPr lang="en-US" dirty="0"/>
              <a:t>In rural areas, this may present time and financial hardships (for patients to travel or to have easy access to treatment centers)</a:t>
            </a:r>
          </a:p>
          <a:p>
            <a:pPr marL="171450" indent="-171450">
              <a:spcBef>
                <a:spcPts val="1800"/>
              </a:spcBef>
              <a:buFont typeface="Arial" panose="020B0604020202020204" pitchFamily="34" charset="0"/>
              <a:buChar char="•"/>
            </a:pPr>
            <a:r>
              <a:rPr lang="en-US" dirty="0"/>
              <a:t>Medical emergency treatment plans or “passports” can be written for patients who live in remote locations or to use when traveling</a:t>
            </a:r>
          </a:p>
          <a:p>
            <a:pPr marL="171450" indent="-171450">
              <a:spcBef>
                <a:spcPts val="1800"/>
              </a:spcBef>
              <a:buFont typeface="Arial" panose="020B0604020202020204" pitchFamily="34" charset="0"/>
              <a:buChar char="•"/>
            </a:pPr>
            <a:r>
              <a:rPr lang="en-US" dirty="0"/>
              <a:t>Partnership with primary care providers is essential</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15</a:t>
            </a:fld>
            <a:endParaRPr lang="en-US" dirty="0"/>
          </a:p>
        </p:txBody>
      </p:sp>
    </p:spTree>
    <p:extLst>
      <p:ext uri="{BB962C8B-B14F-4D97-AF65-F5344CB8AC3E}">
        <p14:creationId xmlns:p14="http://schemas.microsoft.com/office/powerpoint/2010/main" val="418564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171450" indent="-171450">
              <a:buAutoNum type="arabicPeriod"/>
            </a:pPr>
            <a:r>
              <a:rPr lang="en-US" dirty="0" err="1">
                <a:effectLst/>
              </a:rPr>
              <a:t>Mercuri</a:t>
            </a:r>
            <a:r>
              <a:rPr lang="en-US" dirty="0">
                <a:effectLst/>
              </a:rPr>
              <a:t> E, </a:t>
            </a:r>
            <a:r>
              <a:rPr lang="en-US" dirty="0" err="1">
                <a:effectLst/>
              </a:rPr>
              <a:t>Finkel</a:t>
            </a:r>
            <a:r>
              <a:rPr lang="en-US" dirty="0">
                <a:effectLst/>
              </a:rPr>
              <a:t> RS, </a:t>
            </a:r>
            <a:r>
              <a:rPr lang="en-US" dirty="0" err="1">
                <a:effectLst/>
              </a:rPr>
              <a:t>Muntoni</a:t>
            </a:r>
            <a:r>
              <a:rPr lang="en-US" dirty="0">
                <a:effectLst/>
              </a:rPr>
              <a:t> F, et al. Diagnosis and management of spinal muscular atrophy: Part 1: Recommendations for diagnosis, rehabilitation, orthopedic and nutritional care. </a:t>
            </a:r>
            <a:r>
              <a:rPr lang="en-US" i="1" dirty="0" err="1">
                <a:effectLst/>
              </a:rPr>
              <a:t>Neuromuscul</a:t>
            </a:r>
            <a:r>
              <a:rPr lang="en-US" i="1" dirty="0">
                <a:effectLst/>
              </a:rPr>
              <a:t> </a:t>
            </a:r>
            <a:r>
              <a:rPr lang="en-US" i="1" dirty="0" err="1">
                <a:effectLst/>
              </a:rPr>
              <a:t>Disord</a:t>
            </a:r>
            <a:r>
              <a:rPr lang="en-US" dirty="0">
                <a:effectLst/>
              </a:rPr>
              <a:t>. 2018;28(2):103-115. doi:10.1016/j.nmd.2017.11.005</a:t>
            </a:r>
          </a:p>
          <a:p>
            <a:pPr marL="171450" indent="-171450">
              <a:buAutoNum type="arabicPeriod"/>
            </a:pPr>
            <a:r>
              <a:rPr lang="en-US" dirty="0" err="1">
                <a:effectLst/>
              </a:rPr>
              <a:t>Finkel</a:t>
            </a:r>
            <a:r>
              <a:rPr lang="en-US" dirty="0">
                <a:effectLst/>
              </a:rPr>
              <a:t> RS, </a:t>
            </a:r>
            <a:r>
              <a:rPr lang="en-US" dirty="0" err="1">
                <a:effectLst/>
              </a:rPr>
              <a:t>Mercuri</a:t>
            </a:r>
            <a:r>
              <a:rPr lang="en-US" dirty="0">
                <a:effectLst/>
              </a:rPr>
              <a:t> E, Meyer OH, et al. Diagnosis and management of spinal muscular atrophy: Part 2: Pulmonary and acute care; medications, supplements and immunizations; other organ systems; and ethics. </a:t>
            </a:r>
            <a:r>
              <a:rPr lang="en-US" i="1" dirty="0" err="1">
                <a:effectLst/>
              </a:rPr>
              <a:t>Neuromuscul</a:t>
            </a:r>
            <a:r>
              <a:rPr lang="en-US" i="1" dirty="0">
                <a:effectLst/>
              </a:rPr>
              <a:t> </a:t>
            </a:r>
            <a:r>
              <a:rPr lang="en-US" i="1" dirty="0" err="1">
                <a:effectLst/>
              </a:rPr>
              <a:t>Disord</a:t>
            </a:r>
            <a:r>
              <a:rPr lang="en-US" dirty="0">
                <a:effectLst/>
              </a:rPr>
              <a:t>. 2018;28(3):197-207. doi:10.1016/j.nmd.2017.11.004</a:t>
            </a:r>
            <a:endParaRPr lang="en-US" dirty="0"/>
          </a:p>
          <a:p>
            <a:endParaRPr lang="en-US" dirty="0"/>
          </a:p>
          <a:p>
            <a:endParaRPr lang="en-US" dirty="0"/>
          </a:p>
          <a:p>
            <a:r>
              <a:rPr lang="en-US" u="sng" dirty="0"/>
              <a:t>Notes</a:t>
            </a:r>
          </a:p>
          <a:p>
            <a:pPr marL="171450" indent="-171450">
              <a:buFont typeface="Arial" panose="020B0604020202020204" pitchFamily="34" charset="0"/>
              <a:buChar char="•"/>
            </a:pPr>
            <a:r>
              <a:rPr lang="en-US" dirty="0"/>
              <a:t>Diagnosis and treatment of SMA frequently involves collaboration between multiple specialties to achieve the best clinical outcomes </a:t>
            </a:r>
          </a:p>
          <a:p>
            <a:pPr marL="628650" lvl="1" indent="-171450">
              <a:buFont typeface="Arial" panose="020B0604020202020204" pitchFamily="34" charset="0"/>
              <a:buChar char="•"/>
            </a:pPr>
            <a:r>
              <a:rPr lang="en-US" dirty="0"/>
              <a:t>Primary care/pediatrician: may initiate diagnostic process and remains frequent point of contact for medical care and advice, helps to coordinate care</a:t>
            </a:r>
          </a:p>
          <a:p>
            <a:pPr marL="628650" lvl="1" indent="-171450">
              <a:buFont typeface="Arial" panose="020B0604020202020204" pitchFamily="34" charset="0"/>
              <a:buChar char="•"/>
            </a:pPr>
            <a:r>
              <a:rPr lang="en-US" dirty="0"/>
              <a:t>Neurologist/neuromuscular specialist: performs further evaluations and diagnostic procedures to arrive at diagnosis, develops a treatment plan, and may administer SMA treatments</a:t>
            </a:r>
          </a:p>
          <a:p>
            <a:pPr marL="628650" lvl="1" indent="-171450">
              <a:buFont typeface="Arial" panose="020B0604020202020204" pitchFamily="34" charset="0"/>
              <a:buChar char="•"/>
            </a:pPr>
            <a:r>
              <a:rPr lang="en-US" dirty="0"/>
              <a:t>Genetic counselor: facilitates and discusses genetic testing with patients and families, aids in interpretation of results, creates pedigree and takes history, discusses possible implications of genetic results for other family members</a:t>
            </a:r>
          </a:p>
        </p:txBody>
      </p:sp>
      <p:sp>
        <p:nvSpPr>
          <p:cNvPr id="4" name="Slide Number Placeholder 3"/>
          <p:cNvSpPr>
            <a:spLocks noGrp="1"/>
          </p:cNvSpPr>
          <p:nvPr>
            <p:ph type="sldNum" sz="quarter" idx="10"/>
          </p:nvPr>
        </p:nvSpPr>
        <p:spPr/>
        <p:txBody>
          <a:bodyPr/>
          <a:lstStyle/>
          <a:p>
            <a:fld id="{838A768E-7E44-40D6-AAEA-1843133FCFF7}" type="slidenum">
              <a:rPr lang="en-US" smtClean="0"/>
              <a:t>16</a:t>
            </a:fld>
            <a:endParaRPr lang="en-US" dirty="0"/>
          </a:p>
        </p:txBody>
      </p:sp>
    </p:spTree>
    <p:extLst>
      <p:ext uri="{BB962C8B-B14F-4D97-AF65-F5344CB8AC3E}">
        <p14:creationId xmlns:p14="http://schemas.microsoft.com/office/powerpoint/2010/main" val="276626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171450" indent="-171450">
              <a:buAutoNum type="arabicPeriod"/>
            </a:pPr>
            <a:r>
              <a:rPr lang="en-US" dirty="0" err="1">
                <a:effectLst/>
              </a:rPr>
              <a:t>Mercuri</a:t>
            </a:r>
            <a:r>
              <a:rPr lang="en-US" dirty="0">
                <a:effectLst/>
              </a:rPr>
              <a:t> E, </a:t>
            </a:r>
            <a:r>
              <a:rPr lang="en-US" dirty="0" err="1">
                <a:effectLst/>
              </a:rPr>
              <a:t>Finkel</a:t>
            </a:r>
            <a:r>
              <a:rPr lang="en-US" dirty="0">
                <a:effectLst/>
              </a:rPr>
              <a:t> RS, </a:t>
            </a:r>
            <a:r>
              <a:rPr lang="en-US" dirty="0" err="1">
                <a:effectLst/>
              </a:rPr>
              <a:t>Muntoni</a:t>
            </a:r>
            <a:r>
              <a:rPr lang="en-US" dirty="0">
                <a:effectLst/>
              </a:rPr>
              <a:t> F, et al. Diagnosis and management of spinal muscular atrophy: Part 1: Recommendations for diagnosis, rehabilitation, orthopedic and nutritional care. </a:t>
            </a:r>
            <a:r>
              <a:rPr lang="en-US" i="1" dirty="0" err="1">
                <a:effectLst/>
              </a:rPr>
              <a:t>Neuromuscul</a:t>
            </a:r>
            <a:r>
              <a:rPr lang="en-US" i="1" dirty="0">
                <a:effectLst/>
              </a:rPr>
              <a:t> </a:t>
            </a:r>
            <a:r>
              <a:rPr lang="en-US" i="1" dirty="0" err="1">
                <a:effectLst/>
              </a:rPr>
              <a:t>Disord</a:t>
            </a:r>
            <a:r>
              <a:rPr lang="en-US" dirty="0">
                <a:effectLst/>
              </a:rPr>
              <a:t>. 2018;28(2):103-115. doi:10.1016/j.nmd.2017.11.005</a:t>
            </a:r>
          </a:p>
          <a:p>
            <a:pPr marL="171450" indent="-171450">
              <a:buAutoNum type="arabicPeriod"/>
            </a:pPr>
            <a:r>
              <a:rPr lang="en-US" dirty="0" err="1">
                <a:effectLst/>
              </a:rPr>
              <a:t>Finkel</a:t>
            </a:r>
            <a:r>
              <a:rPr lang="en-US" dirty="0">
                <a:effectLst/>
              </a:rPr>
              <a:t> RS, </a:t>
            </a:r>
            <a:r>
              <a:rPr lang="en-US" dirty="0" err="1">
                <a:effectLst/>
              </a:rPr>
              <a:t>Mercuri</a:t>
            </a:r>
            <a:r>
              <a:rPr lang="en-US" dirty="0">
                <a:effectLst/>
              </a:rPr>
              <a:t> E, Meyer OH, et al. Diagnosis and management of spinal muscular atrophy: Part 2: Pulmonary and acute care; medications, supplements and immunizations; other organ systems; and ethics. </a:t>
            </a:r>
            <a:r>
              <a:rPr lang="en-US" i="1" dirty="0" err="1">
                <a:effectLst/>
              </a:rPr>
              <a:t>Neuromuscul</a:t>
            </a:r>
            <a:r>
              <a:rPr lang="en-US" i="1" dirty="0">
                <a:effectLst/>
              </a:rPr>
              <a:t> </a:t>
            </a:r>
            <a:r>
              <a:rPr lang="en-US" i="1" dirty="0" err="1">
                <a:effectLst/>
              </a:rPr>
              <a:t>Disord</a:t>
            </a:r>
            <a:r>
              <a:rPr lang="en-US" dirty="0">
                <a:effectLst/>
              </a:rPr>
              <a:t>. 2018;28(3):197-207. doi:10.1016/j.nmd.2017.11.004</a:t>
            </a:r>
            <a:endParaRPr lang="en-US" dirty="0"/>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38A768E-7E44-40D6-AAEA-1843133FCFF7}" type="slidenum">
              <a:rPr lang="en-US" smtClean="0"/>
              <a:t>17</a:t>
            </a:fld>
            <a:endParaRPr lang="en-US" dirty="0"/>
          </a:p>
        </p:txBody>
      </p:sp>
    </p:spTree>
    <p:extLst>
      <p:ext uri="{BB962C8B-B14F-4D97-AF65-F5344CB8AC3E}">
        <p14:creationId xmlns:p14="http://schemas.microsoft.com/office/powerpoint/2010/main" val="282985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effectLst/>
              </a:rPr>
              <a:t>Glascock J, Sampson J, </a:t>
            </a:r>
            <a:r>
              <a:rPr lang="en-US" dirty="0" err="1">
                <a:effectLst/>
              </a:rPr>
              <a:t>Haidet</a:t>
            </a:r>
            <a:r>
              <a:rPr lang="en-US" dirty="0">
                <a:effectLst/>
              </a:rPr>
              <a:t>-Phillips A, et al. Treatment Algorithm for Infants Diagnosed with Spinal Muscular Atrophy through Newborn Screening. </a:t>
            </a:r>
            <a:r>
              <a:rPr lang="en-US" i="1" dirty="0">
                <a:effectLst/>
              </a:rPr>
              <a:t>J </a:t>
            </a:r>
            <a:r>
              <a:rPr lang="en-US" i="1" dirty="0" err="1">
                <a:effectLst/>
              </a:rPr>
              <a:t>Neuromuscul</a:t>
            </a:r>
            <a:r>
              <a:rPr lang="en-US" i="1" dirty="0">
                <a:effectLst/>
              </a:rPr>
              <a:t> Dis</a:t>
            </a:r>
            <a:r>
              <a:rPr lang="en-US" dirty="0">
                <a:effectLst/>
              </a:rPr>
              <a:t>. 2018;5:1-14. doi:10.3233/JND-180304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effectLst/>
              </a:rPr>
              <a:t>Glascock J, Sampson J, Connolly AM, et al. Revised Recommendations for the Treatment of Infants Diagnosed with Spinal Muscular Atrophy Via Newborn Screening Who Have 4 Copies of SMN2. </a:t>
            </a:r>
            <a:r>
              <a:rPr lang="en-US" i="1" dirty="0">
                <a:effectLst/>
              </a:rPr>
              <a:t>J </a:t>
            </a:r>
            <a:r>
              <a:rPr lang="en-US" i="1" dirty="0" err="1">
                <a:effectLst/>
              </a:rPr>
              <a:t>Neuromuscul</a:t>
            </a:r>
            <a:r>
              <a:rPr lang="en-US" i="1" dirty="0">
                <a:effectLst/>
              </a:rPr>
              <a:t> Dis</a:t>
            </a:r>
            <a:r>
              <a:rPr lang="en-US" dirty="0">
                <a:effectLst/>
              </a:rPr>
              <a:t>. 2020;7(2):97-100. doi:10.3233/JND-190468</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18</a:t>
            </a:fld>
            <a:endParaRPr lang="en-US" dirty="0"/>
          </a:p>
        </p:txBody>
      </p:sp>
    </p:spTree>
    <p:extLst>
      <p:ext uri="{BB962C8B-B14F-4D97-AF65-F5344CB8AC3E}">
        <p14:creationId xmlns:p14="http://schemas.microsoft.com/office/powerpoint/2010/main" val="154120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References</a:t>
            </a:r>
          </a:p>
          <a:p>
            <a:endParaRPr lang="en-US" dirty="0"/>
          </a:p>
          <a:p>
            <a:endParaRPr lang="en-US"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19</a:t>
            </a:fld>
            <a:endParaRPr lang="en-US" dirty="0"/>
          </a:p>
        </p:txBody>
      </p:sp>
    </p:spTree>
    <p:extLst>
      <p:ext uri="{BB962C8B-B14F-4D97-AF65-F5344CB8AC3E}">
        <p14:creationId xmlns:p14="http://schemas.microsoft.com/office/powerpoint/2010/main" val="375726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Font typeface="+mj-lt"/>
              <a:buNone/>
            </a:pPr>
            <a:r>
              <a:rPr lang="en-US" sz="1200" b="0" i="0" u="sng" kern="1200" baseline="0" dirty="0">
                <a:solidFill>
                  <a:schemeClr val="tx1"/>
                </a:solidFill>
                <a:effectLst/>
                <a:latin typeface="+mn-lt"/>
                <a:ea typeface="+mn-ea"/>
                <a:cs typeface="+mn-cs"/>
              </a:rPr>
              <a:t>References</a:t>
            </a:r>
          </a:p>
          <a:p>
            <a:pPr marL="228600" indent="-228600">
              <a:buClrTx/>
              <a:buFont typeface="+mj-lt"/>
              <a:buAutoNum type="arabicPeriod"/>
            </a:pPr>
            <a:r>
              <a:rPr lang="en-US" dirty="0">
                <a:effectLst/>
              </a:rPr>
              <a:t>Prior TW, Leach ME, </a:t>
            </a:r>
            <a:r>
              <a:rPr lang="en-US" dirty="0" err="1">
                <a:effectLst/>
              </a:rPr>
              <a:t>Finanger</a:t>
            </a:r>
            <a:r>
              <a:rPr lang="en-US" dirty="0">
                <a:effectLst/>
              </a:rPr>
              <a:t> E. Spinal Muscular Atrophy Summary </a:t>
            </a:r>
            <a:r>
              <a:rPr lang="en-US" dirty="0" err="1">
                <a:effectLst/>
              </a:rPr>
              <a:t>GeneReview</a:t>
            </a:r>
            <a:r>
              <a:rPr lang="en-US" dirty="0">
                <a:effectLst/>
              </a:rPr>
              <a:t> Scope. 2020:1-30.</a:t>
            </a:r>
            <a:endParaRPr lang="en-US" sz="1200" b="0" i="0" u="sng"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it-IT" dirty="0">
                <a:effectLst/>
              </a:rPr>
              <a:t>D’Amico A, Mercuri E, Tiziano FD, Bertini E. Spinal muscular atrophy. </a:t>
            </a:r>
            <a:r>
              <a:rPr lang="it-IT" i="1" dirty="0">
                <a:effectLst/>
              </a:rPr>
              <a:t>Orphanet J Rare Dis</a:t>
            </a:r>
            <a:r>
              <a:rPr lang="it-IT" dirty="0">
                <a:effectLst/>
              </a:rPr>
              <a:t>. 2011;6(1):71. doi:10.1186/1750-1172-6-71</a:t>
            </a:r>
            <a:endParaRPr lang="en-US" sz="1200" b="0" i="0" u="sng" kern="1200" baseline="0" dirty="0">
              <a:solidFill>
                <a:schemeClr val="tx1"/>
              </a:solidFill>
              <a:effectLst/>
              <a:latin typeface="+mn-lt"/>
              <a:ea typeface="+mn-ea"/>
              <a:cs typeface="+mn-cs"/>
            </a:endParaRPr>
          </a:p>
          <a:p>
            <a:pPr marL="0" indent="0">
              <a:buClrTx/>
              <a:buFont typeface="+mj-lt"/>
              <a:buNone/>
            </a:pPr>
            <a:endParaRPr lang="en-US" sz="1200" b="0" i="0" u="sng" kern="1200" baseline="0" dirty="0">
              <a:solidFill>
                <a:schemeClr val="tx1"/>
              </a:solidFill>
              <a:effectLst/>
              <a:latin typeface="+mn-lt"/>
              <a:ea typeface="+mn-ea"/>
              <a:cs typeface="+mn-cs"/>
            </a:endParaRPr>
          </a:p>
          <a:p>
            <a:pPr marL="0" indent="0">
              <a:buClrTx/>
              <a:buFont typeface="+mj-lt"/>
              <a:buNone/>
            </a:pPr>
            <a:r>
              <a:rPr lang="en-US" sz="1200" b="0" i="0" u="sng" kern="1200" baseline="0" dirty="0">
                <a:solidFill>
                  <a:schemeClr val="tx1"/>
                </a:solidFill>
                <a:effectLst/>
                <a:latin typeface="+mn-lt"/>
                <a:ea typeface="+mn-ea"/>
                <a:cs typeface="+mn-cs"/>
              </a:rPr>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2</a:t>
            </a:fld>
            <a:endParaRPr lang="en-US" dirty="0"/>
          </a:p>
        </p:txBody>
      </p:sp>
    </p:spTree>
    <p:extLst>
      <p:ext uri="{BB962C8B-B14F-4D97-AF65-F5344CB8AC3E}">
        <p14:creationId xmlns:p14="http://schemas.microsoft.com/office/powerpoint/2010/main" val="856547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effectLst/>
              </a:rPr>
              <a:t>Verhaart</a:t>
            </a:r>
            <a:r>
              <a:rPr lang="en-US" dirty="0">
                <a:effectLst/>
              </a:rPr>
              <a:t> IEC, </a:t>
            </a:r>
            <a:r>
              <a:rPr lang="en-US" dirty="0" err="1">
                <a:effectLst/>
              </a:rPr>
              <a:t>Aartsma-Rus</a:t>
            </a:r>
            <a:r>
              <a:rPr lang="en-US" dirty="0">
                <a:effectLst/>
              </a:rPr>
              <a:t> A. Therapeutic developments for Duchenne muscular dystrophy. </a:t>
            </a:r>
            <a:r>
              <a:rPr lang="en-US" i="1" dirty="0">
                <a:effectLst/>
              </a:rPr>
              <a:t>Nat Rev Neurol</a:t>
            </a:r>
            <a:r>
              <a:rPr lang="en-US" dirty="0">
                <a:effectLst/>
              </a:rPr>
              <a:t>. 2019;15(7):373-386. doi:10.1038/s41582-019-0203-3</a:t>
            </a:r>
            <a:endParaRPr lang="en-US" dirty="0"/>
          </a:p>
          <a:p>
            <a:endParaRPr lang="en-US" dirty="0"/>
          </a:p>
          <a:p>
            <a:r>
              <a:rPr lang="en-US" u="sng" dirty="0"/>
              <a:t>Notes</a:t>
            </a:r>
          </a:p>
          <a:p>
            <a:pPr marL="171450" indent="-171450">
              <a:buFont typeface="Arial" panose="020B0604020202020204" pitchFamily="34" charset="0"/>
              <a:buChar char="•"/>
            </a:pPr>
            <a:r>
              <a:rPr lang="en-US" dirty="0"/>
              <a:t>Several different approaches have been explored to increase production of SMN protein in target patient tissues</a:t>
            </a:r>
          </a:p>
          <a:p>
            <a:pPr marL="628650" lvl="1" indent="-171450">
              <a:buFont typeface="Arial" panose="020B0604020202020204" pitchFamily="34" charset="0"/>
              <a:buChar char="•"/>
            </a:pPr>
            <a:r>
              <a:rPr lang="en-US" dirty="0"/>
              <a:t>mRNA splicing modifiers are oligonucleotides or small molecules that alter the way target mRNA is edited and spliced together by causing inclusion or exclusion of target sequences, thereby changing the final mRNA produced, which in turn affects protein production</a:t>
            </a:r>
          </a:p>
          <a:p>
            <a:pPr marL="628650" lvl="1" indent="-171450">
              <a:buFont typeface="Arial" panose="020B0604020202020204" pitchFamily="34" charset="0"/>
              <a:buChar char="•"/>
            </a:pPr>
            <a:r>
              <a:rPr lang="en-US" dirty="0"/>
              <a:t>Gene-transfer therapy uses a vector, such as a modified virus, to introduce new genetic material to target cells. The cells then use this genetic material to produce the desired protein</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20</a:t>
            </a:fld>
            <a:endParaRPr lang="en-US" dirty="0"/>
          </a:p>
        </p:txBody>
      </p:sp>
    </p:spTree>
    <p:extLst>
      <p:ext uri="{BB962C8B-B14F-4D97-AF65-F5344CB8AC3E}">
        <p14:creationId xmlns:p14="http://schemas.microsoft.com/office/powerpoint/2010/main" val="77489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Arial" panose="020B0604020202020204" pitchFamily="34" charset="0"/>
                <a:cs typeface="Arial" panose="020B0604020202020204" pitchFamily="34" charset="0"/>
              </a:rPr>
              <a:t>References</a:t>
            </a:r>
          </a:p>
          <a:p>
            <a:pPr marL="228600" indent="-228600">
              <a:buFont typeface="+mj-lt"/>
              <a:buAutoNum type="arabicPeriod"/>
            </a:pPr>
            <a:r>
              <a:rPr lang="en-US" dirty="0" err="1">
                <a:effectLst/>
              </a:rPr>
              <a:t>Colella</a:t>
            </a:r>
            <a:r>
              <a:rPr lang="en-US" dirty="0">
                <a:effectLst/>
              </a:rPr>
              <a:t> P, </a:t>
            </a:r>
            <a:r>
              <a:rPr lang="en-US" dirty="0" err="1">
                <a:effectLst/>
              </a:rPr>
              <a:t>Ronzitti</a:t>
            </a:r>
            <a:r>
              <a:rPr lang="en-US" dirty="0">
                <a:effectLst/>
              </a:rPr>
              <a:t> G, </a:t>
            </a:r>
            <a:r>
              <a:rPr lang="en-US" dirty="0" err="1">
                <a:effectLst/>
              </a:rPr>
              <a:t>Mingozzi</a:t>
            </a:r>
            <a:r>
              <a:rPr lang="en-US" dirty="0">
                <a:effectLst/>
              </a:rPr>
              <a:t> F. Emerging Issues in AAV-Mediated In Vivo Gene Therapy. </a:t>
            </a:r>
            <a:r>
              <a:rPr lang="en-US" i="1" dirty="0" err="1">
                <a:effectLst/>
              </a:rPr>
              <a:t>Mol</a:t>
            </a:r>
            <a:r>
              <a:rPr lang="en-US" i="1" dirty="0">
                <a:effectLst/>
              </a:rPr>
              <a:t> </a:t>
            </a:r>
            <a:r>
              <a:rPr lang="en-US" i="1" dirty="0" err="1">
                <a:effectLst/>
              </a:rPr>
              <a:t>Ther</a:t>
            </a:r>
            <a:r>
              <a:rPr lang="en-US" i="1" dirty="0">
                <a:effectLst/>
              </a:rPr>
              <a:t> - Methods </a:t>
            </a:r>
            <a:r>
              <a:rPr lang="en-US" i="1" dirty="0" err="1">
                <a:effectLst/>
              </a:rPr>
              <a:t>Clin</a:t>
            </a:r>
            <a:r>
              <a:rPr lang="en-US" i="1" dirty="0">
                <a:effectLst/>
              </a:rPr>
              <a:t> Dev</a:t>
            </a:r>
            <a:r>
              <a:rPr lang="en-US" dirty="0">
                <a:effectLst/>
              </a:rPr>
              <a:t>. 2018;8(March):87-104. doi:10.1016/j.omtm.2017.11.007</a:t>
            </a:r>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dirty="0" err="1">
                <a:effectLst/>
              </a:rPr>
              <a:t>Nathwani</a:t>
            </a:r>
            <a:r>
              <a:rPr lang="en-US" dirty="0">
                <a:effectLst/>
              </a:rPr>
              <a:t> AC, Reiss UM, </a:t>
            </a:r>
            <a:r>
              <a:rPr lang="en-US" dirty="0" err="1">
                <a:effectLst/>
              </a:rPr>
              <a:t>Tuddenham</a:t>
            </a:r>
            <a:r>
              <a:rPr lang="en-US" dirty="0">
                <a:effectLst/>
              </a:rPr>
              <a:t> EGD, et al. Long-Term Safety and Efficacy of Factor IX Gene Therapy in Hemophilia B. </a:t>
            </a:r>
            <a:r>
              <a:rPr lang="en-US" i="1" dirty="0">
                <a:effectLst/>
              </a:rPr>
              <a:t>N </a:t>
            </a:r>
            <a:r>
              <a:rPr lang="en-US" i="1" dirty="0" err="1">
                <a:effectLst/>
              </a:rPr>
              <a:t>Engl</a:t>
            </a:r>
            <a:r>
              <a:rPr lang="en-US" i="1" dirty="0">
                <a:effectLst/>
              </a:rPr>
              <a:t> J Med</a:t>
            </a:r>
            <a:r>
              <a:rPr lang="en-US" dirty="0">
                <a:effectLst/>
              </a:rPr>
              <a:t>. 2014;371(21):1994-2004. doi:10.1056/NEJMoa1407309</a:t>
            </a:r>
          </a:p>
          <a:p>
            <a:pPr marL="228600" indent="-228600">
              <a:buFont typeface="+mj-lt"/>
              <a:buAutoNum type="arabicPeriod"/>
            </a:pPr>
            <a:r>
              <a:rPr lang="en-US" dirty="0">
                <a:effectLst/>
              </a:rPr>
              <a:t>Foust KD, Wang X, McGovern VL, et al. Rescue of the spinal muscular atrophy phenotype in a mouse model by early postnatal delivery of SMN. </a:t>
            </a:r>
            <a:r>
              <a:rPr lang="en-US" i="1" dirty="0">
                <a:effectLst/>
              </a:rPr>
              <a:t>Nat </a:t>
            </a:r>
            <a:r>
              <a:rPr lang="en-US" i="1" dirty="0" err="1">
                <a:effectLst/>
              </a:rPr>
              <a:t>Biotechnol</a:t>
            </a:r>
            <a:r>
              <a:rPr lang="en-US" dirty="0">
                <a:effectLst/>
              </a:rPr>
              <a:t>. 2010;28(3):271-274. doi:10.1038/nbt.1610</a:t>
            </a:r>
          </a:p>
          <a:p>
            <a:pPr marL="228600" indent="-228600">
              <a:buFont typeface="+mj-lt"/>
              <a:buAutoNum type="arabicPeriod"/>
            </a:pPr>
            <a:r>
              <a:rPr lang="en-US" dirty="0" err="1">
                <a:effectLst/>
              </a:rPr>
              <a:t>Mendell</a:t>
            </a:r>
            <a:r>
              <a:rPr lang="en-US" dirty="0">
                <a:effectLst/>
              </a:rPr>
              <a:t> JR, Al-</a:t>
            </a:r>
            <a:r>
              <a:rPr lang="en-US" dirty="0" err="1">
                <a:effectLst/>
              </a:rPr>
              <a:t>Zaidy</a:t>
            </a:r>
            <a:r>
              <a:rPr lang="en-US" dirty="0">
                <a:effectLst/>
              </a:rPr>
              <a:t> S, Shell R, et al. Single-Dose Gene-Replacement Therapy for Spinal Muscular Atrophy. </a:t>
            </a:r>
            <a:r>
              <a:rPr lang="en-US" i="1" dirty="0">
                <a:effectLst/>
              </a:rPr>
              <a:t>N </a:t>
            </a:r>
            <a:r>
              <a:rPr lang="en-US" i="1" dirty="0" err="1">
                <a:effectLst/>
              </a:rPr>
              <a:t>Engl</a:t>
            </a:r>
            <a:r>
              <a:rPr lang="en-US" i="1" dirty="0">
                <a:effectLst/>
              </a:rPr>
              <a:t> J Med</a:t>
            </a:r>
            <a:r>
              <a:rPr lang="en-US" dirty="0">
                <a:effectLst/>
              </a:rPr>
              <a:t>. 2017;377(18):1713-1722. doi:10.1056/NEJMoa1706198</a:t>
            </a:r>
          </a:p>
          <a:p>
            <a:pPr marL="228600" indent="-228600">
              <a:buFont typeface="+mj-lt"/>
              <a:buAutoNum type="arabicPeriod"/>
            </a:pPr>
            <a:r>
              <a:rPr lang="en-US" sz="1200" dirty="0">
                <a:latin typeface="Arial" panose="020B0604020202020204" pitchFamily="34" charset="0"/>
                <a:cs typeface="Arial" panose="020B0604020202020204" pitchFamily="34" charset="0"/>
              </a:rPr>
              <a:t>Zolgensma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(onasemnogene abeparvovec-xioi) [prescribing information]. Bannockburn, IL: </a:t>
            </a:r>
            <a:r>
              <a:rPr lang="en-US" sz="1200" dirty="0" err="1">
                <a:latin typeface="Arial" panose="020B0604020202020204" pitchFamily="34" charset="0"/>
                <a:cs typeface="Arial" panose="020B0604020202020204" pitchFamily="34" charset="0"/>
              </a:rPr>
              <a:t>AveXis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Inc</a:t>
            </a:r>
            <a:r>
              <a:rPr lang="en-US" sz="1200" dirty="0">
                <a:latin typeface="Arial" panose="020B0604020202020204" pitchFamily="34" charset="0"/>
                <a:cs typeface="Arial" panose="020B0604020202020204" pitchFamily="34" charset="0"/>
              </a:rPr>
              <a:t>; 2019.</a:t>
            </a: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a:p>
            <a:endParaRPr lang="en-US" dirty="0"/>
          </a:p>
          <a:p>
            <a:r>
              <a:rPr lang="en-US" u="sng" dirty="0"/>
              <a:t>Notes</a:t>
            </a:r>
          </a:p>
          <a:p>
            <a:pPr marL="171450" indent="-171450">
              <a:spcBef>
                <a:spcPts val="1800"/>
              </a:spcBef>
              <a:buFont typeface="Arial" panose="020B0604020202020204" pitchFamily="34" charset="0"/>
              <a:buChar char="•"/>
            </a:pPr>
            <a:r>
              <a:rPr lang="en-US" sz="1200" dirty="0"/>
              <a:t>Because motor neurons do not divide, vector DNA levels maintained in target and gene transfer therapy can be given</a:t>
            </a:r>
            <a:r>
              <a:rPr lang="en-US" sz="1200" baseline="0" dirty="0"/>
              <a:t> as a one-time treatment</a:t>
            </a:r>
            <a:endParaRPr lang="en-US" u="sng" dirty="0"/>
          </a:p>
          <a:p>
            <a:endParaRPr lang="en-US" u="sng" dirty="0"/>
          </a:p>
          <a:p>
            <a:r>
              <a:rPr lang="en-US" dirty="0"/>
              <a:t>Clinical data</a:t>
            </a:r>
            <a:r>
              <a:rPr lang="en-US" baseline="0" dirty="0"/>
              <a:t> and FDA approval:</a:t>
            </a:r>
          </a:p>
          <a:p>
            <a:pPr marL="171450" indent="-171450">
              <a:buFont typeface="Arial" panose="020B0604020202020204" pitchFamily="34" charset="0"/>
              <a:buChar char="•"/>
            </a:pPr>
            <a:r>
              <a:rPr lang="en-US" dirty="0"/>
              <a:t>In the phase I START trial, patients with SMA type 1 received a single IV infusion of onasemnogene </a:t>
            </a:r>
            <a:r>
              <a:rPr lang="en-US" dirty="0" err="1"/>
              <a:t>abeparvovec</a:t>
            </a:r>
            <a:endParaRPr lang="en-US" dirty="0"/>
          </a:p>
          <a:p>
            <a:pPr lvl="1" indent="-223838">
              <a:buFont typeface="Courier New" panose="02070309020205020404" pitchFamily="49" charset="0"/>
              <a:buChar char="o"/>
            </a:pPr>
            <a:r>
              <a:rPr lang="en-US" dirty="0"/>
              <a:t>15 patients: 3 patients in low-dose cohort and 12 patients in high-dose cohort</a:t>
            </a:r>
          </a:p>
          <a:p>
            <a:pPr lvl="1" indent="-223838">
              <a:buFont typeface="Courier New" panose="02070309020205020404" pitchFamily="49" charset="0"/>
              <a:buChar char="o"/>
            </a:pPr>
            <a:r>
              <a:rPr lang="en-US" dirty="0"/>
              <a:t>At 24 months, all 12 patients in the high-dose cohort were alive without permanent ventilation, 9 of 12 patients were able to sit without support for ≥ 30 seconds, and 2 were able to stand and walk without assistance</a:t>
            </a:r>
          </a:p>
          <a:p>
            <a:pPr marL="171450" indent="-171450">
              <a:buFont typeface="Arial" panose="020B0604020202020204" pitchFamily="34" charset="0"/>
              <a:buChar char="•"/>
            </a:pPr>
            <a:r>
              <a:rPr lang="en-US" dirty="0"/>
              <a:t>Phase III STR1VE open-label single-arm study in SMA type 1 patients, treatment given &lt;6 months of age</a:t>
            </a:r>
          </a:p>
          <a:p>
            <a:pPr marL="458788" lvl="1" indent="-171450">
              <a:buFont typeface="Courier New" panose="02070309020205020404" pitchFamily="49" charset="0"/>
              <a:buChar char="o"/>
            </a:pPr>
            <a:r>
              <a:rPr lang="en-US" dirty="0"/>
              <a:t>As of March 2019, 19 of 21 were alive without permanent ventilation support (1 death due to disease progression and 1 withdrawal), age range 9.4 to 18.5 months</a:t>
            </a:r>
          </a:p>
          <a:p>
            <a:pPr marL="458788" lvl="1" indent="-171450">
              <a:buFont typeface="Courier New" panose="02070309020205020404" pitchFamily="49" charset="0"/>
              <a:buChar char="o"/>
            </a:pPr>
            <a:r>
              <a:rPr lang="en-US" dirty="0"/>
              <a:t>10 of 21 patients (47.6%) achieved the ability to sit without support for ≥30 seconds (mean age 12.1 months)</a:t>
            </a:r>
          </a:p>
          <a:p>
            <a:pPr marL="458788" lvl="1" indent="-171450">
              <a:buFont typeface="Courier New" panose="02070309020205020404" pitchFamily="49" charset="0"/>
              <a:buChar char="o"/>
            </a:pPr>
            <a:r>
              <a:rPr lang="en-US" dirty="0"/>
              <a:t>STR1VE</a:t>
            </a:r>
            <a:r>
              <a:rPr lang="en-US" baseline="0" dirty="0"/>
              <a:t> had an estimated p</a:t>
            </a:r>
            <a:r>
              <a:rPr lang="en-US" dirty="0"/>
              <a:t>rimary completion date of </a:t>
            </a:r>
            <a:r>
              <a:rPr lang="en-US" baseline="0" dirty="0"/>
              <a:t>November 2019</a:t>
            </a:r>
          </a:p>
          <a:p>
            <a:pPr marL="287338" lvl="1" indent="0">
              <a:buFont typeface="Courier New" panose="02070309020205020404" pitchFamily="49" charset="0"/>
              <a:buNone/>
            </a:pPr>
            <a:endParaRPr lang="en-US" baseline="0" dirty="0"/>
          </a:p>
          <a:p>
            <a:pPr marL="0" lvl="0" indent="-169862">
              <a:buFont typeface="Courier New" panose="02070309020205020404" pitchFamily="49" charset="0"/>
              <a:buNone/>
            </a:pPr>
            <a:r>
              <a:rPr lang="en-US" baseline="0" dirty="0"/>
              <a:t>Safety considerations:</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Based on pooled safety data from across clinical trials, the onasemnogene </a:t>
            </a:r>
            <a:r>
              <a:rPr lang="en-US" sz="1200" dirty="0" err="1">
                <a:solidFill>
                  <a:schemeClr val="tx1"/>
                </a:solidFill>
                <a:latin typeface="Arial" panose="020B0604020202020204" pitchFamily="34" charset="0"/>
                <a:cs typeface="Arial" panose="020B0604020202020204" pitchFamily="34" charset="0"/>
              </a:rPr>
              <a:t>abeparvovec</a:t>
            </a:r>
            <a:r>
              <a:rPr lang="en-US" sz="1200" dirty="0">
                <a:solidFill>
                  <a:schemeClr val="tx1"/>
                </a:solidFill>
                <a:latin typeface="Arial" panose="020B0604020202020204" pitchFamily="34" charset="0"/>
                <a:cs typeface="Arial" panose="020B0604020202020204" pitchFamily="34" charset="0"/>
              </a:rPr>
              <a:t> prescribing information includes warnings and precautions for acute serious liver injury and elevated aminotransferases, thrombocytopenia, and elevated cardiac troponin-I levels</a:t>
            </a:r>
          </a:p>
          <a:p>
            <a:pPr marL="171450" indent="-171450">
              <a:buFont typeface="Arial" panose="020B0604020202020204" pitchFamily="34" charset="0"/>
              <a:buChar char="•"/>
            </a:pPr>
            <a:r>
              <a:rPr lang="en-US" dirty="0"/>
              <a:t>Assessment of liver function and administration of systemic corticosteroid before and after treatment infusion of gene-transfer therapy is recommended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Testing for baseline anti-AAV9 antibodies prior to treatment is required, and normal (not elevated) levels have to be documented prior to prescription of gene therapy</a:t>
            </a:r>
          </a:p>
          <a:p>
            <a:pPr marL="0" lvl="0" indent="-169862">
              <a:buFont typeface="Courier New" panose="02070309020205020404" pitchFamily="49" charset="0"/>
              <a:buNone/>
            </a:pPr>
            <a:endParaRPr lang="en-US" baseline="0" dirty="0"/>
          </a:p>
          <a:p>
            <a:pPr marL="0" lvl="0" indent="-169862">
              <a:buFont typeface="Courier New" panose="02070309020205020404" pitchFamily="49"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21</a:t>
            </a:fld>
            <a:endParaRPr lang="en-US" dirty="0"/>
          </a:p>
        </p:txBody>
      </p:sp>
    </p:spTree>
    <p:extLst>
      <p:ext uri="{BB962C8B-B14F-4D97-AF65-F5344CB8AC3E}">
        <p14:creationId xmlns:p14="http://schemas.microsoft.com/office/powerpoint/2010/main" val="670289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171450" indent="-171450">
              <a:buFontTx/>
              <a:buAutoNum type="arabicPeriod"/>
            </a:pPr>
            <a:r>
              <a:rPr lang="en-US" dirty="0">
                <a:effectLst/>
              </a:rPr>
              <a:t>Rao VK, </a:t>
            </a:r>
            <a:r>
              <a:rPr lang="en-US" dirty="0" err="1">
                <a:effectLst/>
              </a:rPr>
              <a:t>Kapp</a:t>
            </a:r>
            <a:r>
              <a:rPr lang="en-US" dirty="0">
                <a:effectLst/>
              </a:rPr>
              <a:t> D, </a:t>
            </a:r>
            <a:r>
              <a:rPr lang="en-US" dirty="0" err="1">
                <a:effectLst/>
              </a:rPr>
              <a:t>Schroth</a:t>
            </a:r>
            <a:r>
              <a:rPr lang="en-US" dirty="0">
                <a:effectLst/>
              </a:rPr>
              <a:t> M. Gene Therapy for Spinal Muscular Atrophy: An Emerging Treatment Option for a Devastating Disease. </a:t>
            </a:r>
            <a:r>
              <a:rPr lang="en-US" i="1" dirty="0">
                <a:effectLst/>
              </a:rPr>
              <a:t>J </a:t>
            </a:r>
            <a:r>
              <a:rPr lang="en-US" i="1" dirty="0" err="1">
                <a:effectLst/>
              </a:rPr>
              <a:t>Manag</a:t>
            </a:r>
            <a:r>
              <a:rPr lang="en-US" i="1" dirty="0">
                <a:effectLst/>
              </a:rPr>
              <a:t> Care Spec Pharm</a:t>
            </a:r>
            <a:r>
              <a:rPr lang="en-US" dirty="0">
                <a:effectLst/>
              </a:rPr>
              <a:t>. 2018;24(12-a </a:t>
            </a:r>
            <a:r>
              <a:rPr lang="en-US" dirty="0" err="1">
                <a:effectLst/>
              </a:rPr>
              <a:t>Suppl</a:t>
            </a:r>
            <a:r>
              <a:rPr lang="en-US" dirty="0">
                <a:effectLst/>
              </a:rPr>
              <a:t>):S3-S16. doi:10.18553/jmcp.2018.24.12-a.s3</a:t>
            </a:r>
          </a:p>
          <a:p>
            <a:pPr marL="171450" indent="-171450">
              <a:buFontTx/>
              <a:buAutoNum type="arabicPeriod"/>
            </a:pPr>
            <a:r>
              <a:rPr lang="en-US" dirty="0">
                <a:effectLst/>
              </a:rPr>
              <a:t>Sumner CJ, Crawford TO. Two breakthrough gene-targeted treatments for spinal muscular atrophy: challenges remain. </a:t>
            </a:r>
            <a:r>
              <a:rPr lang="en-US" i="1" dirty="0">
                <a:effectLst/>
              </a:rPr>
              <a:t>J </a:t>
            </a:r>
            <a:r>
              <a:rPr lang="en-US" i="1" dirty="0" err="1">
                <a:effectLst/>
              </a:rPr>
              <a:t>Clin</a:t>
            </a:r>
            <a:r>
              <a:rPr lang="en-US" i="1" dirty="0">
                <a:effectLst/>
              </a:rPr>
              <a:t> Invest</a:t>
            </a:r>
            <a:r>
              <a:rPr lang="en-US" dirty="0">
                <a:effectLst/>
              </a:rPr>
              <a:t>. 2018;128(8):3219-3227. doi:10.1172/JCI121658</a:t>
            </a:r>
          </a:p>
          <a:p>
            <a:pPr marL="171450" indent="-171450">
              <a:buFontTx/>
              <a:buAutoNum type="arabicPeriod"/>
            </a:pPr>
            <a:r>
              <a:rPr lang="en-US" dirty="0" err="1">
                <a:effectLst/>
              </a:rPr>
              <a:t>Finkel</a:t>
            </a:r>
            <a:r>
              <a:rPr lang="en-US" dirty="0">
                <a:effectLst/>
              </a:rPr>
              <a:t> RS, </a:t>
            </a:r>
            <a:r>
              <a:rPr lang="en-US" dirty="0" err="1">
                <a:effectLst/>
              </a:rPr>
              <a:t>Mercuri</a:t>
            </a:r>
            <a:r>
              <a:rPr lang="en-US" dirty="0">
                <a:effectLst/>
              </a:rPr>
              <a:t> E, </a:t>
            </a:r>
            <a:r>
              <a:rPr lang="en-US" dirty="0" err="1">
                <a:effectLst/>
              </a:rPr>
              <a:t>Darras</a:t>
            </a:r>
            <a:r>
              <a:rPr lang="en-US" dirty="0">
                <a:effectLst/>
              </a:rPr>
              <a:t> BT, et al. </a:t>
            </a:r>
            <a:r>
              <a:rPr lang="en-US" dirty="0" err="1">
                <a:effectLst/>
              </a:rPr>
              <a:t>Nusinersen</a:t>
            </a:r>
            <a:r>
              <a:rPr lang="en-US" dirty="0">
                <a:effectLst/>
              </a:rPr>
              <a:t> versus Sham Control in Infantile-Onset Spinal Muscular Atrophy. </a:t>
            </a:r>
            <a:r>
              <a:rPr lang="en-US" i="1" dirty="0">
                <a:effectLst/>
              </a:rPr>
              <a:t>N </a:t>
            </a:r>
            <a:r>
              <a:rPr lang="en-US" i="1" dirty="0" err="1">
                <a:effectLst/>
              </a:rPr>
              <a:t>Engl</a:t>
            </a:r>
            <a:r>
              <a:rPr lang="en-US" i="1" dirty="0">
                <a:effectLst/>
              </a:rPr>
              <a:t> J Med</a:t>
            </a:r>
            <a:r>
              <a:rPr lang="en-US" dirty="0">
                <a:effectLst/>
              </a:rPr>
              <a:t>. 2017;377(18):1723-1732. doi:10.1056/NEJMoa1702752</a:t>
            </a:r>
          </a:p>
          <a:p>
            <a:pPr marL="171450" indent="-171450">
              <a:buAutoNum type="arabicPeriod"/>
            </a:pPr>
            <a:r>
              <a:rPr lang="en-US" sz="1200" dirty="0" err="1">
                <a:latin typeface="Arial" panose="020B0604020202020204" pitchFamily="34" charset="0"/>
                <a:cs typeface="Arial" panose="020B0604020202020204" pitchFamily="34" charset="0"/>
              </a:rPr>
              <a:t>Spinraza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nusinersen</a:t>
            </a:r>
            <a:r>
              <a:rPr lang="en-US" sz="1200" dirty="0">
                <a:latin typeface="Arial" panose="020B0604020202020204" pitchFamily="34" charset="0"/>
                <a:cs typeface="Arial" panose="020B0604020202020204" pitchFamily="34" charset="0"/>
              </a:rPr>
              <a:t>) [prescribing information]. Cambridge, MA: Biogen; 2019.</a:t>
            </a:r>
          </a:p>
          <a:p>
            <a:pPr marL="171450" indent="-171450">
              <a:buAutoNum type="arabicPeriod"/>
            </a:pPr>
            <a:r>
              <a:rPr lang="en-US" sz="1200" dirty="0">
                <a:latin typeface="Arial" panose="020B0604020202020204" pitchFamily="34" charset="0"/>
                <a:cs typeface="Arial" panose="020B0604020202020204" pitchFamily="34" charset="0"/>
              </a:rPr>
              <a:t>De Vivo DC, et al. Presented at: AAN Annual Meeting. 2019 (</a:t>
            </a:r>
            <a:r>
              <a:rPr lang="en-US" sz="1200" dirty="0" err="1">
                <a:latin typeface="Arial" panose="020B0604020202020204" pitchFamily="34" charset="0"/>
                <a:cs typeface="Arial" panose="020B0604020202020204" pitchFamily="34" charset="0"/>
              </a:rPr>
              <a:t>abstr</a:t>
            </a:r>
            <a:r>
              <a:rPr lang="en-US" sz="1200" dirty="0">
                <a:latin typeface="Arial" panose="020B0604020202020204" pitchFamily="34" charset="0"/>
                <a:cs typeface="Arial" panose="020B0604020202020204" pitchFamily="34" charset="0"/>
              </a:rPr>
              <a:t> S25.001).</a:t>
            </a:r>
          </a:p>
          <a:p>
            <a:pPr marL="0" indent="0">
              <a:buFontTx/>
              <a:buNone/>
            </a:pPr>
            <a:endParaRPr lang="en-US" sz="1200" dirty="0">
              <a:latin typeface="Arial" panose="020B0604020202020204" pitchFamily="34" charset="0"/>
              <a:cs typeface="Arial" panose="020B0604020202020204" pitchFamily="34" charset="0"/>
            </a:endParaRPr>
          </a:p>
          <a:p>
            <a:pPr marL="0" indent="0">
              <a:buFontTx/>
              <a:buNone/>
            </a:pPr>
            <a:r>
              <a:rPr lang="en-US" sz="1200" u="sng" dirty="0">
                <a:latin typeface="Arial" panose="020B0604020202020204" pitchFamily="34" charset="0"/>
                <a:cs typeface="Arial" panose="020B0604020202020204" pitchFamily="34" charset="0"/>
              </a:rPr>
              <a:t>Notes</a:t>
            </a:r>
          </a:p>
          <a:p>
            <a:pPr marL="0" indent="0">
              <a:buFontTx/>
              <a:buNone/>
            </a:pPr>
            <a:r>
              <a:rPr lang="en-US" sz="1200" dirty="0">
                <a:latin typeface="Arial" panose="020B0604020202020204" pitchFamily="34" charset="0"/>
                <a:cs typeface="Arial" panose="020B0604020202020204" pitchFamily="34" charset="0"/>
              </a:rPr>
              <a:t>Technical considerations:</a:t>
            </a:r>
          </a:p>
          <a:p>
            <a:pPr marL="285750" indent="-285750">
              <a:spcBef>
                <a:spcPts val="1800"/>
              </a:spcBef>
              <a:buFont typeface="Arial" panose="020B0604020202020204" pitchFamily="34" charset="0"/>
              <a:buChar char="•"/>
            </a:pPr>
            <a:r>
              <a:rPr lang="en-US" sz="1200" dirty="0">
                <a:latin typeface="Arial" panose="020B0604020202020204" pitchFamily="34" charset="0"/>
                <a:cs typeface="Arial" panose="020B0604020202020204" pitchFamily="34" charset="0"/>
              </a:rPr>
              <a:t>ASOs are relatively large molecules and are unable to cross the blood-brain barrier, so direct injection to the central nervous system (CNS) is required to have an effect on motor neurons</a:t>
            </a:r>
          </a:p>
          <a:p>
            <a:pPr marL="285750" indent="-285750">
              <a:spcBef>
                <a:spcPts val="18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ASOs and small molecules are metabolized over time, so repeated treatments are necessary to maintain the therapeutic effect</a:t>
            </a:r>
          </a:p>
          <a:p>
            <a:pPr marL="0" indent="0">
              <a:buFontTx/>
              <a:buNone/>
            </a:pPr>
            <a:endParaRPr lang="en-US" sz="1200" dirty="0">
              <a:latin typeface="Arial" panose="020B0604020202020204" pitchFamily="34" charset="0"/>
              <a:cs typeface="Arial" panose="020B0604020202020204" pitchFamily="34" charset="0"/>
            </a:endParaRPr>
          </a:p>
          <a:p>
            <a:pPr marL="0" indent="0">
              <a:buFontTx/>
              <a:buNone/>
            </a:pPr>
            <a:r>
              <a:rPr lang="en-US" sz="1200" dirty="0">
                <a:latin typeface="Arial" panose="020B0604020202020204" pitchFamily="34" charset="0"/>
                <a:cs typeface="Arial" panose="020B0604020202020204" pitchFamily="34" charset="0"/>
              </a:rPr>
              <a:t>Clinical data and FDA approval:</a:t>
            </a:r>
          </a:p>
          <a:p>
            <a:pPr marL="171450" indent="-171450">
              <a:buFont typeface="Arial" panose="020B0604020202020204" pitchFamily="34" charset="0"/>
              <a:buChar char="•"/>
            </a:pPr>
            <a:r>
              <a:rPr lang="en-US" dirty="0" err="1"/>
              <a:t>Nusinersen</a:t>
            </a:r>
            <a:r>
              <a:rPr lang="en-US" dirty="0"/>
              <a:t> received FDA approval in December 2016 for pediatric and adult SMA patients</a:t>
            </a:r>
          </a:p>
          <a:p>
            <a:pPr marL="171450" indent="-171450">
              <a:buFont typeface="Arial" panose="020B0604020202020204" pitchFamily="34" charset="0"/>
              <a:buChar char="•"/>
            </a:pPr>
            <a:r>
              <a:rPr lang="en-US" dirty="0" err="1"/>
              <a:t>Nusinersen</a:t>
            </a:r>
            <a:r>
              <a:rPr lang="en-US" dirty="0"/>
              <a:t> is given </a:t>
            </a:r>
            <a:r>
              <a:rPr lang="en-US" dirty="0" err="1"/>
              <a:t>intrathecally</a:t>
            </a:r>
            <a:r>
              <a:rPr lang="en-US" dirty="0"/>
              <a:t> with 4 loading doses followed by a maintenance dose once every 4 months thereafter</a:t>
            </a:r>
          </a:p>
          <a:p>
            <a:pPr marL="171450" indent="-171450">
              <a:buFont typeface="Arial" panose="020B0604020202020204" pitchFamily="34" charset="0"/>
              <a:buChar char="•"/>
            </a:pPr>
            <a:r>
              <a:rPr lang="en-US" dirty="0" err="1"/>
              <a:t>Nusinersen</a:t>
            </a:r>
            <a:r>
              <a:rPr lang="en-US" dirty="0"/>
              <a:t> was evaluated in a phase III, randomized study of intrathecal injection of </a:t>
            </a:r>
            <a:r>
              <a:rPr lang="en-US" dirty="0" err="1"/>
              <a:t>nusinersen</a:t>
            </a:r>
            <a:r>
              <a:rPr lang="en-US" dirty="0"/>
              <a:t> vs sham injection in </a:t>
            </a:r>
            <a:r>
              <a:rPr lang="en-US" b="1" dirty="0"/>
              <a:t>symptomatic</a:t>
            </a:r>
            <a:r>
              <a:rPr lang="en-US" dirty="0"/>
              <a:t> infants ≤ 7 months of age</a:t>
            </a:r>
          </a:p>
          <a:p>
            <a:pPr marL="171450" indent="-171450">
              <a:buFont typeface="Arial" panose="020B0604020202020204" pitchFamily="34" charset="0"/>
              <a:buChar char="•"/>
            </a:pPr>
            <a:r>
              <a:rPr lang="en-US" dirty="0"/>
              <a:t>51% of patients receiving </a:t>
            </a:r>
            <a:r>
              <a:rPr lang="en-US" dirty="0" err="1"/>
              <a:t>nusinersen</a:t>
            </a:r>
            <a:r>
              <a:rPr lang="en-US" dirty="0"/>
              <a:t> (n=73) were categorized as motor milestone responders by using Hammersmith Infant Neurological Examination criteria vs 0% in the sham group (n=37)</a:t>
            </a:r>
          </a:p>
          <a:p>
            <a:pPr marL="171450" indent="-171450">
              <a:buFont typeface="Arial" panose="020B0604020202020204" pitchFamily="34" charset="0"/>
              <a:buChar char="•"/>
            </a:pPr>
            <a:r>
              <a:rPr lang="en-US" dirty="0"/>
              <a:t>47% reduction in risk of death or permanent ventilation for </a:t>
            </a:r>
            <a:r>
              <a:rPr lang="en-US" dirty="0" err="1"/>
              <a:t>nusinersen</a:t>
            </a:r>
            <a:r>
              <a:rPr lang="en-US" dirty="0"/>
              <a:t> vs sham</a:t>
            </a:r>
          </a:p>
          <a:p>
            <a:pPr marL="171450" indent="-171450">
              <a:buFont typeface="Arial" panose="020B0604020202020204" pitchFamily="34" charset="0"/>
              <a:buChar char="•"/>
            </a:pPr>
            <a:r>
              <a:rPr lang="en-US" dirty="0"/>
              <a:t>Median time to death or permanent ventilation was not yet reached for patients receiving </a:t>
            </a:r>
            <a:r>
              <a:rPr lang="en-US" dirty="0" err="1"/>
              <a:t>nusinersen</a:t>
            </a:r>
            <a:r>
              <a:rPr lang="en-US" dirty="0"/>
              <a:t> vs 22.6 weeks for sham</a:t>
            </a:r>
          </a:p>
          <a:p>
            <a:pPr marL="0" indent="0">
              <a:buFontTx/>
              <a:buNone/>
            </a:pPr>
            <a:endParaRPr lang="en-US" sz="1200" dirty="0">
              <a:latin typeface="Arial" panose="020B0604020202020204" pitchFamily="34" charset="0"/>
              <a:cs typeface="Arial" panose="020B0604020202020204" pitchFamily="34" charset="0"/>
            </a:endParaRPr>
          </a:p>
          <a:p>
            <a:pPr marL="0" indent="0">
              <a:buFontTx/>
              <a:buNone/>
            </a:pPr>
            <a:r>
              <a:rPr lang="en-US" sz="1200" dirty="0">
                <a:latin typeface="Arial" panose="020B0604020202020204" pitchFamily="34" charset="0"/>
                <a:cs typeface="Arial" panose="020B0604020202020204" pitchFamily="34" charset="0"/>
              </a:rPr>
              <a:t>Additional clinical data and safety</a:t>
            </a:r>
            <a:r>
              <a:rPr lang="en-US" sz="1200" baseline="0" dirty="0">
                <a:latin typeface="Arial" panose="020B0604020202020204" pitchFamily="34" charset="0"/>
                <a:cs typeface="Arial" panose="020B0604020202020204" pitchFamily="34" charset="0"/>
              </a:rPr>
              <a:t> considerations:</a:t>
            </a:r>
          </a:p>
          <a:p>
            <a:pPr marL="171450" indent="-171450">
              <a:buFont typeface="Arial" panose="020B0604020202020204" pitchFamily="34" charset="0"/>
              <a:buChar char="•"/>
            </a:pPr>
            <a:r>
              <a:rPr lang="en-US" dirty="0" err="1"/>
              <a:t>Nusinersen</a:t>
            </a:r>
            <a:r>
              <a:rPr lang="en-US" dirty="0"/>
              <a:t> was also evaluated in children with symptomatic later-onset SMA (age range 2-9 years) and was found to significantly improve motor function vs sham</a:t>
            </a:r>
          </a:p>
          <a:p>
            <a:pPr marL="171450" indent="-171450">
              <a:buFont typeface="Arial" panose="020B0604020202020204" pitchFamily="34" charset="0"/>
              <a:buChar char="•"/>
            </a:pPr>
            <a:r>
              <a:rPr lang="en-US" dirty="0" err="1"/>
              <a:t>Nusinersen</a:t>
            </a:r>
            <a:r>
              <a:rPr lang="en-US" dirty="0"/>
              <a:t> is also being evaluated in </a:t>
            </a:r>
            <a:r>
              <a:rPr lang="en-US" dirty="0" err="1"/>
              <a:t>presymptomatic</a:t>
            </a:r>
            <a:r>
              <a:rPr lang="en-US" dirty="0"/>
              <a:t> infants in the phase II NURTURE study</a:t>
            </a:r>
            <a:r>
              <a:rPr lang="en-US" baseline="0" dirty="0"/>
              <a:t>, which has an estimated p</a:t>
            </a:r>
            <a:r>
              <a:rPr lang="en-US" dirty="0"/>
              <a:t>rimary completion date of </a:t>
            </a:r>
            <a:r>
              <a:rPr lang="en-US" baseline="0" dirty="0"/>
              <a:t>January 2022</a:t>
            </a: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Arial" panose="020B0604020202020204" pitchFamily="34" charset="0"/>
                <a:cs typeface="Arial" panose="020B0604020202020204" pitchFamily="34" charset="0"/>
              </a:rPr>
              <a:t>Based on pooled safety data from across clinical trials, the </a:t>
            </a:r>
            <a:r>
              <a:rPr lang="en-US" dirty="0" err="1">
                <a:solidFill>
                  <a:schemeClr val="tx1"/>
                </a:solidFill>
                <a:latin typeface="Arial" panose="020B0604020202020204" pitchFamily="34" charset="0"/>
                <a:cs typeface="Arial" panose="020B0604020202020204" pitchFamily="34" charset="0"/>
              </a:rPr>
              <a:t>nusinersen</a:t>
            </a:r>
            <a:r>
              <a:rPr lang="en-US" dirty="0">
                <a:solidFill>
                  <a:schemeClr val="tx1"/>
                </a:solidFill>
                <a:latin typeface="Arial" panose="020B0604020202020204" pitchFamily="34" charset="0"/>
                <a:cs typeface="Arial" panose="020B0604020202020204" pitchFamily="34" charset="0"/>
              </a:rPr>
              <a:t> prescribing information includes warnings and precautions for thrombocytopenia and coagulation abnormalities, as well as renal toxicity</a:t>
            </a:r>
          </a:p>
          <a:p>
            <a:pPr marL="0" indent="0">
              <a:buFontTx/>
              <a:buNone/>
            </a:pP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22</a:t>
            </a:fld>
            <a:endParaRPr lang="en-US" dirty="0"/>
          </a:p>
        </p:txBody>
      </p:sp>
    </p:spTree>
    <p:extLst>
      <p:ext uri="{BB962C8B-B14F-4D97-AF65-F5344CB8AC3E}">
        <p14:creationId xmlns:p14="http://schemas.microsoft.com/office/powerpoint/2010/main" val="354538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171450" marR="0" lvl="0" indent="-171450" algn="l" defTabSz="914400" rtl="0" eaLnBrk="1" fontAlgn="auto" latinLnBrk="0" hangingPunct="1">
              <a:lnSpc>
                <a:spcPct val="100000"/>
              </a:lnSpc>
              <a:spcBef>
                <a:spcPts val="0"/>
              </a:spcBef>
              <a:spcAft>
                <a:spcPts val="0"/>
              </a:spcAft>
              <a:buClrTx/>
              <a:buSzTx/>
              <a:buFontTx/>
              <a:buAutoNum type="arabicPeriod"/>
              <a:tabLst/>
              <a:defRPr/>
            </a:pPr>
            <a:r>
              <a:rPr lang="en-US" dirty="0">
                <a:effectLst/>
              </a:rPr>
              <a:t>Farrar MA, Park SB, </a:t>
            </a:r>
            <a:r>
              <a:rPr lang="en-US" dirty="0" err="1">
                <a:effectLst/>
              </a:rPr>
              <a:t>Vucic</a:t>
            </a:r>
            <a:r>
              <a:rPr lang="en-US" dirty="0">
                <a:effectLst/>
              </a:rPr>
              <a:t> S, et al. Emerging therapies and challenges in spinal muscular atrophy. </a:t>
            </a:r>
            <a:r>
              <a:rPr lang="en-US" i="1" dirty="0">
                <a:effectLst/>
              </a:rPr>
              <a:t>Ann Neurol</a:t>
            </a:r>
            <a:r>
              <a:rPr lang="en-US" dirty="0">
                <a:effectLst/>
              </a:rPr>
              <a:t>. 2017;81(3):355-368. doi:10.1002/ana.24864</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AutoNum type="arabicPeriod"/>
              <a:tabLst/>
              <a:defRPr/>
            </a:pPr>
            <a:r>
              <a:rPr lang="en-US" dirty="0">
                <a:effectLst/>
              </a:rPr>
              <a:t>Glascock J, Sampson J, </a:t>
            </a:r>
            <a:r>
              <a:rPr lang="en-US" dirty="0" err="1">
                <a:effectLst/>
              </a:rPr>
              <a:t>Haidet</a:t>
            </a:r>
            <a:r>
              <a:rPr lang="en-US" dirty="0">
                <a:effectLst/>
              </a:rPr>
              <a:t>-Phillips A, et al. Treatment Algorithm for Infants Diagnosed with Spinal Muscular Atrophy through Newborn Screening. </a:t>
            </a:r>
            <a:r>
              <a:rPr lang="en-US" i="1" dirty="0">
                <a:effectLst/>
              </a:rPr>
              <a:t>J </a:t>
            </a:r>
            <a:r>
              <a:rPr lang="en-US" i="1" dirty="0" err="1">
                <a:effectLst/>
              </a:rPr>
              <a:t>Neuromuscul</a:t>
            </a:r>
            <a:r>
              <a:rPr lang="en-US" i="1" dirty="0">
                <a:effectLst/>
              </a:rPr>
              <a:t> Dis</a:t>
            </a:r>
            <a:r>
              <a:rPr lang="en-US" dirty="0">
                <a:effectLst/>
              </a:rPr>
              <a:t>. 2018;5(2):145-158. doi:10.3233/JND-180304</a:t>
            </a:r>
            <a:endParaRPr lang="en-US" sz="1200" dirty="0">
              <a:latin typeface="Arial" panose="020B0604020202020204" pitchFamily="34" charset="0"/>
              <a:cs typeface="Arial" panose="020B0604020202020204" pitchFamily="34" charset="0"/>
            </a:endParaRPr>
          </a:p>
          <a:p>
            <a:endParaRPr lang="en-US" dirty="0"/>
          </a:p>
          <a:p>
            <a:r>
              <a:rPr lang="en-US" u="sng" dirty="0"/>
              <a:t>Notes</a:t>
            </a:r>
          </a:p>
          <a:p>
            <a:r>
              <a:rPr lang="en-US" sz="1200" dirty="0"/>
              <a:t>Onasemnogene </a:t>
            </a:r>
            <a:r>
              <a:rPr lang="en-US" sz="1200" dirty="0" err="1"/>
              <a:t>abeparvovec</a:t>
            </a:r>
            <a:r>
              <a:rPr lang="en-US" sz="1200" dirty="0"/>
              <a:t>: </a:t>
            </a:r>
            <a:r>
              <a:rPr lang="en-US" sz="1200" kern="1200" dirty="0">
                <a:solidFill>
                  <a:schemeClr val="tx1"/>
                </a:solidFill>
                <a:effectLst/>
                <a:latin typeface="+mn-lt"/>
                <a:ea typeface="+mn-ea"/>
                <a:cs typeface="+mn-cs"/>
              </a:rPr>
              <a:t>Gene therapy using a viral vector requires special infection prevention precautions. Pregnant or immunocompromised staff and family members should not administer or be around the patient after administration because of shedding of the vector for a period of time.</a:t>
            </a:r>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23</a:t>
            </a:fld>
            <a:endParaRPr lang="en-US" dirty="0"/>
          </a:p>
        </p:txBody>
      </p:sp>
    </p:spTree>
    <p:extLst>
      <p:ext uri="{BB962C8B-B14F-4D97-AF65-F5344CB8AC3E}">
        <p14:creationId xmlns:p14="http://schemas.microsoft.com/office/powerpoint/2010/main" val="1036351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a:t>References</a:t>
            </a:r>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sz="1200" dirty="0">
                <a:latin typeface="Arial" panose="020B0604020202020204" pitchFamily="34" charset="0"/>
                <a:cs typeface="Arial" panose="020B0604020202020204" pitchFamily="34" charset="0"/>
              </a:rPr>
              <a:t>Zolgensma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(onasemnogene abeparvovec-xioi) [prescribing information]. Bannockburn, IL: </a:t>
            </a:r>
            <a:r>
              <a:rPr lang="en-US" sz="1200" dirty="0" err="1">
                <a:latin typeface="Arial" panose="020B0604020202020204" pitchFamily="34" charset="0"/>
                <a:cs typeface="Arial" panose="020B0604020202020204" pitchFamily="34" charset="0"/>
              </a:rPr>
              <a:t>AveXis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Inc</a:t>
            </a:r>
            <a:r>
              <a:rPr lang="en-US" sz="1200" dirty="0">
                <a:latin typeface="Arial" panose="020B0604020202020204" pitchFamily="34" charset="0"/>
                <a:cs typeface="Arial" panose="020B0604020202020204" pitchFamily="34" charset="0"/>
              </a:rPr>
              <a:t>; 2019.</a:t>
            </a:r>
          </a:p>
          <a:p>
            <a:pPr marL="228600" indent="-228600">
              <a:buFont typeface="+mj-lt"/>
              <a:buAutoNum type="arabicPeriod"/>
            </a:pPr>
            <a:r>
              <a:rPr lang="en-US" sz="1200" dirty="0" err="1">
                <a:latin typeface="Arial" panose="020B0604020202020204" pitchFamily="34" charset="0"/>
                <a:cs typeface="Arial" panose="020B0604020202020204" pitchFamily="34" charset="0"/>
              </a:rPr>
              <a:t>Spinraza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nusinersen</a:t>
            </a:r>
            <a:r>
              <a:rPr lang="en-US" sz="1200" dirty="0">
                <a:latin typeface="Arial" panose="020B0604020202020204" pitchFamily="34" charset="0"/>
                <a:cs typeface="Arial" panose="020B0604020202020204" pitchFamily="34" charset="0"/>
              </a:rPr>
              <a:t>) [prescribing information]. Cambridge, MA: Biogen; 2019. </a:t>
            </a:r>
          </a:p>
          <a:p>
            <a:endParaRPr lang="en-US"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24</a:t>
            </a:fld>
            <a:endParaRPr lang="en-US" dirty="0"/>
          </a:p>
        </p:txBody>
      </p:sp>
    </p:spTree>
    <p:extLst>
      <p:ext uri="{BB962C8B-B14F-4D97-AF65-F5344CB8AC3E}">
        <p14:creationId xmlns:p14="http://schemas.microsoft.com/office/powerpoint/2010/main" val="2170798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a:t>References</a:t>
            </a:r>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sz="1200" dirty="0">
                <a:latin typeface="Arial" panose="020B0604020202020204" pitchFamily="34" charset="0"/>
                <a:cs typeface="Arial" panose="020B0604020202020204" pitchFamily="34" charset="0"/>
              </a:rPr>
              <a:t>Zolgensma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(onasemnogene abeparvovec-xioi) [prescribing information]. Bannockburn, IL: </a:t>
            </a:r>
            <a:r>
              <a:rPr lang="en-US" sz="1200" dirty="0" err="1">
                <a:latin typeface="Arial" panose="020B0604020202020204" pitchFamily="34" charset="0"/>
                <a:cs typeface="Arial" panose="020B0604020202020204" pitchFamily="34" charset="0"/>
              </a:rPr>
              <a:t>AveXis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Inc</a:t>
            </a:r>
            <a:r>
              <a:rPr lang="en-US" sz="1200" dirty="0">
                <a:latin typeface="Arial" panose="020B0604020202020204" pitchFamily="34" charset="0"/>
                <a:cs typeface="Arial" panose="020B0604020202020204" pitchFamily="34" charset="0"/>
              </a:rPr>
              <a:t>; 2019.</a:t>
            </a:r>
          </a:p>
          <a:p>
            <a:pPr marL="228600" indent="-228600">
              <a:buFont typeface="+mj-lt"/>
              <a:buAutoNum type="arabicPeriod"/>
            </a:pPr>
            <a:r>
              <a:rPr lang="en-US" sz="1200" dirty="0" err="1">
                <a:latin typeface="Arial" panose="020B0604020202020204" pitchFamily="34" charset="0"/>
                <a:cs typeface="Arial" panose="020B0604020202020204" pitchFamily="34" charset="0"/>
              </a:rPr>
              <a:t>Spinraza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nusinersen</a:t>
            </a:r>
            <a:r>
              <a:rPr lang="en-US" sz="1200" dirty="0">
                <a:latin typeface="Arial" panose="020B0604020202020204" pitchFamily="34" charset="0"/>
                <a:cs typeface="Arial" panose="020B0604020202020204" pitchFamily="34" charset="0"/>
              </a:rPr>
              <a:t>) [prescribing information]. Cambridge, MA: Biogen; 2019. </a:t>
            </a:r>
          </a:p>
          <a:p>
            <a:endParaRPr lang="en-US"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25</a:t>
            </a:fld>
            <a:endParaRPr lang="en-US" dirty="0"/>
          </a:p>
        </p:txBody>
      </p:sp>
    </p:spTree>
    <p:extLst>
      <p:ext uri="{BB962C8B-B14F-4D97-AF65-F5344CB8AC3E}">
        <p14:creationId xmlns:p14="http://schemas.microsoft.com/office/powerpoint/2010/main" val="3763932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dirty="0">
                <a:effectLst/>
              </a:rPr>
              <a:t>1. EVRYSDI (</a:t>
            </a:r>
            <a:r>
              <a:rPr lang="en-US" dirty="0" err="1">
                <a:effectLst/>
              </a:rPr>
              <a:t>risdiplam</a:t>
            </a:r>
            <a:r>
              <a:rPr lang="en-US" dirty="0">
                <a:effectLst/>
              </a:rPr>
              <a:t>) [prescribing information]. South San Francisco, CA: Genentech, Inc.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atin typeface="Arial" panose="020B0604020202020204" pitchFamily="34" charset="0"/>
                <a:cs typeface="Arial" panose="020B0604020202020204" pitchFamily="34" charset="0"/>
              </a:rPr>
              <a:t>Notes</a:t>
            </a:r>
          </a:p>
          <a:p>
            <a:pPr marL="285750" indent="-285750">
              <a:buFont typeface="Arial" panose="020B0604020202020204" pitchFamily="34" charset="0"/>
              <a:buChar char="•"/>
            </a:pPr>
            <a:r>
              <a:rPr lang="en-US" sz="1200" b="0" i="0" u="none" strike="noStrike" kern="1200" dirty="0">
                <a:solidFill>
                  <a:schemeClr val="tx1"/>
                </a:solidFill>
                <a:effectLst/>
                <a:latin typeface="+mn-lt"/>
                <a:ea typeface="+mn-ea"/>
                <a:cs typeface="+mn-cs"/>
              </a:rPr>
              <a:t>Infants achieved the ability to sit without support for at least 5 seconds, a key motor milestone not normally seen in the natural course of the disease</a:t>
            </a:r>
          </a:p>
          <a:p>
            <a:pPr marL="285750" indent="-285750">
              <a:buFont typeface="Arial" panose="020B0604020202020204" pitchFamily="34" charset="0"/>
              <a:buChar char="•"/>
            </a:pPr>
            <a:r>
              <a:rPr lang="en-US" dirty="0" err="1">
                <a:solidFill>
                  <a:srgbClr val="000000"/>
                </a:solidFill>
                <a:latin typeface="Arial" panose="020B0604020202020204" pitchFamily="34" charset="0"/>
              </a:rPr>
              <a:t>Evrysdi</a:t>
            </a:r>
            <a:r>
              <a:rPr lang="en-US" dirty="0">
                <a:solidFill>
                  <a:srgbClr val="000000"/>
                </a:solidFill>
                <a:latin typeface="Arial" panose="020B0604020202020204" pitchFamily="34" charset="0"/>
              </a:rPr>
              <a:t> also improved survival without permanent ventilation at 12 and 23 months, compared to natural history</a:t>
            </a:r>
            <a:endParaRPr lang="en-US" b="0" i="0" u="none" strike="noStrike"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26</a:t>
            </a:fld>
            <a:endParaRPr lang="en-US" dirty="0"/>
          </a:p>
        </p:txBody>
      </p:sp>
    </p:spTree>
    <p:extLst>
      <p:ext uri="{BB962C8B-B14F-4D97-AF65-F5344CB8AC3E}">
        <p14:creationId xmlns:p14="http://schemas.microsoft.com/office/powerpoint/2010/main" val="877409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Masson, R., et al. FIREFISH: Safety, survival and motor function in infants with Type 1 spinal muscular atrophy (SMA) receiving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 (RG7916). Poster presented at: The 2</a:t>
            </a:r>
            <a:r>
              <a:rPr lang="en-US" sz="1200" b="0" i="0" u="none" strike="noStrike" kern="1200" baseline="30000" dirty="0">
                <a:solidFill>
                  <a:schemeClr val="tx1"/>
                </a:solidFill>
                <a:effectLst/>
                <a:latin typeface="+mn-lt"/>
                <a:ea typeface="+mn-ea"/>
                <a:cs typeface="+mn-cs"/>
              </a:rPr>
              <a:t>nd</a:t>
            </a:r>
            <a:r>
              <a:rPr lang="en-US" sz="1200" b="0" i="0" u="none" strike="noStrike" kern="1200" dirty="0">
                <a:solidFill>
                  <a:schemeClr val="tx1"/>
                </a:solidFill>
                <a:effectLst/>
                <a:latin typeface="+mn-lt"/>
                <a:ea typeface="+mn-ea"/>
                <a:cs typeface="+mn-cs"/>
              </a:rPr>
              <a:t> International Scientific &amp; Clinical Congress on SMA; February 5-7, 2020; Paris, France.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Servais, Laurent, et al. FIREFISH Part 2: Efficacy and safety of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 (RG7916) in infants with Type 1 spinal muscular atrophy (SMA). Poster presented at: Cure SMA Annual Conference; June 8-12, 2020; Virtual.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Day, J.W., et al. SUNFISH Part 1: 24-month safety and exploratory outcomes of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 (RG7916) treatment in patients with Type 2 or 3 spinal muscular atrophy (SMA). Poster presented at: Cure SMA Annual Conference; June 8-12, 2020; Virtual.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err="1">
                <a:solidFill>
                  <a:schemeClr val="tx1"/>
                </a:solidFill>
                <a:effectLst/>
                <a:latin typeface="+mn-lt"/>
                <a:ea typeface="+mn-ea"/>
                <a:cs typeface="+mn-cs"/>
              </a:rPr>
              <a:t>Mercuri</a:t>
            </a:r>
            <a:r>
              <a:rPr lang="en-US" sz="1200" b="0" i="0" u="none" strike="noStrike" kern="1200" dirty="0">
                <a:solidFill>
                  <a:schemeClr val="tx1"/>
                </a:solidFill>
                <a:effectLst/>
                <a:latin typeface="+mn-lt"/>
                <a:ea typeface="+mn-ea"/>
                <a:cs typeface="+mn-cs"/>
              </a:rPr>
              <a:t>, E., et al. SUNFISH Part 2: Efficacy and safety of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(RG7916) in patients with Type 2 or non-ambulant Type 3 spinal muscular atrophy (SMA). Poster presented at: AAN Annual Meeting; April 25–May 1, 2020; Virtual.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err="1">
                <a:solidFill>
                  <a:schemeClr val="tx1"/>
                </a:solidFill>
                <a:effectLst/>
                <a:latin typeface="+mn-lt"/>
                <a:ea typeface="+mn-ea"/>
                <a:cs typeface="+mn-cs"/>
              </a:rPr>
              <a:t>Baranello</a:t>
            </a:r>
            <a:r>
              <a:rPr lang="en-US" sz="1200" b="0" i="0" u="none" strike="noStrike" kern="1200" dirty="0">
                <a:solidFill>
                  <a:schemeClr val="tx1"/>
                </a:solidFill>
                <a:effectLst/>
                <a:latin typeface="+mn-lt"/>
                <a:ea typeface="+mn-ea"/>
                <a:cs typeface="+mn-cs"/>
              </a:rPr>
              <a:t>, G., et al. Pooled safety data from the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 (RG7916) clinical trial development program. Poster presented at: AAN Annual Meeting; April 25–May 1, 2020; Virtual.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atin typeface="Arial" panose="020B0604020202020204" pitchFamily="34" charset="0"/>
                <a:cs typeface="Arial" panose="020B0604020202020204" pitchFamily="34" charset="0"/>
              </a:rPr>
              <a:t>Notes</a:t>
            </a:r>
          </a:p>
          <a:p>
            <a:pPr marL="171450" indent="-171450">
              <a:buFont typeface="Arial" panose="020B0604020202020204" pitchFamily="34" charset="0"/>
              <a:buChar char="•"/>
            </a:pPr>
            <a:r>
              <a:rPr lang="en-US" dirty="0" err="1"/>
              <a:t>Risdiplam</a:t>
            </a:r>
            <a:r>
              <a:rPr lang="en-US" dirty="0"/>
              <a:t> is a small-molecule, orally administered drug that alters </a:t>
            </a:r>
            <a:r>
              <a:rPr lang="en-US" i="1" dirty="0"/>
              <a:t>SMN2</a:t>
            </a:r>
            <a:r>
              <a:rPr lang="en-US" dirty="0"/>
              <a:t> splicing to produce more full-length functional SMN protein</a:t>
            </a:r>
          </a:p>
          <a:p>
            <a:pPr marL="461963" lvl="1" indent="-234950">
              <a:buFont typeface="Courier New" panose="02070309020205020404" pitchFamily="49" charset="0"/>
              <a:buChar char="o"/>
            </a:pPr>
            <a:r>
              <a:rPr lang="en-US" dirty="0"/>
              <a:t>The presented results are from FIREFISH part 2, which was conducted in infants with type 1 SMA who were given the therapeutic dose of drug determined in FIREFISH part 1</a:t>
            </a:r>
            <a:endParaRPr lang="en-US" baseline="30000" dirty="0"/>
          </a:p>
          <a:p>
            <a:pPr marL="461963" lvl="1" indent="-234950">
              <a:buFont typeface="Courier New" panose="02070309020205020404" pitchFamily="49" charset="0"/>
              <a:buChar char="o"/>
            </a:pPr>
            <a:r>
              <a:rPr lang="en-US" dirty="0"/>
              <a:t>Most common adverse events included fever, upper respiratory tract infections, diarrhea, vomiting, cough, pneumonia, and constipation</a:t>
            </a:r>
          </a:p>
          <a:p>
            <a:pPr marL="461963" lvl="1" indent="-234950">
              <a:buFont typeface="Courier New" panose="02070309020205020404" pitchFamily="49" charset="0"/>
              <a:buChar char="o"/>
            </a:pPr>
            <a:r>
              <a:rPr lang="en-US" dirty="0" err="1"/>
              <a:t>Risdiplam</a:t>
            </a:r>
            <a:r>
              <a:rPr lang="en-US" dirty="0"/>
              <a:t> was also studied in the SUNFISH trial, which included a broader population of patients aged 2-25 years with type 2 or type 3 SMA</a:t>
            </a:r>
          </a:p>
          <a:p>
            <a:pPr marL="461963" lvl="1" indent="-234950">
              <a:buFont typeface="Courier New" panose="02070309020205020404" pitchFamily="49" charset="0"/>
              <a:buChar char="o"/>
            </a:pPr>
            <a:r>
              <a:rPr lang="en-US" dirty="0"/>
              <a:t>The primary completion for FIREFISH </a:t>
            </a:r>
            <a:r>
              <a:rPr lang="en-US" baseline="0" dirty="0"/>
              <a:t>is estimated to be November 2023, while </a:t>
            </a:r>
            <a:r>
              <a:rPr lang="en-US" dirty="0"/>
              <a:t>for SUNFISH</a:t>
            </a:r>
            <a:r>
              <a:rPr lang="en-US" baseline="0" dirty="0"/>
              <a:t> was completed in September 2019 </a:t>
            </a:r>
          </a:p>
          <a:p>
            <a:pPr marL="461963" lvl="1" indent="-234950">
              <a:buFont typeface="Courier New" panose="02070309020205020404" pitchFamily="49" charset="0"/>
              <a:buChar char="o"/>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Motor function measure (MFM) is a reliable tool designed for most neuromuscular diseases and is applicable to a wide range of disease severities in ambulant and </a:t>
            </a:r>
            <a:r>
              <a:rPr lang="en-US" sz="1200" kern="1200" dirty="0" err="1">
                <a:solidFill>
                  <a:schemeClr val="tx1"/>
                </a:solidFill>
                <a:effectLst/>
                <a:latin typeface="+mn-lt"/>
                <a:ea typeface="+mn-ea"/>
                <a:cs typeface="+mn-cs"/>
              </a:rPr>
              <a:t>nonambulant</a:t>
            </a:r>
            <a:r>
              <a:rPr lang="en-US" sz="1200" kern="1200" dirty="0">
                <a:solidFill>
                  <a:schemeClr val="tx1"/>
                </a:solidFill>
                <a:effectLst/>
                <a:latin typeface="+mn-lt"/>
                <a:ea typeface="+mn-ea"/>
                <a:cs typeface="+mn-cs"/>
              </a:rPr>
              <a:t> patients between 6 and 60 years of age. The MFM-32 consists of 32 task items in 3 dimensions that provide a detailed profile of the physical impairment.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Pooled safety data:</a:t>
            </a:r>
          </a:p>
          <a:p>
            <a:pPr fontAlgn="base"/>
            <a:endParaRPr lang="en-US" sz="1200" u="sng"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rPr>
              <a:t>SERIOUS ADVERSE EVENTS</a:t>
            </a:r>
          </a:p>
          <a:p>
            <a:pPr fontAlgn="base"/>
            <a:r>
              <a:rPr lang="en-US" sz="1200" kern="1200" dirty="0">
                <a:solidFill>
                  <a:schemeClr val="tx1"/>
                </a:solidFill>
                <a:effectLst/>
                <a:latin typeface="+mn-lt"/>
                <a:ea typeface="+mn-ea"/>
                <a:cs typeface="+mn-cs"/>
              </a:rPr>
              <a:t>47 patients (29.7%) experienced at least one SAE.</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In both pools, the most common SAE was pneumonia</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One patient with type 1 SMA had an SAE, neutropenia in the context of pneumonia, related to </a:t>
            </a:r>
            <a:r>
              <a:rPr lang="en-US" sz="1200" kern="1200" dirty="0" err="1">
                <a:solidFill>
                  <a:schemeClr val="tx1"/>
                </a:solidFill>
                <a:effectLst/>
                <a:latin typeface="+mn-lt"/>
                <a:ea typeface="+mn-ea"/>
                <a:cs typeface="+mn-cs"/>
              </a:rPr>
              <a:t>risdiplam</a:t>
            </a:r>
            <a:r>
              <a:rPr lang="en-US" sz="1200" kern="1200" dirty="0">
                <a:solidFill>
                  <a:schemeClr val="tx1"/>
                </a:solidFill>
                <a:effectLst/>
                <a:latin typeface="+mn-lt"/>
                <a:ea typeface="+mn-ea"/>
                <a:cs typeface="+mn-cs"/>
              </a:rPr>
              <a:t> treatment. The SAE resolved (neutropenia after 3 days and pneumonia after 7 days), and the dose of </a:t>
            </a:r>
            <a:r>
              <a:rPr lang="en-US" sz="1200" kern="1200" dirty="0" err="1">
                <a:solidFill>
                  <a:schemeClr val="tx1"/>
                </a:solidFill>
                <a:effectLst/>
                <a:latin typeface="+mn-lt"/>
                <a:ea typeface="+mn-ea"/>
                <a:cs typeface="+mn-cs"/>
              </a:rPr>
              <a:t>risdiplam</a:t>
            </a:r>
            <a:r>
              <a:rPr lang="en-US" sz="1200" kern="1200" dirty="0">
                <a:solidFill>
                  <a:schemeClr val="tx1"/>
                </a:solidFill>
                <a:effectLst/>
                <a:latin typeface="+mn-lt"/>
                <a:ea typeface="+mn-ea"/>
                <a:cs typeface="+mn-cs"/>
              </a:rPr>
              <a:t> was not changed as a result of this SAE</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One patient had an unrelated SAE, respiratory tract infection viral with fatal outcome, that led to withdrawal from treatment</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 total of 7 patients died because of SMA-related respiratory complications unrelated to </a:t>
            </a:r>
            <a:r>
              <a:rPr lang="en-US" sz="1200" kern="1200" dirty="0" err="1">
                <a:solidFill>
                  <a:schemeClr val="tx1"/>
                </a:solidFill>
                <a:effectLst/>
                <a:latin typeface="+mn-lt"/>
                <a:ea typeface="+mn-ea"/>
                <a:cs typeface="+mn-cs"/>
              </a:rPr>
              <a:t>risdiplam</a:t>
            </a:r>
            <a:r>
              <a:rPr lang="en-US" sz="1200" kern="1200" dirty="0">
                <a:solidFill>
                  <a:schemeClr val="tx1"/>
                </a:solidFill>
                <a:effectLst/>
                <a:latin typeface="+mn-lt"/>
                <a:ea typeface="+mn-ea"/>
                <a:cs typeface="+mn-cs"/>
              </a:rPr>
              <a:t> (all had type 1 SMA).</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6 deaths occurred while patients were on study treatment; one death occurred 3.5 months after the patient had withdrawn from </a:t>
            </a:r>
            <a:r>
              <a:rPr lang="en-US" sz="1200" kern="1200" dirty="0" err="1">
                <a:solidFill>
                  <a:schemeClr val="tx1"/>
                </a:solidFill>
                <a:effectLst/>
                <a:latin typeface="+mn-lt"/>
                <a:ea typeface="+mn-ea"/>
                <a:cs typeface="+mn-cs"/>
              </a:rPr>
              <a:t>risdiplam</a:t>
            </a:r>
            <a:r>
              <a:rPr lang="en-US" sz="1200" kern="1200" dirty="0">
                <a:solidFill>
                  <a:schemeClr val="tx1"/>
                </a:solidFill>
                <a:effectLst/>
                <a:latin typeface="+mn-lt"/>
                <a:ea typeface="+mn-ea"/>
                <a:cs typeface="+mn-cs"/>
              </a:rPr>
              <a:t> treatment for non-safety reasons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27</a:t>
            </a:fld>
            <a:endParaRPr lang="en-US" dirty="0"/>
          </a:p>
        </p:txBody>
      </p:sp>
    </p:spTree>
    <p:extLst>
      <p:ext uri="{BB962C8B-B14F-4D97-AF65-F5344CB8AC3E}">
        <p14:creationId xmlns:p14="http://schemas.microsoft.com/office/powerpoint/2010/main" val="975970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err="1">
                <a:solidFill>
                  <a:schemeClr val="tx1"/>
                </a:solidFill>
                <a:effectLst/>
                <a:latin typeface="+mn-lt"/>
                <a:ea typeface="+mn-ea"/>
                <a:cs typeface="+mn-cs"/>
              </a:rPr>
              <a:t>Chiriboga</a:t>
            </a:r>
            <a:r>
              <a:rPr lang="en-US" sz="1200" b="0" i="0" u="none" strike="noStrike" kern="1200" dirty="0">
                <a:solidFill>
                  <a:schemeClr val="tx1"/>
                </a:solidFill>
                <a:effectLst/>
                <a:latin typeface="+mn-lt"/>
                <a:ea typeface="+mn-ea"/>
                <a:cs typeface="+mn-cs"/>
              </a:rPr>
              <a:t>, C.A., et al. JEWELFISH: Safety and pharmacodynamic data in non-naïve patients with spinal muscular atrophy receiving treatment with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 Poster presented at: Cure SMA Annual Conference; June 8-12, 2020; Virtual.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err="1">
                <a:solidFill>
                  <a:schemeClr val="tx1"/>
                </a:solidFill>
                <a:effectLst/>
                <a:latin typeface="+mn-lt"/>
                <a:ea typeface="+mn-ea"/>
                <a:cs typeface="+mn-cs"/>
              </a:rPr>
              <a:t>Bertini</a:t>
            </a:r>
            <a:r>
              <a:rPr lang="en-US" sz="1200" b="0" i="0" u="none" strike="noStrike" kern="1200" dirty="0">
                <a:solidFill>
                  <a:schemeClr val="tx1"/>
                </a:solidFill>
                <a:effectLst/>
                <a:latin typeface="+mn-lt"/>
                <a:ea typeface="+mn-ea"/>
                <a:cs typeface="+mn-cs"/>
              </a:rPr>
              <a:t>, E., et al. RAINBOWFISH: A study of </a:t>
            </a:r>
            <a:r>
              <a:rPr lang="en-US" sz="1200" b="0" i="0" u="none" strike="noStrike" kern="1200" dirty="0" err="1">
                <a:solidFill>
                  <a:schemeClr val="tx1"/>
                </a:solidFill>
                <a:effectLst/>
                <a:latin typeface="+mn-lt"/>
                <a:ea typeface="+mn-ea"/>
                <a:cs typeface="+mn-cs"/>
              </a:rPr>
              <a:t>risdiplam</a:t>
            </a:r>
            <a:r>
              <a:rPr lang="en-US" sz="1200" b="0" i="0" u="none" strike="noStrike" kern="1200" dirty="0">
                <a:solidFill>
                  <a:schemeClr val="tx1"/>
                </a:solidFill>
                <a:effectLst/>
                <a:latin typeface="+mn-lt"/>
                <a:ea typeface="+mn-ea"/>
                <a:cs typeface="+mn-cs"/>
              </a:rPr>
              <a:t> (RG7916) in newborns with pre-symptomatic spinal muscular atrophy (SMA). Poster presented at: The 24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International Annual Congress of the World Muscle Society; October 1-5, 2019; Copenhagen, Denmark.</a:t>
            </a: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atin typeface="Arial" panose="020B0604020202020204" pitchFamily="34" charset="0"/>
                <a:cs typeface="Arial" panose="020B0604020202020204" pitchFamily="34" charset="0"/>
              </a:rPr>
              <a:t>Notes</a:t>
            </a:r>
          </a:p>
          <a:p>
            <a:pPr marL="4763" lvl="0" indent="-234950">
              <a:buFont typeface="Courier New" panose="02070309020205020404" pitchFamily="49" charset="0"/>
              <a:buChar char="o"/>
            </a:pPr>
            <a:r>
              <a:rPr lang="en-US" dirty="0"/>
              <a:t>The primary completion for JEWELFISH </a:t>
            </a:r>
            <a:r>
              <a:rPr lang="en-US" baseline="0" dirty="0"/>
              <a:t>is estimated to be January 2022. Patients were previously treated </a:t>
            </a:r>
            <a:r>
              <a:rPr lang="en-US" sz="1200" dirty="0">
                <a:latin typeface="Arial" panose="020B0604020202020204" pitchFamily="34" charset="0"/>
                <a:cs typeface="Arial" panose="020B0604020202020204" pitchFamily="34" charset="0"/>
              </a:rPr>
              <a:t>with </a:t>
            </a:r>
            <a:r>
              <a:rPr lang="en-US" sz="1200" b="0" i="0" u="none" strike="noStrike" kern="1200" dirty="0">
                <a:solidFill>
                  <a:schemeClr val="dk1"/>
                </a:solidFill>
                <a:effectLst/>
                <a:latin typeface="+mn-lt"/>
                <a:ea typeface="+mn-ea"/>
                <a:cs typeface="+mn-cs"/>
              </a:rPr>
              <a:t>RG7800, nusinersen, </a:t>
            </a:r>
            <a:r>
              <a:rPr lang="en-US" sz="1200" b="0" i="0" u="none" strike="noStrike" kern="1200" dirty="0" err="1">
                <a:solidFill>
                  <a:schemeClr val="dk1"/>
                </a:solidFill>
                <a:effectLst/>
                <a:latin typeface="+mn-lt"/>
                <a:ea typeface="+mn-ea"/>
                <a:cs typeface="+mn-cs"/>
              </a:rPr>
              <a:t>olesoxime</a:t>
            </a:r>
            <a:r>
              <a:rPr lang="en-US" sz="1200" b="0" i="0" u="none" strike="noStrike" kern="1200" dirty="0">
                <a:solidFill>
                  <a:schemeClr val="dk1"/>
                </a:solidFill>
                <a:effectLst/>
                <a:latin typeface="+mn-lt"/>
                <a:ea typeface="+mn-ea"/>
                <a:cs typeface="+mn-cs"/>
              </a:rPr>
              <a:t>, or onasemnogene </a:t>
            </a:r>
            <a:r>
              <a:rPr lang="en-US" sz="1200" b="0" i="0" u="none" strike="noStrike" kern="1200" dirty="0" err="1">
                <a:solidFill>
                  <a:schemeClr val="dk1"/>
                </a:solidFill>
                <a:effectLst/>
                <a:latin typeface="+mn-lt"/>
                <a:ea typeface="+mn-ea"/>
                <a:cs typeface="+mn-cs"/>
              </a:rPr>
              <a:t>abeparvovec</a:t>
            </a: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a:t>
            </a:r>
          </a:p>
          <a:p>
            <a:pPr marL="4763" lvl="0" indent="-234950">
              <a:buFont typeface="Courier New" panose="02070309020205020404" pitchFamily="49" charset="0"/>
              <a:buChar char="o"/>
            </a:pPr>
            <a:endParaRPr lang="en-US" sz="1200" b="0" i="0" u="none" strike="noStrike" kern="1200" baseline="0" dirty="0">
              <a:solidFill>
                <a:schemeClr val="dk1"/>
              </a:solidFill>
              <a:effectLst/>
              <a:latin typeface="Arial" panose="020B0604020202020204" pitchFamily="34" charset="0"/>
              <a:ea typeface="+mn-ea"/>
              <a:cs typeface="Arial" panose="020B0604020202020204" pitchFamily="34" charset="0"/>
            </a:endParaRPr>
          </a:p>
          <a:p>
            <a:pPr marL="4763" lvl="0" indent="-234950">
              <a:buFont typeface="Courier New" panose="02070309020205020404" pitchFamily="49" charset="0"/>
              <a:buChar char="o"/>
            </a:pPr>
            <a:r>
              <a:rPr lang="en-US" sz="1200" b="0" i="0" u="none" strike="noStrike" kern="1200" baseline="0" dirty="0">
                <a:solidFill>
                  <a:schemeClr val="dk1"/>
                </a:solidFill>
                <a:effectLst/>
                <a:latin typeface="Arial" panose="020B0604020202020204" pitchFamily="34" charset="0"/>
                <a:ea typeface="+mn-ea"/>
                <a:cs typeface="Arial" panose="020B0604020202020204" pitchFamily="34" charset="0"/>
              </a:rPr>
              <a:t>The primary completion for </a:t>
            </a:r>
            <a:r>
              <a:rPr lang="en-US" dirty="0"/>
              <a:t>RAINBOWFISH is estimated to be June 2021. Newborns are 0-6 weeks of age, </a:t>
            </a:r>
            <a:r>
              <a:rPr lang="en-US" sz="1200" b="0" i="0" u="none" strike="noStrike" kern="1200" dirty="0">
                <a:solidFill>
                  <a:schemeClr val="tx1"/>
                </a:solidFill>
                <a:effectLst/>
                <a:latin typeface="+mn-lt"/>
                <a:ea typeface="+mn-ea"/>
                <a:cs typeface="+mn-cs"/>
              </a:rPr>
              <a:t>with genetically diagnosed and pre-symptomatic SMA regardless of </a:t>
            </a:r>
            <a:r>
              <a:rPr lang="en-US" sz="1200" b="0" i="1" u="none" strike="noStrike" kern="1200" dirty="0">
                <a:solidFill>
                  <a:schemeClr val="tx1"/>
                </a:solidFill>
                <a:effectLst/>
                <a:latin typeface="+mn-lt"/>
                <a:ea typeface="+mn-ea"/>
                <a:cs typeface="+mn-cs"/>
              </a:rPr>
              <a:t>SMN2</a:t>
            </a:r>
            <a:r>
              <a:rPr lang="en-US" sz="1200" b="0" i="0" u="none" strike="noStrike" kern="1200" dirty="0">
                <a:solidFill>
                  <a:schemeClr val="tx1"/>
                </a:solidFill>
                <a:effectLst/>
                <a:latin typeface="+mn-lt"/>
                <a:ea typeface="+mn-ea"/>
                <a:cs typeface="+mn-cs"/>
              </a:rPr>
              <a:t> gene copy number.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28</a:t>
            </a:fld>
            <a:endParaRPr lang="en-US" dirty="0"/>
          </a:p>
        </p:txBody>
      </p:sp>
    </p:spTree>
    <p:extLst>
      <p:ext uri="{BB962C8B-B14F-4D97-AF65-F5344CB8AC3E}">
        <p14:creationId xmlns:p14="http://schemas.microsoft.com/office/powerpoint/2010/main" val="1194154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endParaRPr lang="en-US" dirty="0"/>
          </a:p>
          <a:p>
            <a:r>
              <a:rPr lang="en-US"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American College of Medical Genetics recommends carrier testing for all couples if SMA diagnosis has been confirmed by genetic testing in an affected family member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Occasionally, carriers have normal dosage studies for the </a:t>
            </a:r>
            <a:r>
              <a:rPr lang="en-US" i="1" dirty="0"/>
              <a:t>SMN1</a:t>
            </a:r>
            <a:r>
              <a:rPr lang="en-US" dirty="0"/>
              <a:t> deletion because they have a deletion on one homologue and a </a:t>
            </a:r>
            <a:r>
              <a:rPr lang="en-US" i="1" dirty="0"/>
              <a:t>SMN1</a:t>
            </a:r>
            <a:r>
              <a:rPr lang="en-US" dirty="0"/>
              <a:t> gene duplication on the other. There is also a significant </a:t>
            </a:r>
            <a:r>
              <a:rPr lang="en-US" i="1" dirty="0"/>
              <a:t>de novo </a:t>
            </a:r>
            <a:r>
              <a:rPr lang="en-US" dirty="0"/>
              <a:t>mutation rate (1.7%)</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29</a:t>
            </a:fld>
            <a:endParaRPr lang="en-US" dirty="0"/>
          </a:p>
        </p:txBody>
      </p:sp>
    </p:spTree>
    <p:extLst>
      <p:ext uri="{BB962C8B-B14F-4D97-AF65-F5344CB8AC3E}">
        <p14:creationId xmlns:p14="http://schemas.microsoft.com/office/powerpoint/2010/main" val="172773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it-IT" dirty="0">
                <a:effectLst/>
              </a:rPr>
              <a:t>D’Amico A, Mercuri E, Tiziano FD, Bertini E. Spinal muscular atrophy. </a:t>
            </a:r>
            <a:r>
              <a:rPr lang="it-IT" i="1" dirty="0">
                <a:effectLst/>
              </a:rPr>
              <a:t>Orphanet J Rare Dis</a:t>
            </a:r>
            <a:r>
              <a:rPr lang="it-IT" dirty="0">
                <a:effectLst/>
              </a:rPr>
              <a:t>. 2011;6(1):71. doi:10.1186/1750-1172-6-71</a:t>
            </a:r>
            <a:endParaRPr lang="en-US" sz="1200" b="0" i="0" u="sng" kern="1200" baseline="0" dirty="0">
              <a:solidFill>
                <a:schemeClr val="tx1"/>
              </a:solidFill>
              <a:effectLst/>
              <a:latin typeface="+mn-lt"/>
              <a:ea typeface="+mn-ea"/>
              <a:cs typeface="+mn-cs"/>
            </a:endParaRPr>
          </a:p>
          <a:p>
            <a:pPr marL="228600" indent="-228600">
              <a:buFont typeface="+mj-lt"/>
              <a:buAutoNum type="arabicPeriod"/>
            </a:pPr>
            <a:r>
              <a:rPr lang="en-US" dirty="0">
                <a:effectLst/>
              </a:rPr>
              <a:t>Bowerman M, Becker CG, </a:t>
            </a:r>
            <a:r>
              <a:rPr lang="en-US" dirty="0" err="1">
                <a:effectLst/>
              </a:rPr>
              <a:t>Yáñez</a:t>
            </a:r>
            <a:r>
              <a:rPr lang="en-US" dirty="0">
                <a:effectLst/>
              </a:rPr>
              <a:t>-Muñoz RJ, et al. Therapeutic strategies for spinal muscular atrophy: SMN and beyond. </a:t>
            </a:r>
            <a:r>
              <a:rPr lang="en-US" i="1" dirty="0">
                <a:effectLst/>
              </a:rPr>
              <a:t>Dis Model Mech</a:t>
            </a:r>
            <a:r>
              <a:rPr lang="en-US" dirty="0">
                <a:effectLst/>
              </a:rPr>
              <a:t>. 2017;10(8):943-954. doi:10.1242/dmm.030148</a:t>
            </a:r>
          </a:p>
          <a:p>
            <a:pPr marL="171450" indent="-171450">
              <a:buAutoNum type="arabicPeriod"/>
            </a:pPr>
            <a:endParaRPr lang="en-US" dirty="0"/>
          </a:p>
          <a:p>
            <a:r>
              <a:rPr lang="en-US" u="sng" dirty="0"/>
              <a:t>Notes</a:t>
            </a:r>
          </a:p>
          <a:p>
            <a:pPr marL="171450" indent="-171450">
              <a:spcBef>
                <a:spcPts val="408"/>
              </a:spcBef>
              <a:buFont typeface="Arial" panose="020B0604020202020204" pitchFamily="34" charset="0"/>
              <a:buChar char="•"/>
            </a:pPr>
            <a:r>
              <a:rPr lang="en-US" i="1" dirty="0"/>
              <a:t>SMN2</a:t>
            </a:r>
            <a:r>
              <a:rPr lang="en-US" dirty="0"/>
              <a:t> produces much less functional SMN protein than </a:t>
            </a:r>
            <a:r>
              <a:rPr lang="en-US" i="1" dirty="0"/>
              <a:t>SMN1</a:t>
            </a:r>
            <a:r>
              <a:rPr lang="en-US" dirty="0"/>
              <a:t> because of sequence differences that lead to frequent skipping of exon 7 during transcription</a:t>
            </a:r>
          </a:p>
          <a:p>
            <a:pPr marL="742950" lvl="1" indent="-285750">
              <a:buFont typeface="Courier New" panose="02070309020205020404" pitchFamily="49" charset="0"/>
              <a:buChar char="o"/>
            </a:pPr>
            <a:r>
              <a:rPr lang="en-US" dirty="0"/>
              <a:t>~90% nonfunctional truncated SMN protein</a:t>
            </a:r>
          </a:p>
          <a:p>
            <a:pPr marL="742950" lvl="1" indent="-285750">
              <a:buFont typeface="Courier New" panose="02070309020205020404" pitchFamily="49" charset="0"/>
              <a:buChar char="o"/>
            </a:pPr>
            <a:r>
              <a:rPr lang="en-US" dirty="0"/>
              <a:t>~10% full-length SMN protein</a:t>
            </a:r>
          </a:p>
          <a:p>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3</a:t>
            </a:fld>
            <a:endParaRPr lang="en-US" dirty="0"/>
          </a:p>
        </p:txBody>
      </p:sp>
    </p:spTree>
    <p:extLst>
      <p:ext uri="{BB962C8B-B14F-4D97-AF65-F5344CB8AC3E}">
        <p14:creationId xmlns:p14="http://schemas.microsoft.com/office/powerpoint/2010/main" val="4079861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dirty="0" err="1">
                <a:effectLst/>
              </a:rPr>
              <a:t>Tizzano</a:t>
            </a:r>
            <a:r>
              <a:rPr lang="en-US" dirty="0">
                <a:effectLst/>
              </a:rPr>
              <a:t> EF, </a:t>
            </a:r>
            <a:r>
              <a:rPr lang="en-US" dirty="0" err="1">
                <a:effectLst/>
              </a:rPr>
              <a:t>Zafeiriou</a:t>
            </a:r>
            <a:r>
              <a:rPr lang="en-US" dirty="0">
                <a:effectLst/>
              </a:rPr>
              <a:t> D. Prenatal aspects in spinal muscular atrophy: From early detection to early </a:t>
            </a:r>
            <a:r>
              <a:rPr lang="en-US" dirty="0" err="1">
                <a:effectLst/>
              </a:rPr>
              <a:t>presymptomatic</a:t>
            </a:r>
            <a:r>
              <a:rPr lang="en-US" dirty="0">
                <a:effectLst/>
              </a:rPr>
              <a:t> intervention. </a:t>
            </a:r>
            <a:r>
              <a:rPr lang="en-US" i="1" dirty="0" err="1">
                <a:effectLst/>
              </a:rPr>
              <a:t>Eur</a:t>
            </a:r>
            <a:r>
              <a:rPr lang="en-US" i="1" dirty="0">
                <a:effectLst/>
              </a:rPr>
              <a:t> J </a:t>
            </a:r>
            <a:r>
              <a:rPr lang="en-US" i="1" dirty="0" err="1">
                <a:effectLst/>
              </a:rPr>
              <a:t>Paediatr</a:t>
            </a:r>
            <a:r>
              <a:rPr lang="en-US" i="1" dirty="0">
                <a:effectLst/>
              </a:rPr>
              <a:t> Neurol</a:t>
            </a:r>
            <a:r>
              <a:rPr lang="en-US" dirty="0">
                <a:effectLst/>
              </a:rPr>
              <a:t>. 2018;22(6):944-950. doi:10.1016/j.ejpn.2018.08.009</a:t>
            </a:r>
            <a:endParaRPr lang="en-US" dirty="0"/>
          </a:p>
          <a:p>
            <a:endParaRPr lang="en-US" dirty="0"/>
          </a:p>
          <a:p>
            <a:r>
              <a:rPr lang="en-US" u="sng" dirty="0"/>
              <a:t>Notes</a:t>
            </a:r>
          </a:p>
          <a:p>
            <a:pPr marL="171450" indent="-171450">
              <a:buFont typeface="Arial" panose="020B0604020202020204" pitchFamily="34" charset="0"/>
              <a:buChar char="•"/>
            </a:pPr>
            <a:r>
              <a:rPr lang="en-US" dirty="0"/>
              <a:t>Risks</a:t>
            </a:r>
            <a:r>
              <a:rPr lang="en-US" baseline="0" dirty="0"/>
              <a:t> of disease in subsequent children</a:t>
            </a:r>
            <a:r>
              <a:rPr lang="en-US" dirty="0"/>
              <a:t> deviate slightly from the norm for autosomal recessive inheritance because about 2% of affected individuals have a </a:t>
            </a:r>
            <a:r>
              <a:rPr lang="en-US" i="1" dirty="0"/>
              <a:t>de novo SMN1 </a:t>
            </a:r>
            <a:r>
              <a:rPr lang="en-US" dirty="0"/>
              <a:t>variant on one allele; in these instances, only one parent is a carrier of an </a:t>
            </a:r>
            <a:r>
              <a:rPr lang="en-US" i="1" dirty="0"/>
              <a:t>SMN1 </a:t>
            </a:r>
            <a:r>
              <a:rPr lang="en-US" dirty="0"/>
              <a:t>variant, and thus the siblings are not at increased risk for SMA.</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American College of Obstetricians and Gynecologists (ACOG) recommends that screening for SMA should be offered to all women who are considering pregnancy or are currently pregnant</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30</a:t>
            </a:fld>
            <a:endParaRPr lang="en-US" dirty="0"/>
          </a:p>
        </p:txBody>
      </p:sp>
    </p:spTree>
    <p:extLst>
      <p:ext uri="{BB962C8B-B14F-4D97-AF65-F5344CB8AC3E}">
        <p14:creationId xmlns:p14="http://schemas.microsoft.com/office/powerpoint/2010/main" val="265749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endParaRPr lang="en-US" dirty="0"/>
          </a:p>
          <a:p>
            <a:endParaRPr lang="en-US" dirty="0"/>
          </a:p>
          <a:p>
            <a:r>
              <a:rPr lang="en-US" u="sng" dirty="0"/>
              <a:t>Notes</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31</a:t>
            </a:fld>
            <a:endParaRPr lang="en-US" dirty="0"/>
          </a:p>
        </p:txBody>
      </p:sp>
    </p:spTree>
    <p:extLst>
      <p:ext uri="{BB962C8B-B14F-4D97-AF65-F5344CB8AC3E}">
        <p14:creationId xmlns:p14="http://schemas.microsoft.com/office/powerpoint/2010/main" val="3188644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b="0" i="0" kern="1200" dirty="0" err="1">
                <a:solidFill>
                  <a:schemeClr val="tx1"/>
                </a:solidFill>
                <a:effectLst/>
                <a:latin typeface="+mn-lt"/>
                <a:ea typeface="+mn-ea"/>
                <a:cs typeface="+mn-cs"/>
              </a:rPr>
              <a:t>Hjorth</a:t>
            </a:r>
            <a:r>
              <a:rPr lang="en-US" sz="1200" b="0" i="0" kern="1200" dirty="0">
                <a:solidFill>
                  <a:schemeClr val="tx1"/>
                </a:solidFill>
                <a:effectLst/>
                <a:latin typeface="+mn-lt"/>
                <a:ea typeface="+mn-ea"/>
                <a:cs typeface="+mn-cs"/>
              </a:rPr>
              <a:t> E, </a:t>
            </a:r>
            <a:r>
              <a:rPr lang="en-US" sz="1200" b="0" i="0" kern="1200" dirty="0" err="1">
                <a:solidFill>
                  <a:schemeClr val="tx1"/>
                </a:solidFill>
                <a:effectLst/>
                <a:latin typeface="+mn-lt"/>
                <a:ea typeface="+mn-ea"/>
                <a:cs typeface="+mn-cs"/>
              </a:rPr>
              <a:t>Kreicbergs</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Sejersen</a:t>
            </a:r>
            <a:r>
              <a:rPr lang="en-US" sz="1200" b="0" i="0" kern="1200" dirty="0">
                <a:solidFill>
                  <a:schemeClr val="tx1"/>
                </a:solidFill>
                <a:effectLst/>
                <a:latin typeface="+mn-lt"/>
                <a:ea typeface="+mn-ea"/>
                <a:cs typeface="+mn-cs"/>
              </a:rPr>
              <a:t> T, </a:t>
            </a:r>
            <a:r>
              <a:rPr lang="en-US" sz="1200" b="0" i="0" kern="1200" dirty="0" err="1">
                <a:solidFill>
                  <a:schemeClr val="tx1"/>
                </a:solidFill>
                <a:effectLst/>
                <a:latin typeface="+mn-lt"/>
                <a:ea typeface="+mn-ea"/>
                <a:cs typeface="+mn-cs"/>
              </a:rPr>
              <a:t>Lovgren</a:t>
            </a:r>
            <a:r>
              <a:rPr lang="en-US" sz="1200" b="0" i="0" kern="1200" dirty="0">
                <a:solidFill>
                  <a:schemeClr val="tx1"/>
                </a:solidFill>
                <a:effectLst/>
                <a:latin typeface="+mn-lt"/>
                <a:ea typeface="+mn-ea"/>
                <a:cs typeface="+mn-cs"/>
              </a:rPr>
              <a:t> M. Parents’ advice to healthcare professionals working with children who have spinal muscular atrophy. </a:t>
            </a:r>
            <a:r>
              <a:rPr lang="en-US" sz="1200" b="0" i="1" kern="1200" dirty="0" err="1">
                <a:solidFill>
                  <a:schemeClr val="tx1"/>
                </a:solidFill>
                <a:effectLst/>
                <a:latin typeface="+mn-lt"/>
                <a:ea typeface="+mn-ea"/>
                <a:cs typeface="+mn-cs"/>
              </a:rPr>
              <a:t>Eur</a:t>
            </a:r>
            <a:r>
              <a:rPr lang="en-US" sz="1200" b="0" i="1" kern="1200" dirty="0">
                <a:solidFill>
                  <a:schemeClr val="tx1"/>
                </a:solidFill>
                <a:effectLst/>
                <a:latin typeface="+mn-lt"/>
                <a:ea typeface="+mn-ea"/>
                <a:cs typeface="+mn-cs"/>
              </a:rPr>
              <a:t> J </a:t>
            </a:r>
            <a:r>
              <a:rPr lang="en-US" sz="1200" b="0" i="1" kern="1200" dirty="0" err="1">
                <a:solidFill>
                  <a:schemeClr val="tx1"/>
                </a:solidFill>
                <a:effectLst/>
                <a:latin typeface="+mn-lt"/>
                <a:ea typeface="+mn-ea"/>
                <a:cs typeface="+mn-cs"/>
              </a:rPr>
              <a:t>Paediatr</a:t>
            </a:r>
            <a:r>
              <a:rPr lang="en-US" sz="1200" b="0" i="1" kern="1200" dirty="0">
                <a:solidFill>
                  <a:schemeClr val="tx1"/>
                </a:solidFill>
                <a:effectLst/>
                <a:latin typeface="+mn-lt"/>
                <a:ea typeface="+mn-ea"/>
                <a:cs typeface="+mn-cs"/>
              </a:rPr>
              <a:t> Neurol. </a:t>
            </a:r>
            <a:r>
              <a:rPr lang="en-US" sz="1200" b="0" i="0" kern="1200" dirty="0">
                <a:solidFill>
                  <a:schemeClr val="tx1"/>
                </a:solidFill>
                <a:effectLst/>
                <a:latin typeface="+mn-lt"/>
                <a:ea typeface="+mn-ea"/>
                <a:cs typeface="+mn-cs"/>
              </a:rPr>
              <a:t>2018;22(1):128-134.</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err="1">
                <a:solidFill>
                  <a:schemeClr val="tx1"/>
                </a:solidFill>
                <a:effectLst/>
                <a:latin typeface="+mn-lt"/>
                <a:ea typeface="+mn-ea"/>
                <a:cs typeface="+mn-cs"/>
              </a:rPr>
              <a:t>Carre</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Empey</a:t>
            </a:r>
            <a:r>
              <a:rPr lang="en-US" sz="1200" b="0" i="0" kern="1200" dirty="0">
                <a:solidFill>
                  <a:schemeClr val="tx1"/>
                </a:solidFill>
                <a:effectLst/>
                <a:latin typeface="+mn-lt"/>
                <a:ea typeface="+mn-ea"/>
                <a:cs typeface="+mn-cs"/>
              </a:rPr>
              <a:t> C. Review of spinal muscular atrophy (SMA) for prenatal and pediatric genetic counselors. </a:t>
            </a:r>
            <a:r>
              <a:rPr lang="en-US" sz="1200" b="0" i="1" kern="1200" dirty="0">
                <a:solidFill>
                  <a:schemeClr val="tx1"/>
                </a:solidFill>
                <a:effectLst/>
                <a:latin typeface="+mn-lt"/>
                <a:ea typeface="+mn-ea"/>
                <a:cs typeface="+mn-cs"/>
              </a:rPr>
              <a:t>Journal of genetic counseling. </a:t>
            </a:r>
            <a:r>
              <a:rPr lang="en-US" sz="1200" b="0" i="0" kern="1200" dirty="0">
                <a:solidFill>
                  <a:schemeClr val="tx1"/>
                </a:solidFill>
                <a:effectLst/>
                <a:latin typeface="+mn-lt"/>
                <a:ea typeface="+mn-ea"/>
                <a:cs typeface="+mn-cs"/>
              </a:rPr>
              <a:t>2016;25(1):32-43.</a:t>
            </a:r>
            <a:endParaRPr lang="en-US" sz="1200" b="0" i="1" kern="1200" dirty="0">
              <a:solidFill>
                <a:schemeClr val="tx1"/>
              </a:solidFill>
              <a:effectLst/>
              <a:latin typeface="+mn-lt"/>
              <a:ea typeface="+mn-ea"/>
              <a:cs typeface="+mn-cs"/>
            </a:endParaRPr>
          </a:p>
          <a:p>
            <a:pPr marL="228600" indent="-228600" fontAlgn="base">
              <a:buFont typeface="+mj-lt"/>
              <a:buAutoNum type="arabicPeriod"/>
            </a:pPr>
            <a:r>
              <a:rPr lang="en-US" sz="1200" b="0" i="0" kern="1200" dirty="0">
                <a:solidFill>
                  <a:schemeClr val="tx1"/>
                </a:solidFill>
                <a:effectLst/>
                <a:latin typeface="+mn-lt"/>
                <a:ea typeface="+mn-ea"/>
                <a:cs typeface="+mn-cs"/>
              </a:rPr>
              <a:t>Qian Y, McGraw S, </a:t>
            </a:r>
            <a:r>
              <a:rPr lang="en-US" sz="1200" b="0" i="0" kern="1200" dirty="0" err="1">
                <a:solidFill>
                  <a:schemeClr val="tx1"/>
                </a:solidFill>
                <a:effectLst/>
                <a:latin typeface="+mn-lt"/>
                <a:ea typeface="+mn-ea"/>
                <a:cs typeface="+mn-cs"/>
              </a:rPr>
              <a:t>Henne</a:t>
            </a:r>
            <a:r>
              <a:rPr lang="en-US" sz="1200" b="0" i="0" kern="1200" dirty="0">
                <a:solidFill>
                  <a:schemeClr val="tx1"/>
                </a:solidFill>
                <a:effectLst/>
                <a:latin typeface="+mn-lt"/>
                <a:ea typeface="+mn-ea"/>
                <a:cs typeface="+mn-cs"/>
              </a:rPr>
              <a:t> J, </a:t>
            </a:r>
            <a:r>
              <a:rPr lang="en-US" sz="1200" b="0" i="0" kern="1200" dirty="0" err="1">
                <a:solidFill>
                  <a:schemeClr val="tx1"/>
                </a:solidFill>
                <a:effectLst/>
                <a:latin typeface="+mn-lt"/>
                <a:ea typeface="+mn-ea"/>
                <a:cs typeface="+mn-cs"/>
              </a:rPr>
              <a:t>Jarecki</a:t>
            </a:r>
            <a:r>
              <a:rPr lang="en-US" sz="1200" b="0" i="0" kern="1200" dirty="0">
                <a:solidFill>
                  <a:schemeClr val="tx1"/>
                </a:solidFill>
                <a:effectLst/>
                <a:latin typeface="+mn-lt"/>
                <a:ea typeface="+mn-ea"/>
                <a:cs typeface="+mn-cs"/>
              </a:rPr>
              <a:t> J, Hobby K, </a:t>
            </a:r>
            <a:r>
              <a:rPr lang="en-US" sz="1200" b="0" i="0" kern="1200" dirty="0" err="1">
                <a:solidFill>
                  <a:schemeClr val="tx1"/>
                </a:solidFill>
                <a:effectLst/>
                <a:latin typeface="+mn-lt"/>
                <a:ea typeface="+mn-ea"/>
                <a:cs typeface="+mn-cs"/>
              </a:rPr>
              <a:t>Yeh</a:t>
            </a:r>
            <a:r>
              <a:rPr lang="en-US" sz="1200" b="0" i="0" kern="1200" dirty="0">
                <a:solidFill>
                  <a:schemeClr val="tx1"/>
                </a:solidFill>
                <a:effectLst/>
                <a:latin typeface="+mn-lt"/>
                <a:ea typeface="+mn-ea"/>
                <a:cs typeface="+mn-cs"/>
              </a:rPr>
              <a:t> WS. Understanding the experiences and needs of individuals with spinal muscular atrophy and their parents: A qualitative study. </a:t>
            </a:r>
            <a:r>
              <a:rPr lang="en-US" sz="1200" b="0" i="1" kern="1200" dirty="0">
                <a:solidFill>
                  <a:schemeClr val="tx1"/>
                </a:solidFill>
                <a:effectLst/>
                <a:latin typeface="+mn-lt"/>
                <a:ea typeface="+mn-ea"/>
                <a:cs typeface="+mn-cs"/>
              </a:rPr>
              <a:t>BMC neurology. </a:t>
            </a:r>
            <a:r>
              <a:rPr lang="en-US" sz="1200" b="0" i="0" kern="1200" dirty="0">
                <a:solidFill>
                  <a:schemeClr val="tx1"/>
                </a:solidFill>
                <a:effectLst/>
                <a:latin typeface="+mn-lt"/>
                <a:ea typeface="+mn-ea"/>
                <a:cs typeface="+mn-cs"/>
              </a:rPr>
              <a:t>2015;15:217.</a:t>
            </a:r>
          </a:p>
          <a:p>
            <a:pPr marL="228600" indent="-228600" fontAlgn="base">
              <a:buFont typeface="+mj-lt"/>
              <a:buAutoNum type="arabicPeriod"/>
            </a:pPr>
            <a:r>
              <a:rPr lang="en-US" sz="1200" b="0" i="0" kern="1200" dirty="0">
                <a:solidFill>
                  <a:schemeClr val="tx1"/>
                </a:solidFill>
                <a:effectLst/>
                <a:latin typeface="+mn-lt"/>
                <a:ea typeface="+mn-ea"/>
                <a:cs typeface="+mn-cs"/>
              </a:rPr>
              <a:t>Boroughs DS. An evaluation of a continuing education program for family caregivers of ventilator-dependent children with spinal muscular atrophy (SMA). </a:t>
            </a:r>
            <a:r>
              <a:rPr lang="en-US" sz="1200" b="0" i="1" kern="1200" dirty="0">
                <a:solidFill>
                  <a:schemeClr val="tx1"/>
                </a:solidFill>
                <a:effectLst/>
                <a:latin typeface="+mn-lt"/>
                <a:ea typeface="+mn-ea"/>
                <a:cs typeface="+mn-cs"/>
              </a:rPr>
              <a:t>Children (Basel, Switzerland). </a:t>
            </a:r>
            <a:r>
              <a:rPr lang="en-US" sz="1200" b="0" i="0" kern="1200" dirty="0">
                <a:solidFill>
                  <a:schemeClr val="tx1"/>
                </a:solidFill>
                <a:effectLst/>
                <a:latin typeface="+mn-lt"/>
                <a:ea typeface="+mn-ea"/>
                <a:cs typeface="+mn-cs"/>
              </a:rPr>
              <a:t>2017;4(5).</a:t>
            </a:r>
          </a:p>
          <a:p>
            <a:pPr marL="228600" indent="-228600">
              <a:buFont typeface="+mj-lt"/>
              <a:buAutoNum type="arabicPeriod"/>
            </a:pPr>
            <a:r>
              <a:rPr lang="en-US" sz="1200" b="0" i="0" kern="1200" dirty="0">
                <a:solidFill>
                  <a:schemeClr val="tx1"/>
                </a:solidFill>
                <a:effectLst/>
                <a:latin typeface="+mn-lt"/>
                <a:ea typeface="+mn-ea"/>
                <a:cs typeface="+mn-cs"/>
              </a:rPr>
              <a:t>Di </a:t>
            </a:r>
            <a:r>
              <a:rPr lang="en-US" sz="1200" b="0" i="0" kern="1200" dirty="0" err="1">
                <a:solidFill>
                  <a:schemeClr val="tx1"/>
                </a:solidFill>
                <a:effectLst/>
                <a:latin typeface="+mn-lt"/>
                <a:ea typeface="+mn-ea"/>
                <a:cs typeface="+mn-cs"/>
              </a:rPr>
              <a:t>Pede</a:t>
            </a:r>
            <a:r>
              <a:rPr lang="en-US" sz="1200" b="0" i="0" kern="1200" dirty="0">
                <a:solidFill>
                  <a:schemeClr val="tx1"/>
                </a:solidFill>
                <a:effectLst/>
                <a:latin typeface="+mn-lt"/>
                <a:ea typeface="+mn-ea"/>
                <a:cs typeface="+mn-cs"/>
              </a:rPr>
              <a:t> C, Agosto C, De </a:t>
            </a:r>
            <a:r>
              <a:rPr lang="en-US" sz="1200" b="0" i="0" kern="1200" dirty="0" err="1">
                <a:solidFill>
                  <a:schemeClr val="tx1"/>
                </a:solidFill>
                <a:effectLst/>
                <a:latin typeface="+mn-lt"/>
                <a:ea typeface="+mn-ea"/>
                <a:cs typeface="+mn-cs"/>
              </a:rPr>
              <a:t>Tommasi</a:t>
            </a:r>
            <a:r>
              <a:rPr lang="en-US" sz="1200" b="0" i="0" kern="1200" dirty="0">
                <a:solidFill>
                  <a:schemeClr val="tx1"/>
                </a:solidFill>
                <a:effectLst/>
                <a:latin typeface="+mn-lt"/>
                <a:ea typeface="+mn-ea"/>
                <a:cs typeface="+mn-cs"/>
              </a:rPr>
              <a:t> V, De Gregorio A, </a:t>
            </a:r>
            <a:r>
              <a:rPr lang="en-US" sz="1200" b="0" i="0" kern="1200" dirty="0" err="1">
                <a:solidFill>
                  <a:schemeClr val="tx1"/>
                </a:solidFill>
                <a:effectLst/>
                <a:latin typeface="+mn-lt"/>
                <a:ea typeface="+mn-ea"/>
                <a:cs typeface="+mn-cs"/>
              </a:rPr>
              <a:t>Benini</a:t>
            </a:r>
            <a:r>
              <a:rPr lang="en-US" sz="1200" b="0" i="0" kern="1200" dirty="0">
                <a:solidFill>
                  <a:schemeClr val="tx1"/>
                </a:solidFill>
                <a:effectLst/>
                <a:latin typeface="+mn-lt"/>
                <a:ea typeface="+mn-ea"/>
                <a:cs typeface="+mn-cs"/>
              </a:rPr>
              <a:t> F. Symptom management and psychological support for families are the cornerstones of end-of-life care for children with spinal muscular atrophy type 1. </a:t>
            </a:r>
            <a:r>
              <a:rPr lang="en-US" sz="1200" b="0" i="1" kern="1200" dirty="0" err="1">
                <a:solidFill>
                  <a:schemeClr val="tx1"/>
                </a:solidFill>
                <a:effectLst/>
                <a:latin typeface="+mn-lt"/>
                <a:ea typeface="+mn-ea"/>
                <a:cs typeface="+mn-cs"/>
              </a:rPr>
              <a:t>Acta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Paediatr</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2018;107(1):140-144.</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0" i="0" u="sng" kern="1200" dirty="0">
                <a:solidFill>
                  <a:schemeClr val="tx1"/>
                </a:solidFill>
                <a:effectLst/>
                <a:latin typeface="+mn-lt"/>
                <a:ea typeface="+mn-ea"/>
                <a:cs typeface="+mn-cs"/>
              </a:rPr>
              <a:t>Notes</a:t>
            </a:r>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32</a:t>
            </a:fld>
            <a:endParaRPr lang="en-US" dirty="0"/>
          </a:p>
        </p:txBody>
      </p:sp>
    </p:spTree>
    <p:extLst>
      <p:ext uri="{BB962C8B-B14F-4D97-AF65-F5344CB8AC3E}">
        <p14:creationId xmlns:p14="http://schemas.microsoft.com/office/powerpoint/2010/main" val="1322692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AutoNum type="arabicPeriod"/>
            </a:pPr>
            <a:r>
              <a:rPr lang="en-US" dirty="0">
                <a:effectLst/>
              </a:rPr>
              <a:t>Rose FF, </a:t>
            </a:r>
            <a:r>
              <a:rPr lang="en-US" dirty="0" err="1">
                <a:effectLst/>
              </a:rPr>
              <a:t>Mattis</a:t>
            </a:r>
            <a:r>
              <a:rPr lang="en-US" dirty="0">
                <a:effectLst/>
              </a:rPr>
              <a:t> VB, </a:t>
            </a:r>
            <a:r>
              <a:rPr lang="en-US" dirty="0" err="1">
                <a:effectLst/>
              </a:rPr>
              <a:t>Rindt</a:t>
            </a:r>
            <a:r>
              <a:rPr lang="en-US" dirty="0">
                <a:effectLst/>
              </a:rPr>
              <a:t> H, </a:t>
            </a:r>
            <a:r>
              <a:rPr lang="en-US" dirty="0" err="1">
                <a:effectLst/>
              </a:rPr>
              <a:t>Lorson</a:t>
            </a:r>
            <a:r>
              <a:rPr lang="en-US" dirty="0">
                <a:effectLst/>
              </a:rPr>
              <a:t> CL. Delivery of recombinant </a:t>
            </a:r>
            <a:r>
              <a:rPr lang="en-US" dirty="0" err="1">
                <a:effectLst/>
              </a:rPr>
              <a:t>follistatin</a:t>
            </a:r>
            <a:r>
              <a:rPr lang="en-US" dirty="0">
                <a:effectLst/>
              </a:rPr>
              <a:t> lessens disease severity in a mouse model of spinal muscular atrophy. </a:t>
            </a:r>
            <a:r>
              <a:rPr lang="en-US" i="1" dirty="0">
                <a:effectLst/>
              </a:rPr>
              <a:t>Hum </a:t>
            </a:r>
            <a:r>
              <a:rPr lang="en-US" i="1" dirty="0" err="1">
                <a:effectLst/>
              </a:rPr>
              <a:t>Mol</a:t>
            </a:r>
            <a:r>
              <a:rPr lang="en-US" i="1" dirty="0">
                <a:effectLst/>
              </a:rPr>
              <a:t> Genet</a:t>
            </a:r>
            <a:r>
              <a:rPr lang="en-US" dirty="0">
                <a:effectLst/>
              </a:rPr>
              <a:t>. 2009;18(6):997-1005. doi:10.1093/</a:t>
            </a:r>
            <a:r>
              <a:rPr lang="en-US" dirty="0" err="1">
                <a:effectLst/>
              </a:rPr>
              <a:t>hmg</a:t>
            </a:r>
            <a:r>
              <a:rPr lang="en-US" dirty="0">
                <a:effectLst/>
              </a:rPr>
              <a:t>/ddn426</a:t>
            </a:r>
          </a:p>
          <a:p>
            <a:pPr marL="228600" indent="-228600">
              <a:buAutoNum type="arabicPeriod"/>
            </a:pPr>
            <a:r>
              <a:rPr lang="en-US" dirty="0">
                <a:effectLst/>
              </a:rPr>
              <a:t>Feng Z, Ling KKY, Zhao X, et al. Pharmacologically induced mouse model of adult spinal muscular atrophy to evaluate effectiveness of therapeutics after disease onset. </a:t>
            </a:r>
            <a:r>
              <a:rPr lang="en-US" i="1" dirty="0">
                <a:effectLst/>
              </a:rPr>
              <a:t>Hum </a:t>
            </a:r>
            <a:r>
              <a:rPr lang="en-US" i="1" dirty="0" err="1">
                <a:effectLst/>
              </a:rPr>
              <a:t>Mol</a:t>
            </a:r>
            <a:r>
              <a:rPr lang="en-US" i="1" dirty="0">
                <a:effectLst/>
              </a:rPr>
              <a:t> Genet</a:t>
            </a:r>
            <a:r>
              <a:rPr lang="en-US" dirty="0">
                <a:effectLst/>
              </a:rPr>
              <a:t>. 2016;25(5):964-975. doi:10.1093/</a:t>
            </a:r>
            <a:r>
              <a:rPr lang="en-US" dirty="0" err="1">
                <a:effectLst/>
              </a:rPr>
              <a:t>hmg</a:t>
            </a:r>
            <a:r>
              <a:rPr lang="en-US" dirty="0">
                <a:effectLst/>
              </a:rPr>
              <a:t>/ddv629</a:t>
            </a:r>
          </a:p>
          <a:p>
            <a:pPr marL="228600" indent="-228600">
              <a:buAutoNum type="arabicPeriod"/>
            </a:pPr>
            <a:r>
              <a:rPr lang="en-US" dirty="0">
                <a:effectLst/>
              </a:rPr>
              <a:t>Kannan A, Jiang X, He L, Ahmad S, </a:t>
            </a:r>
            <a:r>
              <a:rPr lang="en-US" dirty="0" err="1">
                <a:effectLst/>
              </a:rPr>
              <a:t>Gangwani</a:t>
            </a:r>
            <a:r>
              <a:rPr lang="en-US" dirty="0">
                <a:effectLst/>
              </a:rPr>
              <a:t> L. ZPR1 prevents R-loop accumulation, upregulates SMN2 expression and rescues spinal muscular atrophy. </a:t>
            </a:r>
            <a:r>
              <a:rPr lang="en-US" i="1" dirty="0">
                <a:effectLst/>
              </a:rPr>
              <a:t>Brain</a:t>
            </a:r>
            <a:r>
              <a:rPr lang="en-US" dirty="0">
                <a:effectLst/>
              </a:rPr>
              <a:t>. 2020;143(1):69-93. doi:10.1093/brain/awz373</a:t>
            </a:r>
          </a:p>
          <a:p>
            <a:endParaRPr lang="en-US" dirty="0"/>
          </a:p>
          <a:p>
            <a:r>
              <a:rPr lang="en-US" u="sng" dirty="0"/>
              <a:t>Notes</a:t>
            </a:r>
          </a:p>
          <a:p>
            <a:r>
              <a:rPr lang="en-US" i="1" dirty="0"/>
              <a:t>ZPR1</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These data suggest a close association between ZPR1 levels and SMN production. “ZPR1 [overproduction] </a:t>
            </a:r>
            <a:r>
              <a:rPr lang="en-US" sz="1200" b="0" i="1" kern="1200" dirty="0">
                <a:solidFill>
                  <a:schemeClr val="tx1"/>
                </a:solidFill>
                <a:effectLst/>
                <a:latin typeface="+mn-lt"/>
                <a:ea typeface="+mn-ea"/>
                <a:cs typeface="+mn-cs"/>
              </a:rPr>
              <a:t>in vivo</a:t>
            </a:r>
            <a:r>
              <a:rPr lang="en-US" sz="1200" b="0" i="0" kern="1200" dirty="0">
                <a:solidFill>
                  <a:schemeClr val="tx1"/>
                </a:solidFill>
                <a:effectLst/>
                <a:latin typeface="+mn-lt"/>
                <a:ea typeface="+mn-ea"/>
                <a:cs typeface="+mn-cs"/>
              </a:rPr>
              <a:t> results in a systemic increase of SMN levels and rescues severe to moderate disease in SMA mice,” researchers wrote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Further analyses revealed that this ZPR1-dependent boost in SMN production lessened SMA-associated accumulation of DNA damage (leading to nerve cell loss) in both SMA mice and patient cells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Using these SMA models, the researchers also found that ZPR1 directly regulates the production of SMN by binding to </a:t>
            </a:r>
            <a:r>
              <a:rPr lang="en-US" sz="1200" b="0" i="0" u="none" strike="noStrike" kern="1200" dirty="0">
                <a:solidFill>
                  <a:schemeClr val="tx1"/>
                </a:solidFill>
                <a:effectLst/>
                <a:latin typeface="+mn-lt"/>
                <a:ea typeface="+mn-ea"/>
                <a:cs typeface="+mn-cs"/>
                <a:hlinkClick r:id="rId3"/>
              </a:rPr>
              <a:t>RNA polymerase II</a:t>
            </a:r>
            <a:r>
              <a:rPr lang="en-US" sz="1200" b="0" i="0" kern="1200" dirty="0">
                <a:solidFill>
                  <a:schemeClr val="tx1"/>
                </a:solidFill>
                <a:effectLst/>
                <a:latin typeface="+mn-lt"/>
                <a:ea typeface="+mn-ea"/>
                <a:cs typeface="+mn-cs"/>
              </a:rPr>
              <a:t> — a major enzyme responsible for the first steps of translating information from genes to proteins — and interacting with both </a:t>
            </a:r>
            <a:r>
              <a:rPr lang="en-US" sz="1200" b="0" i="1" kern="1200" dirty="0">
                <a:solidFill>
                  <a:schemeClr val="tx1"/>
                </a:solidFill>
                <a:effectLst/>
                <a:latin typeface="+mn-lt"/>
                <a:ea typeface="+mn-ea"/>
                <a:cs typeface="+mn-cs"/>
              </a:rPr>
              <a:t>SMN1</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SMN2</a:t>
            </a:r>
            <a:r>
              <a:rPr lang="en-US" sz="1200" b="0" i="0" kern="1200" dirty="0">
                <a:solidFill>
                  <a:schemeClr val="tx1"/>
                </a:solidFill>
                <a:effectLst/>
                <a:latin typeface="+mn-lt"/>
                <a:ea typeface="+mn-ea"/>
                <a:cs typeface="+mn-cs"/>
              </a:rPr>
              <a:t> genes</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33</a:t>
            </a:fld>
            <a:endParaRPr lang="en-US" dirty="0"/>
          </a:p>
        </p:txBody>
      </p:sp>
    </p:spTree>
    <p:extLst>
      <p:ext uri="{BB962C8B-B14F-4D97-AF65-F5344CB8AC3E}">
        <p14:creationId xmlns:p14="http://schemas.microsoft.com/office/powerpoint/2010/main" val="195364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effectLst/>
              </a:rPr>
              <a:t>Kariyawasam</a:t>
            </a:r>
            <a:r>
              <a:rPr lang="en-US" dirty="0">
                <a:effectLst/>
              </a:rPr>
              <a:t> D, Carey KA, Jones KJ, Farrar MA. New and developing therapies in spinal muscular atrophy. </a:t>
            </a:r>
            <a:r>
              <a:rPr lang="en-US" i="1" dirty="0" err="1">
                <a:effectLst/>
              </a:rPr>
              <a:t>Paediatr</a:t>
            </a:r>
            <a:r>
              <a:rPr lang="en-US" i="1" dirty="0">
                <a:effectLst/>
              </a:rPr>
              <a:t> </a:t>
            </a:r>
            <a:r>
              <a:rPr lang="en-US" i="1" dirty="0" err="1">
                <a:effectLst/>
              </a:rPr>
              <a:t>Respir</a:t>
            </a:r>
            <a:r>
              <a:rPr lang="en-US" i="1" dirty="0">
                <a:effectLst/>
              </a:rPr>
              <a:t> Rev</a:t>
            </a:r>
            <a:r>
              <a:rPr lang="en-US" dirty="0">
                <a:effectLst/>
              </a:rPr>
              <a:t>. 2018;28:3-10. doi:10.1016/j.prrv.2018.03.003</a:t>
            </a:r>
            <a:endParaRPr lang="en-US" sz="1200" b="0" i="0" u="sng" kern="1200" dirty="0">
              <a:solidFill>
                <a:schemeClr val="tx1"/>
              </a:solidFill>
              <a:effectLst/>
              <a:latin typeface="+mn-lt"/>
              <a:ea typeface="+mn-ea"/>
              <a:cs typeface="+mn-cs"/>
            </a:endParaRPr>
          </a:p>
          <a:p>
            <a:endParaRPr lang="en-US" dirty="0"/>
          </a:p>
          <a:p>
            <a:endParaRPr lang="en-US" dirty="0"/>
          </a:p>
          <a:p>
            <a:r>
              <a:rPr lang="en-US" u="sng" dirty="0"/>
              <a:t>Notes</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34</a:t>
            </a:fld>
            <a:endParaRPr lang="en-US" dirty="0"/>
          </a:p>
        </p:txBody>
      </p:sp>
    </p:spTree>
    <p:extLst>
      <p:ext uri="{BB962C8B-B14F-4D97-AF65-F5344CB8AC3E}">
        <p14:creationId xmlns:p14="http://schemas.microsoft.com/office/powerpoint/2010/main" val="1136954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a:t>
            </a:r>
          </a:p>
          <a:p>
            <a:pPr marL="228600" indent="-228600">
              <a:buFont typeface="+mj-lt"/>
              <a:buAutoNum type="arabicPeriod"/>
            </a:pPr>
            <a:r>
              <a:rPr lang="en-US" dirty="0">
                <a:effectLst/>
              </a:rPr>
              <a:t>Andrews JA, Miller TM, </a:t>
            </a:r>
            <a:r>
              <a:rPr lang="en-US" dirty="0" err="1">
                <a:effectLst/>
              </a:rPr>
              <a:t>Vijayakumar</a:t>
            </a:r>
            <a:r>
              <a:rPr lang="en-US" dirty="0">
                <a:effectLst/>
              </a:rPr>
              <a:t> V, et al. CK-2127107 amplifies skeletal muscle response to nerve activation in humans. </a:t>
            </a:r>
            <a:r>
              <a:rPr lang="en-US" i="1" dirty="0">
                <a:effectLst/>
              </a:rPr>
              <a:t>Muscle Nerve</a:t>
            </a:r>
            <a:r>
              <a:rPr lang="en-US" dirty="0">
                <a:effectLst/>
              </a:rPr>
              <a:t>. 2018;57(5):729-734. doi:10.1002/mus.26017</a:t>
            </a:r>
          </a:p>
          <a:p>
            <a:pPr marL="228600" indent="-228600">
              <a:buFont typeface="+mj-lt"/>
              <a:buAutoNum type="arabicPeriod"/>
            </a:pPr>
            <a:r>
              <a:rPr lang="en-US" dirty="0">
                <a:effectLst/>
              </a:rPr>
              <a:t>Long KK, O’Shea KM, </a:t>
            </a:r>
            <a:r>
              <a:rPr lang="en-US" dirty="0" err="1">
                <a:effectLst/>
              </a:rPr>
              <a:t>Khairallah</a:t>
            </a:r>
            <a:r>
              <a:rPr lang="en-US" dirty="0">
                <a:effectLst/>
              </a:rPr>
              <a:t> RJ, et al. Specific inhibition of </a:t>
            </a:r>
            <a:r>
              <a:rPr lang="en-US" dirty="0" err="1">
                <a:effectLst/>
              </a:rPr>
              <a:t>myostatin</a:t>
            </a:r>
            <a:r>
              <a:rPr lang="en-US" dirty="0">
                <a:effectLst/>
              </a:rPr>
              <a:t> activation is beneficial in mouse models of SMA therapy. </a:t>
            </a:r>
            <a:r>
              <a:rPr lang="en-US" i="1" dirty="0">
                <a:effectLst/>
              </a:rPr>
              <a:t>Hum </a:t>
            </a:r>
            <a:r>
              <a:rPr lang="en-US" i="1" dirty="0" err="1">
                <a:effectLst/>
              </a:rPr>
              <a:t>Mol</a:t>
            </a:r>
            <a:r>
              <a:rPr lang="en-US" i="1" dirty="0">
                <a:effectLst/>
              </a:rPr>
              <a:t> Genet</a:t>
            </a:r>
            <a:r>
              <a:rPr lang="en-US" dirty="0">
                <a:effectLst/>
              </a:rPr>
              <a:t>. 2019;28(7):1076-1089. doi:10.1093/</a:t>
            </a:r>
            <a:r>
              <a:rPr lang="en-US" dirty="0" err="1">
                <a:effectLst/>
              </a:rPr>
              <a:t>hmg</a:t>
            </a:r>
            <a:r>
              <a:rPr lang="en-US" dirty="0">
                <a:effectLst/>
              </a:rPr>
              <a:t>/ddy382</a:t>
            </a:r>
            <a:endParaRPr lang="en-US" u="sng" dirty="0"/>
          </a:p>
          <a:p>
            <a:endParaRPr lang="en-US" u="sng"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35</a:t>
            </a:fld>
            <a:endParaRPr lang="en-US" dirty="0"/>
          </a:p>
        </p:txBody>
      </p:sp>
    </p:spTree>
    <p:extLst>
      <p:ext uri="{BB962C8B-B14F-4D97-AF65-F5344CB8AC3E}">
        <p14:creationId xmlns:p14="http://schemas.microsoft.com/office/powerpoint/2010/main" val="3174181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p:txBody>
      </p:sp>
      <p:sp>
        <p:nvSpPr>
          <p:cNvPr id="4" name="Slide Number Placeholder 3"/>
          <p:cNvSpPr>
            <a:spLocks noGrp="1"/>
          </p:cNvSpPr>
          <p:nvPr>
            <p:ph type="sldNum" sz="quarter" idx="10"/>
          </p:nvPr>
        </p:nvSpPr>
        <p:spPr/>
        <p:txBody>
          <a:bodyPr/>
          <a:lstStyle/>
          <a:p>
            <a:fld id="{838A768E-7E44-40D6-AAEA-1843133FCFF7}" type="slidenum">
              <a:rPr lang="en-US" smtClean="0"/>
              <a:t>36</a:t>
            </a:fld>
            <a:endParaRPr lang="en-US" dirty="0"/>
          </a:p>
        </p:txBody>
      </p:sp>
    </p:spTree>
    <p:extLst>
      <p:ext uri="{BB962C8B-B14F-4D97-AF65-F5344CB8AC3E}">
        <p14:creationId xmlns:p14="http://schemas.microsoft.com/office/powerpoint/2010/main" val="858344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p:txBody>
      </p:sp>
      <p:sp>
        <p:nvSpPr>
          <p:cNvPr id="4" name="Slide Number Placeholder 3"/>
          <p:cNvSpPr>
            <a:spLocks noGrp="1"/>
          </p:cNvSpPr>
          <p:nvPr>
            <p:ph type="sldNum" sz="quarter" idx="10"/>
          </p:nvPr>
        </p:nvSpPr>
        <p:spPr/>
        <p:txBody>
          <a:bodyPr/>
          <a:lstStyle/>
          <a:p>
            <a:fld id="{838A768E-7E44-40D6-AAEA-1843133FCFF7}" type="slidenum">
              <a:rPr lang="en-US" smtClean="0"/>
              <a:t>37</a:t>
            </a:fld>
            <a:endParaRPr lang="en-US" dirty="0"/>
          </a:p>
        </p:txBody>
      </p:sp>
    </p:spTree>
    <p:extLst>
      <p:ext uri="{BB962C8B-B14F-4D97-AF65-F5344CB8AC3E}">
        <p14:creationId xmlns:p14="http://schemas.microsoft.com/office/powerpoint/2010/main" val="167283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it-IT" dirty="0">
                <a:effectLst/>
              </a:rPr>
              <a:t>D’Amico A, Mercuri E, Tiziano FD, Bertini E. Spinal muscular atrophy. </a:t>
            </a:r>
            <a:r>
              <a:rPr lang="it-IT" i="1" dirty="0">
                <a:effectLst/>
              </a:rPr>
              <a:t>Orphanet J Rare Dis</a:t>
            </a:r>
            <a:r>
              <a:rPr lang="it-IT" dirty="0">
                <a:effectLst/>
              </a:rPr>
              <a:t>. 2011;6(1):71. doi:10.1186/1750-1172-6-71</a:t>
            </a:r>
            <a:endParaRPr lang="en-US" sz="1200" b="0" i="0" u="sng" kern="1200" baseline="0" dirty="0">
              <a:solidFill>
                <a:schemeClr val="tx1"/>
              </a:solidFill>
              <a:effectLst/>
              <a:latin typeface="+mn-lt"/>
              <a:ea typeface="+mn-ea"/>
              <a:cs typeface="+mn-cs"/>
            </a:endParaRPr>
          </a:p>
          <a:p>
            <a:pPr marL="228600" indent="-228600">
              <a:buFont typeface="+mj-lt"/>
              <a:buAutoNum type="arabicPeriod"/>
            </a:pPr>
            <a:r>
              <a:rPr lang="en-US" dirty="0">
                <a:effectLst/>
              </a:rPr>
              <a:t>Bowerman M, Becker CG, </a:t>
            </a:r>
            <a:r>
              <a:rPr lang="en-US" dirty="0" err="1">
                <a:effectLst/>
              </a:rPr>
              <a:t>Yáñez</a:t>
            </a:r>
            <a:r>
              <a:rPr lang="en-US" dirty="0">
                <a:effectLst/>
              </a:rPr>
              <a:t>-Muñoz RJ, et al. Therapeutic strategies for spinal muscular atrophy: SMN and beyond. </a:t>
            </a:r>
            <a:r>
              <a:rPr lang="en-US" i="1" dirty="0">
                <a:effectLst/>
              </a:rPr>
              <a:t>Dis Model Mech</a:t>
            </a:r>
            <a:r>
              <a:rPr lang="en-US" dirty="0">
                <a:effectLst/>
              </a:rPr>
              <a:t>. 2017;10(8):943-954. doi:10.1242/dmm.030148</a:t>
            </a:r>
          </a:p>
          <a:p>
            <a:pPr marL="171450" indent="-171450">
              <a:buAutoNum type="arabicPeriod"/>
            </a:pPr>
            <a:endParaRPr lang="en-US" sz="1200" dirty="0">
              <a:latin typeface="Arial" panose="020B0604020202020204" pitchFamily="34" charset="0"/>
              <a:cs typeface="Arial" panose="020B0604020202020204" pitchFamily="34" charset="0"/>
            </a:endParaRPr>
          </a:p>
          <a:p>
            <a:pPr marL="0" indent="0">
              <a:buNone/>
            </a:pPr>
            <a:r>
              <a:rPr lang="en-US" sz="1200" u="sng" dirty="0">
                <a:latin typeface="Arial" panose="020B0604020202020204" pitchFamily="34" charset="0"/>
                <a:cs typeface="Arial" panose="020B0604020202020204" pitchFamily="34" charset="0"/>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Severity of disease is modified by </a:t>
            </a:r>
            <a:r>
              <a:rPr lang="en-US" i="1" dirty="0"/>
              <a:t>SMN2</a:t>
            </a:r>
            <a:r>
              <a:rPr lang="en-US" dirty="0"/>
              <a:t> copy number; additional copies of </a:t>
            </a:r>
            <a:r>
              <a:rPr lang="en-US" i="1" dirty="0"/>
              <a:t>SMN2</a:t>
            </a:r>
            <a:r>
              <a:rPr lang="en-US" dirty="0"/>
              <a:t> can partially compensate for absence of functional </a:t>
            </a:r>
            <a:r>
              <a:rPr lang="en-US" i="1" dirty="0"/>
              <a:t>SMN1.</a:t>
            </a:r>
            <a:endParaRPr lang="en-US" dirty="0"/>
          </a:p>
          <a:p>
            <a:endParaRPr lang="en-US" dirty="0"/>
          </a:p>
          <a:p>
            <a:pPr marL="171450" indent="-171450">
              <a:buFont typeface="Arial" panose="020B0604020202020204" pitchFamily="34" charset="0"/>
              <a:buChar char="•"/>
            </a:pPr>
            <a:r>
              <a:rPr lang="en-US" dirty="0"/>
              <a:t>The most common mutation of </a:t>
            </a:r>
            <a:r>
              <a:rPr lang="en-US" i="1" dirty="0"/>
              <a:t>SMN1</a:t>
            </a:r>
            <a:r>
              <a:rPr lang="en-US" dirty="0"/>
              <a:t> is a deletion of exon 7. Approximately 94%</a:t>
            </a:r>
            <a:r>
              <a:rPr lang="en-US" baseline="0" dirty="0"/>
              <a:t> </a:t>
            </a:r>
            <a:r>
              <a:rPr lang="en-US" dirty="0"/>
              <a:t>of patients with clinically typical SMA carry homozygous deletions of exon 7. </a:t>
            </a:r>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Most forms of</a:t>
            </a:r>
            <a:r>
              <a:rPr lang="en-US" sz="1200" b="0" i="0" kern="1200" baseline="0" dirty="0">
                <a:solidFill>
                  <a:schemeClr val="tx1"/>
                </a:solidFill>
                <a:effectLst/>
                <a:latin typeface="+mn-lt"/>
                <a:ea typeface="+mn-ea"/>
                <a:cs typeface="+mn-cs"/>
              </a:rPr>
              <a:t> SMA are caused by </a:t>
            </a:r>
            <a:r>
              <a:rPr lang="en-US" sz="1200" b="0" i="0" kern="1200" dirty="0">
                <a:solidFill>
                  <a:schemeClr val="tx1"/>
                </a:solidFill>
                <a:effectLst/>
                <a:latin typeface="+mn-lt"/>
                <a:ea typeface="+mn-ea"/>
                <a:cs typeface="+mn-cs"/>
              </a:rPr>
              <a:t>caused by mutations on chromosome 5 in the </a:t>
            </a:r>
            <a:r>
              <a:rPr lang="en-US" sz="1200" b="0" i="1" kern="1200" dirty="0">
                <a:solidFill>
                  <a:schemeClr val="tx1"/>
                </a:solidFill>
                <a:effectLst/>
                <a:latin typeface="+mn-lt"/>
                <a:ea typeface="+mn-ea"/>
                <a:cs typeface="+mn-cs"/>
              </a:rPr>
              <a:t>SMN1</a:t>
            </a:r>
            <a:r>
              <a:rPr lang="en-US" sz="1200" b="0" i="0" kern="1200" baseline="0" dirty="0">
                <a:solidFill>
                  <a:schemeClr val="tx1"/>
                </a:solidFill>
                <a:effectLst/>
                <a:latin typeface="+mn-lt"/>
                <a:ea typeface="+mn-ea"/>
                <a:cs typeface="+mn-cs"/>
              </a:rPr>
              <a:t> gene. However, s</a:t>
            </a:r>
            <a:r>
              <a:rPr lang="en-US" sz="1200" b="0" i="0" kern="1200" dirty="0">
                <a:solidFill>
                  <a:schemeClr val="tx1"/>
                </a:solidFill>
                <a:effectLst/>
                <a:latin typeface="+mn-lt"/>
                <a:ea typeface="+mn-ea"/>
                <a:cs typeface="+mn-cs"/>
              </a:rPr>
              <a:t>ome forms of SMA are not linked to chromosome 5 or SMN deficiency. These forms vary greatly in severity and in the muscles most affected. While most forms, like the chromosome-5-related form, affect mostly the proximal muscles, other forms exist that affect mostly the </a:t>
            </a:r>
            <a:r>
              <a:rPr lang="en-US" sz="1200" b="0" i="1" kern="1200" dirty="0">
                <a:solidFill>
                  <a:schemeClr val="tx1"/>
                </a:solidFill>
                <a:effectLst/>
                <a:latin typeface="+mn-lt"/>
                <a:ea typeface="+mn-ea"/>
                <a:cs typeface="+mn-cs"/>
              </a:rPr>
              <a:t>distal</a:t>
            </a:r>
            <a:r>
              <a:rPr lang="en-US" sz="1200" b="0" i="0" kern="1200" dirty="0">
                <a:solidFill>
                  <a:schemeClr val="tx1"/>
                </a:solidFill>
                <a:effectLst/>
                <a:latin typeface="+mn-lt"/>
                <a:ea typeface="+mn-ea"/>
                <a:cs typeface="+mn-cs"/>
              </a:rPr>
              <a:t> muscles (those farther away from the body’s center) — at least in the beginning.</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approximately 90%-95% of SMA cases result from homozygous deletion of </a:t>
            </a:r>
            <a:r>
              <a:rPr lang="en-US" sz="1200" b="0" i="1" kern="1200" dirty="0">
                <a:solidFill>
                  <a:schemeClr val="tx1"/>
                </a:solidFill>
                <a:effectLst/>
                <a:latin typeface="+mn-lt"/>
                <a:ea typeface="+mn-ea"/>
                <a:cs typeface="+mn-cs"/>
              </a:rPr>
              <a:t>SMN1</a:t>
            </a:r>
            <a:r>
              <a:rPr lang="en-US" sz="1200" b="0" i="0" kern="1200" dirty="0">
                <a:solidFill>
                  <a:schemeClr val="tx1"/>
                </a:solidFill>
                <a:effectLst/>
                <a:latin typeface="+mn-lt"/>
                <a:ea typeface="+mn-ea"/>
                <a:cs typeface="+mn-cs"/>
              </a:rPr>
              <a:t>, 5% of cases are caused by compound heterozygous mutation (an </a:t>
            </a:r>
            <a:r>
              <a:rPr lang="en-US" sz="1200" b="0" i="1" kern="1200" dirty="0">
                <a:solidFill>
                  <a:schemeClr val="tx1"/>
                </a:solidFill>
                <a:effectLst/>
                <a:latin typeface="+mn-lt"/>
                <a:ea typeface="+mn-ea"/>
                <a:cs typeface="+mn-cs"/>
              </a:rPr>
              <a:t>SMN1</a:t>
            </a:r>
            <a:r>
              <a:rPr lang="en-US" sz="1200" b="0" i="0" kern="1200" dirty="0">
                <a:solidFill>
                  <a:schemeClr val="tx1"/>
                </a:solidFill>
                <a:effectLst/>
                <a:latin typeface="+mn-lt"/>
                <a:ea typeface="+mn-ea"/>
                <a:cs typeface="+mn-cs"/>
              </a:rPr>
              <a:t> deletion on one allele and a subtle mutation on the other allele).</a:t>
            </a:r>
          </a:p>
        </p:txBody>
      </p:sp>
      <p:sp>
        <p:nvSpPr>
          <p:cNvPr id="4" name="Slide Number Placeholder 3"/>
          <p:cNvSpPr>
            <a:spLocks noGrp="1"/>
          </p:cNvSpPr>
          <p:nvPr>
            <p:ph type="sldNum" sz="quarter" idx="10"/>
          </p:nvPr>
        </p:nvSpPr>
        <p:spPr/>
        <p:txBody>
          <a:bodyPr/>
          <a:lstStyle/>
          <a:p>
            <a:fld id="{838A768E-7E44-40D6-AAEA-1843133FCFF7}" type="slidenum">
              <a:rPr lang="en-US" smtClean="0"/>
              <a:t>4</a:t>
            </a:fld>
            <a:endParaRPr lang="en-US" dirty="0"/>
          </a:p>
        </p:txBody>
      </p:sp>
    </p:spTree>
    <p:extLst>
      <p:ext uri="{BB962C8B-B14F-4D97-AF65-F5344CB8AC3E}">
        <p14:creationId xmlns:p14="http://schemas.microsoft.com/office/powerpoint/2010/main" val="238087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References</a:t>
            </a:r>
          </a:p>
          <a:p>
            <a:pPr marL="228600" indent="-228600">
              <a:buAutoNum type="arabicPeriod"/>
            </a:pPr>
            <a:r>
              <a:rPr lang="en-US" dirty="0">
                <a:effectLst/>
              </a:rPr>
              <a:t>Farrar MA, Park SB, </a:t>
            </a:r>
            <a:r>
              <a:rPr lang="en-US" dirty="0" err="1">
                <a:effectLst/>
              </a:rPr>
              <a:t>Vucic</a:t>
            </a:r>
            <a:r>
              <a:rPr lang="en-US" dirty="0">
                <a:effectLst/>
              </a:rPr>
              <a:t> S, et al. Emerging therapies and challenges in spinal muscular atrophy. </a:t>
            </a:r>
            <a:r>
              <a:rPr lang="en-US" i="1" dirty="0">
                <a:effectLst/>
              </a:rPr>
              <a:t>Ann Neurol</a:t>
            </a:r>
            <a:r>
              <a:rPr lang="en-US" dirty="0">
                <a:effectLst/>
              </a:rPr>
              <a:t>. 2017;81(3):355-368. doi:10.1002/ana.24864</a:t>
            </a:r>
          </a:p>
          <a:p>
            <a:pPr marL="228600" indent="-228600">
              <a:buAutoNum type="arabicPeriod"/>
            </a:pPr>
            <a:r>
              <a:rPr lang="it-IT" dirty="0">
                <a:effectLst/>
              </a:rPr>
              <a:t>D’Amico A, Mercuri E, Tiziano FD, Bertini E. Spinal muscular atrophy. </a:t>
            </a:r>
            <a:r>
              <a:rPr lang="it-IT" i="1" dirty="0">
                <a:effectLst/>
              </a:rPr>
              <a:t>Orphanet J Rare Dis</a:t>
            </a:r>
            <a:r>
              <a:rPr lang="it-IT" dirty="0">
                <a:effectLst/>
              </a:rPr>
              <a:t>. 2011;6(1):71. doi:10.1186/1750-1172-6-71</a:t>
            </a:r>
            <a:endParaRPr lang="en-US" sz="1200" b="0" i="0" u="sng" kern="1200" baseline="0" dirty="0">
              <a:solidFill>
                <a:schemeClr val="tx1"/>
              </a:solidFill>
              <a:effectLst/>
              <a:latin typeface="+mn-lt"/>
              <a:ea typeface="+mn-ea"/>
              <a:cs typeface="+mn-cs"/>
            </a:endParaRPr>
          </a:p>
          <a:p>
            <a:pPr marL="228600" indent="-228600">
              <a:buAutoNum type="arabicPeriod"/>
            </a:pPr>
            <a:r>
              <a:rPr lang="en-US" dirty="0" err="1">
                <a:effectLst/>
              </a:rPr>
              <a:t>Finkel</a:t>
            </a:r>
            <a:r>
              <a:rPr lang="en-US" dirty="0">
                <a:effectLst/>
              </a:rPr>
              <a:t> RS, McDermott MP, Kaufmann P, et al. Observational study of spinal muscular atrophy type I and implications for clinical trials. </a:t>
            </a:r>
            <a:r>
              <a:rPr lang="en-US" i="1" dirty="0">
                <a:effectLst/>
              </a:rPr>
              <a:t>Neurology</a:t>
            </a:r>
            <a:r>
              <a:rPr lang="en-US" dirty="0">
                <a:effectLst/>
              </a:rPr>
              <a:t>. 2014;83(9):810-817. doi:10.1212/WNL.0000000000000741</a:t>
            </a:r>
          </a:p>
          <a:p>
            <a:pPr marL="228600" indent="-228600">
              <a:buAutoNum type="arabicPeriod"/>
            </a:pPr>
            <a:endParaRPr lang="en-US" b="0" u="sng" dirty="0"/>
          </a:p>
          <a:p>
            <a:r>
              <a:rPr lang="en-US" b="0" u="sng" dirty="0"/>
              <a:t>Notes</a:t>
            </a:r>
          </a:p>
          <a:p>
            <a:r>
              <a:rPr lang="en-US" b="0" u="none" dirty="0"/>
              <a:t>SMA</a:t>
            </a:r>
            <a:r>
              <a:rPr lang="en-US" b="0" u="none" baseline="0" dirty="0"/>
              <a:t> </a:t>
            </a:r>
            <a:r>
              <a:rPr lang="en-US" dirty="0"/>
              <a:t>subtype</a:t>
            </a:r>
            <a:r>
              <a:rPr lang="en-US" baseline="0" dirty="0"/>
              <a:t> </a:t>
            </a:r>
            <a:r>
              <a:rPr lang="en-US" i="0" baseline="0" dirty="0"/>
              <a:t>classification </a:t>
            </a:r>
            <a:r>
              <a:rPr lang="en-US" sz="1200" i="0" kern="1200" dirty="0">
                <a:solidFill>
                  <a:schemeClr val="tx1"/>
                </a:solidFill>
                <a:effectLst/>
                <a:latin typeface="+mn-lt"/>
                <a:ea typeface="+mn-ea"/>
                <a:cs typeface="+mn-cs"/>
              </a:rPr>
              <a:t>was established before disease-modifying</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treatments</a:t>
            </a:r>
            <a:r>
              <a:rPr lang="en-US" sz="1200" i="0" kern="1200" baseline="0" dirty="0">
                <a:solidFill>
                  <a:schemeClr val="tx1"/>
                </a:solidFill>
                <a:effectLst/>
                <a:latin typeface="+mn-lt"/>
                <a:ea typeface="+mn-ea"/>
                <a:cs typeface="+mn-cs"/>
              </a:rPr>
              <a:t> became </a:t>
            </a:r>
            <a:r>
              <a:rPr lang="en-US" sz="1200" i="0" kern="1200" dirty="0">
                <a:solidFill>
                  <a:schemeClr val="tx1"/>
                </a:solidFill>
                <a:effectLst/>
                <a:latin typeface="+mn-lt"/>
                <a:ea typeface="+mn-ea"/>
                <a:cs typeface="+mn-cs"/>
              </a:rPr>
              <a:t>available.</a:t>
            </a:r>
            <a:r>
              <a:rPr lang="en-US" sz="1200" i="0" kern="1200" baseline="0" dirty="0">
                <a:solidFill>
                  <a:schemeClr val="tx1"/>
                </a:solidFill>
                <a:effectLst/>
                <a:latin typeface="+mn-lt"/>
                <a:ea typeface="+mn-ea"/>
                <a:cs typeface="+mn-cs"/>
              </a:rPr>
              <a:t> Development of such therapies</a:t>
            </a:r>
            <a:r>
              <a:rPr lang="en-US" sz="1200" i="0" kern="1200" dirty="0">
                <a:solidFill>
                  <a:schemeClr val="tx1"/>
                </a:solidFill>
                <a:effectLst/>
                <a:latin typeface="+mn-lt"/>
                <a:ea typeface="+mn-ea"/>
                <a:cs typeface="+mn-cs"/>
              </a:rPr>
              <a:t> has shifted the</a:t>
            </a:r>
            <a:r>
              <a:rPr lang="en-US" sz="1200" i="0" kern="1200" baseline="0" dirty="0">
                <a:solidFill>
                  <a:schemeClr val="tx1"/>
                </a:solidFill>
                <a:effectLst/>
                <a:latin typeface="+mn-lt"/>
                <a:ea typeface="+mn-ea"/>
                <a:cs typeface="+mn-cs"/>
              </a:rPr>
              <a:t> possibilities for some</a:t>
            </a:r>
            <a:r>
              <a:rPr lang="en-US" sz="1200" i="0" kern="1200" dirty="0">
                <a:solidFill>
                  <a:schemeClr val="tx1"/>
                </a:solidFill>
                <a:effectLst/>
                <a:latin typeface="+mn-lt"/>
                <a:ea typeface="+mn-ea"/>
                <a:cs typeface="+mn-cs"/>
              </a:rPr>
              <a:t> patients to achieve motor milestones.</a:t>
            </a:r>
            <a:endParaRPr lang="en-US" i="0" dirty="0"/>
          </a:p>
        </p:txBody>
      </p:sp>
      <p:sp>
        <p:nvSpPr>
          <p:cNvPr id="4" name="Slide Number Placeholder 3"/>
          <p:cNvSpPr>
            <a:spLocks noGrp="1"/>
          </p:cNvSpPr>
          <p:nvPr>
            <p:ph type="sldNum" sz="quarter" idx="10"/>
          </p:nvPr>
        </p:nvSpPr>
        <p:spPr/>
        <p:txBody>
          <a:bodyPr/>
          <a:lstStyle/>
          <a:p>
            <a:fld id="{838A768E-7E44-40D6-AAEA-1843133FCFF7}" type="slidenum">
              <a:rPr lang="en-US" smtClean="0"/>
              <a:t>5</a:t>
            </a:fld>
            <a:endParaRPr lang="en-US" dirty="0"/>
          </a:p>
        </p:txBody>
      </p:sp>
    </p:spTree>
    <p:extLst>
      <p:ext uri="{BB962C8B-B14F-4D97-AF65-F5344CB8AC3E}">
        <p14:creationId xmlns:p14="http://schemas.microsoft.com/office/powerpoint/2010/main" val="230620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References</a:t>
            </a:r>
          </a:p>
          <a:p>
            <a:pPr marL="228600" indent="-228600">
              <a:buFont typeface="+mj-lt"/>
              <a:buAutoNum type="arabicPeriod"/>
            </a:pPr>
            <a:r>
              <a:rPr lang="en-US" dirty="0">
                <a:effectLst/>
              </a:rPr>
              <a:t>Farrar MA, Park SB, </a:t>
            </a:r>
            <a:r>
              <a:rPr lang="en-US" dirty="0" err="1">
                <a:effectLst/>
              </a:rPr>
              <a:t>Vucic</a:t>
            </a:r>
            <a:r>
              <a:rPr lang="en-US" dirty="0">
                <a:effectLst/>
              </a:rPr>
              <a:t> S, et al. Emerging therapies and challenges in spinal muscular atrophy. </a:t>
            </a:r>
            <a:r>
              <a:rPr lang="en-US" i="1" dirty="0">
                <a:effectLst/>
              </a:rPr>
              <a:t>Ann Neurol</a:t>
            </a:r>
            <a:r>
              <a:rPr lang="en-US" dirty="0">
                <a:effectLst/>
              </a:rPr>
              <a:t>. 2017;81(3):355-368. doi:10.1002/ana.24864</a:t>
            </a:r>
          </a:p>
          <a:p>
            <a:pPr marL="228600" indent="-228600">
              <a:buFont typeface="+mj-lt"/>
              <a:buAutoNum type="arabicPeriod"/>
            </a:pPr>
            <a:r>
              <a:rPr lang="en-US" dirty="0" err="1">
                <a:effectLst/>
              </a:rPr>
              <a:t>Mercuri</a:t>
            </a:r>
            <a:r>
              <a:rPr lang="en-US" dirty="0">
                <a:effectLst/>
              </a:rPr>
              <a:t> E, </a:t>
            </a:r>
            <a:r>
              <a:rPr lang="en-US" dirty="0" err="1">
                <a:effectLst/>
              </a:rPr>
              <a:t>Finkel</a:t>
            </a:r>
            <a:r>
              <a:rPr lang="en-US" dirty="0">
                <a:effectLst/>
              </a:rPr>
              <a:t> RS, </a:t>
            </a:r>
            <a:r>
              <a:rPr lang="en-US" dirty="0" err="1">
                <a:effectLst/>
              </a:rPr>
              <a:t>Muntoni</a:t>
            </a:r>
            <a:r>
              <a:rPr lang="en-US" dirty="0">
                <a:effectLst/>
              </a:rPr>
              <a:t> F, et al. Diagnosis and management of spinal muscular atrophy: Part 1: Recommendations for diagnosis, rehabilitation, orthopedic and nutritional care. </a:t>
            </a:r>
            <a:r>
              <a:rPr lang="en-US" i="1" dirty="0" err="1">
                <a:effectLst/>
              </a:rPr>
              <a:t>Neuromuscul</a:t>
            </a:r>
            <a:r>
              <a:rPr lang="en-US" i="1" dirty="0">
                <a:effectLst/>
              </a:rPr>
              <a:t> </a:t>
            </a:r>
            <a:r>
              <a:rPr lang="en-US" i="1" dirty="0" err="1">
                <a:effectLst/>
              </a:rPr>
              <a:t>Disord</a:t>
            </a:r>
            <a:r>
              <a:rPr lang="en-US" dirty="0">
                <a:effectLst/>
              </a:rPr>
              <a:t>. 2018;28(2):103-115. doi:10.1016/j.nmd.2017.11.005</a:t>
            </a:r>
          </a:p>
          <a:p>
            <a:pPr marL="228600" indent="-228600">
              <a:buFont typeface="+mj-lt"/>
              <a:buAutoNum type="arabicPeriod"/>
            </a:pPr>
            <a:endParaRPr lang="en-US" b="0" u="sng" dirty="0"/>
          </a:p>
          <a:p>
            <a:r>
              <a:rPr lang="en-US" b="0" u="sng" dirty="0"/>
              <a:t>Notes</a:t>
            </a:r>
          </a:p>
          <a:p>
            <a:pPr marL="168244" indent="-168244">
              <a:buFont typeface="Arial" panose="020B0604020202020204" pitchFamily="34" charset="0"/>
              <a:buChar char="•"/>
            </a:pPr>
            <a:r>
              <a:rPr lang="en-US" dirty="0"/>
              <a:t>Historically,</a:t>
            </a:r>
            <a:r>
              <a:rPr lang="en-US" baseline="0" dirty="0"/>
              <a:t> </a:t>
            </a:r>
            <a:r>
              <a:rPr lang="en-US" dirty="0"/>
              <a:t>SMA is classified into 5 types based on maximal motor function achieved and age of onset</a:t>
            </a:r>
          </a:p>
          <a:p>
            <a:pPr marL="628650" lvl="1" indent="-171450">
              <a:buFont typeface="Courier New" panose="02070309020205020404" pitchFamily="49" charset="0"/>
              <a:buChar char="o"/>
            </a:pPr>
            <a:r>
              <a:rPr lang="en-US" dirty="0"/>
              <a:t>Type 0: Most severe, prenatal onset, death usually by 6 months of age</a:t>
            </a:r>
          </a:p>
          <a:p>
            <a:pPr marL="628650" lvl="1" indent="-171450">
              <a:buFont typeface="Courier New" panose="02070309020205020404" pitchFamily="49" charset="0"/>
              <a:buChar char="o"/>
            </a:pPr>
            <a:r>
              <a:rPr lang="en-US" dirty="0"/>
              <a:t>Type 1: Most severe and most common form (~50% of cases), onset by 6 months, sitting never achieved</a:t>
            </a:r>
          </a:p>
          <a:p>
            <a:pPr marL="628650" lvl="1" indent="-171450">
              <a:buFont typeface="Courier New" panose="02070309020205020404" pitchFamily="49" charset="0"/>
              <a:buChar char="o"/>
            </a:pPr>
            <a:r>
              <a:rPr lang="en-US" dirty="0"/>
              <a:t>Type 2: Onset within 6-18 months, sitting but never achieve standing</a:t>
            </a:r>
          </a:p>
          <a:p>
            <a:pPr marL="628650" lvl="1" indent="-171450">
              <a:buFont typeface="Courier New" panose="02070309020205020404" pitchFamily="49" charset="0"/>
              <a:buChar char="o"/>
            </a:pPr>
            <a:r>
              <a:rPr lang="en-US" dirty="0"/>
              <a:t>Type 3: Onset after 18 months, stand and walk in adulthood but may need assistance</a:t>
            </a:r>
          </a:p>
          <a:p>
            <a:pPr marL="628650" lvl="1" indent="-171450">
              <a:buFont typeface="Courier New" panose="02070309020205020404" pitchFamily="49" charset="0"/>
              <a:buChar char="o"/>
            </a:pPr>
            <a:r>
              <a:rPr lang="en-US" dirty="0"/>
              <a:t>Type 4: Adult onset and mild disease course</a:t>
            </a:r>
          </a:p>
          <a:p>
            <a:pPr marL="168244" indent="-168244">
              <a:buFont typeface="Arial" panose="020B0604020202020204" pitchFamily="34" charset="0"/>
              <a:buChar char="•"/>
            </a:pPr>
            <a:r>
              <a:rPr lang="en-US" dirty="0"/>
              <a:t>Updated</a:t>
            </a:r>
            <a:r>
              <a:rPr lang="en-US" baseline="0" dirty="0"/>
              <a:t> consensus statement from the SMA Care Group classifies SMA patients into 3 groups </a:t>
            </a:r>
            <a:endParaRPr lang="en-US" dirty="0"/>
          </a:p>
          <a:p>
            <a:pPr marL="628650" lvl="1" indent="-171450">
              <a:buFont typeface="Courier New" panose="02070309020205020404" pitchFamily="49" charset="0"/>
              <a:buChar char="o"/>
            </a:pPr>
            <a:r>
              <a:rPr lang="en-US" dirty="0"/>
              <a:t>Non-sitters (historically</a:t>
            </a:r>
            <a:r>
              <a:rPr lang="en-US" baseline="0" dirty="0"/>
              <a:t> type 1)</a:t>
            </a:r>
            <a:endParaRPr lang="en-US" dirty="0"/>
          </a:p>
          <a:p>
            <a:pPr marL="628650" lvl="1" indent="-171450">
              <a:buFont typeface="Courier New" panose="02070309020205020404" pitchFamily="49" charset="0"/>
              <a:buChar char="o"/>
            </a:pPr>
            <a:r>
              <a:rPr lang="en-US" dirty="0"/>
              <a:t>Sitters (historically</a:t>
            </a:r>
            <a:r>
              <a:rPr lang="en-US" baseline="0" dirty="0"/>
              <a:t> type 2)</a:t>
            </a:r>
            <a:endParaRPr lang="en-US" dirty="0"/>
          </a:p>
          <a:p>
            <a:pPr marL="628650" lvl="1" indent="-171450">
              <a:buFont typeface="Courier New" panose="02070309020205020404" pitchFamily="49" charset="0"/>
              <a:buChar char="o"/>
            </a:pPr>
            <a:r>
              <a:rPr lang="en-US" dirty="0"/>
              <a:t>Walkers (historically types 3 and 4)</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6</a:t>
            </a:fld>
            <a:endParaRPr lang="en-US" dirty="0"/>
          </a:p>
        </p:txBody>
      </p:sp>
    </p:spTree>
    <p:extLst>
      <p:ext uri="{BB962C8B-B14F-4D97-AF65-F5344CB8AC3E}">
        <p14:creationId xmlns:p14="http://schemas.microsoft.com/office/powerpoint/2010/main" val="344399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Prior TW, Leach ME, </a:t>
            </a:r>
            <a:r>
              <a:rPr lang="en-US" dirty="0" err="1">
                <a:effectLst/>
              </a:rPr>
              <a:t>Finanger</a:t>
            </a:r>
            <a:r>
              <a:rPr lang="en-US" dirty="0">
                <a:effectLst/>
              </a:rPr>
              <a:t> E. Spinal Muscular Atrophy Summary </a:t>
            </a:r>
            <a:r>
              <a:rPr lang="en-US" dirty="0" err="1">
                <a:effectLst/>
              </a:rPr>
              <a:t>GeneReview</a:t>
            </a:r>
            <a:r>
              <a:rPr lang="en-US" dirty="0">
                <a:effectLst/>
              </a:rPr>
              <a:t> Scope. 2020:1-30.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Treat-NMD Neuromuscular Network. </a:t>
            </a:r>
            <a:r>
              <a:rPr lang="en-US" i="1" dirty="0">
                <a:effectLst/>
              </a:rPr>
              <a:t>Diagnostic Testing and Care of New SMA Patients</a:t>
            </a:r>
            <a:r>
              <a:rPr lang="en-US" dirty="0">
                <a:effectLst/>
              </a:rPr>
              <a:t>. http://www.treat-nmd.eu/downloads/file/standardsofcare/sma/english/sma_soc_en.pdf.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effectLst/>
              </a:rPr>
              <a:t>Butchbach</a:t>
            </a:r>
            <a:r>
              <a:rPr lang="en-US" dirty="0">
                <a:effectLst/>
              </a:rPr>
              <a:t> MER. Copy number variations in the survival motor neuron genes: Implications for spinal muscular atrophy and other neurodegenerative diseases. </a:t>
            </a:r>
            <a:r>
              <a:rPr lang="en-US" i="1" dirty="0">
                <a:effectLst/>
              </a:rPr>
              <a:t>Front </a:t>
            </a:r>
            <a:r>
              <a:rPr lang="en-US" i="1" dirty="0" err="1">
                <a:effectLst/>
              </a:rPr>
              <a:t>Mol</a:t>
            </a:r>
            <a:r>
              <a:rPr lang="en-US" i="1" dirty="0">
                <a:effectLst/>
              </a:rPr>
              <a:t> </a:t>
            </a:r>
            <a:r>
              <a:rPr lang="en-US" i="1" dirty="0" err="1">
                <a:effectLst/>
              </a:rPr>
              <a:t>Biosci</a:t>
            </a:r>
            <a:r>
              <a:rPr lang="en-US" dirty="0">
                <a:effectLst/>
              </a:rPr>
              <a:t>. 2016;3(MAR). doi:10.3389/fmolb.2016.00007</a:t>
            </a:r>
            <a:endParaRPr lang="en-US" sz="1200" b="0" i="0" u="sng"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Prior TW, </a:t>
            </a:r>
            <a:r>
              <a:rPr lang="en-US" dirty="0" err="1">
                <a:effectLst/>
              </a:rPr>
              <a:t>Krainer</a:t>
            </a:r>
            <a:r>
              <a:rPr lang="en-US" dirty="0">
                <a:effectLst/>
              </a:rPr>
              <a:t> AR, Hua Y, et al. A Positive Modifier of Spinal Muscular Atrophy in the SMN2 Gene. </a:t>
            </a:r>
            <a:r>
              <a:rPr lang="en-US" i="1" dirty="0">
                <a:effectLst/>
              </a:rPr>
              <a:t>Am J Hum Genet</a:t>
            </a:r>
            <a:r>
              <a:rPr lang="en-US" dirty="0">
                <a:effectLst/>
              </a:rPr>
              <a:t>. 2009;85(3):408-413. doi:10.1016/j.ajhg.2009.08.002</a:t>
            </a:r>
          </a:p>
          <a:p>
            <a:endParaRPr lang="en-US" dirty="0"/>
          </a:p>
          <a:p>
            <a:endParaRPr lang="en-US"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7</a:t>
            </a:fld>
            <a:endParaRPr lang="en-US" dirty="0"/>
          </a:p>
        </p:txBody>
      </p:sp>
    </p:spTree>
    <p:extLst>
      <p:ext uri="{BB962C8B-B14F-4D97-AF65-F5344CB8AC3E}">
        <p14:creationId xmlns:p14="http://schemas.microsoft.com/office/powerpoint/2010/main" val="91065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it-IT" dirty="0">
                <a:effectLst/>
              </a:rPr>
              <a:t>D’Amico A, Mercuri E, Tiziano FD, Bertini E. Spinal muscular atrophy. </a:t>
            </a:r>
            <a:r>
              <a:rPr lang="it-IT" i="1" dirty="0">
                <a:effectLst/>
              </a:rPr>
              <a:t>Orphanet J Rare Dis</a:t>
            </a:r>
            <a:r>
              <a:rPr lang="it-IT" dirty="0">
                <a:effectLst/>
              </a:rPr>
              <a:t>. 2011;6(1):71. doi:10.1186/1750-1172-6-71</a:t>
            </a:r>
            <a:endParaRPr lang="en-US" sz="1200" b="0" i="0" u="sng" kern="1200" baseline="0" dirty="0">
              <a:solidFill>
                <a:schemeClr val="tx1"/>
              </a:solidFill>
              <a:effectLst/>
              <a:latin typeface="+mn-lt"/>
              <a:ea typeface="+mn-ea"/>
              <a:cs typeface="+mn-cs"/>
            </a:endParaRPr>
          </a:p>
          <a:p>
            <a:pPr marL="228600" indent="-228600">
              <a:buFont typeface="+mj-lt"/>
              <a:buAutoNum type="arabicPeriod"/>
            </a:pPr>
            <a:r>
              <a:rPr lang="en-US" dirty="0">
                <a:effectLst/>
              </a:rPr>
              <a:t>Bowerman M, Becker CG, </a:t>
            </a:r>
            <a:r>
              <a:rPr lang="en-US" dirty="0" err="1">
                <a:effectLst/>
              </a:rPr>
              <a:t>Yáñez</a:t>
            </a:r>
            <a:r>
              <a:rPr lang="en-US" dirty="0">
                <a:effectLst/>
              </a:rPr>
              <a:t>-Muñoz RJ, et al. Therapeutic strategies for spinal muscular atrophy: SMN and beyond. </a:t>
            </a:r>
            <a:r>
              <a:rPr lang="en-US" i="1" dirty="0">
                <a:effectLst/>
              </a:rPr>
              <a:t>Dis Model Mech</a:t>
            </a:r>
            <a:r>
              <a:rPr lang="en-US" dirty="0">
                <a:effectLst/>
              </a:rPr>
              <a:t>. 2017;10(8):943-954. doi:10.1242/dmm.030148</a:t>
            </a:r>
          </a:p>
          <a:p>
            <a:pPr marL="171450" indent="-171450">
              <a:buAutoNum type="arabicPeriod"/>
            </a:pPr>
            <a:endParaRPr lang="en-US" sz="1200" dirty="0">
              <a:latin typeface="+mn-lt"/>
              <a:cs typeface="+mn-cs"/>
            </a:endParaRPr>
          </a:p>
          <a:p>
            <a:pPr marL="171450" indent="-171450">
              <a:buAutoNum type="arabicPeriod"/>
            </a:pPr>
            <a:endParaRPr lang="en-US" sz="1200" dirty="0">
              <a:latin typeface="+mn-lt"/>
              <a:cs typeface="+mn-cs"/>
            </a:endParaRPr>
          </a:p>
          <a:p>
            <a:pPr marL="0" indent="0">
              <a:buNone/>
            </a:pPr>
            <a:r>
              <a:rPr lang="en-US" sz="1200" u="sng" dirty="0">
                <a:latin typeface="+mn-lt"/>
                <a:cs typeface="+mn-cs"/>
              </a:rPr>
              <a:t>Notes</a:t>
            </a:r>
          </a:p>
          <a:p>
            <a:pPr marL="169863" indent="-169863">
              <a:buFont typeface="Arial" panose="020B0604020202020204" pitchFamily="34" charset="0"/>
              <a:buChar char="•"/>
            </a:pPr>
            <a:r>
              <a:rPr lang="en-US" dirty="0"/>
              <a:t>Several</a:t>
            </a:r>
            <a:r>
              <a:rPr lang="en-US" baseline="0" dirty="0"/>
              <a:t> roles for SMN proteins have been identified in neurons,</a:t>
            </a:r>
            <a:r>
              <a:rPr lang="en-US" dirty="0"/>
              <a:t> </a:t>
            </a:r>
            <a:r>
              <a:rPr lang="en-US" baseline="0" dirty="0"/>
              <a:t>including </a:t>
            </a:r>
            <a:r>
              <a:rPr lang="en-US" dirty="0">
                <a:latin typeface="Arial" panose="020B0604020202020204" pitchFamily="34" charset="0"/>
                <a:cs typeface="Arial" panose="020B0604020202020204" pitchFamily="34" charset="0"/>
              </a:rPr>
              <a:t>RNA metabolism, actin cytoskeleton dynamics, ubiquitin homeostasis, bioenergetics pathways, and synaptic vesicle release</a:t>
            </a:r>
            <a:endParaRPr lang="en-US" dirty="0"/>
          </a:p>
          <a:p>
            <a:pPr marL="171450" indent="-171450">
              <a:buFont typeface="Arial" panose="020B0604020202020204" pitchFamily="34" charset="0"/>
              <a:buChar char="•"/>
            </a:pPr>
            <a:r>
              <a:rPr lang="en-US" dirty="0"/>
              <a:t>The precise mechanism by which lack of SMN leads to SMA pathology is not clear, but none of these roles have been identified as being solely responsible for the development of SMA</a:t>
            </a:r>
          </a:p>
          <a:p>
            <a:pPr marL="0" indent="0">
              <a:buNone/>
            </a:pP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8</a:t>
            </a:fld>
            <a:endParaRPr lang="en-US" dirty="0"/>
          </a:p>
        </p:txBody>
      </p:sp>
    </p:spTree>
    <p:extLst>
      <p:ext uri="{BB962C8B-B14F-4D97-AF65-F5344CB8AC3E}">
        <p14:creationId xmlns:p14="http://schemas.microsoft.com/office/powerpoint/2010/main" val="111296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Prior TW, Leach ME, </a:t>
            </a:r>
            <a:r>
              <a:rPr lang="en-US" dirty="0" err="1">
                <a:effectLst/>
              </a:rPr>
              <a:t>Finanger</a:t>
            </a:r>
            <a:r>
              <a:rPr lang="en-US" dirty="0">
                <a:effectLst/>
              </a:rPr>
              <a:t> E. Spinal Muscular Atrophy Summary </a:t>
            </a:r>
            <a:r>
              <a:rPr lang="en-US" dirty="0" err="1">
                <a:effectLst/>
              </a:rPr>
              <a:t>GeneReview</a:t>
            </a:r>
            <a:r>
              <a:rPr lang="en-US" dirty="0">
                <a:effectLst/>
              </a:rPr>
              <a:t> Scope. 2020:1-30.</a:t>
            </a:r>
            <a:endParaRPr lang="en-US" sz="1200" b="0" i="0" u="sng" kern="1200" baseline="0" dirty="0">
              <a:solidFill>
                <a:schemeClr val="tx1"/>
              </a:solidFill>
              <a:effectLst/>
              <a:latin typeface="+mn-lt"/>
              <a:ea typeface="+mn-ea"/>
              <a:cs typeface="+mn-cs"/>
            </a:endParaRPr>
          </a:p>
          <a:p>
            <a:endParaRPr lang="en-US" dirty="0"/>
          </a:p>
          <a:p>
            <a:endParaRPr lang="en-US" dirty="0"/>
          </a:p>
          <a:p>
            <a:r>
              <a:rPr lang="en-US"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Diagnosis prior to symptom onset through newborn screening programs, coupled with targeted therapies, will likely decrease the morbidity and mortality of SMA.</a:t>
            </a:r>
          </a:p>
          <a:p>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9</a:t>
            </a:fld>
            <a:endParaRPr lang="en-US" dirty="0"/>
          </a:p>
        </p:txBody>
      </p:sp>
    </p:spTree>
    <p:extLst>
      <p:ext uri="{BB962C8B-B14F-4D97-AF65-F5344CB8AC3E}">
        <p14:creationId xmlns:p14="http://schemas.microsoft.com/office/powerpoint/2010/main" val="976425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CC6A32-1800-46AD-8EF5-6E52408EB238}"/>
              </a:ext>
            </a:extLst>
          </p:cNvPr>
          <p:cNvSpPr/>
          <p:nvPr/>
        </p:nvSpPr>
        <p:spPr>
          <a:xfrm>
            <a:off x="545421" y="1525524"/>
            <a:ext cx="11201400" cy="4130040"/>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0000"/>
            </a:schemeClr>
          </a:solidFill>
          <a:ln w="76200">
            <a:solidFill>
              <a:schemeClr val="accent1"/>
            </a:solidFill>
          </a:ln>
        </p:spPr>
        <p:txBody>
          <a:bodyPr wrap="square" lIns="0" tIns="0" rIns="0" bIns="0" rtlCol="0"/>
          <a:lstStyle/>
          <a:p>
            <a:endParaRPr/>
          </a:p>
        </p:txBody>
      </p:sp>
      <p:sp>
        <p:nvSpPr>
          <p:cNvPr id="3" name="Slide Number Placeholder 2">
            <a:extLst>
              <a:ext uri="{FF2B5EF4-FFF2-40B4-BE49-F238E27FC236}">
                <a16:creationId xmlns:a16="http://schemas.microsoft.com/office/drawing/2014/main" id="{DD219F3E-4175-4C39-AABE-948D1258871E}"/>
              </a:ext>
            </a:extLst>
          </p:cNvPr>
          <p:cNvSpPr>
            <a:spLocks noGrp="1"/>
          </p:cNvSpPr>
          <p:nvPr>
            <p:ph type="sldNum" sz="quarter" idx="10"/>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id="{8D2F62E9-766A-4986-B50D-80AC67D6E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8239" y="307097"/>
            <a:ext cx="3096935" cy="575722"/>
          </a:xfrm>
          <a:prstGeom prst="rect">
            <a:avLst/>
          </a:prstGeom>
        </p:spPr>
      </p:pic>
      <p:sp>
        <p:nvSpPr>
          <p:cNvPr id="12" name="Text Placeholder 4">
            <a:extLst>
              <a:ext uri="{FF2B5EF4-FFF2-40B4-BE49-F238E27FC236}">
                <a16:creationId xmlns:a16="http://schemas.microsoft.com/office/drawing/2014/main" id="{72E7D83F-D10D-4355-BD16-83DA528180C6}"/>
              </a:ext>
            </a:extLst>
          </p:cNvPr>
          <p:cNvSpPr>
            <a:spLocks noGrp="1"/>
          </p:cNvSpPr>
          <p:nvPr>
            <p:ph type="body" sz="quarter" idx="11" hasCustomPrompt="1"/>
          </p:nvPr>
        </p:nvSpPr>
        <p:spPr>
          <a:xfrm>
            <a:off x="8527983" y="4889634"/>
            <a:ext cx="2927417" cy="452304"/>
          </a:xfrm>
          <a:prstGeom prst="rect">
            <a:avLst/>
          </a:prstGeom>
        </p:spPr>
        <p:txBody>
          <a:bodyPr/>
          <a:lstStyle>
            <a:lvl1pPr marL="0" indent="0" algn="r">
              <a:buNone/>
              <a:defRPr/>
            </a:lvl1pPr>
          </a:lstStyle>
          <a:p>
            <a:pPr lvl="0"/>
            <a:r>
              <a:rPr lang="en-US" dirty="0"/>
              <a:t>Date</a:t>
            </a:r>
          </a:p>
        </p:txBody>
      </p:sp>
      <p:sp>
        <p:nvSpPr>
          <p:cNvPr id="13" name="Text Placeholder 3">
            <a:extLst>
              <a:ext uri="{FF2B5EF4-FFF2-40B4-BE49-F238E27FC236}">
                <a16:creationId xmlns:a16="http://schemas.microsoft.com/office/drawing/2014/main" id="{AAF2AE8E-CB13-440F-BD19-4950C858B06A}"/>
              </a:ext>
            </a:extLst>
          </p:cNvPr>
          <p:cNvSpPr>
            <a:spLocks noGrp="1"/>
          </p:cNvSpPr>
          <p:nvPr>
            <p:ph type="body" sz="quarter" idx="12"/>
          </p:nvPr>
        </p:nvSpPr>
        <p:spPr>
          <a:xfrm>
            <a:off x="798513" y="1819275"/>
            <a:ext cx="10656887" cy="1712913"/>
          </a:xfrm>
        </p:spPr>
        <p:txBody>
          <a:bodyPr>
            <a:normAutofit/>
          </a:bodyPr>
          <a:lstStyle>
            <a:lvl1pPr marL="0" indent="0">
              <a:buNone/>
              <a:defRPr sz="4800">
                <a:solidFill>
                  <a:schemeClr val="accent1"/>
                </a:solidFill>
                <a:latin typeface="+mj-lt"/>
              </a:defRPr>
            </a:lvl1pPr>
          </a:lstStyle>
          <a:p>
            <a:pPr lvl="0"/>
            <a:r>
              <a:rPr lang="en-US"/>
              <a:t>Click to edit Master text styles</a:t>
            </a:r>
          </a:p>
        </p:txBody>
      </p:sp>
      <p:sp>
        <p:nvSpPr>
          <p:cNvPr id="14" name="Text Placeholder 10">
            <a:extLst>
              <a:ext uri="{FF2B5EF4-FFF2-40B4-BE49-F238E27FC236}">
                <a16:creationId xmlns:a16="http://schemas.microsoft.com/office/drawing/2014/main" id="{58333AAC-A3EB-43AE-A0CB-24012AB257E6}"/>
              </a:ext>
            </a:extLst>
          </p:cNvPr>
          <p:cNvSpPr>
            <a:spLocks noGrp="1"/>
          </p:cNvSpPr>
          <p:nvPr>
            <p:ph type="body" sz="quarter" idx="13"/>
          </p:nvPr>
        </p:nvSpPr>
        <p:spPr>
          <a:xfrm>
            <a:off x="798513" y="3532188"/>
            <a:ext cx="5391150" cy="1165225"/>
          </a:xfrm>
        </p:spPr>
        <p:txBody>
          <a:bodyPr>
            <a:normAutofit/>
          </a:bodyPr>
          <a:lstStyle>
            <a:lvl1pPr marL="0" indent="0">
              <a:buNone/>
              <a:defRPr sz="4400" b="1" u="heavy" spc="50" baseline="0">
                <a:solidFill>
                  <a:schemeClr val="tx1"/>
                </a:solidFill>
                <a:uFill>
                  <a:solidFill>
                    <a:schemeClr val="accent2"/>
                  </a:solidFill>
                </a:uFill>
                <a:latin typeface="Freestyle Script" panose="030804020302050B0404" pitchFamily="66" charset="0"/>
              </a:defRPr>
            </a:lvl1pPr>
          </a:lstStyle>
          <a:p>
            <a:pPr lvl="0"/>
            <a:r>
              <a:rPr lang="en-US"/>
              <a:t>Click to edit Master text styles</a:t>
            </a:r>
          </a:p>
        </p:txBody>
      </p:sp>
    </p:spTree>
    <p:extLst>
      <p:ext uri="{BB962C8B-B14F-4D97-AF65-F5344CB8AC3E}">
        <p14:creationId xmlns:p14="http://schemas.microsoft.com/office/powerpoint/2010/main" val="1557857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800BCC-0E1B-4CD2-B217-9CC13652D25F}"/>
              </a:ext>
            </a:extLst>
          </p:cNvPr>
          <p:cNvSpPr>
            <a:spLocks noGrp="1"/>
          </p:cNvSpPr>
          <p:nvPr>
            <p:ph type="sldNum" sz="quarter" idx="10"/>
          </p:nvPr>
        </p:nvSpPr>
        <p:spPr/>
        <p:txBody>
          <a:bodyPr/>
          <a:lstStyle/>
          <a:p>
            <a:fld id="{103F912F-1C8C-4406-A72D-DDC68CC735EB}" type="slidenum">
              <a:rPr lang="en-US" smtClean="0"/>
              <a:pPr/>
              <a:t>‹#›</a:t>
            </a:fld>
            <a:endParaRPr lang="en-US" dirty="0"/>
          </a:p>
        </p:txBody>
      </p:sp>
      <p:pic>
        <p:nvPicPr>
          <p:cNvPr id="4" name="Picture 3" descr="A picture containing clock, meter&#10;&#10;Description automatically generated">
            <a:extLst>
              <a:ext uri="{FF2B5EF4-FFF2-40B4-BE49-F238E27FC236}">
                <a16:creationId xmlns:a16="http://schemas.microsoft.com/office/drawing/2014/main" id="{7089EB70-D675-4E7A-A317-E580EFCF6A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0" name="Title Placeholder 14">
            <a:extLst>
              <a:ext uri="{FF2B5EF4-FFF2-40B4-BE49-F238E27FC236}">
                <a16:creationId xmlns:a16="http://schemas.microsoft.com/office/drawing/2014/main" id="{09E0582B-E556-4618-89E0-10AB0205A160}"/>
              </a:ext>
            </a:extLst>
          </p:cNvPr>
          <p:cNvSpPr>
            <a:spLocks noGrp="1"/>
          </p:cNvSpPr>
          <p:nvPr>
            <p:ph type="title"/>
          </p:nvPr>
        </p:nvSpPr>
        <p:spPr>
          <a:xfrm>
            <a:off x="671514" y="491922"/>
            <a:ext cx="9560688" cy="11468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1" name="Text Placeholder 26">
            <a:extLst>
              <a:ext uri="{FF2B5EF4-FFF2-40B4-BE49-F238E27FC236}">
                <a16:creationId xmlns:a16="http://schemas.microsoft.com/office/drawing/2014/main" id="{67A39654-D0EE-4846-A527-0E004C33E398}"/>
              </a:ext>
            </a:extLst>
          </p:cNvPr>
          <p:cNvSpPr>
            <a:spLocks noGrp="1"/>
          </p:cNvSpPr>
          <p:nvPr>
            <p:ph type="body" sz="quarter" idx="11"/>
          </p:nvPr>
        </p:nvSpPr>
        <p:spPr>
          <a:xfrm>
            <a:off x="671514" y="1644534"/>
            <a:ext cx="8009500"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525782"/>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orient="horz" pos="3984">
          <p15:clr>
            <a:srgbClr val="FBAE40"/>
          </p15:clr>
        </p15:guide>
        <p15:guide id="4"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AFAB-FB19-4328-87C7-7ECF6EDFDF94}"/>
              </a:ext>
            </a:extLst>
          </p:cNvPr>
          <p:cNvSpPr>
            <a:spLocks noGrp="1"/>
          </p:cNvSpPr>
          <p:nvPr>
            <p:ph type="title"/>
          </p:nvPr>
        </p:nvSpPr>
        <p:spPr>
          <a:xfrm>
            <a:off x="609600" y="495301"/>
            <a:ext cx="7504253" cy="1149234"/>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2D4FEAB-2720-4D1A-B096-77D084D7671B}"/>
              </a:ext>
            </a:extLst>
          </p:cNvPr>
          <p:cNvSpPr>
            <a:spLocks noGrp="1"/>
          </p:cNvSpPr>
          <p:nvPr>
            <p:ph type="sldNum" sz="quarter" idx="10"/>
          </p:nvPr>
        </p:nvSpPr>
        <p:spPr/>
        <p:txBody>
          <a:bodyPr/>
          <a:lstStyle/>
          <a:p>
            <a:fld id="{103F912F-1C8C-4406-A72D-DDC68CC735EB}" type="slidenum">
              <a:rPr lang="en-US" smtClean="0"/>
              <a:pPr/>
              <a:t>‹#›</a:t>
            </a:fld>
            <a:endParaRPr lang="en-US" dirty="0"/>
          </a:p>
        </p:txBody>
      </p:sp>
      <p:sp>
        <p:nvSpPr>
          <p:cNvPr id="22" name="Text Placeholder 26">
            <a:extLst>
              <a:ext uri="{FF2B5EF4-FFF2-40B4-BE49-F238E27FC236}">
                <a16:creationId xmlns:a16="http://schemas.microsoft.com/office/drawing/2014/main" id="{AD0BF163-7BCC-4582-961E-721D5109ED93}"/>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A picture containing clock, meter&#10;&#10;Description automatically generated">
            <a:extLst>
              <a:ext uri="{FF2B5EF4-FFF2-40B4-BE49-F238E27FC236}">
                <a16:creationId xmlns:a16="http://schemas.microsoft.com/office/drawing/2014/main" id="{87D5E6DB-FF8D-498C-8C11-EB3CA288A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Tree>
    <p:extLst>
      <p:ext uri="{BB962C8B-B14F-4D97-AF65-F5344CB8AC3E}">
        <p14:creationId xmlns:p14="http://schemas.microsoft.com/office/powerpoint/2010/main" val="1394748109"/>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orient="horz" pos="3984">
          <p15:clr>
            <a:srgbClr val="FBAE40"/>
          </p15:clr>
        </p15:guide>
        <p15:guide id="4" pos="7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0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66A807-D43E-42D9-9BF7-5AF3B892C14E}"/>
              </a:ext>
            </a:extLst>
          </p:cNvPr>
          <p:cNvSpPr>
            <a:spLocks noGrp="1"/>
          </p:cNvSpPr>
          <p:nvPr>
            <p:ph type="sldNum" sz="quarter" idx="10"/>
          </p:nvPr>
        </p:nvSpPr>
        <p:spPr/>
        <p:txBody>
          <a:bodyPr/>
          <a:lstStyle>
            <a:lvl1pPr>
              <a:defRPr>
                <a:solidFill>
                  <a:schemeClr val="tx1"/>
                </a:solidFill>
              </a:defRPr>
            </a:lvl1pPr>
          </a:lstStyle>
          <a:p>
            <a:fld id="{103F912F-1C8C-4406-A72D-DDC68CC735EB}" type="slidenum">
              <a:rPr lang="en-US" smtClean="0"/>
              <a:pPr/>
              <a:t>‹#›</a:t>
            </a:fld>
            <a:endParaRPr lang="en-US" dirty="0"/>
          </a:p>
        </p:txBody>
      </p:sp>
      <p:sp>
        <p:nvSpPr>
          <p:cNvPr id="15" name="Title 1">
            <a:extLst>
              <a:ext uri="{FF2B5EF4-FFF2-40B4-BE49-F238E27FC236}">
                <a16:creationId xmlns:a16="http://schemas.microsoft.com/office/drawing/2014/main" id="{10C955ED-8F42-4E54-A1AB-6290920FB019}"/>
              </a:ext>
            </a:extLst>
          </p:cNvPr>
          <p:cNvSpPr>
            <a:spLocks noGrp="1"/>
          </p:cNvSpPr>
          <p:nvPr>
            <p:ph type="title"/>
          </p:nvPr>
        </p:nvSpPr>
        <p:spPr>
          <a:xfrm>
            <a:off x="609600" y="495301"/>
            <a:ext cx="7504253" cy="1149234"/>
          </a:xfrm>
        </p:spPr>
        <p:txBody>
          <a:bodyPr/>
          <a:lstStyle/>
          <a:p>
            <a:r>
              <a:rPr lang="en-US"/>
              <a:t>Click to edit Master title style</a:t>
            </a:r>
            <a:endParaRPr lang="en-US" dirty="0"/>
          </a:p>
        </p:txBody>
      </p:sp>
      <p:sp>
        <p:nvSpPr>
          <p:cNvPr id="16" name="Text Placeholder 26">
            <a:extLst>
              <a:ext uri="{FF2B5EF4-FFF2-40B4-BE49-F238E27FC236}">
                <a16:creationId xmlns:a16="http://schemas.microsoft.com/office/drawing/2014/main" id="{BD5C47A0-8FED-4D8C-B005-FBBA6E00CA3D}"/>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A picture containing clock, meter&#10;&#10;Description automatically generated">
            <a:extLst>
              <a:ext uri="{FF2B5EF4-FFF2-40B4-BE49-F238E27FC236}">
                <a16:creationId xmlns:a16="http://schemas.microsoft.com/office/drawing/2014/main" id="{B1D02F19-2BB5-4A0B-B024-73791575A2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Tree>
    <p:extLst>
      <p:ext uri="{BB962C8B-B14F-4D97-AF65-F5344CB8AC3E}">
        <p14:creationId xmlns:p14="http://schemas.microsoft.com/office/powerpoint/2010/main" val="2094755723"/>
      </p:ext>
    </p:extLst>
  </p:cSld>
  <p:clrMapOvr>
    <a:masterClrMapping/>
  </p:clrMapOvr>
  <p:hf hdr="0" ftr="0" dt="0"/>
  <p:extLst>
    <p:ext uri="{DCECCB84-F9BA-43D5-87BE-67443E8EF086}">
      <p15:sldGuideLst xmlns:p15="http://schemas.microsoft.com/office/powerpoint/2012/main">
        <p15:guide id="1" orient="horz" pos="336">
          <p15:clr>
            <a:srgbClr val="FBAE40"/>
          </p15:clr>
        </p15:guide>
        <p15:guide id="2" pos="7416">
          <p15:clr>
            <a:srgbClr val="FBAE40"/>
          </p15:clr>
        </p15:guide>
        <p15:guide id="3" pos="384">
          <p15:clr>
            <a:srgbClr val="FBAE40"/>
          </p15:clr>
        </p15:guide>
        <p15:guide id="4" orient="horz" pos="40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4" name="Picture 23" descr="A picture containing clock, meter&#10;&#10;Description automatically generated">
            <a:extLst>
              <a:ext uri="{FF2B5EF4-FFF2-40B4-BE49-F238E27FC236}">
                <a16:creationId xmlns:a16="http://schemas.microsoft.com/office/drawing/2014/main" id="{3DC2738B-00CC-42F4-A2DB-313D3318FB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5" name="object 4">
            <a:extLst>
              <a:ext uri="{FF2B5EF4-FFF2-40B4-BE49-F238E27FC236}">
                <a16:creationId xmlns:a16="http://schemas.microsoft.com/office/drawing/2014/main" id="{E3C9932A-8636-41AC-91B5-CF1AA5DD89F0}"/>
              </a:ext>
            </a:extLst>
          </p:cNvPr>
          <p:cNvSpPr/>
          <p:nvPr/>
        </p:nvSpPr>
        <p:spPr>
          <a:xfrm>
            <a:off x="671332" y="1525524"/>
            <a:ext cx="7546694" cy="4721272"/>
          </a:xfrm>
          <a:custGeom>
            <a:avLst/>
            <a:gdLst/>
            <a:ahLst/>
            <a:cxnLst/>
            <a:rect l="l" t="t" r="r" b="b"/>
            <a:pathLst>
              <a:path w="11201400" h="4130040">
                <a:moveTo>
                  <a:pt x="0" y="4130040"/>
                </a:moveTo>
                <a:lnTo>
                  <a:pt x="11201095" y="4130040"/>
                </a:lnTo>
                <a:lnTo>
                  <a:pt x="11201095" y="0"/>
                </a:lnTo>
                <a:lnTo>
                  <a:pt x="0" y="0"/>
                </a:lnTo>
                <a:lnTo>
                  <a:pt x="0" y="4130040"/>
                </a:lnTo>
                <a:close/>
              </a:path>
            </a:pathLst>
          </a:custGeom>
          <a:noFill/>
          <a:ln w="76200">
            <a:noFill/>
          </a:ln>
        </p:spPr>
        <p:txBody>
          <a:bodyPr wrap="square" lIns="0" tIns="0" rIns="0" bIns="0" rtlCol="0"/>
          <a:lstStyle/>
          <a:p>
            <a:endParaRPr/>
          </a:p>
        </p:txBody>
      </p:sp>
      <p:sp>
        <p:nvSpPr>
          <p:cNvPr id="26" name="Title Placeholder 14">
            <a:extLst>
              <a:ext uri="{FF2B5EF4-FFF2-40B4-BE49-F238E27FC236}">
                <a16:creationId xmlns:a16="http://schemas.microsoft.com/office/drawing/2014/main" id="{54A6447F-6229-42B2-8594-AB9A56A9219D}"/>
              </a:ext>
            </a:extLst>
          </p:cNvPr>
          <p:cNvSpPr>
            <a:spLocks noGrp="1"/>
          </p:cNvSpPr>
          <p:nvPr>
            <p:ph type="title"/>
          </p:nvPr>
        </p:nvSpPr>
        <p:spPr>
          <a:xfrm>
            <a:off x="671332" y="497711"/>
            <a:ext cx="9560688" cy="11468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9" name="Slide Number Placeholder 2">
            <a:extLst>
              <a:ext uri="{FF2B5EF4-FFF2-40B4-BE49-F238E27FC236}">
                <a16:creationId xmlns:a16="http://schemas.microsoft.com/office/drawing/2014/main" id="{F6F1C7E4-05B1-4395-A543-5248AE8B5721}"/>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34" name="Content Placeholder 33">
            <a:extLst>
              <a:ext uri="{FF2B5EF4-FFF2-40B4-BE49-F238E27FC236}">
                <a16:creationId xmlns:a16="http://schemas.microsoft.com/office/drawing/2014/main" id="{8C6BD276-96D7-4A73-89D7-AAD49EF273D5}"/>
              </a:ext>
            </a:extLst>
          </p:cNvPr>
          <p:cNvSpPr>
            <a:spLocks noGrp="1"/>
          </p:cNvSpPr>
          <p:nvPr>
            <p:ph sz="quarter" idx="10"/>
          </p:nvPr>
        </p:nvSpPr>
        <p:spPr>
          <a:xfrm>
            <a:off x="609600" y="1644650"/>
            <a:ext cx="8361363"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29318"/>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orient="horz" pos="3984">
          <p15:clr>
            <a:srgbClr val="FBAE40"/>
          </p15:clr>
        </p15:guide>
        <p15:guide id="4" pos="74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9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2E48D0-CDE0-4D8C-A114-768CC49F5886}"/>
              </a:ext>
            </a:extLst>
          </p:cNvPr>
          <p:cNvSpPr>
            <a:spLocks noGrp="1"/>
          </p:cNvSpPr>
          <p:nvPr>
            <p:ph type="sldNum" sz="quarter" idx="10"/>
          </p:nvPr>
        </p:nvSpPr>
        <p:spPr/>
        <p:txBody>
          <a:bodyPr/>
          <a:lstStyle>
            <a:lvl1pPr>
              <a:defRPr>
                <a:solidFill>
                  <a:schemeClr val="bg1"/>
                </a:solidFill>
              </a:defRPr>
            </a:lvl1pPr>
          </a:lstStyle>
          <a:p>
            <a:fld id="{103F912F-1C8C-4406-A72D-DDC68CC735EB}" type="slidenum">
              <a:rPr lang="en-US" smtClean="0"/>
              <a:pPr/>
              <a:t>‹#›</a:t>
            </a:fld>
            <a:endParaRPr lang="en-US" dirty="0"/>
          </a:p>
        </p:txBody>
      </p:sp>
      <p:pic>
        <p:nvPicPr>
          <p:cNvPr id="19" name="Picture 18" descr="A picture containing clock, meter&#10;&#10;Description automatically generated">
            <a:extLst>
              <a:ext uri="{FF2B5EF4-FFF2-40B4-BE49-F238E27FC236}">
                <a16:creationId xmlns:a16="http://schemas.microsoft.com/office/drawing/2014/main" id="{598AE0AA-697A-44D4-ABD1-EFDB432805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0" name="Title 1">
            <a:extLst>
              <a:ext uri="{FF2B5EF4-FFF2-40B4-BE49-F238E27FC236}">
                <a16:creationId xmlns:a16="http://schemas.microsoft.com/office/drawing/2014/main" id="{85DAD280-3685-4AF1-A16C-1BD23FB06428}"/>
              </a:ext>
            </a:extLst>
          </p:cNvPr>
          <p:cNvSpPr>
            <a:spLocks noGrp="1"/>
          </p:cNvSpPr>
          <p:nvPr>
            <p:ph type="title"/>
          </p:nvPr>
        </p:nvSpPr>
        <p:spPr>
          <a:xfrm>
            <a:off x="609600" y="495301"/>
            <a:ext cx="7504253" cy="1149234"/>
          </a:xfrm>
        </p:spPr>
        <p:txBody>
          <a:bodyPr/>
          <a:lstStyle/>
          <a:p>
            <a:r>
              <a:rPr lang="en-US"/>
              <a:t>Click to edit Master title style</a:t>
            </a:r>
            <a:endParaRPr lang="en-US" dirty="0"/>
          </a:p>
        </p:txBody>
      </p:sp>
      <p:sp>
        <p:nvSpPr>
          <p:cNvPr id="21" name="Text Placeholder 26">
            <a:extLst>
              <a:ext uri="{FF2B5EF4-FFF2-40B4-BE49-F238E27FC236}">
                <a16:creationId xmlns:a16="http://schemas.microsoft.com/office/drawing/2014/main" id="{51F9EBE9-91DA-444F-B186-E06E6A3E937F}"/>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904481"/>
      </p:ext>
    </p:extLst>
  </p:cSld>
  <p:clrMapOvr>
    <a:masterClrMapping/>
  </p:clrMapOvr>
  <p:hf hdr="0" ftr="0" dt="0"/>
  <p:extLst>
    <p:ext uri="{DCECCB84-F9BA-43D5-87BE-67443E8EF086}">
      <p15:sldGuideLst xmlns:p15="http://schemas.microsoft.com/office/powerpoint/2012/main">
        <p15:guide id="2" pos="384">
          <p15:clr>
            <a:srgbClr val="FBAE40"/>
          </p15:clr>
        </p15:guide>
        <p15:guide id="3" pos="7392">
          <p15:clr>
            <a:srgbClr val="FBAE40"/>
          </p15:clr>
        </p15:guide>
        <p15:guide id="4" orient="horz" pos="3984">
          <p15:clr>
            <a:srgbClr val="FBAE40"/>
          </p15:clr>
        </p15:guide>
        <p15:guide id="5" orient="horz" pos="3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F46F2D-F62A-4209-9A54-2CA1860C9469}"/>
              </a:ext>
            </a:extLst>
          </p:cNvPr>
          <p:cNvSpPr>
            <a:spLocks noGrp="1"/>
          </p:cNvSpPr>
          <p:nvPr>
            <p:ph type="sldNum" sz="quarter" idx="10"/>
          </p:nvPr>
        </p:nvSpPr>
        <p:spPr/>
        <p:txBody>
          <a:bodyPr/>
          <a:lstStyle/>
          <a:p>
            <a:fld id="{103F912F-1C8C-4406-A72D-DDC68CC735EB}" type="slidenum">
              <a:rPr lang="en-US" smtClean="0"/>
              <a:pPr/>
              <a:t>‹#›</a:t>
            </a:fld>
            <a:endParaRPr lang="en-US" dirty="0"/>
          </a:p>
        </p:txBody>
      </p:sp>
      <p:sp>
        <p:nvSpPr>
          <p:cNvPr id="4" name="Text Placeholder 26">
            <a:extLst>
              <a:ext uri="{FF2B5EF4-FFF2-40B4-BE49-F238E27FC236}">
                <a16:creationId xmlns:a16="http://schemas.microsoft.com/office/drawing/2014/main" id="{C8CEAD72-221B-4C4F-A069-EA1070F414E5}"/>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A99167E-CCE5-45EB-9574-CD8DCA059B25}"/>
              </a:ext>
            </a:extLst>
          </p:cNvPr>
          <p:cNvSpPr>
            <a:spLocks noGrp="1"/>
          </p:cNvSpPr>
          <p:nvPr>
            <p:ph type="title"/>
          </p:nvPr>
        </p:nvSpPr>
        <p:spPr>
          <a:xfrm>
            <a:off x="609600" y="495301"/>
            <a:ext cx="8071414" cy="1149234"/>
          </a:xfrm>
        </p:spPr>
        <p:txBody>
          <a:bodyPr/>
          <a:lstStyle/>
          <a:p>
            <a:r>
              <a:rPr lang="en-US"/>
              <a:t>Click to edit Master title style</a:t>
            </a:r>
          </a:p>
        </p:txBody>
      </p:sp>
      <p:pic>
        <p:nvPicPr>
          <p:cNvPr id="21" name="Picture 20" descr="A picture containing clock, meter&#10;&#10;Description automatically generated">
            <a:extLst>
              <a:ext uri="{FF2B5EF4-FFF2-40B4-BE49-F238E27FC236}">
                <a16:creationId xmlns:a16="http://schemas.microsoft.com/office/drawing/2014/main" id="{EBBF0EEA-3115-460A-8CC9-5F88E3CE3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Tree>
    <p:extLst>
      <p:ext uri="{BB962C8B-B14F-4D97-AF65-F5344CB8AC3E}">
        <p14:creationId xmlns:p14="http://schemas.microsoft.com/office/powerpoint/2010/main" val="3767600925"/>
      </p:ext>
    </p:extLst>
  </p:cSld>
  <p:clrMapOvr>
    <a:masterClrMapping/>
  </p:clrMapOvr>
  <p:hf hdr="0" ftr="0" dt="0"/>
  <p:extLst>
    <p:ext uri="{DCECCB84-F9BA-43D5-87BE-67443E8EF086}">
      <p15:sldGuideLst xmlns:p15="http://schemas.microsoft.com/office/powerpoint/2012/main">
        <p15:guide id="1" orient="horz" pos="336">
          <p15:clr>
            <a:srgbClr val="FBAE40"/>
          </p15:clr>
        </p15:guide>
        <p15:guide id="2" pos="7392">
          <p15:clr>
            <a:srgbClr val="FBAE40"/>
          </p15:clr>
        </p15:guide>
        <p15:guide id="3" pos="384">
          <p15:clr>
            <a:srgbClr val="FBAE40"/>
          </p15:clr>
        </p15:guide>
        <p15:guide id="4" orient="horz" pos="3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8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9A248-2A05-43C5-BF5D-6A5FD6F283B3}"/>
              </a:ext>
            </a:extLst>
          </p:cNvPr>
          <p:cNvSpPr>
            <a:spLocks noGrp="1"/>
          </p:cNvSpPr>
          <p:nvPr>
            <p:ph type="sldNum" sz="quarter" idx="10"/>
          </p:nvPr>
        </p:nvSpPr>
        <p:spPr/>
        <p:txBody>
          <a:bodyPr/>
          <a:lstStyle>
            <a:lvl1pPr>
              <a:defRPr>
                <a:solidFill>
                  <a:schemeClr val="bg1"/>
                </a:solidFill>
              </a:defRPr>
            </a:lvl1pPr>
          </a:lstStyle>
          <a:p>
            <a:fld id="{103F912F-1C8C-4406-A72D-DDC68CC735EB}" type="slidenum">
              <a:rPr lang="en-US" smtClean="0"/>
              <a:pPr/>
              <a:t>‹#›</a:t>
            </a:fld>
            <a:endParaRPr lang="en-US" dirty="0"/>
          </a:p>
        </p:txBody>
      </p:sp>
      <p:pic>
        <p:nvPicPr>
          <p:cNvPr id="20" name="Picture 19" descr="A picture containing clock, meter&#10;&#10;Description automatically generated">
            <a:extLst>
              <a:ext uri="{FF2B5EF4-FFF2-40B4-BE49-F238E27FC236}">
                <a16:creationId xmlns:a16="http://schemas.microsoft.com/office/drawing/2014/main" id="{E97DE6E2-8D1B-47B4-B448-9D1073628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1" name="Text Placeholder 26">
            <a:extLst>
              <a:ext uri="{FF2B5EF4-FFF2-40B4-BE49-F238E27FC236}">
                <a16:creationId xmlns:a16="http://schemas.microsoft.com/office/drawing/2014/main" id="{83C368E5-B49D-488B-B261-3ADC1F119EEA}"/>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D251ACFE-85F6-492B-897D-D81055D94187}"/>
              </a:ext>
            </a:extLst>
          </p:cNvPr>
          <p:cNvSpPr>
            <a:spLocks noGrp="1"/>
          </p:cNvSpPr>
          <p:nvPr>
            <p:ph type="title"/>
          </p:nvPr>
        </p:nvSpPr>
        <p:spPr>
          <a:xfrm>
            <a:off x="609600" y="495301"/>
            <a:ext cx="8071414" cy="1149234"/>
          </a:xfrm>
        </p:spPr>
        <p:txBody>
          <a:bodyPr/>
          <a:lstStyle/>
          <a:p>
            <a:r>
              <a:rPr lang="en-US"/>
              <a:t>Click to edit Master title style</a:t>
            </a:r>
          </a:p>
        </p:txBody>
      </p:sp>
    </p:spTree>
    <p:extLst>
      <p:ext uri="{BB962C8B-B14F-4D97-AF65-F5344CB8AC3E}">
        <p14:creationId xmlns:p14="http://schemas.microsoft.com/office/powerpoint/2010/main" val="3329283442"/>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pos="7416">
          <p15:clr>
            <a:srgbClr val="FBAE40"/>
          </p15:clr>
        </p15:guide>
        <p15:guide id="4" orient="horz"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DF67-903C-4807-A74C-88C21262A10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97AE54-FBDA-48EF-B56F-75E9DC6A248D}"/>
              </a:ext>
            </a:extLst>
          </p:cNvPr>
          <p:cNvSpPr>
            <a:spLocks noGrp="1"/>
          </p:cNvSpPr>
          <p:nvPr>
            <p:ph type="sldNum" sz="quarter" idx="10"/>
          </p:nvPr>
        </p:nvSpPr>
        <p:spPr/>
        <p:txBody>
          <a:bodyPr/>
          <a:lstStyle/>
          <a:p>
            <a:fld id="{103F912F-1C8C-4406-A72D-DDC68CC735EB}" type="slidenum">
              <a:rPr lang="en-US" smtClean="0"/>
              <a:pPr/>
              <a:t>‹#›</a:t>
            </a:fld>
            <a:endParaRPr lang="en-US" dirty="0"/>
          </a:p>
        </p:txBody>
      </p:sp>
      <p:sp>
        <p:nvSpPr>
          <p:cNvPr id="5" name="Text Placeholder 4">
            <a:extLst>
              <a:ext uri="{FF2B5EF4-FFF2-40B4-BE49-F238E27FC236}">
                <a16:creationId xmlns:a16="http://schemas.microsoft.com/office/drawing/2014/main" id="{E7587B9C-D54E-4FB2-8EF1-3F57F23D76AF}"/>
              </a:ext>
            </a:extLst>
          </p:cNvPr>
          <p:cNvSpPr>
            <a:spLocks noGrp="1"/>
          </p:cNvSpPr>
          <p:nvPr>
            <p:ph type="body" sz="quarter" idx="11"/>
          </p:nvPr>
        </p:nvSpPr>
        <p:spPr>
          <a:xfrm>
            <a:off x="545420" y="1808631"/>
            <a:ext cx="11201400" cy="4430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9849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3AA8-69F5-43E0-8E91-3A5987E1C1F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AF146A7-B779-4B01-B50E-12F4DB35C311}"/>
              </a:ext>
            </a:extLst>
          </p:cNvPr>
          <p:cNvSpPr>
            <a:spLocks noGrp="1"/>
          </p:cNvSpPr>
          <p:nvPr>
            <p:ph type="sldNum" sz="quarter" idx="10"/>
          </p:nvPr>
        </p:nvSpPr>
        <p:spPr/>
        <p:txBody>
          <a:bodyPr/>
          <a:lstStyle/>
          <a:p>
            <a:fld id="{103F912F-1C8C-4406-A72D-DDC68CC735EB}" type="slidenum">
              <a:rPr lang="en-US" smtClean="0"/>
              <a:pPr/>
              <a:t>‹#›</a:t>
            </a:fld>
            <a:endParaRPr lang="en-US" dirty="0"/>
          </a:p>
        </p:txBody>
      </p:sp>
      <p:sp>
        <p:nvSpPr>
          <p:cNvPr id="5" name="Content Placeholder 4">
            <a:extLst>
              <a:ext uri="{FF2B5EF4-FFF2-40B4-BE49-F238E27FC236}">
                <a16:creationId xmlns:a16="http://schemas.microsoft.com/office/drawing/2014/main" id="{34BFBD62-053E-4E70-8B3B-714D7CD9A097}"/>
              </a:ext>
            </a:extLst>
          </p:cNvPr>
          <p:cNvSpPr>
            <a:spLocks noGrp="1"/>
          </p:cNvSpPr>
          <p:nvPr>
            <p:ph sz="quarter" idx="11"/>
          </p:nvPr>
        </p:nvSpPr>
        <p:spPr>
          <a:xfrm>
            <a:off x="545421" y="1808630"/>
            <a:ext cx="11202079" cy="44532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384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F28-4BBE-415F-9CDF-FD61EDF66CF4}"/>
              </a:ext>
            </a:extLst>
          </p:cNvPr>
          <p:cNvSpPr>
            <a:spLocks noGrp="1"/>
          </p:cNvSpPr>
          <p:nvPr>
            <p:ph type="ctrTitle"/>
          </p:nvPr>
        </p:nvSpPr>
        <p:spPr>
          <a:xfrm>
            <a:off x="264695" y="1306512"/>
            <a:ext cx="5397500" cy="2387600"/>
          </a:xfrm>
        </p:spPr>
        <p:txBody>
          <a:bodyPr anchor="b">
            <a:normAutofit/>
          </a:bodyPr>
          <a:lstStyle>
            <a:lvl1pPr algn="l">
              <a:defRPr sz="4000" b="0">
                <a:solidFill>
                  <a:schemeClr val="bg1"/>
                </a:solidFill>
                <a:latin typeface="Arial Rounded MT Bold" panose="020F070403050403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8F8C62-F57B-48C7-8390-98C9632FCCAE}"/>
              </a:ext>
            </a:extLst>
          </p:cNvPr>
          <p:cNvSpPr>
            <a:spLocks noGrp="1"/>
          </p:cNvSpPr>
          <p:nvPr>
            <p:ph type="subTitle" idx="1"/>
          </p:nvPr>
        </p:nvSpPr>
        <p:spPr>
          <a:xfrm>
            <a:off x="264695" y="3895726"/>
            <a:ext cx="53975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6">
            <a:extLst>
              <a:ext uri="{FF2B5EF4-FFF2-40B4-BE49-F238E27FC236}">
                <a16:creationId xmlns:a16="http://schemas.microsoft.com/office/drawing/2014/main" id="{6DD73734-F070-481F-82D4-389117F9DE96}"/>
              </a:ext>
            </a:extLst>
          </p:cNvPr>
          <p:cNvSpPr>
            <a:spLocks noGrp="1"/>
          </p:cNvSpPr>
          <p:nvPr>
            <p:ph type="pic" sz="quarter" idx="13"/>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34763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CC6A32-1800-46AD-8EF5-6E52408EB238}"/>
              </a:ext>
            </a:extLst>
          </p:cNvPr>
          <p:cNvSpPr/>
          <p:nvPr/>
        </p:nvSpPr>
        <p:spPr>
          <a:xfrm>
            <a:off x="545421" y="1525524"/>
            <a:ext cx="11201400" cy="4130040"/>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2000"/>
            </a:schemeClr>
          </a:solidFill>
          <a:ln w="76200">
            <a:solidFill>
              <a:schemeClr val="accent1"/>
            </a:solidFill>
          </a:ln>
        </p:spPr>
        <p:txBody>
          <a:bodyPr wrap="square" lIns="0" tIns="0" rIns="0" bIns="0" rtlCol="0"/>
          <a:lstStyle/>
          <a:p>
            <a:endParaRPr dirty="0"/>
          </a:p>
        </p:txBody>
      </p:sp>
      <p:sp>
        <p:nvSpPr>
          <p:cNvPr id="3" name="Slide Number Placeholder 2">
            <a:extLst>
              <a:ext uri="{FF2B5EF4-FFF2-40B4-BE49-F238E27FC236}">
                <a16:creationId xmlns:a16="http://schemas.microsoft.com/office/drawing/2014/main" id="{DD219F3E-4175-4C39-AABE-948D1258871E}"/>
              </a:ext>
            </a:extLst>
          </p:cNvPr>
          <p:cNvSpPr>
            <a:spLocks noGrp="1"/>
          </p:cNvSpPr>
          <p:nvPr>
            <p:ph type="sldNum" sz="quarter" idx="10"/>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id="{8D2F62E9-766A-4986-B50D-80AC67D6E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8239" y="307097"/>
            <a:ext cx="3096935" cy="575722"/>
          </a:xfrm>
          <a:prstGeom prst="rect">
            <a:avLst/>
          </a:prstGeom>
        </p:spPr>
      </p:pic>
      <p:sp>
        <p:nvSpPr>
          <p:cNvPr id="11" name="Text Placeholder 4">
            <a:extLst>
              <a:ext uri="{FF2B5EF4-FFF2-40B4-BE49-F238E27FC236}">
                <a16:creationId xmlns:a16="http://schemas.microsoft.com/office/drawing/2014/main" id="{72BB6C8D-46F2-43FF-A259-2F26020A2758}"/>
              </a:ext>
            </a:extLst>
          </p:cNvPr>
          <p:cNvSpPr>
            <a:spLocks noGrp="1"/>
          </p:cNvSpPr>
          <p:nvPr>
            <p:ph type="body" sz="quarter" idx="11" hasCustomPrompt="1"/>
          </p:nvPr>
        </p:nvSpPr>
        <p:spPr>
          <a:xfrm>
            <a:off x="8527983" y="4889634"/>
            <a:ext cx="2927417" cy="452304"/>
          </a:xfrm>
          <a:prstGeom prst="rect">
            <a:avLst/>
          </a:prstGeom>
        </p:spPr>
        <p:txBody>
          <a:bodyPr/>
          <a:lstStyle>
            <a:lvl1pPr marL="0" indent="0" algn="r">
              <a:buNone/>
              <a:defRPr/>
            </a:lvl1pPr>
          </a:lstStyle>
          <a:p>
            <a:pPr lvl="0"/>
            <a:r>
              <a:rPr lang="en-US" dirty="0"/>
              <a:t>Date</a:t>
            </a:r>
          </a:p>
        </p:txBody>
      </p:sp>
      <p:sp>
        <p:nvSpPr>
          <p:cNvPr id="12" name="Text Placeholder 3">
            <a:extLst>
              <a:ext uri="{FF2B5EF4-FFF2-40B4-BE49-F238E27FC236}">
                <a16:creationId xmlns:a16="http://schemas.microsoft.com/office/drawing/2014/main" id="{47C1A41E-B3D7-41C1-89DF-738FA37045E7}"/>
              </a:ext>
            </a:extLst>
          </p:cNvPr>
          <p:cNvSpPr>
            <a:spLocks noGrp="1"/>
          </p:cNvSpPr>
          <p:nvPr>
            <p:ph type="body" sz="quarter" idx="12"/>
          </p:nvPr>
        </p:nvSpPr>
        <p:spPr>
          <a:xfrm>
            <a:off x="798513" y="1819275"/>
            <a:ext cx="10656887" cy="1712913"/>
          </a:xfrm>
        </p:spPr>
        <p:txBody>
          <a:bodyPr>
            <a:normAutofit/>
          </a:bodyPr>
          <a:lstStyle>
            <a:lvl1pPr marL="0" indent="0">
              <a:buNone/>
              <a:defRPr sz="4800">
                <a:solidFill>
                  <a:schemeClr val="accent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9F0C7C5D-85C2-4052-93FB-02A189805442}"/>
              </a:ext>
            </a:extLst>
          </p:cNvPr>
          <p:cNvSpPr>
            <a:spLocks noGrp="1"/>
          </p:cNvSpPr>
          <p:nvPr>
            <p:ph type="body" sz="quarter" idx="13"/>
          </p:nvPr>
        </p:nvSpPr>
        <p:spPr>
          <a:xfrm>
            <a:off x="798513" y="3532188"/>
            <a:ext cx="5391150" cy="1165225"/>
          </a:xfrm>
        </p:spPr>
        <p:txBody>
          <a:bodyPr>
            <a:normAutofit/>
          </a:bodyPr>
          <a:lstStyle>
            <a:lvl1pPr marL="0" indent="0">
              <a:buNone/>
              <a:defRPr sz="4400" b="1" u="heavy" spc="50" baseline="0">
                <a:solidFill>
                  <a:schemeClr val="tx1"/>
                </a:solidFill>
                <a:uFill>
                  <a:solidFill>
                    <a:schemeClr val="accent2"/>
                  </a:solidFill>
                </a:uFill>
                <a:latin typeface="Freestyle Script" panose="030804020302050B0404" pitchFamily="66" charset="0"/>
              </a:defRPr>
            </a:lvl1pPr>
          </a:lstStyle>
          <a:p>
            <a:pPr lvl="0"/>
            <a:r>
              <a:rPr lang="en-US"/>
              <a:t>Click to edit Master text styles</a:t>
            </a:r>
          </a:p>
        </p:txBody>
      </p:sp>
    </p:spTree>
    <p:extLst>
      <p:ext uri="{BB962C8B-B14F-4D97-AF65-F5344CB8AC3E}">
        <p14:creationId xmlns:p14="http://schemas.microsoft.com/office/powerpoint/2010/main" val="4342179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D121-2979-4D4E-8BC0-44D5D649C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5B8B2-26E1-464C-9A34-4613F69CA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9F77833-4619-4109-B18F-5DC99FD5EABD}"/>
              </a:ext>
            </a:extLst>
          </p:cNvPr>
          <p:cNvSpPr>
            <a:spLocks noGrp="1"/>
          </p:cNvSpPr>
          <p:nvPr>
            <p:ph type="sldNum" sz="quarter" idx="4"/>
          </p:nvPr>
        </p:nvSpPr>
        <p:spPr>
          <a:xfrm>
            <a:off x="926832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811014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F28-4BBE-415F-9CDF-FD61EDF66CF4}"/>
              </a:ext>
            </a:extLst>
          </p:cNvPr>
          <p:cNvSpPr>
            <a:spLocks noGrp="1"/>
          </p:cNvSpPr>
          <p:nvPr>
            <p:ph type="ctrTitle"/>
          </p:nvPr>
        </p:nvSpPr>
        <p:spPr>
          <a:xfrm>
            <a:off x="6436360" y="1654175"/>
            <a:ext cx="5397500" cy="2387600"/>
          </a:xfrm>
        </p:spPr>
        <p:txBody>
          <a:bodyPr anchor="b">
            <a:normAutofit/>
          </a:bodyPr>
          <a:lstStyle>
            <a:lvl1pPr algn="r">
              <a:defRPr sz="4000" b="0">
                <a:solidFill>
                  <a:schemeClr val="tx2"/>
                </a:solidFill>
                <a:latin typeface="Arial Rounded MT Bold" panose="020F070403050403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8F8C62-F57B-48C7-8390-98C9632FCCAE}"/>
              </a:ext>
            </a:extLst>
          </p:cNvPr>
          <p:cNvSpPr>
            <a:spLocks noGrp="1"/>
          </p:cNvSpPr>
          <p:nvPr>
            <p:ph type="subTitle" idx="1"/>
          </p:nvPr>
        </p:nvSpPr>
        <p:spPr>
          <a:xfrm>
            <a:off x="6436360" y="4100513"/>
            <a:ext cx="5397500" cy="1655762"/>
          </a:xfrm>
        </p:spPr>
        <p:txBody>
          <a:bodyPr/>
          <a:lstStyle>
            <a:lvl1pPr marL="0" indent="0" algn="r">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a:extLst>
              <a:ext uri="{FF2B5EF4-FFF2-40B4-BE49-F238E27FC236}">
                <a16:creationId xmlns:a16="http://schemas.microsoft.com/office/drawing/2014/main" id="{89E725D6-0FC9-41ED-84B0-6E940EEF14EF}"/>
              </a:ext>
            </a:extLst>
          </p:cNvPr>
          <p:cNvSpPr>
            <a:spLocks noGrp="1"/>
          </p:cNvSpPr>
          <p:nvPr>
            <p:ph type="pic" sz="quarter" idx="13"/>
          </p:nvPr>
        </p:nvSpPr>
        <p:spPr>
          <a:xfrm>
            <a:off x="0" y="0"/>
            <a:ext cx="6238875" cy="6858000"/>
          </a:xfrm>
        </p:spPr>
        <p:txBody>
          <a:bodyPr/>
          <a:lstStyle/>
          <a:p>
            <a:r>
              <a:rPr lang="en-US"/>
              <a:t>Click icon to add picture</a:t>
            </a:r>
          </a:p>
        </p:txBody>
      </p:sp>
    </p:spTree>
    <p:extLst>
      <p:ext uri="{BB962C8B-B14F-4D97-AF65-F5344CB8AC3E}">
        <p14:creationId xmlns:p14="http://schemas.microsoft.com/office/powerpoint/2010/main" val="416794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B78F683-AD5C-4129-845C-58006DCE02D2}"/>
              </a:ext>
            </a:extLst>
          </p:cNvPr>
          <p:cNvCxnSpPr>
            <a:cxnSpLocks/>
          </p:cNvCxnSpPr>
          <p:nvPr userDrawn="1"/>
        </p:nvCxnSpPr>
        <p:spPr>
          <a:xfrm>
            <a:off x="1477765" y="3159304"/>
            <a:ext cx="1972640" cy="0"/>
          </a:xfrm>
          <a:prstGeom prst="line">
            <a:avLst/>
          </a:prstGeom>
          <a:ln w="38100" cap="rnd"/>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F5167D01-4805-4A1B-87B4-711A799C0D70}"/>
              </a:ext>
            </a:extLst>
          </p:cNvPr>
          <p:cNvCxnSpPr>
            <a:cxnSpLocks/>
          </p:cNvCxnSpPr>
          <p:nvPr userDrawn="1"/>
        </p:nvCxnSpPr>
        <p:spPr>
          <a:xfrm>
            <a:off x="4815154" y="3159304"/>
            <a:ext cx="1972640" cy="0"/>
          </a:xfrm>
          <a:prstGeom prst="line">
            <a:avLst/>
          </a:prstGeom>
          <a:ln w="38100" cap="rnd"/>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240BABD4-CF50-458A-919C-5CF61C97C089}"/>
              </a:ext>
            </a:extLst>
          </p:cNvPr>
          <p:cNvCxnSpPr>
            <a:cxnSpLocks/>
          </p:cNvCxnSpPr>
          <p:nvPr userDrawn="1"/>
        </p:nvCxnSpPr>
        <p:spPr>
          <a:xfrm>
            <a:off x="8152543" y="3159304"/>
            <a:ext cx="1972640" cy="0"/>
          </a:xfrm>
          <a:prstGeom prst="line">
            <a:avLst/>
          </a:prstGeom>
          <a:ln w="38100" cap="rnd"/>
        </p:spPr>
        <p:style>
          <a:lnRef idx="1">
            <a:schemeClr val="accent2"/>
          </a:lnRef>
          <a:fillRef idx="0">
            <a:schemeClr val="accent2"/>
          </a:fillRef>
          <a:effectRef idx="0">
            <a:schemeClr val="accent2"/>
          </a:effectRef>
          <a:fontRef idx="minor">
            <a:schemeClr val="tx1"/>
          </a:fontRef>
        </p:style>
      </p:cxnSp>
      <p:sp>
        <p:nvSpPr>
          <p:cNvPr id="23" name="Text Placeholder 22">
            <a:extLst>
              <a:ext uri="{FF2B5EF4-FFF2-40B4-BE49-F238E27FC236}">
                <a16:creationId xmlns:a16="http://schemas.microsoft.com/office/drawing/2014/main" id="{000F4B92-1D2D-4588-AAD7-72BF9749E9F9}"/>
              </a:ext>
            </a:extLst>
          </p:cNvPr>
          <p:cNvSpPr>
            <a:spLocks noGrp="1"/>
          </p:cNvSpPr>
          <p:nvPr>
            <p:ph type="body" sz="quarter" idx="11"/>
          </p:nvPr>
        </p:nvSpPr>
        <p:spPr>
          <a:xfrm>
            <a:off x="1354674" y="3256891"/>
            <a:ext cx="2795587" cy="1582737"/>
          </a:xfrm>
        </p:spPr>
        <p:txBody>
          <a:bodyPr/>
          <a:lstStyle>
            <a:lvl1pPr marL="0" indent="0">
              <a:buNone/>
              <a:defRPr sz="2400">
                <a:solidFill>
                  <a:schemeClr val="accent2"/>
                </a:solidFill>
              </a:defRPr>
            </a:lvl1pPr>
            <a:lvl2pPr marL="0" indent="0">
              <a:buNone/>
              <a:defRPr sz="2000"/>
            </a:lvl2pPr>
          </a:lstStyle>
          <a:p>
            <a:pPr lvl="0"/>
            <a:r>
              <a:rPr lang="en-US" dirty="0"/>
              <a:t>Edit Master text styles</a:t>
            </a:r>
          </a:p>
          <a:p>
            <a:pPr lvl="1"/>
            <a:r>
              <a:rPr lang="en-US" dirty="0"/>
              <a:t>Second level</a:t>
            </a:r>
          </a:p>
        </p:txBody>
      </p:sp>
      <p:sp>
        <p:nvSpPr>
          <p:cNvPr id="26" name="Text Placeholder 22">
            <a:extLst>
              <a:ext uri="{FF2B5EF4-FFF2-40B4-BE49-F238E27FC236}">
                <a16:creationId xmlns:a16="http://schemas.microsoft.com/office/drawing/2014/main" id="{B644FC58-055A-414E-863F-485444766DDF}"/>
              </a:ext>
            </a:extLst>
          </p:cNvPr>
          <p:cNvSpPr>
            <a:spLocks noGrp="1"/>
          </p:cNvSpPr>
          <p:nvPr>
            <p:ph type="body" sz="quarter" idx="12"/>
          </p:nvPr>
        </p:nvSpPr>
        <p:spPr>
          <a:xfrm>
            <a:off x="4702337" y="3256891"/>
            <a:ext cx="2795587" cy="1582737"/>
          </a:xfrm>
        </p:spPr>
        <p:txBody>
          <a:bodyPr/>
          <a:lstStyle>
            <a:lvl1pPr marL="0" indent="0">
              <a:buNone/>
              <a:defRPr sz="2400">
                <a:solidFill>
                  <a:schemeClr val="accent2"/>
                </a:solidFill>
              </a:defRPr>
            </a:lvl1pPr>
            <a:lvl2pPr marL="0" indent="0">
              <a:buNone/>
              <a:defRPr sz="2000"/>
            </a:lvl2pPr>
          </a:lstStyle>
          <a:p>
            <a:pPr lvl="0"/>
            <a:r>
              <a:rPr lang="en-US" dirty="0"/>
              <a:t>Edit Master text styles</a:t>
            </a:r>
          </a:p>
          <a:p>
            <a:pPr lvl="1"/>
            <a:r>
              <a:rPr lang="en-US" dirty="0"/>
              <a:t>Second level</a:t>
            </a:r>
          </a:p>
        </p:txBody>
      </p:sp>
      <p:sp>
        <p:nvSpPr>
          <p:cNvPr id="27" name="Text Placeholder 22">
            <a:extLst>
              <a:ext uri="{FF2B5EF4-FFF2-40B4-BE49-F238E27FC236}">
                <a16:creationId xmlns:a16="http://schemas.microsoft.com/office/drawing/2014/main" id="{CDBFBC37-C83E-4016-A4A3-18F71568D8FA}"/>
              </a:ext>
            </a:extLst>
          </p:cNvPr>
          <p:cNvSpPr>
            <a:spLocks noGrp="1"/>
          </p:cNvSpPr>
          <p:nvPr>
            <p:ph type="body" sz="quarter" idx="13"/>
          </p:nvPr>
        </p:nvSpPr>
        <p:spPr>
          <a:xfrm>
            <a:off x="8029470" y="3256891"/>
            <a:ext cx="2795587" cy="1582737"/>
          </a:xfrm>
        </p:spPr>
        <p:txBody>
          <a:bodyPr/>
          <a:lstStyle>
            <a:lvl1pPr marL="0" indent="0">
              <a:buNone/>
              <a:defRPr sz="2400">
                <a:solidFill>
                  <a:schemeClr val="accent2"/>
                </a:solidFill>
              </a:defRPr>
            </a:lvl1pPr>
            <a:lvl2pPr marL="0" indent="0">
              <a:buNone/>
              <a:defRPr sz="2000"/>
            </a:lvl2pPr>
          </a:lstStyle>
          <a:p>
            <a:pPr lvl="0"/>
            <a:r>
              <a:rPr lang="en-US" dirty="0"/>
              <a:t>Edit Master text styles</a:t>
            </a:r>
          </a:p>
          <a:p>
            <a:pPr lvl="1"/>
            <a:r>
              <a:rPr lang="en-US" dirty="0"/>
              <a:t>Second level</a:t>
            </a:r>
          </a:p>
        </p:txBody>
      </p:sp>
      <p:sp>
        <p:nvSpPr>
          <p:cNvPr id="13" name="Title 1">
            <a:extLst>
              <a:ext uri="{FF2B5EF4-FFF2-40B4-BE49-F238E27FC236}">
                <a16:creationId xmlns:a16="http://schemas.microsoft.com/office/drawing/2014/main" id="{8732757C-2692-4A13-8BF4-CBB2A0BA96D9}"/>
              </a:ext>
            </a:extLst>
          </p:cNvPr>
          <p:cNvSpPr>
            <a:spLocks noGrp="1"/>
          </p:cNvSpPr>
          <p:nvPr>
            <p:ph type="title"/>
          </p:nvPr>
        </p:nvSpPr>
        <p:spPr>
          <a:xfrm>
            <a:off x="520269" y="512884"/>
            <a:ext cx="10972018" cy="1269048"/>
          </a:xfrm>
        </p:spPr>
        <p:txBody>
          <a:bodyPr/>
          <a:lstStyle>
            <a:lvl1pPr>
              <a:defRPr>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D1DBD14E-4CAD-4B85-9835-3F1FEF837A9E}"/>
              </a:ext>
            </a:extLst>
          </p:cNvPr>
          <p:cNvSpPr>
            <a:spLocks noGrp="1"/>
          </p:cNvSpPr>
          <p:nvPr>
            <p:ph type="sldNum" sz="quarter" idx="4"/>
          </p:nvPr>
        </p:nvSpPr>
        <p:spPr>
          <a:xfrm>
            <a:off x="926832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362161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Custom Layout">
    <p:bg>
      <p:bgPr>
        <a:solidFill>
          <a:schemeClr val="accent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8BACA97-5EE4-4A05-AF97-2DCE1353F2B6}"/>
              </a:ext>
            </a:extLst>
          </p:cNvPr>
          <p:cNvCxnSpPr/>
          <p:nvPr userDrawn="1"/>
        </p:nvCxnSpPr>
        <p:spPr>
          <a:xfrm>
            <a:off x="11281026" y="6215866"/>
            <a:ext cx="0" cy="380143"/>
          </a:xfrm>
          <a:prstGeom prst="line">
            <a:avLst/>
          </a:prstGeom>
          <a:ln>
            <a:solidFill>
              <a:schemeClr val="bg2">
                <a:alpha val="50000"/>
              </a:schemeClr>
            </a:solidFill>
          </a:ln>
        </p:spPr>
        <p:style>
          <a:lnRef idx="3">
            <a:schemeClr val="accent5"/>
          </a:lnRef>
          <a:fillRef idx="0">
            <a:schemeClr val="accent5"/>
          </a:fillRef>
          <a:effectRef idx="2">
            <a:schemeClr val="accent5"/>
          </a:effectRef>
          <a:fontRef idx="minor">
            <a:schemeClr val="tx1"/>
          </a:fontRef>
        </p:style>
      </p:cxnSp>
      <p:sp>
        <p:nvSpPr>
          <p:cNvPr id="8" name="Slide Number Placeholder 32">
            <a:extLst>
              <a:ext uri="{FF2B5EF4-FFF2-40B4-BE49-F238E27FC236}">
                <a16:creationId xmlns:a16="http://schemas.microsoft.com/office/drawing/2014/main" id="{3406DD15-25B8-4D7F-AC74-4E59247BDDF1}"/>
              </a:ext>
            </a:extLst>
          </p:cNvPr>
          <p:cNvSpPr>
            <a:spLocks noGrp="1"/>
          </p:cNvSpPr>
          <p:nvPr>
            <p:ph type="sldNum" sz="quarter" idx="4"/>
          </p:nvPr>
        </p:nvSpPr>
        <p:spPr>
          <a:xfrm>
            <a:off x="11281026" y="6235454"/>
            <a:ext cx="432368" cy="365125"/>
          </a:xfrm>
          <a:prstGeom prst="rect">
            <a:avLst/>
          </a:prstGeom>
        </p:spPr>
        <p:txBody>
          <a:bodyPr anchor="ctr"/>
          <a:lstStyle>
            <a:lvl1pPr algn="r">
              <a:defRPr sz="1200">
                <a:solidFill>
                  <a:schemeClr val="bg1"/>
                </a:solidFill>
              </a:defRPr>
            </a:lvl1pPr>
          </a:lstStyle>
          <a:p>
            <a:fld id="{103F912F-1C8C-4406-A72D-DDC68CC735EB}" type="slidenum">
              <a:rPr lang="en-US" smtClean="0"/>
              <a:pPr/>
              <a:t>‹#›</a:t>
            </a:fld>
            <a:endParaRPr lang="en-US" dirty="0"/>
          </a:p>
        </p:txBody>
      </p:sp>
      <p:sp>
        <p:nvSpPr>
          <p:cNvPr id="3" name="Picture Placeholder 2">
            <a:extLst>
              <a:ext uri="{FF2B5EF4-FFF2-40B4-BE49-F238E27FC236}">
                <a16:creationId xmlns:a16="http://schemas.microsoft.com/office/drawing/2014/main" id="{952163EF-84E0-4E15-9338-E1BD0C127BF2}"/>
              </a:ext>
            </a:extLst>
          </p:cNvPr>
          <p:cNvSpPr>
            <a:spLocks noGrp="1"/>
          </p:cNvSpPr>
          <p:nvPr>
            <p:ph type="pic" sz="quarter" idx="10"/>
          </p:nvPr>
        </p:nvSpPr>
        <p:spPr>
          <a:xfrm>
            <a:off x="0" y="0"/>
            <a:ext cx="7613650" cy="6858000"/>
          </a:xfrm>
          <a:solidFill>
            <a:schemeClr val="bg1"/>
          </a:solidFill>
        </p:spPr>
        <p:txBody>
          <a:bodyPr/>
          <a:lstStyle>
            <a:lvl1pPr marL="0" indent="0">
              <a:buNone/>
              <a:defRPr/>
            </a:lvl1pPr>
          </a:lstStyle>
          <a:p>
            <a:endParaRPr lang="en-US" dirty="0"/>
          </a:p>
        </p:txBody>
      </p:sp>
      <p:sp>
        <p:nvSpPr>
          <p:cNvPr id="5" name="Text Placeholder 4">
            <a:extLst>
              <a:ext uri="{FF2B5EF4-FFF2-40B4-BE49-F238E27FC236}">
                <a16:creationId xmlns:a16="http://schemas.microsoft.com/office/drawing/2014/main" id="{24AD5CAD-C7AE-420B-AD1D-E32D4F346EB4}"/>
              </a:ext>
            </a:extLst>
          </p:cNvPr>
          <p:cNvSpPr>
            <a:spLocks noGrp="1"/>
          </p:cNvSpPr>
          <p:nvPr>
            <p:ph type="body" sz="quarter" idx="11"/>
          </p:nvPr>
        </p:nvSpPr>
        <p:spPr>
          <a:xfrm>
            <a:off x="8116119" y="1116806"/>
            <a:ext cx="3597275" cy="4624388"/>
          </a:xfrm>
        </p:spPr>
        <p:txBody>
          <a:bodyPr>
            <a:norm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pic>
        <p:nvPicPr>
          <p:cNvPr id="9" name="Picture 8" descr="A picture containing drawing&#10;&#10;Description automatically generated">
            <a:extLst>
              <a:ext uri="{FF2B5EF4-FFF2-40B4-BE49-F238E27FC236}">
                <a16:creationId xmlns:a16="http://schemas.microsoft.com/office/drawing/2014/main" id="{65E18CC3-F1EE-584E-ACAE-8237C965CE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3444" y="6230884"/>
            <a:ext cx="1717583" cy="319300"/>
          </a:xfrm>
          <a:prstGeom prst="rect">
            <a:avLst/>
          </a:prstGeom>
        </p:spPr>
      </p:pic>
    </p:spTree>
    <p:extLst>
      <p:ext uri="{BB962C8B-B14F-4D97-AF65-F5344CB8AC3E}">
        <p14:creationId xmlns:p14="http://schemas.microsoft.com/office/powerpoint/2010/main" val="224261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553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accent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8BACA97-5EE4-4A05-AF97-2DCE1353F2B6}"/>
              </a:ext>
            </a:extLst>
          </p:cNvPr>
          <p:cNvCxnSpPr/>
          <p:nvPr userDrawn="1"/>
        </p:nvCxnSpPr>
        <p:spPr>
          <a:xfrm>
            <a:off x="11281026" y="6215866"/>
            <a:ext cx="0" cy="380143"/>
          </a:xfrm>
          <a:prstGeom prst="line">
            <a:avLst/>
          </a:prstGeom>
          <a:ln>
            <a:solidFill>
              <a:schemeClr val="bg2">
                <a:alpha val="50000"/>
              </a:schemeClr>
            </a:solidFill>
          </a:ln>
        </p:spPr>
        <p:style>
          <a:lnRef idx="3">
            <a:schemeClr val="accent5"/>
          </a:lnRef>
          <a:fillRef idx="0">
            <a:schemeClr val="accent5"/>
          </a:fillRef>
          <a:effectRef idx="2">
            <a:schemeClr val="accent5"/>
          </a:effectRef>
          <a:fontRef idx="minor">
            <a:schemeClr val="tx1"/>
          </a:fontRef>
        </p:style>
      </p:cxnSp>
      <p:sp>
        <p:nvSpPr>
          <p:cNvPr id="8" name="Slide Number Placeholder 32">
            <a:extLst>
              <a:ext uri="{FF2B5EF4-FFF2-40B4-BE49-F238E27FC236}">
                <a16:creationId xmlns:a16="http://schemas.microsoft.com/office/drawing/2014/main" id="{3406DD15-25B8-4D7F-AC74-4E59247BDDF1}"/>
              </a:ext>
            </a:extLst>
          </p:cNvPr>
          <p:cNvSpPr>
            <a:spLocks noGrp="1"/>
          </p:cNvSpPr>
          <p:nvPr>
            <p:ph type="sldNum" sz="quarter" idx="4"/>
          </p:nvPr>
        </p:nvSpPr>
        <p:spPr>
          <a:xfrm>
            <a:off x="11281026" y="6235454"/>
            <a:ext cx="432368" cy="365125"/>
          </a:xfrm>
          <a:prstGeom prst="rect">
            <a:avLst/>
          </a:prstGeom>
        </p:spPr>
        <p:txBody>
          <a:bodyPr anchor="ctr"/>
          <a:lstStyle>
            <a:lvl1pPr algn="r">
              <a:defRPr sz="1200">
                <a:solidFill>
                  <a:schemeClr val="bg1"/>
                </a:solidFill>
              </a:defRPr>
            </a:lvl1pPr>
          </a:lstStyle>
          <a:p>
            <a:fld id="{103F912F-1C8C-4406-A72D-DDC68CC735EB}" type="slidenum">
              <a:rPr lang="en-US" smtClean="0"/>
              <a:pPr/>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01F9DA54-80D9-EC43-A5AD-A584BC5867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3444" y="6246287"/>
            <a:ext cx="1717583" cy="319300"/>
          </a:xfrm>
          <a:prstGeom prst="rect">
            <a:avLst/>
          </a:prstGeom>
        </p:spPr>
      </p:pic>
    </p:spTree>
    <p:extLst>
      <p:ext uri="{BB962C8B-B14F-4D97-AF65-F5344CB8AC3E}">
        <p14:creationId xmlns:p14="http://schemas.microsoft.com/office/powerpoint/2010/main" val="178103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bk object 18"/>
          <p:cNvSpPr/>
          <p:nvPr/>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8000"/>
            </a:schemeClr>
          </a:solidFill>
          <a:ln w="76200">
            <a:solidFill>
              <a:schemeClr val="accent1"/>
            </a:solidFill>
          </a:ln>
        </p:spPr>
        <p:txBody>
          <a:bodyPr wrap="square" lIns="0" tIns="0" rIns="0" bIns="0" rtlCol="0"/>
          <a:lstStyle/>
          <a:p>
            <a:endParaRPr/>
          </a:p>
        </p:txBody>
      </p:sp>
      <p:sp>
        <p:nvSpPr>
          <p:cNvPr id="23" name="Text Placeholder 7">
            <a:extLst>
              <a:ext uri="{FF2B5EF4-FFF2-40B4-BE49-F238E27FC236}">
                <a16:creationId xmlns:a16="http://schemas.microsoft.com/office/drawing/2014/main" id="{45AE67CB-EC1A-4559-8D0C-11F1A71480DA}"/>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24" name="Text Placeholder 7">
            <a:extLst>
              <a:ext uri="{FF2B5EF4-FFF2-40B4-BE49-F238E27FC236}">
                <a16:creationId xmlns:a16="http://schemas.microsoft.com/office/drawing/2014/main" id="{E9B0C427-2825-4FC2-BB68-C370EB896009}"/>
              </a:ext>
            </a:extLst>
          </p:cNvPr>
          <p:cNvSpPr>
            <a:spLocks noGrp="1"/>
          </p:cNvSpPr>
          <p:nvPr>
            <p:ph type="body" sz="quarter" idx="11"/>
          </p:nvPr>
        </p:nvSpPr>
        <p:spPr>
          <a:xfrm>
            <a:off x="2676991" y="3448609"/>
            <a:ext cx="6837712" cy="1046440"/>
          </a:xfrm>
          <a:prstGeom prst="rect">
            <a:avLst/>
          </a:prstGeom>
        </p:spPr>
        <p:txBody>
          <a:bodyPr>
            <a:normAutofit/>
          </a:bodyPr>
          <a:lstStyle>
            <a:lvl1pPr marL="0" indent="0" algn="ctr" defTabSz="914400" rtl="0" eaLnBrk="1" latinLnBrk="0" hangingPunct="1">
              <a:lnSpc>
                <a:spcPct val="100000"/>
              </a:lnSpc>
              <a:spcBef>
                <a:spcPts val="1980"/>
              </a:spcBef>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5" name="Picture 24" descr="A picture containing clock, meter&#10;&#10;Description automatically generated">
            <a:extLst>
              <a:ext uri="{FF2B5EF4-FFF2-40B4-BE49-F238E27FC236}">
                <a16:creationId xmlns:a16="http://schemas.microsoft.com/office/drawing/2014/main" id="{DF1B83C2-03C4-457F-B645-486F493F9F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6" name="Slide Number Placeholder 2">
            <a:extLst>
              <a:ext uri="{FF2B5EF4-FFF2-40B4-BE49-F238E27FC236}">
                <a16:creationId xmlns:a16="http://schemas.microsoft.com/office/drawing/2014/main" id="{59F4BF12-053D-4FD8-9692-C185F15995BC}"/>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23923622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bk object 18">
            <a:extLst>
              <a:ext uri="{FF2B5EF4-FFF2-40B4-BE49-F238E27FC236}">
                <a16:creationId xmlns:a16="http://schemas.microsoft.com/office/drawing/2014/main" id="{CD66FDA9-6305-4C38-BAA1-ABB736EE82AA}"/>
              </a:ext>
            </a:extLst>
          </p:cNvPr>
          <p:cNvSpPr/>
          <p:nvPr/>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6000"/>
            </a:schemeClr>
          </a:solidFill>
          <a:ln w="76200">
            <a:solidFill>
              <a:schemeClr val="accent1"/>
            </a:solidFill>
          </a:ln>
        </p:spPr>
        <p:txBody>
          <a:bodyPr wrap="square" lIns="0" tIns="0" rIns="0" bIns="0" rtlCol="0"/>
          <a:lstStyle/>
          <a:p>
            <a:endParaRPr/>
          </a:p>
        </p:txBody>
      </p:sp>
      <p:sp>
        <p:nvSpPr>
          <p:cNvPr id="19" name="Text Placeholder 7">
            <a:extLst>
              <a:ext uri="{FF2B5EF4-FFF2-40B4-BE49-F238E27FC236}">
                <a16:creationId xmlns:a16="http://schemas.microsoft.com/office/drawing/2014/main" id="{38D4CBB3-4583-4718-9EC9-21270871FDC5}"/>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21" name="Text Placeholder 7">
            <a:extLst>
              <a:ext uri="{FF2B5EF4-FFF2-40B4-BE49-F238E27FC236}">
                <a16:creationId xmlns:a16="http://schemas.microsoft.com/office/drawing/2014/main" id="{0A4AE49B-FEBF-4C04-A948-6111550FD6B6}"/>
              </a:ext>
            </a:extLst>
          </p:cNvPr>
          <p:cNvSpPr>
            <a:spLocks noGrp="1"/>
          </p:cNvSpPr>
          <p:nvPr>
            <p:ph type="body" sz="quarter" idx="11"/>
          </p:nvPr>
        </p:nvSpPr>
        <p:spPr>
          <a:xfrm>
            <a:off x="2676991" y="3448609"/>
            <a:ext cx="6837712" cy="1046440"/>
          </a:xfrm>
          <a:prstGeom prst="rect">
            <a:avLst/>
          </a:prstGeom>
        </p:spPr>
        <p:txBody>
          <a:bodyPr/>
          <a:lstStyle>
            <a:lvl1pPr marL="0" indent="0" algn="ctr" defTabSz="914400" rtl="0" eaLnBrk="1" latinLnBrk="0" hangingPunct="1">
              <a:lnSpc>
                <a:spcPct val="100000"/>
              </a:lnSpc>
              <a:spcBef>
                <a:spcPts val="1980"/>
              </a:spcBef>
              <a:buNone/>
              <a:defRPr lang="en-US" sz="3400" b="1" i="1" u="heavy" kern="1200" spc="300" dirty="0" smtClean="0">
                <a:solidFill>
                  <a:srgbClr val="231F20"/>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2" name="Picture 21" descr="A picture containing clock, meter&#10;&#10;Description automatically generated">
            <a:extLst>
              <a:ext uri="{FF2B5EF4-FFF2-40B4-BE49-F238E27FC236}">
                <a16:creationId xmlns:a16="http://schemas.microsoft.com/office/drawing/2014/main" id="{4ADC2308-8710-4864-BFF9-DE4E292AA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3" name="Slide Number Placeholder 2">
            <a:extLst>
              <a:ext uri="{FF2B5EF4-FFF2-40B4-BE49-F238E27FC236}">
                <a16:creationId xmlns:a16="http://schemas.microsoft.com/office/drawing/2014/main" id="{F8EC1262-83F0-45F1-AEF2-902E060E3DE3}"/>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6222781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3">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 name="bk object 18">
            <a:extLst>
              <a:ext uri="{FF2B5EF4-FFF2-40B4-BE49-F238E27FC236}">
                <a16:creationId xmlns:a16="http://schemas.microsoft.com/office/drawing/2014/main" id="{FB152370-9D56-480C-AB1F-BD5A7B7AD5D3}"/>
              </a:ext>
            </a:extLst>
          </p:cNvPr>
          <p:cNvSpPr/>
          <p:nvPr/>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6000"/>
            </a:schemeClr>
          </a:solidFill>
          <a:ln w="76200">
            <a:solidFill>
              <a:schemeClr val="accent1"/>
            </a:solidFill>
          </a:ln>
        </p:spPr>
        <p:txBody>
          <a:bodyPr wrap="square" lIns="0" tIns="0" rIns="0" bIns="0" rtlCol="0"/>
          <a:lstStyle/>
          <a:p>
            <a:endParaRPr/>
          </a:p>
        </p:txBody>
      </p:sp>
      <p:sp>
        <p:nvSpPr>
          <p:cNvPr id="17" name="Text Placeholder 7">
            <a:extLst>
              <a:ext uri="{FF2B5EF4-FFF2-40B4-BE49-F238E27FC236}">
                <a16:creationId xmlns:a16="http://schemas.microsoft.com/office/drawing/2014/main" id="{711C7017-C640-4843-AB89-BADD903565F1}"/>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18" name="Text Placeholder 7">
            <a:extLst>
              <a:ext uri="{FF2B5EF4-FFF2-40B4-BE49-F238E27FC236}">
                <a16:creationId xmlns:a16="http://schemas.microsoft.com/office/drawing/2014/main" id="{647562EA-2659-4F5D-8C53-0AED1AE5338A}"/>
              </a:ext>
            </a:extLst>
          </p:cNvPr>
          <p:cNvSpPr>
            <a:spLocks noGrp="1"/>
          </p:cNvSpPr>
          <p:nvPr>
            <p:ph type="body" sz="quarter" idx="11"/>
          </p:nvPr>
        </p:nvSpPr>
        <p:spPr>
          <a:xfrm>
            <a:off x="2676991" y="3448609"/>
            <a:ext cx="6837712" cy="1046440"/>
          </a:xfrm>
          <a:prstGeom prst="rect">
            <a:avLst/>
          </a:prstGeom>
        </p:spPr>
        <p:txBody>
          <a:bodyPr>
            <a:normAutofit/>
          </a:bodyPr>
          <a:lstStyle>
            <a:lvl1pPr marL="0" indent="0" algn="ctr" defTabSz="914400" rtl="0" eaLnBrk="1" latinLnBrk="0" hangingPunct="1">
              <a:lnSpc>
                <a:spcPct val="100000"/>
              </a:lnSpc>
              <a:spcBef>
                <a:spcPts val="1980"/>
              </a:spcBef>
              <a:buNone/>
              <a:defRPr lang="en-US" sz="3600" b="1" i="1" u="heavy" kern="1200" spc="300" dirty="0" smtClean="0">
                <a:solidFill>
                  <a:srgbClr val="231F20"/>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1" name="Picture 20" descr="A picture containing clock, meter&#10;&#10;Description automatically generated">
            <a:extLst>
              <a:ext uri="{FF2B5EF4-FFF2-40B4-BE49-F238E27FC236}">
                <a16:creationId xmlns:a16="http://schemas.microsoft.com/office/drawing/2014/main" id="{4D3161C9-70C8-4F1E-B09D-3E6B54CD4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2" name="Slide Number Placeholder 2">
            <a:extLst>
              <a:ext uri="{FF2B5EF4-FFF2-40B4-BE49-F238E27FC236}">
                <a16:creationId xmlns:a16="http://schemas.microsoft.com/office/drawing/2014/main" id="{51FC452C-852F-4C66-B3D8-3A1EAB982EF6}"/>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36828497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8_Title Onl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Picture 16" descr="A picture containing clock, meter&#10;&#10;Description automatically generated">
            <a:extLst>
              <a:ext uri="{FF2B5EF4-FFF2-40B4-BE49-F238E27FC236}">
                <a16:creationId xmlns:a16="http://schemas.microsoft.com/office/drawing/2014/main" id="{2CA47956-F3EF-4ECC-A99A-EDF65AC034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1" name="object 4">
            <a:extLst>
              <a:ext uri="{FF2B5EF4-FFF2-40B4-BE49-F238E27FC236}">
                <a16:creationId xmlns:a16="http://schemas.microsoft.com/office/drawing/2014/main" id="{539FE475-66F5-4B8D-B82F-82010F2FA86C}"/>
              </a:ext>
            </a:extLst>
          </p:cNvPr>
          <p:cNvSpPr/>
          <p:nvPr/>
        </p:nvSpPr>
        <p:spPr>
          <a:xfrm>
            <a:off x="545421" y="500003"/>
            <a:ext cx="11201400" cy="5857994"/>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26000"/>
            </a:schemeClr>
          </a:solidFill>
          <a:ln w="76200">
            <a:solidFill>
              <a:schemeClr val="accent1"/>
            </a:solidFill>
          </a:ln>
        </p:spPr>
        <p:txBody>
          <a:bodyPr wrap="square" lIns="0" tIns="0" rIns="0" bIns="0" rtlCol="0"/>
          <a:lstStyle/>
          <a:p>
            <a:endParaRPr/>
          </a:p>
        </p:txBody>
      </p:sp>
      <p:sp>
        <p:nvSpPr>
          <p:cNvPr id="22" name="Slide Number Placeholder 2">
            <a:extLst>
              <a:ext uri="{FF2B5EF4-FFF2-40B4-BE49-F238E27FC236}">
                <a16:creationId xmlns:a16="http://schemas.microsoft.com/office/drawing/2014/main" id="{1B33060C-FF93-4AAF-A932-71B51D03964B}"/>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23" name="Title Placeholder 14">
            <a:extLst>
              <a:ext uri="{FF2B5EF4-FFF2-40B4-BE49-F238E27FC236}">
                <a16:creationId xmlns:a16="http://schemas.microsoft.com/office/drawing/2014/main" id="{97CBE2E0-64EA-4F81-B95D-807807E2B3CE}"/>
              </a:ext>
            </a:extLst>
          </p:cNvPr>
          <p:cNvSpPr>
            <a:spLocks noGrp="1"/>
          </p:cNvSpPr>
          <p:nvPr>
            <p:ph type="title"/>
          </p:nvPr>
        </p:nvSpPr>
        <p:spPr>
          <a:xfrm>
            <a:off x="545421" y="500003"/>
            <a:ext cx="11201400" cy="1325563"/>
          </a:xfrm>
          <a:prstGeom prst="rect">
            <a:avLst/>
          </a:prstGeom>
        </p:spPr>
        <p:txBody>
          <a:bodyPr vert="horz" lIns="91440" tIns="45720" rIns="91440" bIns="45720" rtlCol="0" anchor="ctr">
            <a:normAutofit/>
          </a:bodyPr>
          <a:lstStyle>
            <a:lvl1pPr>
              <a:defRPr>
                <a:solidFill>
                  <a:schemeClr val="tx1">
                    <a:lumMod val="85000"/>
                    <a:lumOff val="1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A53B6-23DB-4A5B-8943-6211F28A9EA9}"/>
              </a:ext>
            </a:extLst>
          </p:cNvPr>
          <p:cNvSpPr>
            <a:spLocks noGrp="1"/>
          </p:cNvSpPr>
          <p:nvPr>
            <p:ph sz="quarter" idx="10"/>
          </p:nvPr>
        </p:nvSpPr>
        <p:spPr>
          <a:xfrm>
            <a:off x="545421" y="1839395"/>
            <a:ext cx="11201400" cy="450477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8434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1_Title Onl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Picture 16" descr="A picture containing clock, meter&#10;&#10;Description automatically generated">
            <a:extLst>
              <a:ext uri="{FF2B5EF4-FFF2-40B4-BE49-F238E27FC236}">
                <a16:creationId xmlns:a16="http://schemas.microsoft.com/office/drawing/2014/main" id="{283A9A67-8EBB-474A-8594-656C14509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1" name="object 4">
            <a:extLst>
              <a:ext uri="{FF2B5EF4-FFF2-40B4-BE49-F238E27FC236}">
                <a16:creationId xmlns:a16="http://schemas.microsoft.com/office/drawing/2014/main" id="{AACFBC98-C3A8-44B6-A481-761B13D55712}"/>
              </a:ext>
            </a:extLst>
          </p:cNvPr>
          <p:cNvSpPr/>
          <p:nvPr/>
        </p:nvSpPr>
        <p:spPr>
          <a:xfrm>
            <a:off x="545421" y="429658"/>
            <a:ext cx="11201400" cy="5916159"/>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5000"/>
            </a:schemeClr>
          </a:solidFill>
          <a:ln w="76200">
            <a:solidFill>
              <a:schemeClr val="accent1"/>
            </a:solidFill>
          </a:ln>
        </p:spPr>
        <p:txBody>
          <a:bodyPr wrap="square" lIns="0" tIns="0" rIns="0" bIns="0" rtlCol="0"/>
          <a:lstStyle/>
          <a:p>
            <a:endParaRPr/>
          </a:p>
        </p:txBody>
      </p:sp>
      <p:sp>
        <p:nvSpPr>
          <p:cNvPr id="22" name="Slide Number Placeholder 2">
            <a:extLst>
              <a:ext uri="{FF2B5EF4-FFF2-40B4-BE49-F238E27FC236}">
                <a16:creationId xmlns:a16="http://schemas.microsoft.com/office/drawing/2014/main" id="{BE67380D-C774-4302-A283-E9EDD2203C0B}"/>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23" name="Title Placeholder 14">
            <a:extLst>
              <a:ext uri="{FF2B5EF4-FFF2-40B4-BE49-F238E27FC236}">
                <a16:creationId xmlns:a16="http://schemas.microsoft.com/office/drawing/2014/main" id="{7709F81F-D6FC-4B1F-8D12-E8D1CE1A0CE0}"/>
              </a:ext>
            </a:extLst>
          </p:cNvPr>
          <p:cNvSpPr>
            <a:spLocks noGrp="1"/>
          </p:cNvSpPr>
          <p:nvPr>
            <p:ph type="title"/>
          </p:nvPr>
        </p:nvSpPr>
        <p:spPr>
          <a:xfrm>
            <a:off x="545421" y="446645"/>
            <a:ext cx="11201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31B944-0B0B-472A-A0A1-9B771053875D}"/>
              </a:ext>
            </a:extLst>
          </p:cNvPr>
          <p:cNvSpPr>
            <a:spLocks noGrp="1"/>
          </p:cNvSpPr>
          <p:nvPr>
            <p:ph sz="quarter" idx="10"/>
          </p:nvPr>
        </p:nvSpPr>
        <p:spPr>
          <a:xfrm>
            <a:off x="545421" y="1850834"/>
            <a:ext cx="11218011" cy="4406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59160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chemeClr val="accent1">
            <a:lumMod val="75000"/>
          </a:schemeClr>
        </a:solidFill>
        <a:effectLst/>
      </p:bgPr>
    </p:b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60D338AF-06B2-4419-9919-046BD2F14356}"/>
              </a:ext>
            </a:extLst>
          </p:cNvPr>
          <p:cNvSpPr/>
          <p:nvPr/>
        </p:nvSpPr>
        <p:spPr>
          <a:xfrm>
            <a:off x="545421" y="429658"/>
            <a:ext cx="11201400" cy="5817138"/>
          </a:xfrm>
          <a:custGeom>
            <a:avLst/>
            <a:gdLst/>
            <a:ahLst/>
            <a:cxnLst/>
            <a:rect l="l" t="t" r="r" b="b"/>
            <a:pathLst>
              <a:path w="11201400" h="4130040">
                <a:moveTo>
                  <a:pt x="0" y="4130040"/>
                </a:moveTo>
                <a:lnTo>
                  <a:pt x="11201095" y="4130040"/>
                </a:lnTo>
                <a:lnTo>
                  <a:pt x="11201095" y="0"/>
                </a:lnTo>
                <a:lnTo>
                  <a:pt x="0" y="0"/>
                </a:lnTo>
                <a:lnTo>
                  <a:pt x="0" y="4130040"/>
                </a:lnTo>
                <a:close/>
              </a:path>
            </a:pathLst>
          </a:custGeom>
          <a:noFill/>
          <a:ln w="76200">
            <a:solidFill>
              <a:schemeClr val="bg1"/>
            </a:solidFill>
          </a:ln>
        </p:spPr>
        <p:txBody>
          <a:bodyPr wrap="square" lIns="0" tIns="0" rIns="0" bIns="0" rtlCol="0"/>
          <a:lstStyle/>
          <a:p>
            <a:endParaRPr/>
          </a:p>
        </p:txBody>
      </p:sp>
      <p:sp>
        <p:nvSpPr>
          <p:cNvPr id="13" name="Slide Number Placeholder 2">
            <a:extLst>
              <a:ext uri="{FF2B5EF4-FFF2-40B4-BE49-F238E27FC236}">
                <a16:creationId xmlns:a16="http://schemas.microsoft.com/office/drawing/2014/main" id="{D1CAA8BD-A2C2-48FE-B433-C8DF37638148}"/>
              </a:ext>
            </a:extLst>
          </p:cNvPr>
          <p:cNvSpPr>
            <a:spLocks noGrp="1"/>
          </p:cNvSpPr>
          <p:nvPr>
            <p:ph type="sldNum" sz="quarter" idx="4"/>
          </p:nvPr>
        </p:nvSpPr>
        <p:spPr>
          <a:xfrm>
            <a:off x="9259503" y="6503068"/>
            <a:ext cx="2804160" cy="215444"/>
          </a:xfrm>
          <a:prstGeom prst="rect">
            <a:avLst/>
          </a:prstGeom>
        </p:spPr>
        <p:txBody>
          <a:bodyPr/>
          <a:lstStyle>
            <a:lvl1pPr algn="r">
              <a:defRPr sz="1400">
                <a:solidFill>
                  <a:schemeClr val="bg1"/>
                </a:solidFill>
              </a:defRPr>
            </a:lvl1pPr>
          </a:lstStyle>
          <a:p>
            <a:fld id="{103F912F-1C8C-4406-A72D-DDC68CC735EB}" type="slidenum">
              <a:rPr lang="en-US" smtClean="0"/>
              <a:pPr/>
              <a:t>‹#›</a:t>
            </a:fld>
            <a:endParaRPr lang="en-US" dirty="0"/>
          </a:p>
        </p:txBody>
      </p:sp>
      <p:sp>
        <p:nvSpPr>
          <p:cNvPr id="21" name="Title Placeholder 14">
            <a:extLst>
              <a:ext uri="{FF2B5EF4-FFF2-40B4-BE49-F238E27FC236}">
                <a16:creationId xmlns:a16="http://schemas.microsoft.com/office/drawing/2014/main" id="{E663D25D-D745-486E-8834-F32FA40436B7}"/>
              </a:ext>
            </a:extLst>
          </p:cNvPr>
          <p:cNvSpPr>
            <a:spLocks noGrp="1"/>
          </p:cNvSpPr>
          <p:nvPr>
            <p:ph type="title"/>
          </p:nvPr>
        </p:nvSpPr>
        <p:spPr>
          <a:xfrm>
            <a:off x="545421" y="429641"/>
            <a:ext cx="11201400" cy="132556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7B4D7CA5-DB10-49FE-B381-86608E072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37" y="6451140"/>
            <a:ext cx="1717583" cy="319300"/>
          </a:xfrm>
          <a:prstGeom prst="rect">
            <a:avLst/>
          </a:prstGeom>
        </p:spPr>
      </p:pic>
      <p:sp>
        <p:nvSpPr>
          <p:cNvPr id="5" name="Content Placeholder 4">
            <a:extLst>
              <a:ext uri="{FF2B5EF4-FFF2-40B4-BE49-F238E27FC236}">
                <a16:creationId xmlns:a16="http://schemas.microsoft.com/office/drawing/2014/main" id="{600B25F3-B17C-4EF3-89CA-BB0F245546F0}"/>
              </a:ext>
            </a:extLst>
          </p:cNvPr>
          <p:cNvSpPr>
            <a:spLocks noGrp="1"/>
          </p:cNvSpPr>
          <p:nvPr>
            <p:ph sz="quarter" idx="10"/>
          </p:nvPr>
        </p:nvSpPr>
        <p:spPr>
          <a:xfrm>
            <a:off x="545420" y="1761910"/>
            <a:ext cx="11202079" cy="44849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0810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A27C533A-1318-43C9-9475-5B177EADA8FE}"/>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25" name="Title Placeholder 14">
            <a:extLst>
              <a:ext uri="{FF2B5EF4-FFF2-40B4-BE49-F238E27FC236}">
                <a16:creationId xmlns:a16="http://schemas.microsoft.com/office/drawing/2014/main" id="{B756CF0D-C053-4C46-9207-51D541B6087E}"/>
              </a:ext>
            </a:extLst>
          </p:cNvPr>
          <p:cNvSpPr>
            <a:spLocks noGrp="1"/>
          </p:cNvSpPr>
          <p:nvPr>
            <p:ph type="title"/>
          </p:nvPr>
        </p:nvSpPr>
        <p:spPr>
          <a:xfrm>
            <a:off x="671332" y="497711"/>
            <a:ext cx="9560688" cy="11468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7" name="Text Placeholder 26">
            <a:extLst>
              <a:ext uri="{FF2B5EF4-FFF2-40B4-BE49-F238E27FC236}">
                <a16:creationId xmlns:a16="http://schemas.microsoft.com/office/drawing/2014/main" id="{1038FF29-6213-4945-99A3-98E05031A888}"/>
              </a:ext>
            </a:extLst>
          </p:cNvPr>
          <p:cNvSpPr>
            <a:spLocks noGrp="1"/>
          </p:cNvSpPr>
          <p:nvPr>
            <p:ph type="body" sz="quarter" idx="10"/>
          </p:nvPr>
        </p:nvSpPr>
        <p:spPr>
          <a:xfrm>
            <a:off x="671513" y="1644534"/>
            <a:ext cx="8715375"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85920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clock, meter&#10;&#10;Description automatically generated">
            <a:extLst>
              <a:ext uri="{FF2B5EF4-FFF2-40B4-BE49-F238E27FC236}">
                <a16:creationId xmlns:a16="http://schemas.microsoft.com/office/drawing/2014/main" id="{6F483BAC-0014-4EF3-B379-4FBD1EBE24F8}"/>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13" name="object 4">
            <a:extLst>
              <a:ext uri="{FF2B5EF4-FFF2-40B4-BE49-F238E27FC236}">
                <a16:creationId xmlns:a16="http://schemas.microsoft.com/office/drawing/2014/main" id="{4170F2B4-FD3C-47B0-864F-E81059E7BADD}"/>
              </a:ext>
            </a:extLst>
          </p:cNvPr>
          <p:cNvSpPr/>
          <p:nvPr/>
        </p:nvSpPr>
        <p:spPr>
          <a:xfrm>
            <a:off x="545421" y="483068"/>
            <a:ext cx="11201400" cy="5763728"/>
          </a:xfrm>
          <a:custGeom>
            <a:avLst/>
            <a:gdLst/>
            <a:ahLst/>
            <a:cxnLst/>
            <a:rect l="l" t="t" r="r" b="b"/>
            <a:pathLst>
              <a:path w="11201400" h="4130040">
                <a:moveTo>
                  <a:pt x="0" y="4130040"/>
                </a:moveTo>
                <a:lnTo>
                  <a:pt x="11201095" y="4130040"/>
                </a:lnTo>
                <a:lnTo>
                  <a:pt x="11201095" y="0"/>
                </a:lnTo>
                <a:lnTo>
                  <a:pt x="0" y="0"/>
                </a:lnTo>
                <a:lnTo>
                  <a:pt x="0" y="4130040"/>
                </a:lnTo>
                <a:close/>
              </a:path>
            </a:pathLst>
          </a:custGeom>
          <a:ln w="76200">
            <a:solidFill>
              <a:schemeClr val="accent1"/>
            </a:solidFill>
          </a:ln>
        </p:spPr>
        <p:txBody>
          <a:bodyPr wrap="square" lIns="0" tIns="0" rIns="0" bIns="0" rtlCol="0"/>
          <a:lstStyle/>
          <a:p>
            <a:endParaRPr/>
          </a:p>
        </p:txBody>
      </p:sp>
      <p:sp>
        <p:nvSpPr>
          <p:cNvPr id="14" name="Slide Number Placeholder 2">
            <a:extLst>
              <a:ext uri="{FF2B5EF4-FFF2-40B4-BE49-F238E27FC236}">
                <a16:creationId xmlns:a16="http://schemas.microsoft.com/office/drawing/2014/main" id="{15202CC6-3364-4A06-A9F5-712863ECA996}"/>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15" name="Title Placeholder 14">
            <a:extLst>
              <a:ext uri="{FF2B5EF4-FFF2-40B4-BE49-F238E27FC236}">
                <a16:creationId xmlns:a16="http://schemas.microsoft.com/office/drawing/2014/main" id="{DCA1B180-5B46-4138-A603-9B287BB4AD79}"/>
              </a:ext>
            </a:extLst>
          </p:cNvPr>
          <p:cNvSpPr>
            <a:spLocks noGrp="1"/>
          </p:cNvSpPr>
          <p:nvPr>
            <p:ph type="title"/>
          </p:nvPr>
        </p:nvSpPr>
        <p:spPr>
          <a:xfrm>
            <a:off x="545421" y="483068"/>
            <a:ext cx="11201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404761CC-194F-4812-8672-004993FD7DD3}"/>
              </a:ext>
            </a:extLst>
          </p:cNvPr>
          <p:cNvSpPr>
            <a:spLocks noGrp="1"/>
          </p:cNvSpPr>
          <p:nvPr>
            <p:ph type="body" idx="1"/>
          </p:nvPr>
        </p:nvSpPr>
        <p:spPr>
          <a:xfrm>
            <a:off x="545421" y="1808631"/>
            <a:ext cx="11201400" cy="44381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18902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26" r:id="rId22"/>
    <p:sldLayoutId id="2147483727" r:id="rId23"/>
    <p:sldLayoutId id="2147483730" r:id="rId24"/>
    <p:sldLayoutId id="2147483731" r:id="rId25"/>
  </p:sldLayoutIdLst>
  <p:hf hdr="0" ftr="0" dt="0"/>
  <p:txStyles>
    <p:titleStyle>
      <a:lvl1pPr eaLnBrk="1" hangingPunct="1">
        <a:defRPr sz="4000">
          <a:solidFill>
            <a:schemeClr val="tx1">
              <a:lumMod val="85000"/>
              <a:lumOff val="15000"/>
            </a:schemeClr>
          </a:solidFill>
          <a:latin typeface="Arial Rounded MT Bold" panose="020F0704030504030204" pitchFamily="34" charset="0"/>
          <a:ea typeface="+mj-ea"/>
          <a:cs typeface="+mj-cs"/>
        </a:defRPr>
      </a:lvl1pPr>
    </p:titleStyle>
    <p:bodyStyle>
      <a:lvl1pPr marL="231775" indent="-231775" eaLnBrk="1" hangingPunct="1">
        <a:spcAft>
          <a:spcPts val="600"/>
        </a:spcAft>
        <a:buFont typeface="Arial" panose="020B0604020202020204" pitchFamily="34" charset="0"/>
        <a:buChar char="»"/>
        <a:defRPr sz="2800">
          <a:solidFill>
            <a:schemeClr val="tx1">
              <a:lumMod val="85000"/>
              <a:lumOff val="15000"/>
            </a:schemeClr>
          </a:solidFill>
          <a:latin typeface="+mn-lt"/>
          <a:ea typeface="+mn-ea"/>
          <a:cs typeface="+mn-cs"/>
        </a:defRPr>
      </a:lvl1pPr>
      <a:lvl2pPr marL="742950" indent="-285750" eaLnBrk="1" hangingPunct="1">
        <a:buFont typeface="Arial" panose="020B0604020202020204" pitchFamily="34" charset="0"/>
        <a:buChar char="–"/>
        <a:defRPr sz="2400">
          <a:solidFill>
            <a:schemeClr val="tx1">
              <a:lumMod val="85000"/>
              <a:lumOff val="15000"/>
            </a:schemeClr>
          </a:solidFill>
          <a:latin typeface="+mn-lt"/>
          <a:ea typeface="+mn-ea"/>
          <a:cs typeface="+mn-cs"/>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15.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20.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ghr.nlm.nih.gov/gene/MSTN"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a:extLst>
              <a:ext uri="{FF2B5EF4-FFF2-40B4-BE49-F238E27FC236}">
                <a16:creationId xmlns:a16="http://schemas.microsoft.com/office/drawing/2014/main" id="{ED755882-32B2-4BCF-814F-35EB541CC90F}"/>
              </a:ext>
            </a:extLst>
          </p:cNvPr>
          <p:cNvSpPr>
            <a:spLocks noGrp="1"/>
          </p:cNvSpPr>
          <p:nvPr>
            <p:ph type="body" sz="quarter" idx="10"/>
          </p:nvPr>
        </p:nvSpPr>
        <p:spPr/>
        <p:txBody>
          <a:bodyPr/>
          <a:lstStyle/>
          <a:p>
            <a:r>
              <a:rPr lang="en-US" dirty="0"/>
              <a:t>What’s New in</a:t>
            </a:r>
          </a:p>
        </p:txBody>
      </p:sp>
      <p:sp>
        <p:nvSpPr>
          <p:cNvPr id="3" name="Text Placeholder 2">
            <a:extLst>
              <a:ext uri="{FF2B5EF4-FFF2-40B4-BE49-F238E27FC236}">
                <a16:creationId xmlns:a16="http://schemas.microsoft.com/office/drawing/2014/main" id="{FF29A161-D800-2B4C-86C7-8FFB8BD7314F}"/>
              </a:ext>
            </a:extLst>
          </p:cNvPr>
          <p:cNvSpPr>
            <a:spLocks noGrp="1"/>
          </p:cNvSpPr>
          <p:nvPr>
            <p:ph type="body" sz="quarter" idx="11"/>
          </p:nvPr>
        </p:nvSpPr>
        <p:spPr/>
        <p:txBody>
          <a:bodyPr>
            <a:normAutofit fontScale="92500" lnSpcReduction="10000"/>
          </a:bodyPr>
          <a:lstStyle/>
          <a:p>
            <a:r>
              <a:rPr lang="en-US" sz="7200" dirty="0"/>
              <a:t>Spinal Muscular Atrophy</a:t>
            </a:r>
          </a:p>
        </p:txBody>
      </p:sp>
      <p:sp>
        <p:nvSpPr>
          <p:cNvPr id="5" name="Slide Number Placeholder 4">
            <a:extLst>
              <a:ext uri="{FF2B5EF4-FFF2-40B4-BE49-F238E27FC236}">
                <a16:creationId xmlns:a16="http://schemas.microsoft.com/office/drawing/2014/main" id="{BDE966A4-F17D-4766-BAF0-8B99BD0702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F912F-1C8C-4406-A72D-DDC68CC735EB}"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026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10</a:t>
            </a:fld>
            <a:endParaRPr lang="en-US" dirty="0"/>
          </a:p>
        </p:txBody>
      </p:sp>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type="body" sz="quarter" idx="10"/>
          </p:nvPr>
        </p:nvSpPr>
        <p:spPr/>
        <p:txBody>
          <a:bodyPr>
            <a:normAutofit/>
          </a:bodyPr>
          <a:lstStyle/>
          <a:p>
            <a:r>
              <a:rPr lang="en-US" sz="1600" dirty="0"/>
              <a:t>Diagnosis of SMA should be suspected for any infant with unexplained weakness/hypotonia and a clinical exam not suggestive of CNS dysfunction</a:t>
            </a:r>
          </a:p>
          <a:p>
            <a:endParaRPr lang="en-US" sz="1600" dirty="0"/>
          </a:p>
          <a:p>
            <a:r>
              <a:rPr lang="en-US" sz="1600" dirty="0"/>
              <a:t>Additional clues suggesting the diagnosis in infants, children, or adults include: </a:t>
            </a:r>
          </a:p>
          <a:p>
            <a:pPr lvl="1"/>
            <a:r>
              <a:rPr lang="en-US" sz="1600" dirty="0"/>
              <a:t>History of motor difficulties</a:t>
            </a:r>
          </a:p>
          <a:p>
            <a:pPr lvl="1"/>
            <a:r>
              <a:rPr lang="en-US" sz="1600" dirty="0"/>
              <a:t>Loss of motor skills</a:t>
            </a:r>
          </a:p>
          <a:p>
            <a:pPr lvl="1"/>
            <a:r>
              <a:rPr lang="en-US" sz="1600" dirty="0"/>
              <a:t>Proximal muscle weakness </a:t>
            </a:r>
          </a:p>
          <a:p>
            <a:pPr lvl="1"/>
            <a:r>
              <a:rPr lang="en-US" sz="1600" dirty="0"/>
              <a:t>Hyporeflexia or areflexia</a:t>
            </a:r>
          </a:p>
          <a:p>
            <a:pPr lvl="1"/>
            <a:r>
              <a:rPr lang="en-US" sz="1600" dirty="0"/>
              <a:t>Tongue </a:t>
            </a:r>
            <a:r>
              <a:rPr lang="en-US" sz="1600" dirty="0" err="1"/>
              <a:t>fasciculations</a:t>
            </a:r>
            <a:endParaRPr lang="en-US" sz="1600" dirty="0"/>
          </a:p>
          <a:p>
            <a:pPr lvl="1"/>
            <a:r>
              <a:rPr lang="en-US" sz="1600" dirty="0"/>
              <a:t>Signs of lower motor neuron disease on examination</a:t>
            </a:r>
          </a:p>
        </p:txBody>
      </p:sp>
    </p:spTree>
    <p:extLst>
      <p:ext uri="{BB962C8B-B14F-4D97-AF65-F5344CB8AC3E}">
        <p14:creationId xmlns:p14="http://schemas.microsoft.com/office/powerpoint/2010/main" val="322171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11</a:t>
            </a:fld>
            <a:endParaRPr lang="en-US" dirty="0"/>
          </a:p>
        </p:txBody>
      </p:sp>
      <p:sp>
        <p:nvSpPr>
          <p:cNvPr id="2" name="Title 1"/>
          <p:cNvSpPr>
            <a:spLocks noGrp="1"/>
          </p:cNvSpPr>
          <p:nvPr>
            <p:ph type="title"/>
          </p:nvPr>
        </p:nvSpPr>
        <p:spPr/>
        <p:txBody>
          <a:bodyPr/>
          <a:lstStyle/>
          <a:p>
            <a:r>
              <a:rPr lang="en-US" dirty="0"/>
              <a:t>Diagnostic algorithm for SMA</a:t>
            </a:r>
          </a:p>
        </p:txBody>
      </p:sp>
      <p:sp>
        <p:nvSpPr>
          <p:cNvPr id="3" name="Content Placeholder 2"/>
          <p:cNvSpPr>
            <a:spLocks noGrp="1"/>
          </p:cNvSpPr>
          <p:nvPr>
            <p:ph type="body" sz="quarter" idx="10"/>
          </p:nvPr>
        </p:nvSpPr>
        <p:spPr/>
        <p:txBody>
          <a:bodyPr/>
          <a:lstStyle/>
          <a:p>
            <a:pPr marL="0" indent="0">
              <a:buNone/>
            </a:pPr>
            <a:r>
              <a:rPr lang="en-US" sz="1600" dirty="0"/>
              <a:t>A consensus document on the diagnosis of children with SMA was initially developed by Wang, et al. (2007) and was updated by </a:t>
            </a:r>
            <a:r>
              <a:rPr lang="en-US" sz="1600" dirty="0" err="1"/>
              <a:t>Mercuri</a:t>
            </a:r>
            <a:r>
              <a:rPr lang="en-US" sz="1600" dirty="0"/>
              <a:t>, et al. (2018).</a:t>
            </a:r>
            <a:endParaRPr lang="en-US" dirty="0"/>
          </a:p>
        </p:txBody>
      </p:sp>
      <p:sp>
        <p:nvSpPr>
          <p:cNvPr id="6" name="Rectangle 5"/>
          <p:cNvSpPr/>
          <p:nvPr/>
        </p:nvSpPr>
        <p:spPr>
          <a:xfrm>
            <a:off x="545421" y="5965849"/>
            <a:ext cx="5925551" cy="230832"/>
          </a:xfrm>
          <a:prstGeom prst="rect">
            <a:avLst/>
          </a:prstGeom>
        </p:spPr>
        <p:txBody>
          <a:bodyPr wrap="square" numCol="3" spcCol="0">
            <a:spAutoFit/>
          </a:bodyPr>
          <a:lstStyle/>
          <a:p>
            <a:pPr marL="115888" indent="-115888">
              <a:buClrTx/>
              <a:buFont typeface="+mj-lt"/>
              <a:buAutoNum type="arabicPeriod"/>
            </a:pPr>
            <a:r>
              <a:rPr lang="da-DK" sz="900" dirty="0">
                <a:solidFill>
                  <a:schemeClr val="bg1"/>
                </a:solidFill>
              </a:rPr>
              <a:t>Wang, et al., 2007</a:t>
            </a:r>
          </a:p>
          <a:p>
            <a:pPr marL="115888" indent="-115888">
              <a:buClrTx/>
              <a:buFont typeface="+mj-lt"/>
              <a:buAutoNum type="arabicPeriod"/>
            </a:pPr>
            <a:r>
              <a:rPr lang="da-DK" sz="900" dirty="0">
                <a:solidFill>
                  <a:schemeClr val="bg1"/>
                </a:solidFill>
              </a:rPr>
              <a:t>Mercuri, et al., 2018</a:t>
            </a:r>
          </a:p>
        </p:txBody>
      </p:sp>
      <p:grpSp>
        <p:nvGrpSpPr>
          <p:cNvPr id="8" name="Group 7">
            <a:extLst>
              <a:ext uri="{FF2B5EF4-FFF2-40B4-BE49-F238E27FC236}">
                <a16:creationId xmlns:a16="http://schemas.microsoft.com/office/drawing/2014/main" id="{41C2751C-C571-8845-BAFE-4F2531145491}"/>
              </a:ext>
            </a:extLst>
          </p:cNvPr>
          <p:cNvGrpSpPr/>
          <p:nvPr/>
        </p:nvGrpSpPr>
        <p:grpSpPr>
          <a:xfrm>
            <a:off x="1110149" y="2716702"/>
            <a:ext cx="6422154" cy="3364563"/>
            <a:chOff x="2837349" y="2516621"/>
            <a:chExt cx="6422154" cy="3364563"/>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7349" y="2516621"/>
              <a:ext cx="6422154" cy="3364563"/>
            </a:xfrm>
            <a:prstGeom prst="rect">
              <a:avLst/>
            </a:prstGeom>
          </p:spPr>
        </p:pic>
        <p:sp>
          <p:nvSpPr>
            <p:cNvPr id="5" name="TextBox 4">
              <a:extLst>
                <a:ext uri="{FF2B5EF4-FFF2-40B4-BE49-F238E27FC236}">
                  <a16:creationId xmlns:a16="http://schemas.microsoft.com/office/drawing/2014/main" id="{EB5799AB-69D5-E540-ABB5-789E6143201E}"/>
                </a:ext>
              </a:extLst>
            </p:cNvPr>
            <p:cNvSpPr txBox="1"/>
            <p:nvPr/>
          </p:nvSpPr>
          <p:spPr>
            <a:xfrm>
              <a:off x="2894246" y="3086379"/>
              <a:ext cx="689420" cy="646331"/>
            </a:xfrm>
            <a:prstGeom prst="rect">
              <a:avLst/>
            </a:prstGeom>
            <a:solidFill>
              <a:schemeClr val="accent6">
                <a:lumMod val="20000"/>
                <a:lumOff val="80000"/>
              </a:schemeClr>
            </a:solidFill>
          </p:spPr>
          <p:txBody>
            <a:bodyPr wrap="square" rtlCol="0">
              <a:spAutoFit/>
            </a:bodyPr>
            <a:lstStyle/>
            <a:p>
              <a:pPr algn="ctr"/>
              <a:r>
                <a:rPr lang="en-US" sz="900" b="1" dirty="0"/>
                <a:t>Clinically suspect SMA</a:t>
              </a:r>
            </a:p>
            <a:p>
              <a:endParaRPr lang="en-US" sz="900" b="1" dirty="0"/>
            </a:p>
          </p:txBody>
        </p:sp>
      </p:grpSp>
      <p:sp>
        <p:nvSpPr>
          <p:cNvPr id="9" name="Rectangle 8">
            <a:extLst>
              <a:ext uri="{FF2B5EF4-FFF2-40B4-BE49-F238E27FC236}">
                <a16:creationId xmlns:a16="http://schemas.microsoft.com/office/drawing/2014/main" id="{91DB05BE-22E5-6046-A0EC-FF3B2082FD8A}"/>
              </a:ext>
            </a:extLst>
          </p:cNvPr>
          <p:cNvSpPr/>
          <p:nvPr/>
        </p:nvSpPr>
        <p:spPr>
          <a:xfrm>
            <a:off x="639570" y="6023337"/>
            <a:ext cx="5925551" cy="230832"/>
          </a:xfrm>
          <a:prstGeom prst="rect">
            <a:avLst/>
          </a:prstGeom>
        </p:spPr>
        <p:txBody>
          <a:bodyPr wrap="square" numCol="3" spcCol="0">
            <a:spAutoFit/>
          </a:bodyPr>
          <a:lstStyle/>
          <a:p>
            <a:pPr marL="115888" indent="-115888">
              <a:buClrTx/>
              <a:buFont typeface="+mj-lt"/>
              <a:buAutoNum type="arabicPeriod"/>
            </a:pPr>
            <a:r>
              <a:rPr lang="da-DK" sz="900" dirty="0"/>
              <a:t>Wang, et al., 2007</a:t>
            </a:r>
          </a:p>
          <a:p>
            <a:pPr marL="115888" indent="-115888">
              <a:buClrTx/>
              <a:buFont typeface="+mj-lt"/>
              <a:buAutoNum type="arabicPeriod"/>
            </a:pPr>
            <a:r>
              <a:rPr lang="da-DK" sz="900" dirty="0" err="1"/>
              <a:t>Mercuri</a:t>
            </a:r>
            <a:r>
              <a:rPr lang="da-DK" sz="900" dirty="0"/>
              <a:t>, et al., 2018</a:t>
            </a:r>
          </a:p>
        </p:txBody>
      </p:sp>
    </p:spTree>
    <p:extLst>
      <p:ext uri="{BB962C8B-B14F-4D97-AF65-F5344CB8AC3E}">
        <p14:creationId xmlns:p14="http://schemas.microsoft.com/office/powerpoint/2010/main" val="143386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12</a:t>
            </a:fld>
            <a:endParaRPr lang="en-US" dirty="0"/>
          </a:p>
        </p:txBody>
      </p:sp>
      <p:sp>
        <p:nvSpPr>
          <p:cNvPr id="6" name="Rectangle 5"/>
          <p:cNvSpPr/>
          <p:nvPr/>
        </p:nvSpPr>
        <p:spPr>
          <a:xfrm>
            <a:off x="571502" y="6288052"/>
            <a:ext cx="5925551" cy="230832"/>
          </a:xfrm>
          <a:prstGeom prst="rect">
            <a:avLst/>
          </a:prstGeom>
        </p:spPr>
        <p:txBody>
          <a:bodyPr wrap="square" numCol="3" spcCol="0">
            <a:spAutoFit/>
          </a:bodyPr>
          <a:lstStyle/>
          <a:p>
            <a:pPr marL="115888" indent="-115888">
              <a:buClrTx/>
              <a:buFont typeface="+mj-lt"/>
              <a:buAutoNum type="arabicPeriod"/>
            </a:pPr>
            <a:r>
              <a:rPr lang="da-DK" sz="900" dirty="0"/>
              <a:t>Baker, et al., 2019</a:t>
            </a:r>
          </a:p>
          <a:p>
            <a:pPr marL="115888" indent="-115888">
              <a:buClrTx/>
              <a:buFont typeface="+mj-lt"/>
              <a:buAutoNum type="arabicPeriod"/>
            </a:pPr>
            <a:r>
              <a:rPr lang="da-DK" sz="900" dirty="0"/>
              <a:t>Glascock, et al., 2018</a:t>
            </a:r>
          </a:p>
          <a:p>
            <a:pPr marL="115888" indent="-115888">
              <a:buClrTx/>
              <a:buFont typeface="+mj-lt"/>
              <a:buAutoNum type="arabicPeriod"/>
            </a:pPr>
            <a:r>
              <a:rPr lang="da-DK" sz="900" dirty="0"/>
              <a:t>Chien, 2017</a:t>
            </a:r>
          </a:p>
        </p:txBody>
      </p:sp>
      <p:grpSp>
        <p:nvGrpSpPr>
          <p:cNvPr id="17" name="Group 16">
            <a:extLst>
              <a:ext uri="{FF2B5EF4-FFF2-40B4-BE49-F238E27FC236}">
                <a16:creationId xmlns:a16="http://schemas.microsoft.com/office/drawing/2014/main" id="{D16E7A01-CAC2-934F-AB54-3FB558F61D25}"/>
              </a:ext>
            </a:extLst>
          </p:cNvPr>
          <p:cNvGrpSpPr/>
          <p:nvPr/>
        </p:nvGrpSpPr>
        <p:grpSpPr>
          <a:xfrm>
            <a:off x="0" y="0"/>
            <a:ext cx="12192000" cy="6858000"/>
            <a:chOff x="0" y="0"/>
            <a:chExt cx="12192000" cy="6858000"/>
          </a:xfrm>
        </p:grpSpPr>
        <p:pic>
          <p:nvPicPr>
            <p:cNvPr id="7" name="Picture 2" descr="C:\Users\a057338\Desktop\MDA Webinars\2 Genetic Testing Webinar\Draft Slide deck Genentic Testing Webinar\Phenylketonuria_testing - Copy.jpg">
              <a:extLst>
                <a:ext uri="{FF2B5EF4-FFF2-40B4-BE49-F238E27FC236}">
                  <a16:creationId xmlns:a16="http://schemas.microsoft.com/office/drawing/2014/main" id="{BD4CC783-748E-2F42-BACF-437B1DE1A7F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79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C848AFC-E6DB-0048-AFEA-1D6F0569BD4F}"/>
                </a:ext>
              </a:extLst>
            </p:cNvPr>
            <p:cNvSpPr/>
            <p:nvPr/>
          </p:nvSpPr>
          <p:spPr>
            <a:xfrm>
              <a:off x="0" y="0"/>
              <a:ext cx="12156260" cy="6858000"/>
            </a:xfrm>
            <a:prstGeom prst="rect">
              <a:avLst/>
            </a:prstGeom>
            <a:gradFill flip="none" rotWithShape="1">
              <a:gsLst>
                <a:gs pos="11000">
                  <a:schemeClr val="bg1">
                    <a:alpha val="0"/>
                    <a:lumMod val="57000"/>
                  </a:schemeClr>
                </a:gs>
                <a:gs pos="70000">
                  <a:schemeClr val="bg1">
                    <a:alpha val="93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AC9E804-8C87-C445-A5B3-EC2943565D3A}"/>
                </a:ext>
              </a:extLst>
            </p:cNvPr>
            <p:cNvCxnSpPr>
              <a:cxnSpLocks/>
            </p:cNvCxnSpPr>
            <p:nvPr/>
          </p:nvCxnSpPr>
          <p:spPr>
            <a:xfrm>
              <a:off x="590973" y="491922"/>
              <a:ext cx="10923348" cy="0"/>
            </a:xfrm>
            <a:prstGeom prst="line">
              <a:avLst/>
            </a:prstGeom>
            <a:ln w="76200" cap="r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DE65A0-23F1-8447-A4FC-324872363F49}"/>
                </a:ext>
              </a:extLst>
            </p:cNvPr>
            <p:cNvCxnSpPr>
              <a:cxnSpLocks/>
            </p:cNvCxnSpPr>
            <p:nvPr/>
          </p:nvCxnSpPr>
          <p:spPr>
            <a:xfrm>
              <a:off x="590973" y="491922"/>
              <a:ext cx="0" cy="5844049"/>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95D4FD-226B-7B45-AFF0-645FEBED386A}"/>
                </a:ext>
              </a:extLst>
            </p:cNvPr>
            <p:cNvCxnSpPr>
              <a:cxnSpLocks/>
            </p:cNvCxnSpPr>
            <p:nvPr/>
          </p:nvCxnSpPr>
          <p:spPr>
            <a:xfrm>
              <a:off x="590973" y="6335971"/>
              <a:ext cx="9230360" cy="0"/>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DC4429-3EF5-C34A-8A5A-43374A935D00}"/>
                </a:ext>
              </a:extLst>
            </p:cNvPr>
            <p:cNvCxnSpPr>
              <a:cxnSpLocks/>
            </p:cNvCxnSpPr>
            <p:nvPr/>
          </p:nvCxnSpPr>
          <p:spPr>
            <a:xfrm>
              <a:off x="11514321" y="491922"/>
              <a:ext cx="0" cy="2352878"/>
            </a:xfrm>
            <a:prstGeom prst="line">
              <a:avLst/>
            </a:prstGeom>
            <a:ln w="76200" cap="rnd"/>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Newborn screening (NBS)</a:t>
            </a:r>
          </a:p>
        </p:txBody>
      </p:sp>
      <p:sp>
        <p:nvSpPr>
          <p:cNvPr id="3" name="Content Placeholder 2"/>
          <p:cNvSpPr>
            <a:spLocks noGrp="1"/>
          </p:cNvSpPr>
          <p:nvPr>
            <p:ph type="body" sz="quarter" idx="11"/>
          </p:nvPr>
        </p:nvSpPr>
        <p:spPr/>
        <p:txBody>
          <a:bodyPr>
            <a:normAutofit/>
          </a:bodyPr>
          <a:lstStyle/>
          <a:p>
            <a:pPr>
              <a:spcBef>
                <a:spcPts val="600"/>
              </a:spcBef>
            </a:pPr>
            <a:r>
              <a:rPr lang="en-US" sz="1600" dirty="0"/>
              <a:t>The US Department of Health and Human Services recommends conditions to be included in NBS (Recommended Uniform Screening Panel [RUSP])</a:t>
            </a:r>
          </a:p>
          <a:p>
            <a:pPr lvl="1">
              <a:spcBef>
                <a:spcPts val="300"/>
              </a:spcBef>
            </a:pPr>
            <a:r>
              <a:rPr lang="en-US" sz="1600" dirty="0"/>
              <a:t>SMA added to RUSP in July 2018</a:t>
            </a:r>
          </a:p>
          <a:p>
            <a:pPr lvl="1">
              <a:spcBef>
                <a:spcPts val="300"/>
              </a:spcBef>
            </a:pPr>
            <a:endParaRPr lang="en-US" sz="1600" dirty="0"/>
          </a:p>
          <a:p>
            <a:pPr>
              <a:spcBef>
                <a:spcPts val="600"/>
              </a:spcBef>
            </a:pPr>
            <a:r>
              <a:rPr lang="en-US" sz="1600" dirty="0"/>
              <a:t>Selection of conditions and implementation of mandatory NBS is performed at state level</a:t>
            </a:r>
          </a:p>
          <a:p>
            <a:pPr lvl="1">
              <a:spcBef>
                <a:spcPts val="300"/>
              </a:spcBef>
            </a:pPr>
            <a:r>
              <a:rPr lang="en-US" sz="1600" dirty="0"/>
              <a:t>As of February 2020, 18 states screen for SMA</a:t>
            </a:r>
          </a:p>
          <a:p>
            <a:pPr marL="0" indent="0">
              <a:buNone/>
            </a:pPr>
            <a:endParaRPr lang="en-US" sz="1600" dirty="0"/>
          </a:p>
          <a:p>
            <a:r>
              <a:rPr lang="en-US" sz="1600" dirty="0"/>
              <a:t>NBS identifies only 95% of positive SMA cases; 5% of cases are missed by NBS and will require a clinical exam for diagnosis</a:t>
            </a:r>
          </a:p>
          <a:p>
            <a:endParaRPr lang="en-US" sz="6400" dirty="0"/>
          </a:p>
        </p:txBody>
      </p:sp>
      <p:sp>
        <p:nvSpPr>
          <p:cNvPr id="13" name="Rectangle 12">
            <a:extLst>
              <a:ext uri="{FF2B5EF4-FFF2-40B4-BE49-F238E27FC236}">
                <a16:creationId xmlns:a16="http://schemas.microsoft.com/office/drawing/2014/main" id="{B7B23BE8-9619-AE45-9454-FC44DEEEBB34}"/>
              </a:ext>
            </a:extLst>
          </p:cNvPr>
          <p:cNvSpPr/>
          <p:nvPr/>
        </p:nvSpPr>
        <p:spPr>
          <a:xfrm>
            <a:off x="639569" y="6023336"/>
            <a:ext cx="8009497" cy="230832"/>
          </a:xfrm>
          <a:prstGeom prst="rect">
            <a:avLst/>
          </a:prstGeom>
        </p:spPr>
        <p:txBody>
          <a:bodyPr wrap="square" numCol="3" spcCol="0">
            <a:spAutoFit/>
          </a:bodyPr>
          <a:lstStyle/>
          <a:p>
            <a:pPr marL="115888" indent="-115888">
              <a:buClrTx/>
              <a:buFont typeface="+mj-lt"/>
              <a:buAutoNum type="arabicPeriod"/>
            </a:pPr>
            <a:r>
              <a:rPr lang="da-DK" sz="900" dirty="0"/>
              <a:t>Baker et al., 2019	2. </a:t>
            </a:r>
            <a:r>
              <a:rPr lang="da-DK" sz="900" dirty="0" err="1"/>
              <a:t>Glascock</a:t>
            </a:r>
            <a:r>
              <a:rPr lang="da-DK" sz="900" dirty="0"/>
              <a:t>  et al., 2018		3. </a:t>
            </a:r>
            <a:r>
              <a:rPr lang="da-DK" sz="900" dirty="0" err="1"/>
              <a:t>Chien</a:t>
            </a:r>
            <a:r>
              <a:rPr lang="da-DK" sz="900" dirty="0"/>
              <a:t> et al. 2017</a:t>
            </a:r>
          </a:p>
        </p:txBody>
      </p:sp>
    </p:spTree>
    <p:extLst>
      <p:ext uri="{BB962C8B-B14F-4D97-AF65-F5344CB8AC3E}">
        <p14:creationId xmlns:p14="http://schemas.microsoft.com/office/powerpoint/2010/main" val="143185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13</a:t>
            </a:fld>
            <a:endParaRPr lang="en-US" dirty="0"/>
          </a:p>
        </p:txBody>
      </p:sp>
      <p:sp>
        <p:nvSpPr>
          <p:cNvPr id="6" name="Rectangle 5"/>
          <p:cNvSpPr/>
          <p:nvPr/>
        </p:nvSpPr>
        <p:spPr>
          <a:xfrm>
            <a:off x="571502" y="6288052"/>
            <a:ext cx="5925551" cy="230832"/>
          </a:xfrm>
          <a:prstGeom prst="rect">
            <a:avLst/>
          </a:prstGeom>
        </p:spPr>
        <p:txBody>
          <a:bodyPr wrap="square" numCol="3" spcCol="0">
            <a:spAutoFit/>
          </a:bodyPr>
          <a:lstStyle/>
          <a:p>
            <a:pPr marL="115888" indent="-115888">
              <a:buClrTx/>
              <a:buFont typeface="+mj-lt"/>
              <a:buAutoNum type="arabicPeriod"/>
            </a:pPr>
            <a:r>
              <a:rPr lang="da-DK" sz="900" dirty="0"/>
              <a:t>Baker, et al., 2019</a:t>
            </a:r>
          </a:p>
          <a:p>
            <a:pPr marL="115888" indent="-115888">
              <a:buClrTx/>
              <a:buFont typeface="+mj-lt"/>
              <a:buAutoNum type="arabicPeriod"/>
            </a:pPr>
            <a:r>
              <a:rPr lang="da-DK" sz="900" dirty="0"/>
              <a:t>Glascock, et al., 2018</a:t>
            </a:r>
          </a:p>
          <a:p>
            <a:pPr marL="115888" indent="-115888">
              <a:buClrTx/>
              <a:buFont typeface="+mj-lt"/>
              <a:buAutoNum type="arabicPeriod"/>
            </a:pPr>
            <a:r>
              <a:rPr lang="da-DK" sz="900" dirty="0"/>
              <a:t>Chien, 2017</a:t>
            </a:r>
          </a:p>
        </p:txBody>
      </p:sp>
      <p:grpSp>
        <p:nvGrpSpPr>
          <p:cNvPr id="17" name="Group 16">
            <a:extLst>
              <a:ext uri="{FF2B5EF4-FFF2-40B4-BE49-F238E27FC236}">
                <a16:creationId xmlns:a16="http://schemas.microsoft.com/office/drawing/2014/main" id="{D16E7A01-CAC2-934F-AB54-3FB558F61D25}"/>
              </a:ext>
            </a:extLst>
          </p:cNvPr>
          <p:cNvGrpSpPr/>
          <p:nvPr/>
        </p:nvGrpSpPr>
        <p:grpSpPr>
          <a:xfrm>
            <a:off x="0" y="-1"/>
            <a:ext cx="12192000" cy="6858000"/>
            <a:chOff x="0" y="0"/>
            <a:chExt cx="12192000" cy="6858000"/>
          </a:xfrm>
        </p:grpSpPr>
        <p:pic>
          <p:nvPicPr>
            <p:cNvPr id="7" name="Picture 2" descr="C:\Users\a057338\Desktop\MDA Webinars\2 Genetic Testing Webinar\Draft Slide deck Genentic Testing Webinar\Phenylketonuria_testing - Copy.jpg">
              <a:extLst>
                <a:ext uri="{FF2B5EF4-FFF2-40B4-BE49-F238E27FC236}">
                  <a16:creationId xmlns:a16="http://schemas.microsoft.com/office/drawing/2014/main" id="{BD4CC783-748E-2F42-BACF-437B1DE1A7F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79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C848AFC-E6DB-0048-AFEA-1D6F0569BD4F}"/>
                </a:ext>
              </a:extLst>
            </p:cNvPr>
            <p:cNvSpPr/>
            <p:nvPr/>
          </p:nvSpPr>
          <p:spPr>
            <a:xfrm>
              <a:off x="0" y="0"/>
              <a:ext cx="12156260" cy="6858000"/>
            </a:xfrm>
            <a:prstGeom prst="rect">
              <a:avLst/>
            </a:prstGeom>
            <a:gradFill flip="none" rotWithShape="1">
              <a:gsLst>
                <a:gs pos="11000">
                  <a:schemeClr val="bg1">
                    <a:alpha val="0"/>
                    <a:lumMod val="57000"/>
                  </a:schemeClr>
                </a:gs>
                <a:gs pos="70000">
                  <a:schemeClr val="bg1">
                    <a:alpha val="93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AC9E804-8C87-C445-A5B3-EC2943565D3A}"/>
                </a:ext>
              </a:extLst>
            </p:cNvPr>
            <p:cNvCxnSpPr>
              <a:cxnSpLocks/>
            </p:cNvCxnSpPr>
            <p:nvPr/>
          </p:nvCxnSpPr>
          <p:spPr>
            <a:xfrm>
              <a:off x="590973" y="491922"/>
              <a:ext cx="10923348" cy="0"/>
            </a:xfrm>
            <a:prstGeom prst="line">
              <a:avLst/>
            </a:prstGeom>
            <a:ln w="76200" cap="r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DE65A0-23F1-8447-A4FC-324872363F49}"/>
                </a:ext>
              </a:extLst>
            </p:cNvPr>
            <p:cNvCxnSpPr>
              <a:cxnSpLocks/>
            </p:cNvCxnSpPr>
            <p:nvPr/>
          </p:nvCxnSpPr>
          <p:spPr>
            <a:xfrm>
              <a:off x="590973" y="491922"/>
              <a:ext cx="0" cy="5844049"/>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95D4FD-226B-7B45-AFF0-645FEBED386A}"/>
                </a:ext>
              </a:extLst>
            </p:cNvPr>
            <p:cNvCxnSpPr>
              <a:cxnSpLocks/>
            </p:cNvCxnSpPr>
            <p:nvPr/>
          </p:nvCxnSpPr>
          <p:spPr>
            <a:xfrm>
              <a:off x="590973" y="6335971"/>
              <a:ext cx="9230360" cy="0"/>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DC4429-3EF5-C34A-8A5A-43374A935D00}"/>
                </a:ext>
              </a:extLst>
            </p:cNvPr>
            <p:cNvCxnSpPr>
              <a:cxnSpLocks/>
            </p:cNvCxnSpPr>
            <p:nvPr/>
          </p:nvCxnSpPr>
          <p:spPr>
            <a:xfrm>
              <a:off x="11514321" y="491922"/>
              <a:ext cx="0" cy="2352878"/>
            </a:xfrm>
            <a:prstGeom prst="line">
              <a:avLst/>
            </a:prstGeom>
            <a:ln w="76200" cap="rnd"/>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Follow-up genetic evaluation</a:t>
            </a:r>
          </a:p>
        </p:txBody>
      </p:sp>
      <p:sp>
        <p:nvSpPr>
          <p:cNvPr id="3" name="Content Placeholder 2"/>
          <p:cNvSpPr>
            <a:spLocks noGrp="1"/>
          </p:cNvSpPr>
          <p:nvPr>
            <p:ph type="body" sz="quarter" idx="11"/>
          </p:nvPr>
        </p:nvSpPr>
        <p:spPr>
          <a:xfrm>
            <a:off x="671513" y="1644534"/>
            <a:ext cx="10200861" cy="1353562"/>
          </a:xfrm>
        </p:spPr>
        <p:txBody>
          <a:bodyPr>
            <a:normAutofit fontScale="32500" lnSpcReduction="20000"/>
          </a:bodyPr>
          <a:lstStyle/>
          <a:p>
            <a:pPr>
              <a:spcBef>
                <a:spcPts val="600"/>
              </a:spcBef>
            </a:pPr>
            <a:r>
              <a:rPr lang="en-US" sz="6600" dirty="0"/>
              <a:t>Exact </a:t>
            </a:r>
            <a:r>
              <a:rPr lang="en-US" sz="6600" i="1" dirty="0"/>
              <a:t>SMN2</a:t>
            </a:r>
            <a:r>
              <a:rPr lang="en-US" sz="6600" dirty="0"/>
              <a:t> copy number should be obtained if not already performed in newborn screening process</a:t>
            </a:r>
          </a:p>
          <a:p>
            <a:pPr>
              <a:spcBef>
                <a:spcPts val="1200"/>
              </a:spcBef>
            </a:pPr>
            <a:r>
              <a:rPr lang="en-US" sz="6600" dirty="0"/>
              <a:t>Genotype will influence whether or not treatment begins immediately</a:t>
            </a:r>
          </a:p>
          <a:p>
            <a:pPr marL="0" indent="0">
              <a:buNone/>
            </a:pPr>
            <a:endParaRPr lang="en-US" sz="9600" dirty="0"/>
          </a:p>
          <a:p>
            <a:endParaRPr lang="en-US" sz="6400" dirty="0"/>
          </a:p>
        </p:txBody>
      </p:sp>
      <p:grpSp>
        <p:nvGrpSpPr>
          <p:cNvPr id="13" name="Group 12">
            <a:extLst>
              <a:ext uri="{FF2B5EF4-FFF2-40B4-BE49-F238E27FC236}">
                <a16:creationId xmlns:a16="http://schemas.microsoft.com/office/drawing/2014/main" id="{F8F114C0-E3FB-144D-8419-56D53954532A}"/>
              </a:ext>
            </a:extLst>
          </p:cNvPr>
          <p:cNvGrpSpPr/>
          <p:nvPr/>
        </p:nvGrpSpPr>
        <p:grpSpPr>
          <a:xfrm>
            <a:off x="934747" y="3069858"/>
            <a:ext cx="10877739" cy="2764476"/>
            <a:chOff x="878838" y="3150232"/>
            <a:chExt cx="10877739" cy="2764476"/>
          </a:xfrm>
        </p:grpSpPr>
        <p:sp>
          <p:nvSpPr>
            <p:cNvPr id="15" name="Rectangle 14">
              <a:extLst>
                <a:ext uri="{FF2B5EF4-FFF2-40B4-BE49-F238E27FC236}">
                  <a16:creationId xmlns:a16="http://schemas.microsoft.com/office/drawing/2014/main" id="{F1423C00-DFDD-7340-9DCF-8AC53E987946}"/>
                </a:ext>
              </a:extLst>
            </p:cNvPr>
            <p:cNvSpPr/>
            <p:nvPr/>
          </p:nvSpPr>
          <p:spPr>
            <a:xfrm>
              <a:off x="878838" y="3150232"/>
              <a:ext cx="1225899" cy="514554"/>
            </a:xfrm>
            <a:prstGeom prst="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Newborn screening</a:t>
              </a:r>
            </a:p>
          </p:txBody>
        </p:sp>
        <p:sp>
          <p:nvSpPr>
            <p:cNvPr id="16" name="Rectangle 15">
              <a:extLst>
                <a:ext uri="{FF2B5EF4-FFF2-40B4-BE49-F238E27FC236}">
                  <a16:creationId xmlns:a16="http://schemas.microsoft.com/office/drawing/2014/main" id="{7E0E202B-AF6D-D84B-BE3D-CA1467DBF422}"/>
                </a:ext>
              </a:extLst>
            </p:cNvPr>
            <p:cNvSpPr/>
            <p:nvPr/>
          </p:nvSpPr>
          <p:spPr>
            <a:xfrm>
              <a:off x="1740036" y="4186814"/>
              <a:ext cx="1225899" cy="542611"/>
            </a:xfrm>
            <a:prstGeom prst="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Positive screen result</a:t>
              </a:r>
            </a:p>
          </p:txBody>
        </p:sp>
        <p:sp>
          <p:nvSpPr>
            <p:cNvPr id="18" name="Rectangle 17">
              <a:extLst>
                <a:ext uri="{FF2B5EF4-FFF2-40B4-BE49-F238E27FC236}">
                  <a16:creationId xmlns:a16="http://schemas.microsoft.com/office/drawing/2014/main" id="{7F49B994-E26B-2644-8B07-78E30F6FF42D}"/>
                </a:ext>
              </a:extLst>
            </p:cNvPr>
            <p:cNvSpPr/>
            <p:nvPr/>
          </p:nvSpPr>
          <p:spPr>
            <a:xfrm>
              <a:off x="3187000" y="4186814"/>
              <a:ext cx="1225899" cy="542611"/>
            </a:xfrm>
            <a:prstGeom prst="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Confirmatory testing</a:t>
              </a:r>
            </a:p>
          </p:txBody>
        </p:sp>
        <p:sp>
          <p:nvSpPr>
            <p:cNvPr id="19" name="Rectangle 18">
              <a:extLst>
                <a:ext uri="{FF2B5EF4-FFF2-40B4-BE49-F238E27FC236}">
                  <a16:creationId xmlns:a16="http://schemas.microsoft.com/office/drawing/2014/main" id="{BA89BBB7-5BD3-164F-9BB1-B5D2D62492C3}"/>
                </a:ext>
              </a:extLst>
            </p:cNvPr>
            <p:cNvSpPr/>
            <p:nvPr/>
          </p:nvSpPr>
          <p:spPr>
            <a:xfrm>
              <a:off x="6677133" y="3282880"/>
              <a:ext cx="1737360" cy="45720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Probable Type 0</a:t>
              </a:r>
            </a:p>
          </p:txBody>
        </p:sp>
        <p:sp>
          <p:nvSpPr>
            <p:cNvPr id="20" name="Rectangle 19">
              <a:extLst>
                <a:ext uri="{FF2B5EF4-FFF2-40B4-BE49-F238E27FC236}">
                  <a16:creationId xmlns:a16="http://schemas.microsoft.com/office/drawing/2014/main" id="{5913C837-00C1-7C40-A4FB-7A783ACE161A}"/>
                </a:ext>
              </a:extLst>
            </p:cNvPr>
            <p:cNvSpPr/>
            <p:nvPr/>
          </p:nvSpPr>
          <p:spPr>
            <a:xfrm>
              <a:off x="6677133" y="4008033"/>
              <a:ext cx="1737360" cy="45720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Probable Type 1</a:t>
              </a:r>
            </a:p>
          </p:txBody>
        </p:sp>
        <p:sp>
          <p:nvSpPr>
            <p:cNvPr id="21" name="Rectangle 20">
              <a:extLst>
                <a:ext uri="{FF2B5EF4-FFF2-40B4-BE49-F238E27FC236}">
                  <a16:creationId xmlns:a16="http://schemas.microsoft.com/office/drawing/2014/main" id="{64A47740-94A1-D041-9591-D561CA666C17}"/>
                </a:ext>
              </a:extLst>
            </p:cNvPr>
            <p:cNvSpPr/>
            <p:nvPr/>
          </p:nvSpPr>
          <p:spPr>
            <a:xfrm>
              <a:off x="6677133" y="4703044"/>
              <a:ext cx="1737360" cy="45720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Probable Types 2/3</a:t>
              </a:r>
            </a:p>
          </p:txBody>
        </p:sp>
        <p:sp>
          <p:nvSpPr>
            <p:cNvPr id="22" name="Rectangle 21">
              <a:extLst>
                <a:ext uri="{FF2B5EF4-FFF2-40B4-BE49-F238E27FC236}">
                  <a16:creationId xmlns:a16="http://schemas.microsoft.com/office/drawing/2014/main" id="{6321DE06-69B6-D744-A5F5-09287510DCA6}"/>
                </a:ext>
              </a:extLst>
            </p:cNvPr>
            <p:cNvSpPr/>
            <p:nvPr/>
          </p:nvSpPr>
          <p:spPr>
            <a:xfrm>
              <a:off x="6677133" y="5457508"/>
              <a:ext cx="1737360" cy="45720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Probable Types 3/4</a:t>
              </a:r>
            </a:p>
          </p:txBody>
        </p:sp>
        <p:sp>
          <p:nvSpPr>
            <p:cNvPr id="23" name="Rectangle 22">
              <a:extLst>
                <a:ext uri="{FF2B5EF4-FFF2-40B4-BE49-F238E27FC236}">
                  <a16:creationId xmlns:a16="http://schemas.microsoft.com/office/drawing/2014/main" id="{5E6210E3-89CC-F343-99F2-5F45173713CC}"/>
                </a:ext>
              </a:extLst>
            </p:cNvPr>
            <p:cNvSpPr/>
            <p:nvPr/>
          </p:nvSpPr>
          <p:spPr>
            <a:xfrm>
              <a:off x="8728674" y="3281205"/>
              <a:ext cx="3027903" cy="46055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Treatment if truly </a:t>
              </a:r>
              <a:r>
                <a:rPr kumimoji="0" lang="en-US" sz="1400" b="0" i="0" u="none" strike="noStrike" kern="0" cap="none" spc="0" normalizeH="0" baseline="0" noProof="0">
                  <a:ln>
                    <a:noFill/>
                  </a:ln>
                  <a:solidFill>
                    <a:prstClr val="white"/>
                  </a:solidFill>
                  <a:effectLst/>
                  <a:uLnTx/>
                  <a:uFillTx/>
                  <a:latin typeface="Calibri"/>
                  <a:ea typeface="+mn-ea"/>
                  <a:cs typeface="Arial" panose="020B0604020202020204" pitchFamily="34" charset="0"/>
                </a:rPr>
                <a:t>pre-symptomatic; if </a:t>
              </a: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symptoms, physician discretion</a:t>
              </a:r>
            </a:p>
          </p:txBody>
        </p:sp>
        <p:sp>
          <p:nvSpPr>
            <p:cNvPr id="24" name="Rectangle 23">
              <a:extLst>
                <a:ext uri="{FF2B5EF4-FFF2-40B4-BE49-F238E27FC236}">
                  <a16:creationId xmlns:a16="http://schemas.microsoft.com/office/drawing/2014/main" id="{84BBAECA-41A3-174B-B8D6-EB86C3CF3799}"/>
                </a:ext>
              </a:extLst>
            </p:cNvPr>
            <p:cNvSpPr/>
            <p:nvPr/>
          </p:nvSpPr>
          <p:spPr>
            <a:xfrm>
              <a:off x="8728674" y="4006358"/>
              <a:ext cx="3027903" cy="46055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Treatment</a:t>
              </a:r>
            </a:p>
          </p:txBody>
        </p:sp>
        <p:sp>
          <p:nvSpPr>
            <p:cNvPr id="25" name="Rectangle 24">
              <a:extLst>
                <a:ext uri="{FF2B5EF4-FFF2-40B4-BE49-F238E27FC236}">
                  <a16:creationId xmlns:a16="http://schemas.microsoft.com/office/drawing/2014/main" id="{AE9F3DF1-FE1A-FA4E-A5EB-AAA58D7EF70D}"/>
                </a:ext>
              </a:extLst>
            </p:cNvPr>
            <p:cNvSpPr/>
            <p:nvPr/>
          </p:nvSpPr>
          <p:spPr>
            <a:xfrm>
              <a:off x="8728674" y="4701369"/>
              <a:ext cx="3027903" cy="460550"/>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Treatment</a:t>
              </a:r>
            </a:p>
          </p:txBody>
        </p:sp>
        <p:sp>
          <p:nvSpPr>
            <p:cNvPr id="26" name="TextBox 25">
              <a:extLst>
                <a:ext uri="{FF2B5EF4-FFF2-40B4-BE49-F238E27FC236}">
                  <a16:creationId xmlns:a16="http://schemas.microsoft.com/office/drawing/2014/main" id="{4F550F17-385E-0345-B88F-A7323F14AE24}"/>
                </a:ext>
              </a:extLst>
            </p:cNvPr>
            <p:cNvSpPr txBox="1"/>
            <p:nvPr/>
          </p:nvSpPr>
          <p:spPr>
            <a:xfrm>
              <a:off x="4722717" y="3171098"/>
              <a:ext cx="1851789"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prstClr val="black"/>
                  </a:solidFill>
                  <a:effectLst/>
                  <a:uLnTx/>
                  <a:uFillTx/>
                  <a:cs typeface="Arial" panose="020B0604020202020204" pitchFamily="34" charset="0"/>
                </a:rPr>
                <a:t>SMN2</a:t>
              </a:r>
              <a:r>
                <a:rPr kumimoji="0" lang="en-US" sz="1300" b="0" i="0" u="none" strike="noStrike" kern="0" cap="none" spc="0" normalizeH="0" baseline="0" noProof="0" dirty="0">
                  <a:ln>
                    <a:noFill/>
                  </a:ln>
                  <a:solidFill>
                    <a:prstClr val="black"/>
                  </a:solidFill>
                  <a:effectLst/>
                  <a:uLnTx/>
                  <a:uFillTx/>
                  <a:cs typeface="Arial" panose="020B0604020202020204" pitchFamily="34" charset="0"/>
                </a:rPr>
                <a:t> copy number=1</a:t>
              </a:r>
              <a:endParaRPr kumimoji="0" lang="en-US" sz="1300" b="0" i="1" u="none" strike="noStrike" kern="0" cap="none" spc="0" normalizeH="0" baseline="0" noProof="0" dirty="0">
                <a:ln>
                  <a:noFill/>
                </a:ln>
                <a:solidFill>
                  <a:prstClr val="black"/>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85868FDE-33F6-FA48-A662-EDC0BF145700}"/>
                </a:ext>
              </a:extLst>
            </p:cNvPr>
            <p:cNvSpPr txBox="1"/>
            <p:nvPr/>
          </p:nvSpPr>
          <p:spPr>
            <a:xfrm>
              <a:off x="4722717" y="3896256"/>
              <a:ext cx="1851789"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prstClr val="black"/>
                  </a:solidFill>
                  <a:effectLst/>
                  <a:uLnTx/>
                  <a:uFillTx/>
                  <a:cs typeface="Arial" panose="020B0604020202020204" pitchFamily="34" charset="0"/>
                </a:rPr>
                <a:t>SMN2</a:t>
              </a:r>
              <a:r>
                <a:rPr kumimoji="0" lang="en-US" sz="1300" b="0" i="0" u="none" strike="noStrike" kern="0" cap="none" spc="0" normalizeH="0" baseline="0" noProof="0" dirty="0">
                  <a:ln>
                    <a:noFill/>
                  </a:ln>
                  <a:solidFill>
                    <a:prstClr val="black"/>
                  </a:solidFill>
                  <a:effectLst/>
                  <a:uLnTx/>
                  <a:uFillTx/>
                  <a:cs typeface="Arial" panose="020B0604020202020204" pitchFamily="34" charset="0"/>
                </a:rPr>
                <a:t> copy number=2</a:t>
              </a:r>
              <a:endParaRPr kumimoji="0" lang="en-US" sz="1300" b="0" i="1" u="none" strike="noStrike" kern="0" cap="none" spc="0" normalizeH="0" baseline="0" noProof="0" dirty="0">
                <a:ln>
                  <a:noFill/>
                </a:ln>
                <a:solidFill>
                  <a:prstClr val="black"/>
                </a:solidFill>
                <a:effectLst/>
                <a:uLnTx/>
                <a:uFillTx/>
                <a:cs typeface="Arial" panose="020B0604020202020204" pitchFamily="34" charset="0"/>
              </a:endParaRPr>
            </a:p>
          </p:txBody>
        </p:sp>
        <p:sp>
          <p:nvSpPr>
            <p:cNvPr id="28" name="TextBox 27">
              <a:extLst>
                <a:ext uri="{FF2B5EF4-FFF2-40B4-BE49-F238E27FC236}">
                  <a16:creationId xmlns:a16="http://schemas.microsoft.com/office/drawing/2014/main" id="{AC40BB86-F68B-A147-911C-B970133A72A9}"/>
                </a:ext>
              </a:extLst>
            </p:cNvPr>
            <p:cNvSpPr txBox="1"/>
            <p:nvPr/>
          </p:nvSpPr>
          <p:spPr>
            <a:xfrm>
              <a:off x="4722717" y="4599637"/>
              <a:ext cx="1851789"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prstClr val="black"/>
                  </a:solidFill>
                  <a:effectLst/>
                  <a:uLnTx/>
                  <a:uFillTx/>
                  <a:cs typeface="Arial" panose="020B0604020202020204" pitchFamily="34" charset="0"/>
                </a:rPr>
                <a:t>SMN2</a:t>
              </a:r>
              <a:r>
                <a:rPr kumimoji="0" lang="en-US" sz="1300" b="0" i="0" u="none" strike="noStrike" kern="0" cap="none" spc="0" normalizeH="0" baseline="0" noProof="0" dirty="0">
                  <a:ln>
                    <a:noFill/>
                  </a:ln>
                  <a:solidFill>
                    <a:prstClr val="black"/>
                  </a:solidFill>
                  <a:effectLst/>
                  <a:uLnTx/>
                  <a:uFillTx/>
                  <a:cs typeface="Arial" panose="020B0604020202020204" pitchFamily="34" charset="0"/>
                </a:rPr>
                <a:t> copy number=3</a:t>
              </a:r>
              <a:endParaRPr kumimoji="0" lang="en-US" sz="1300" b="0" i="1" u="none" strike="noStrike" kern="0" cap="none" spc="0" normalizeH="0" baseline="0" noProof="0" dirty="0">
                <a:ln>
                  <a:noFill/>
                </a:ln>
                <a:solidFill>
                  <a:prstClr val="black"/>
                </a:solidFill>
                <a:effectLst/>
                <a:uLnTx/>
                <a:uFillTx/>
                <a:cs typeface="Arial" panose="020B0604020202020204" pitchFamily="34" charset="0"/>
              </a:endParaRPr>
            </a:p>
          </p:txBody>
        </p:sp>
        <p:sp>
          <p:nvSpPr>
            <p:cNvPr id="29" name="TextBox 28">
              <a:extLst>
                <a:ext uri="{FF2B5EF4-FFF2-40B4-BE49-F238E27FC236}">
                  <a16:creationId xmlns:a16="http://schemas.microsoft.com/office/drawing/2014/main" id="{EAF63CFC-B750-1246-B039-31689C53057E}"/>
                </a:ext>
              </a:extLst>
            </p:cNvPr>
            <p:cNvSpPr txBox="1"/>
            <p:nvPr/>
          </p:nvSpPr>
          <p:spPr>
            <a:xfrm>
              <a:off x="4722717" y="5333168"/>
              <a:ext cx="1891865"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prstClr val="black"/>
                  </a:solidFill>
                  <a:effectLst/>
                  <a:uLnTx/>
                  <a:uFillTx/>
                  <a:cs typeface="Arial" panose="020B0604020202020204" pitchFamily="34" charset="0"/>
                </a:rPr>
                <a:t>SMN2</a:t>
              </a:r>
              <a:r>
                <a:rPr kumimoji="0" lang="en-US" sz="1300" b="0" i="0" u="none" strike="noStrike" kern="0" cap="none" spc="0" normalizeH="0" baseline="0" noProof="0" dirty="0">
                  <a:ln>
                    <a:noFill/>
                  </a:ln>
                  <a:solidFill>
                    <a:prstClr val="black"/>
                  </a:solidFill>
                  <a:effectLst/>
                  <a:uLnTx/>
                  <a:uFillTx/>
                  <a:cs typeface="Arial" panose="020B0604020202020204" pitchFamily="34" charset="0"/>
                </a:rPr>
                <a:t> copy number ≥4</a:t>
              </a:r>
              <a:endParaRPr kumimoji="0" lang="en-US" sz="1300" b="0" i="1" u="none" strike="noStrike" kern="0" cap="none" spc="0" normalizeH="0" baseline="0" noProof="0" dirty="0">
                <a:ln>
                  <a:noFill/>
                </a:ln>
                <a:solidFill>
                  <a:prstClr val="black"/>
                </a:solidFill>
                <a:effectLst/>
                <a:uLnTx/>
                <a:uFillTx/>
                <a:cs typeface="Arial" panose="020B0604020202020204" pitchFamily="34" charset="0"/>
              </a:endParaRPr>
            </a:p>
          </p:txBody>
        </p:sp>
        <p:cxnSp>
          <p:nvCxnSpPr>
            <p:cNvPr id="30" name="Elbow Connector 29">
              <a:extLst>
                <a:ext uri="{FF2B5EF4-FFF2-40B4-BE49-F238E27FC236}">
                  <a16:creationId xmlns:a16="http://schemas.microsoft.com/office/drawing/2014/main" id="{EB0F9174-C0B7-764B-801B-B00BCD9FD178}"/>
                </a:ext>
              </a:extLst>
            </p:cNvPr>
            <p:cNvCxnSpPr>
              <a:cxnSpLocks/>
              <a:stCxn id="18" idx="3"/>
              <a:endCxn id="19" idx="1"/>
            </p:cNvCxnSpPr>
            <p:nvPr/>
          </p:nvCxnSpPr>
          <p:spPr>
            <a:xfrm flipV="1">
              <a:off x="4412899" y="3511480"/>
              <a:ext cx="2264234" cy="946640"/>
            </a:xfrm>
            <a:prstGeom prst="bentConnector3">
              <a:avLst>
                <a:gd name="adj1" fmla="val 13166"/>
              </a:avLst>
            </a:prstGeom>
            <a:noFill/>
            <a:ln w="25400" cap="flat" cmpd="sng" algn="ctr">
              <a:solidFill>
                <a:sysClr val="windowText" lastClr="000000"/>
              </a:solidFill>
              <a:prstDash val="solid"/>
              <a:headEnd type="none" w="med" len="med"/>
              <a:tailEnd type="triangle" w="med" len="med"/>
            </a:ln>
            <a:effectLst/>
          </p:spPr>
        </p:cxnSp>
        <p:cxnSp>
          <p:nvCxnSpPr>
            <p:cNvPr id="31" name="Elbow Connector 30">
              <a:extLst>
                <a:ext uri="{FF2B5EF4-FFF2-40B4-BE49-F238E27FC236}">
                  <a16:creationId xmlns:a16="http://schemas.microsoft.com/office/drawing/2014/main" id="{1C0CE095-6848-DD4A-BA51-BB5891BAFA03}"/>
                </a:ext>
              </a:extLst>
            </p:cNvPr>
            <p:cNvCxnSpPr>
              <a:cxnSpLocks/>
              <a:stCxn id="18" idx="3"/>
              <a:endCxn id="20" idx="1"/>
            </p:cNvCxnSpPr>
            <p:nvPr/>
          </p:nvCxnSpPr>
          <p:spPr>
            <a:xfrm flipV="1">
              <a:off x="4412899" y="4236633"/>
              <a:ext cx="2264234" cy="221487"/>
            </a:xfrm>
            <a:prstGeom prst="bentConnector3">
              <a:avLst>
                <a:gd name="adj1" fmla="val 13166"/>
              </a:avLst>
            </a:prstGeom>
            <a:noFill/>
            <a:ln w="25400" cap="flat" cmpd="sng" algn="ctr">
              <a:solidFill>
                <a:sysClr val="windowText" lastClr="000000"/>
              </a:solidFill>
              <a:prstDash val="solid"/>
              <a:headEnd type="none" w="med" len="med"/>
              <a:tailEnd type="triangle" w="med" len="med"/>
            </a:ln>
            <a:effectLst/>
          </p:spPr>
        </p:cxnSp>
        <p:cxnSp>
          <p:nvCxnSpPr>
            <p:cNvPr id="32" name="Elbow Connector 31">
              <a:extLst>
                <a:ext uri="{FF2B5EF4-FFF2-40B4-BE49-F238E27FC236}">
                  <a16:creationId xmlns:a16="http://schemas.microsoft.com/office/drawing/2014/main" id="{A4392E20-CC02-7644-AB6A-87A109824B6E}"/>
                </a:ext>
              </a:extLst>
            </p:cNvPr>
            <p:cNvCxnSpPr>
              <a:cxnSpLocks/>
              <a:stCxn id="18" idx="3"/>
              <a:endCxn id="21" idx="1"/>
            </p:cNvCxnSpPr>
            <p:nvPr/>
          </p:nvCxnSpPr>
          <p:spPr>
            <a:xfrm>
              <a:off x="4412899" y="4458120"/>
              <a:ext cx="2264234" cy="473524"/>
            </a:xfrm>
            <a:prstGeom prst="bentConnector3">
              <a:avLst>
                <a:gd name="adj1" fmla="val 13166"/>
              </a:avLst>
            </a:prstGeom>
            <a:noFill/>
            <a:ln w="25400" cap="flat" cmpd="sng" algn="ctr">
              <a:solidFill>
                <a:sysClr val="windowText" lastClr="000000"/>
              </a:solidFill>
              <a:prstDash val="solid"/>
              <a:headEnd type="none" w="med" len="med"/>
              <a:tailEnd type="triangle" w="med" len="med"/>
            </a:ln>
            <a:effectLst/>
          </p:spPr>
        </p:cxnSp>
        <p:cxnSp>
          <p:nvCxnSpPr>
            <p:cNvPr id="33" name="Elbow Connector 32">
              <a:extLst>
                <a:ext uri="{FF2B5EF4-FFF2-40B4-BE49-F238E27FC236}">
                  <a16:creationId xmlns:a16="http://schemas.microsoft.com/office/drawing/2014/main" id="{66228BEF-CC9D-5145-86EB-79E00F2FD367}"/>
                </a:ext>
              </a:extLst>
            </p:cNvPr>
            <p:cNvCxnSpPr>
              <a:cxnSpLocks/>
              <a:stCxn id="18" idx="3"/>
              <a:endCxn id="22" idx="1"/>
            </p:cNvCxnSpPr>
            <p:nvPr/>
          </p:nvCxnSpPr>
          <p:spPr>
            <a:xfrm>
              <a:off x="4412899" y="4458120"/>
              <a:ext cx="2264234" cy="1227988"/>
            </a:xfrm>
            <a:prstGeom prst="bentConnector3">
              <a:avLst>
                <a:gd name="adj1" fmla="val 13166"/>
              </a:avLst>
            </a:prstGeom>
            <a:noFill/>
            <a:ln w="25400" cap="flat" cmpd="sng" algn="ctr">
              <a:solidFill>
                <a:sysClr val="windowText" lastClr="000000"/>
              </a:solidFill>
              <a:prstDash val="solid"/>
              <a:headEnd type="none" w="med" len="med"/>
              <a:tailEnd type="triangle" w="med" len="med"/>
            </a:ln>
            <a:effectLst/>
          </p:spPr>
        </p:cxnSp>
        <p:cxnSp>
          <p:nvCxnSpPr>
            <p:cNvPr id="35" name="Straight Arrow Connector 34">
              <a:extLst>
                <a:ext uri="{FF2B5EF4-FFF2-40B4-BE49-F238E27FC236}">
                  <a16:creationId xmlns:a16="http://schemas.microsoft.com/office/drawing/2014/main" id="{A93F81DF-58FF-6D4E-BE62-C15A69703A7A}"/>
                </a:ext>
              </a:extLst>
            </p:cNvPr>
            <p:cNvCxnSpPr>
              <a:cxnSpLocks/>
              <a:stCxn id="16" idx="3"/>
              <a:endCxn id="18" idx="1"/>
            </p:cNvCxnSpPr>
            <p:nvPr/>
          </p:nvCxnSpPr>
          <p:spPr>
            <a:xfrm>
              <a:off x="2965935" y="4458120"/>
              <a:ext cx="221065" cy="0"/>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36" name="Straight Arrow Connector 35">
              <a:extLst>
                <a:ext uri="{FF2B5EF4-FFF2-40B4-BE49-F238E27FC236}">
                  <a16:creationId xmlns:a16="http://schemas.microsoft.com/office/drawing/2014/main" id="{32ECDEED-DB64-5B4F-85EF-F09899318303}"/>
                </a:ext>
              </a:extLst>
            </p:cNvPr>
            <p:cNvCxnSpPr>
              <a:cxnSpLocks/>
              <a:stCxn id="19" idx="3"/>
              <a:endCxn id="23" idx="1"/>
            </p:cNvCxnSpPr>
            <p:nvPr/>
          </p:nvCxnSpPr>
          <p:spPr>
            <a:xfrm>
              <a:off x="8414493" y="3511480"/>
              <a:ext cx="314181" cy="0"/>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37" name="Straight Arrow Connector 36">
              <a:extLst>
                <a:ext uri="{FF2B5EF4-FFF2-40B4-BE49-F238E27FC236}">
                  <a16:creationId xmlns:a16="http://schemas.microsoft.com/office/drawing/2014/main" id="{41310FCB-0B37-D54D-80AA-5960307AD8B0}"/>
                </a:ext>
              </a:extLst>
            </p:cNvPr>
            <p:cNvCxnSpPr>
              <a:cxnSpLocks/>
              <a:stCxn id="20" idx="3"/>
              <a:endCxn id="24" idx="1"/>
            </p:cNvCxnSpPr>
            <p:nvPr/>
          </p:nvCxnSpPr>
          <p:spPr>
            <a:xfrm>
              <a:off x="8414493" y="4236633"/>
              <a:ext cx="314181" cy="0"/>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38" name="Straight Arrow Connector 37">
              <a:extLst>
                <a:ext uri="{FF2B5EF4-FFF2-40B4-BE49-F238E27FC236}">
                  <a16:creationId xmlns:a16="http://schemas.microsoft.com/office/drawing/2014/main" id="{08278E9E-AB5E-A447-839C-4971281E3646}"/>
                </a:ext>
              </a:extLst>
            </p:cNvPr>
            <p:cNvCxnSpPr>
              <a:cxnSpLocks/>
              <a:stCxn id="21" idx="3"/>
              <a:endCxn id="25" idx="1"/>
            </p:cNvCxnSpPr>
            <p:nvPr/>
          </p:nvCxnSpPr>
          <p:spPr>
            <a:xfrm>
              <a:off x="8414493" y="4931644"/>
              <a:ext cx="314181" cy="0"/>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39" name="Straight Arrow Connector 38">
              <a:extLst>
                <a:ext uri="{FF2B5EF4-FFF2-40B4-BE49-F238E27FC236}">
                  <a16:creationId xmlns:a16="http://schemas.microsoft.com/office/drawing/2014/main" id="{374CE0C4-3B54-8C47-8E18-C9F6733A6B68}"/>
                </a:ext>
              </a:extLst>
            </p:cNvPr>
            <p:cNvCxnSpPr>
              <a:cxnSpLocks/>
              <a:stCxn id="22" idx="3"/>
            </p:cNvCxnSpPr>
            <p:nvPr/>
          </p:nvCxnSpPr>
          <p:spPr>
            <a:xfrm>
              <a:off x="8414493" y="5686108"/>
              <a:ext cx="314181" cy="0"/>
            </a:xfrm>
            <a:prstGeom prst="straightConnector1">
              <a:avLst/>
            </a:prstGeom>
            <a:noFill/>
            <a:ln w="25400" cap="flat" cmpd="sng" algn="ctr">
              <a:solidFill>
                <a:sysClr val="windowText" lastClr="000000"/>
              </a:solidFill>
              <a:prstDash val="solid"/>
              <a:headEnd type="none" w="med" len="med"/>
              <a:tailEnd type="triangle" w="med" len="med"/>
            </a:ln>
            <a:effectLst/>
          </p:spPr>
        </p:cxnSp>
      </p:grpSp>
      <p:sp>
        <p:nvSpPr>
          <p:cNvPr id="40" name="Rectangle 39">
            <a:extLst>
              <a:ext uri="{FF2B5EF4-FFF2-40B4-BE49-F238E27FC236}">
                <a16:creationId xmlns:a16="http://schemas.microsoft.com/office/drawing/2014/main" id="{D7EAB600-8BAD-7942-9AAF-ADEB9958260A}"/>
              </a:ext>
            </a:extLst>
          </p:cNvPr>
          <p:cNvSpPr/>
          <p:nvPr/>
        </p:nvSpPr>
        <p:spPr>
          <a:xfrm>
            <a:off x="639569" y="6023336"/>
            <a:ext cx="8009497" cy="230832"/>
          </a:xfrm>
          <a:prstGeom prst="rect">
            <a:avLst/>
          </a:prstGeom>
        </p:spPr>
        <p:txBody>
          <a:bodyPr wrap="square" numCol="3" spcCol="0">
            <a:spAutoFit/>
          </a:bodyPr>
          <a:lstStyle/>
          <a:p>
            <a:pPr marL="115888" indent="-115888">
              <a:buClrTx/>
              <a:buFont typeface="+mj-lt"/>
              <a:buAutoNum type="arabicPeriod"/>
            </a:pPr>
            <a:r>
              <a:rPr lang="da-DK" sz="900" dirty="0"/>
              <a:t>Baker et al., 2019	2. </a:t>
            </a:r>
            <a:r>
              <a:rPr lang="da-DK" sz="900" dirty="0" err="1"/>
              <a:t>Glascock</a:t>
            </a:r>
            <a:r>
              <a:rPr lang="da-DK" sz="900" dirty="0"/>
              <a:t>  et al., 2018		3. </a:t>
            </a:r>
            <a:r>
              <a:rPr lang="da-DK" sz="900" dirty="0" err="1"/>
              <a:t>Chien</a:t>
            </a:r>
            <a:r>
              <a:rPr lang="da-DK" sz="900" dirty="0"/>
              <a:t> et al. 2017</a:t>
            </a:r>
          </a:p>
        </p:txBody>
      </p:sp>
      <p:cxnSp>
        <p:nvCxnSpPr>
          <p:cNvPr id="43" name="Elbow Connector 42">
            <a:extLst>
              <a:ext uri="{FF2B5EF4-FFF2-40B4-BE49-F238E27FC236}">
                <a16:creationId xmlns:a16="http://schemas.microsoft.com/office/drawing/2014/main" id="{050B5BB0-05F4-6247-BA92-147266C79175}"/>
              </a:ext>
            </a:extLst>
          </p:cNvPr>
          <p:cNvCxnSpPr>
            <a:cxnSpLocks/>
            <a:endCxn id="16" idx="1"/>
          </p:cNvCxnSpPr>
          <p:nvPr/>
        </p:nvCxnSpPr>
        <p:spPr>
          <a:xfrm rot="16200000" flipH="1">
            <a:off x="1211424" y="3793225"/>
            <a:ext cx="778262" cy="390780"/>
          </a:xfrm>
          <a:prstGeom prst="bentConnector2">
            <a:avLst/>
          </a:prstGeom>
          <a:noFill/>
          <a:ln w="25400" cap="flat" cmpd="sng" algn="ctr">
            <a:solidFill>
              <a:sysClr val="windowText" lastClr="000000"/>
            </a:solidFill>
            <a:prstDash val="solid"/>
            <a:headEnd type="none" w="med" len="med"/>
            <a:tailEnd type="triangle" w="med" len="med"/>
          </a:ln>
          <a:effectLst/>
        </p:spPr>
      </p:cxnSp>
    </p:spTree>
    <p:extLst>
      <p:ext uri="{BB962C8B-B14F-4D97-AF65-F5344CB8AC3E}">
        <p14:creationId xmlns:p14="http://schemas.microsoft.com/office/powerpoint/2010/main" val="101009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management guidelines</a:t>
            </a:r>
          </a:p>
        </p:txBody>
      </p:sp>
      <p:sp>
        <p:nvSpPr>
          <p:cNvPr id="4" name="Slide Number Placeholder 3"/>
          <p:cNvSpPr>
            <a:spLocks noGrp="1"/>
          </p:cNvSpPr>
          <p:nvPr>
            <p:ph type="sldNum" sz="quarter" idx="4"/>
          </p:nvPr>
        </p:nvSpPr>
        <p:spPr/>
        <p:txBody>
          <a:bodyPr/>
          <a:lstStyle/>
          <a:p>
            <a:fld id="{103F912F-1C8C-4406-A72D-DDC68CC735EB}" type="slidenum">
              <a:rPr lang="en-US" smtClean="0"/>
              <a:pPr/>
              <a:t>14</a:t>
            </a:fld>
            <a:endParaRPr lang="en-US" dirty="0"/>
          </a:p>
        </p:txBody>
      </p:sp>
      <p:sp>
        <p:nvSpPr>
          <p:cNvPr id="3" name="Content Placeholder 2"/>
          <p:cNvSpPr>
            <a:spLocks noGrp="1"/>
          </p:cNvSpPr>
          <p:nvPr>
            <p:ph sz="quarter" idx="10"/>
          </p:nvPr>
        </p:nvSpPr>
        <p:spPr/>
        <p:txBody>
          <a:bodyPr>
            <a:normAutofit/>
          </a:bodyPr>
          <a:lstStyle/>
          <a:p>
            <a:r>
              <a:rPr lang="en-US" sz="1600" dirty="0"/>
              <a:t>Standard of care management includes a range of supportive interventions to achieve the best possible clinical outcomes:</a:t>
            </a:r>
          </a:p>
          <a:p>
            <a:pPr lvl="1"/>
            <a:r>
              <a:rPr lang="en-US" sz="1600" dirty="0"/>
              <a:t>Respiratory support: ventilatory support and airway clearance is generally needed to minimize morbidity and mortality of disease</a:t>
            </a:r>
          </a:p>
          <a:p>
            <a:pPr lvl="1"/>
            <a:r>
              <a:rPr lang="en-US" sz="1600" dirty="0"/>
              <a:t>Nutritional support</a:t>
            </a:r>
          </a:p>
          <a:p>
            <a:pPr lvl="1"/>
            <a:r>
              <a:rPr lang="en-US" sz="1600" dirty="0"/>
              <a:t>Physical therapy to preserve mobility, orthopedic support or surgeries</a:t>
            </a:r>
          </a:p>
          <a:p>
            <a:pPr lvl="1"/>
            <a:endParaRPr lang="en-US" sz="1600" i="1" dirty="0"/>
          </a:p>
          <a:p>
            <a:r>
              <a:rPr lang="en-US" sz="1600" dirty="0"/>
              <a:t>Surveillance: </a:t>
            </a:r>
          </a:p>
          <a:p>
            <a:pPr lvl="1"/>
            <a:r>
              <a:rPr lang="en-US" sz="1600" dirty="0" err="1"/>
              <a:t>Presymptomatic</a:t>
            </a:r>
            <a:r>
              <a:rPr lang="en-US" sz="1600" dirty="0"/>
              <a:t> individuals require monitoring for development of symptoms to determine appropriate timing to initiate targeted and supportive therapies</a:t>
            </a:r>
          </a:p>
          <a:p>
            <a:endParaRPr lang="en-US" sz="1600" dirty="0"/>
          </a:p>
          <a:p>
            <a:r>
              <a:rPr lang="en-US" sz="1600" dirty="0"/>
              <a:t>Agents/circumstances to avoid: </a:t>
            </a:r>
          </a:p>
          <a:p>
            <a:pPr lvl="1"/>
            <a:r>
              <a:rPr lang="en-US" sz="1600" dirty="0"/>
              <a:t>Prolonged fasting, particularly in the acutely ill infant with SMA</a:t>
            </a:r>
          </a:p>
        </p:txBody>
      </p:sp>
      <p:sp>
        <p:nvSpPr>
          <p:cNvPr id="5" name="Rectangle 4"/>
          <p:cNvSpPr/>
          <p:nvPr/>
        </p:nvSpPr>
        <p:spPr>
          <a:xfrm>
            <a:off x="609600" y="6059902"/>
            <a:ext cx="5925551" cy="230832"/>
          </a:xfrm>
          <a:prstGeom prst="rect">
            <a:avLst/>
          </a:prstGeom>
        </p:spPr>
        <p:txBody>
          <a:bodyPr wrap="square" numCol="3" spcCol="0">
            <a:spAutoFit/>
          </a:bodyPr>
          <a:lstStyle/>
          <a:p>
            <a:pPr marL="115888" indent="-115888">
              <a:buClrTx/>
              <a:buFont typeface="+mj-lt"/>
              <a:buAutoNum type="arabicPeriod"/>
            </a:pPr>
            <a:r>
              <a:rPr lang="da-DK" sz="900" dirty="0"/>
              <a:t>Prior, et al., 2020</a:t>
            </a:r>
          </a:p>
        </p:txBody>
      </p:sp>
    </p:spTree>
    <p:extLst>
      <p:ext uri="{BB962C8B-B14F-4D97-AF65-F5344CB8AC3E}">
        <p14:creationId xmlns:p14="http://schemas.microsoft.com/office/powerpoint/2010/main" val="296366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21" y="229263"/>
            <a:ext cx="11201400" cy="1325563"/>
          </a:xfrm>
        </p:spPr>
        <p:txBody>
          <a:bodyPr/>
          <a:lstStyle/>
          <a:p>
            <a:r>
              <a:rPr lang="en-US" dirty="0"/>
              <a:t>Multidisciplinary care</a:t>
            </a:r>
          </a:p>
        </p:txBody>
      </p:sp>
      <p:sp>
        <p:nvSpPr>
          <p:cNvPr id="4" name="Slide Number Placeholder 3"/>
          <p:cNvSpPr>
            <a:spLocks noGrp="1"/>
          </p:cNvSpPr>
          <p:nvPr>
            <p:ph type="sldNum" sz="quarter" idx="4"/>
          </p:nvPr>
        </p:nvSpPr>
        <p:spPr/>
        <p:txBody>
          <a:bodyPr/>
          <a:lstStyle/>
          <a:p>
            <a:fld id="{103F912F-1C8C-4406-A72D-DDC68CC735EB}" type="slidenum">
              <a:rPr lang="en-US" smtClean="0"/>
              <a:pPr/>
              <a:t>15</a:t>
            </a:fld>
            <a:endParaRPr lang="en-US" dirty="0"/>
          </a:p>
        </p:txBody>
      </p:sp>
      <p:sp>
        <p:nvSpPr>
          <p:cNvPr id="31" name="Rectangle 30"/>
          <p:cNvSpPr/>
          <p:nvPr/>
        </p:nvSpPr>
        <p:spPr>
          <a:xfrm>
            <a:off x="662774" y="2432430"/>
            <a:ext cx="5246914" cy="193899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400" dirty="0">
                <a:solidFill>
                  <a:schemeClr val="bg1"/>
                </a:solidFill>
              </a:rPr>
              <a:t>Proactive supportive treatment by a </a:t>
            </a:r>
            <a:r>
              <a:rPr lang="en-US" sz="2400" b="1" dirty="0">
                <a:solidFill>
                  <a:schemeClr val="bg1"/>
                </a:solidFill>
              </a:rPr>
              <a:t>multidisciplinary team </a:t>
            </a:r>
            <a:r>
              <a:rPr lang="en-US" sz="2400" dirty="0">
                <a:solidFill>
                  <a:schemeClr val="bg1"/>
                </a:solidFill>
              </a:rPr>
              <a:t>is essential to reduce symptom severity, particularly in the most severe cases of SMA. </a:t>
            </a:r>
          </a:p>
        </p:txBody>
      </p:sp>
      <p:sp>
        <p:nvSpPr>
          <p:cNvPr id="6" name="Rectangle 5"/>
          <p:cNvSpPr/>
          <p:nvPr/>
        </p:nvSpPr>
        <p:spPr>
          <a:xfrm>
            <a:off x="545421" y="5944865"/>
            <a:ext cx="5925551" cy="230832"/>
          </a:xfrm>
          <a:prstGeom prst="rect">
            <a:avLst/>
          </a:prstGeom>
        </p:spPr>
        <p:txBody>
          <a:bodyPr wrap="square" numCol="3" spcCol="0">
            <a:spAutoFit/>
          </a:bodyPr>
          <a:lstStyle/>
          <a:p>
            <a:pPr marL="115888" indent="-115888">
              <a:buClrTx/>
              <a:buFont typeface="+mj-lt"/>
              <a:buAutoNum type="arabicPeriod"/>
            </a:pPr>
            <a:r>
              <a:rPr lang="da-DK" sz="900" dirty="0"/>
              <a:t>Mercuri, et al., 2018</a:t>
            </a:r>
          </a:p>
          <a:p>
            <a:pPr marL="115888" indent="-115888">
              <a:buClrTx/>
              <a:buFont typeface="+mj-lt"/>
              <a:buAutoNum type="arabicPeriod"/>
            </a:pPr>
            <a:r>
              <a:rPr lang="da-DK" sz="900" dirty="0"/>
              <a:t>Finkel, et al., 2018</a:t>
            </a:r>
          </a:p>
        </p:txBody>
      </p:sp>
      <p:grpSp>
        <p:nvGrpSpPr>
          <p:cNvPr id="49" name="Group 48">
            <a:extLst>
              <a:ext uri="{FF2B5EF4-FFF2-40B4-BE49-F238E27FC236}">
                <a16:creationId xmlns:a16="http://schemas.microsoft.com/office/drawing/2014/main" id="{5D6ADD38-66D1-7949-920D-CFF194B19878}"/>
              </a:ext>
            </a:extLst>
          </p:cNvPr>
          <p:cNvGrpSpPr/>
          <p:nvPr/>
        </p:nvGrpSpPr>
        <p:grpSpPr>
          <a:xfrm>
            <a:off x="6146121" y="1155906"/>
            <a:ext cx="5215683" cy="4750684"/>
            <a:chOff x="796035" y="1406886"/>
            <a:chExt cx="5215683" cy="4750684"/>
          </a:xfrm>
        </p:grpSpPr>
        <p:grpSp>
          <p:nvGrpSpPr>
            <p:cNvPr id="50" name="Group 49">
              <a:extLst>
                <a:ext uri="{FF2B5EF4-FFF2-40B4-BE49-F238E27FC236}">
                  <a16:creationId xmlns:a16="http://schemas.microsoft.com/office/drawing/2014/main" id="{B1209FA5-F691-F942-AEEE-C1DCF443EC41}"/>
                </a:ext>
              </a:extLst>
            </p:cNvPr>
            <p:cNvGrpSpPr/>
            <p:nvPr/>
          </p:nvGrpSpPr>
          <p:grpSpPr>
            <a:xfrm>
              <a:off x="796035" y="1406886"/>
              <a:ext cx="5215683" cy="4750287"/>
              <a:chOff x="5551646" y="1484085"/>
              <a:chExt cx="5215683" cy="4750287"/>
            </a:xfrm>
          </p:grpSpPr>
          <p:grpSp>
            <p:nvGrpSpPr>
              <p:cNvPr id="57" name="Group 56">
                <a:extLst>
                  <a:ext uri="{FF2B5EF4-FFF2-40B4-BE49-F238E27FC236}">
                    <a16:creationId xmlns:a16="http://schemas.microsoft.com/office/drawing/2014/main" id="{C8EF6978-8F1D-2847-A3D3-5B534DC5BEB0}"/>
                  </a:ext>
                </a:extLst>
              </p:cNvPr>
              <p:cNvGrpSpPr/>
              <p:nvPr/>
            </p:nvGrpSpPr>
            <p:grpSpPr>
              <a:xfrm>
                <a:off x="5607326" y="1484085"/>
                <a:ext cx="5147046" cy="4720424"/>
                <a:chOff x="4833843" y="1436689"/>
                <a:chExt cx="5540230" cy="4778706"/>
              </a:xfrm>
            </p:grpSpPr>
            <p:grpSp>
              <p:nvGrpSpPr>
                <p:cNvPr id="77" name="Group 76">
                  <a:extLst>
                    <a:ext uri="{FF2B5EF4-FFF2-40B4-BE49-F238E27FC236}">
                      <a16:creationId xmlns:a16="http://schemas.microsoft.com/office/drawing/2014/main" id="{D23691E6-C777-CD4E-A848-04EF70FA359F}"/>
                    </a:ext>
                  </a:extLst>
                </p:cNvPr>
                <p:cNvGrpSpPr/>
                <p:nvPr/>
              </p:nvGrpSpPr>
              <p:grpSpPr>
                <a:xfrm>
                  <a:off x="4833843" y="1436689"/>
                  <a:ext cx="5540230" cy="4362532"/>
                  <a:chOff x="4833843" y="1436689"/>
                  <a:chExt cx="5540230" cy="4362532"/>
                </a:xfrm>
              </p:grpSpPr>
              <p:sp>
                <p:nvSpPr>
                  <p:cNvPr id="81" name="Rectangle 80">
                    <a:extLst>
                      <a:ext uri="{FF2B5EF4-FFF2-40B4-BE49-F238E27FC236}">
                        <a16:creationId xmlns:a16="http://schemas.microsoft.com/office/drawing/2014/main" id="{11CF391A-53C3-CE4C-9739-B455ED09A11D}"/>
                      </a:ext>
                    </a:extLst>
                  </p:cNvPr>
                  <p:cNvSpPr/>
                  <p:nvPr/>
                </p:nvSpPr>
                <p:spPr>
                  <a:xfrm>
                    <a:off x="5510463" y="1937084"/>
                    <a:ext cx="4259179" cy="3862137"/>
                  </a:xfrm>
                  <a:prstGeom prst="rect">
                    <a:avLst/>
                  </a:prstGeom>
                  <a:noFill/>
                  <a:ln w="76200" cap="flat" cmpd="sng" algn="ctr">
                    <a:solidFill>
                      <a:srgbClr val="F1B43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A4C4F"/>
                      </a:solidFill>
                      <a:effectLst/>
                      <a:uLnTx/>
                      <a:uFillTx/>
                      <a:latin typeface="Arial"/>
                      <a:ea typeface="+mn-ea"/>
                      <a:cs typeface="+mn-cs"/>
                    </a:endParaRPr>
                  </a:p>
                </p:txBody>
              </p:sp>
              <p:sp>
                <p:nvSpPr>
                  <p:cNvPr id="82" name="Rounded Rectangle 2">
                    <a:extLst>
                      <a:ext uri="{FF2B5EF4-FFF2-40B4-BE49-F238E27FC236}">
                        <a16:creationId xmlns:a16="http://schemas.microsoft.com/office/drawing/2014/main" id="{08062E3F-29B3-E641-B8D5-20B6B7E8DBE2}"/>
                      </a:ext>
                    </a:extLst>
                  </p:cNvPr>
                  <p:cNvSpPr/>
                  <p:nvPr/>
                </p:nvSpPr>
                <p:spPr>
                  <a:xfrm>
                    <a:off x="6689559" y="2911642"/>
                    <a:ext cx="1828800" cy="1828800"/>
                  </a:xfrm>
                  <a:prstGeom prst="roundRect">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83" name="Straight Connector 82">
                    <a:extLst>
                      <a:ext uri="{FF2B5EF4-FFF2-40B4-BE49-F238E27FC236}">
                        <a16:creationId xmlns:a16="http://schemas.microsoft.com/office/drawing/2014/main" id="{9A7B2F46-5222-8C46-9A0D-6CC84BE500AE}"/>
                      </a:ext>
                    </a:extLst>
                  </p:cNvPr>
                  <p:cNvCxnSpPr>
                    <a:cxnSpLocks/>
                  </p:cNvCxnSpPr>
                  <p:nvPr/>
                </p:nvCxnSpPr>
                <p:spPr>
                  <a:xfrm>
                    <a:off x="8046964" y="4268570"/>
                    <a:ext cx="1361573" cy="1167063"/>
                  </a:xfrm>
                  <a:prstGeom prst="line">
                    <a:avLst/>
                  </a:prstGeom>
                  <a:solidFill>
                    <a:schemeClr val="accent1"/>
                  </a:solidFill>
                  <a:ln w="76200" cap="flat" cmpd="sng" algn="ctr">
                    <a:solidFill>
                      <a:schemeClr val="accent1"/>
                    </a:solidFill>
                    <a:prstDash val="solid"/>
                    <a:miter lim="800000"/>
                  </a:ln>
                  <a:effectLst/>
                </p:spPr>
              </p:cxnSp>
              <p:cxnSp>
                <p:nvCxnSpPr>
                  <p:cNvPr id="84" name="Straight Connector 83">
                    <a:extLst>
                      <a:ext uri="{FF2B5EF4-FFF2-40B4-BE49-F238E27FC236}">
                        <a16:creationId xmlns:a16="http://schemas.microsoft.com/office/drawing/2014/main" id="{7EA384D3-80F7-7D46-AC85-0E2CBC06375B}"/>
                      </a:ext>
                    </a:extLst>
                  </p:cNvPr>
                  <p:cNvCxnSpPr>
                    <a:cxnSpLocks/>
                  </p:cNvCxnSpPr>
                  <p:nvPr/>
                </p:nvCxnSpPr>
                <p:spPr>
                  <a:xfrm>
                    <a:off x="5510463" y="1949116"/>
                    <a:ext cx="1361573" cy="1167063"/>
                  </a:xfrm>
                  <a:prstGeom prst="line">
                    <a:avLst/>
                  </a:prstGeom>
                  <a:solidFill>
                    <a:schemeClr val="accent1"/>
                  </a:solidFill>
                  <a:ln w="76200" cap="flat" cmpd="sng" algn="ctr">
                    <a:solidFill>
                      <a:schemeClr val="accent1"/>
                    </a:solidFill>
                    <a:prstDash val="solid"/>
                    <a:miter lim="800000"/>
                  </a:ln>
                  <a:effectLst/>
                </p:spPr>
              </p:cxnSp>
              <p:cxnSp>
                <p:nvCxnSpPr>
                  <p:cNvPr id="85" name="Straight Connector 84">
                    <a:extLst>
                      <a:ext uri="{FF2B5EF4-FFF2-40B4-BE49-F238E27FC236}">
                        <a16:creationId xmlns:a16="http://schemas.microsoft.com/office/drawing/2014/main" id="{4DA7E5EA-231D-7843-9D88-BA584A76A72F}"/>
                      </a:ext>
                    </a:extLst>
                  </p:cNvPr>
                  <p:cNvCxnSpPr>
                    <a:cxnSpLocks/>
                  </p:cNvCxnSpPr>
                  <p:nvPr/>
                </p:nvCxnSpPr>
                <p:spPr>
                  <a:xfrm>
                    <a:off x="7603957" y="1935764"/>
                    <a:ext cx="0" cy="1289844"/>
                  </a:xfrm>
                  <a:prstGeom prst="line">
                    <a:avLst/>
                  </a:prstGeom>
                  <a:solidFill>
                    <a:schemeClr val="accent2"/>
                  </a:solidFill>
                  <a:ln w="76200" cap="flat" cmpd="sng" algn="ctr">
                    <a:solidFill>
                      <a:schemeClr val="accent1"/>
                    </a:solidFill>
                    <a:prstDash val="solid"/>
                    <a:miter lim="800000"/>
                  </a:ln>
                  <a:effectLst/>
                </p:spPr>
              </p:cxnSp>
              <p:cxnSp>
                <p:nvCxnSpPr>
                  <p:cNvPr id="86" name="Straight Connector 85">
                    <a:extLst>
                      <a:ext uri="{FF2B5EF4-FFF2-40B4-BE49-F238E27FC236}">
                        <a16:creationId xmlns:a16="http://schemas.microsoft.com/office/drawing/2014/main" id="{85DE26BC-D259-8245-B318-06DBBD113717}"/>
                      </a:ext>
                    </a:extLst>
                  </p:cNvPr>
                  <p:cNvCxnSpPr>
                    <a:cxnSpLocks/>
                  </p:cNvCxnSpPr>
                  <p:nvPr/>
                </p:nvCxnSpPr>
                <p:spPr>
                  <a:xfrm>
                    <a:off x="7603957" y="4509377"/>
                    <a:ext cx="0" cy="1289844"/>
                  </a:xfrm>
                  <a:prstGeom prst="line">
                    <a:avLst/>
                  </a:prstGeom>
                  <a:solidFill>
                    <a:schemeClr val="accent1"/>
                  </a:solidFill>
                  <a:ln w="76200" cap="flat" cmpd="sng" algn="ctr">
                    <a:solidFill>
                      <a:schemeClr val="accent1"/>
                    </a:solidFill>
                    <a:prstDash val="solid"/>
                    <a:miter lim="800000"/>
                  </a:ln>
                  <a:effectLst/>
                </p:spPr>
              </p:cxnSp>
              <p:cxnSp>
                <p:nvCxnSpPr>
                  <p:cNvPr id="87" name="Straight Connector 86">
                    <a:extLst>
                      <a:ext uri="{FF2B5EF4-FFF2-40B4-BE49-F238E27FC236}">
                        <a16:creationId xmlns:a16="http://schemas.microsoft.com/office/drawing/2014/main" id="{4BB4F07D-1F96-E24E-8E5D-00EF3CDC0817}"/>
                      </a:ext>
                    </a:extLst>
                  </p:cNvPr>
                  <p:cNvCxnSpPr>
                    <a:cxnSpLocks/>
                  </p:cNvCxnSpPr>
                  <p:nvPr/>
                </p:nvCxnSpPr>
                <p:spPr>
                  <a:xfrm>
                    <a:off x="8365721" y="3826042"/>
                    <a:ext cx="1089016" cy="0"/>
                  </a:xfrm>
                  <a:prstGeom prst="line">
                    <a:avLst/>
                  </a:prstGeom>
                  <a:solidFill>
                    <a:schemeClr val="accent1"/>
                  </a:solidFill>
                  <a:ln w="76200" cap="flat" cmpd="sng" algn="ctr">
                    <a:solidFill>
                      <a:schemeClr val="accent1"/>
                    </a:solidFill>
                    <a:prstDash val="solid"/>
                    <a:miter lim="800000"/>
                  </a:ln>
                  <a:effectLst/>
                </p:spPr>
              </p:cxnSp>
              <p:cxnSp>
                <p:nvCxnSpPr>
                  <p:cNvPr id="88" name="Straight Connector 87">
                    <a:extLst>
                      <a:ext uri="{FF2B5EF4-FFF2-40B4-BE49-F238E27FC236}">
                        <a16:creationId xmlns:a16="http://schemas.microsoft.com/office/drawing/2014/main" id="{D5DB7CE9-3B1D-754A-96B9-E3D5632AAA95}"/>
                      </a:ext>
                    </a:extLst>
                  </p:cNvPr>
                  <p:cNvCxnSpPr>
                    <a:cxnSpLocks/>
                  </p:cNvCxnSpPr>
                  <p:nvPr/>
                </p:nvCxnSpPr>
                <p:spPr>
                  <a:xfrm>
                    <a:off x="6028312" y="3864141"/>
                    <a:ext cx="1089016" cy="0"/>
                  </a:xfrm>
                  <a:prstGeom prst="line">
                    <a:avLst/>
                  </a:prstGeom>
                  <a:solidFill>
                    <a:schemeClr val="accent1"/>
                  </a:solidFill>
                  <a:ln w="76200" cap="flat" cmpd="sng" algn="ctr">
                    <a:solidFill>
                      <a:schemeClr val="accent1"/>
                    </a:solidFill>
                    <a:prstDash val="solid"/>
                    <a:miter lim="800000"/>
                  </a:ln>
                  <a:effectLst/>
                </p:spPr>
              </p:cxnSp>
              <p:cxnSp>
                <p:nvCxnSpPr>
                  <p:cNvPr id="89" name="Straight Connector 88">
                    <a:extLst>
                      <a:ext uri="{FF2B5EF4-FFF2-40B4-BE49-F238E27FC236}">
                        <a16:creationId xmlns:a16="http://schemas.microsoft.com/office/drawing/2014/main" id="{BC08A3B8-7145-0948-B613-B00D1C26D942}"/>
                      </a:ext>
                    </a:extLst>
                  </p:cNvPr>
                  <p:cNvCxnSpPr>
                    <a:cxnSpLocks/>
                  </p:cNvCxnSpPr>
                  <p:nvPr/>
                </p:nvCxnSpPr>
                <p:spPr>
                  <a:xfrm flipV="1">
                    <a:off x="5962483" y="4591658"/>
                    <a:ext cx="856896" cy="835560"/>
                  </a:xfrm>
                  <a:prstGeom prst="line">
                    <a:avLst/>
                  </a:prstGeom>
                  <a:solidFill>
                    <a:schemeClr val="accent1"/>
                  </a:solidFill>
                  <a:ln w="76200" cap="flat" cmpd="sng" algn="ctr">
                    <a:solidFill>
                      <a:schemeClr val="accent1"/>
                    </a:solidFill>
                    <a:prstDash val="solid"/>
                    <a:miter lim="800000"/>
                  </a:ln>
                  <a:effectLst/>
                </p:spPr>
              </p:cxnSp>
              <p:cxnSp>
                <p:nvCxnSpPr>
                  <p:cNvPr id="90" name="Straight Connector 89">
                    <a:extLst>
                      <a:ext uri="{FF2B5EF4-FFF2-40B4-BE49-F238E27FC236}">
                        <a16:creationId xmlns:a16="http://schemas.microsoft.com/office/drawing/2014/main" id="{B5610559-74C7-8A4E-B4C4-D02B0F33BA1F}"/>
                      </a:ext>
                    </a:extLst>
                  </p:cNvPr>
                  <p:cNvCxnSpPr>
                    <a:cxnSpLocks/>
                  </p:cNvCxnSpPr>
                  <p:nvPr/>
                </p:nvCxnSpPr>
                <p:spPr>
                  <a:xfrm flipV="1">
                    <a:off x="8194606" y="2302392"/>
                    <a:ext cx="856896" cy="835560"/>
                  </a:xfrm>
                  <a:prstGeom prst="line">
                    <a:avLst/>
                  </a:prstGeom>
                  <a:solidFill>
                    <a:schemeClr val="accent1"/>
                  </a:solidFill>
                  <a:ln w="76200" cap="flat" cmpd="sng" algn="ctr">
                    <a:solidFill>
                      <a:schemeClr val="accent1"/>
                    </a:solidFill>
                    <a:prstDash val="solid"/>
                    <a:miter lim="800000"/>
                  </a:ln>
                  <a:effectLst/>
                </p:spPr>
              </p:cxnSp>
              <p:sp>
                <p:nvSpPr>
                  <p:cNvPr id="91" name="Rounded Rectangle 6">
                    <a:extLst>
                      <a:ext uri="{FF2B5EF4-FFF2-40B4-BE49-F238E27FC236}">
                        <a16:creationId xmlns:a16="http://schemas.microsoft.com/office/drawing/2014/main" id="{551FB414-6DF5-7640-BFBD-29E0CE0E9C9F}"/>
                      </a:ext>
                    </a:extLst>
                  </p:cNvPr>
                  <p:cNvSpPr/>
                  <p:nvPr/>
                </p:nvSpPr>
                <p:spPr>
                  <a:xfrm>
                    <a:off x="8910229" y="1436689"/>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2" name="Rounded Rectangle 7">
                    <a:extLst>
                      <a:ext uri="{FF2B5EF4-FFF2-40B4-BE49-F238E27FC236}">
                        <a16:creationId xmlns:a16="http://schemas.microsoft.com/office/drawing/2014/main" id="{EBBBCD49-3797-CB49-A6D0-D2ADCDCF1C66}"/>
                      </a:ext>
                    </a:extLst>
                  </p:cNvPr>
                  <p:cNvSpPr/>
                  <p:nvPr/>
                </p:nvSpPr>
                <p:spPr>
                  <a:xfrm>
                    <a:off x="8910230" y="3225608"/>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3" name="Rounded Rectangle 10">
                    <a:extLst>
                      <a:ext uri="{FF2B5EF4-FFF2-40B4-BE49-F238E27FC236}">
                        <a16:creationId xmlns:a16="http://schemas.microsoft.com/office/drawing/2014/main" id="{A1AE7FF6-C0F4-7C45-892B-0C9752BA680A}"/>
                      </a:ext>
                    </a:extLst>
                  </p:cNvPr>
                  <p:cNvSpPr/>
                  <p:nvPr/>
                </p:nvSpPr>
                <p:spPr>
                  <a:xfrm>
                    <a:off x="6872036" y="1436689"/>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4" name="Rounded Rectangle 12">
                    <a:extLst>
                      <a:ext uri="{FF2B5EF4-FFF2-40B4-BE49-F238E27FC236}">
                        <a16:creationId xmlns:a16="http://schemas.microsoft.com/office/drawing/2014/main" id="{36583374-20CF-B546-A116-378109579C38}"/>
                      </a:ext>
                    </a:extLst>
                  </p:cNvPr>
                  <p:cNvSpPr/>
                  <p:nvPr/>
                </p:nvSpPr>
                <p:spPr>
                  <a:xfrm>
                    <a:off x="4833843" y="3225608"/>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5" name="Rounded Rectangle 11">
                    <a:extLst>
                      <a:ext uri="{FF2B5EF4-FFF2-40B4-BE49-F238E27FC236}">
                        <a16:creationId xmlns:a16="http://schemas.microsoft.com/office/drawing/2014/main" id="{ACA2183F-82A8-6043-B26B-38FEC372A7E4}"/>
                      </a:ext>
                    </a:extLst>
                  </p:cNvPr>
                  <p:cNvSpPr/>
                  <p:nvPr/>
                </p:nvSpPr>
                <p:spPr>
                  <a:xfrm>
                    <a:off x="4833844" y="1444819"/>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8" name="Rounded Rectangle 13">
                  <a:extLst>
                    <a:ext uri="{FF2B5EF4-FFF2-40B4-BE49-F238E27FC236}">
                      <a16:creationId xmlns:a16="http://schemas.microsoft.com/office/drawing/2014/main" id="{1B1A88B0-855A-9D43-8A20-1BED66BC55A4}"/>
                    </a:ext>
                  </a:extLst>
                </p:cNvPr>
                <p:cNvSpPr/>
                <p:nvPr/>
              </p:nvSpPr>
              <p:spPr>
                <a:xfrm>
                  <a:off x="4833843" y="5014527"/>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9" name="Rounded Rectangle 9">
                  <a:extLst>
                    <a:ext uri="{FF2B5EF4-FFF2-40B4-BE49-F238E27FC236}">
                      <a16:creationId xmlns:a16="http://schemas.microsoft.com/office/drawing/2014/main" id="{9C435811-5D98-2A48-B217-3E278DFDDFBB}"/>
                    </a:ext>
                  </a:extLst>
                </p:cNvPr>
                <p:cNvSpPr/>
                <p:nvPr/>
              </p:nvSpPr>
              <p:spPr>
                <a:xfrm>
                  <a:off x="6872037" y="5014527"/>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0" name="Rounded Rectangle 8">
                  <a:extLst>
                    <a:ext uri="{FF2B5EF4-FFF2-40B4-BE49-F238E27FC236}">
                      <a16:creationId xmlns:a16="http://schemas.microsoft.com/office/drawing/2014/main" id="{A3C59646-0ABC-374F-A833-3B48703ECB3B}"/>
                    </a:ext>
                  </a:extLst>
                </p:cNvPr>
                <p:cNvSpPr/>
                <p:nvPr/>
              </p:nvSpPr>
              <p:spPr>
                <a:xfrm>
                  <a:off x="8910229" y="5014527"/>
                  <a:ext cx="1463843" cy="1200868"/>
                </a:xfrm>
                <a:prstGeom prst="roundRect">
                  <a:avLst/>
                </a:prstGeom>
                <a:solidFill>
                  <a:srgbClr val="F1B434"/>
                </a:solidFill>
                <a:ln w="12700" cap="flat" cmpd="sng" algn="ctr">
                  <a:solidFill>
                    <a:srgbClr val="F1B43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576EF638-C04C-AC46-8D5C-E883B584AF57}"/>
                  </a:ext>
                </a:extLst>
              </p:cNvPr>
              <p:cNvGrpSpPr/>
              <p:nvPr/>
            </p:nvGrpSpPr>
            <p:grpSpPr>
              <a:xfrm>
                <a:off x="5551646" y="1527836"/>
                <a:ext cx="1478290" cy="1186222"/>
                <a:chOff x="10269384" y="3290615"/>
                <a:chExt cx="1738859" cy="1301043"/>
              </a:xfrm>
            </p:grpSpPr>
            <p:pic>
              <p:nvPicPr>
                <p:cNvPr id="75" name="Graphic 74" descr="Stomach">
                  <a:extLst>
                    <a:ext uri="{FF2B5EF4-FFF2-40B4-BE49-F238E27FC236}">
                      <a16:creationId xmlns:a16="http://schemas.microsoft.com/office/drawing/2014/main" id="{FCCD5199-2457-8C46-AA60-59EE05646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9847" y="3677258"/>
                  <a:ext cx="914400" cy="914400"/>
                </a:xfrm>
                <a:prstGeom prst="rect">
                  <a:avLst/>
                </a:prstGeom>
              </p:spPr>
            </p:pic>
            <p:sp>
              <p:nvSpPr>
                <p:cNvPr id="76" name="TextBox 75">
                  <a:extLst>
                    <a:ext uri="{FF2B5EF4-FFF2-40B4-BE49-F238E27FC236}">
                      <a16:creationId xmlns:a16="http://schemas.microsoft.com/office/drawing/2014/main" id="{EA2E353D-ECF3-3B46-A13D-6B53E3257253}"/>
                    </a:ext>
                  </a:extLst>
                </p:cNvPr>
                <p:cNvSpPr txBox="1"/>
                <p:nvPr/>
              </p:nvSpPr>
              <p:spPr>
                <a:xfrm>
                  <a:off x="10269384" y="3290615"/>
                  <a:ext cx="1738859" cy="5738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Gastrointestinal/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Nutrition</a:t>
                  </a:r>
                </a:p>
              </p:txBody>
            </p:sp>
          </p:grpSp>
          <p:grpSp>
            <p:nvGrpSpPr>
              <p:cNvPr id="59" name="Group 58">
                <a:extLst>
                  <a:ext uri="{FF2B5EF4-FFF2-40B4-BE49-F238E27FC236}">
                    <a16:creationId xmlns:a16="http://schemas.microsoft.com/office/drawing/2014/main" id="{C13566E5-9B55-1B49-9DFC-4B550394E6E9}"/>
                  </a:ext>
                </a:extLst>
              </p:cNvPr>
              <p:cNvGrpSpPr/>
              <p:nvPr/>
            </p:nvGrpSpPr>
            <p:grpSpPr>
              <a:xfrm>
                <a:off x="9479258" y="1491242"/>
                <a:ext cx="1178949" cy="1231429"/>
                <a:chOff x="2079717" y="4784967"/>
                <a:chExt cx="1178949" cy="1231429"/>
              </a:xfrm>
            </p:grpSpPr>
            <p:pic>
              <p:nvPicPr>
                <p:cNvPr id="73" name="Graphic 72" descr="Bone">
                  <a:extLst>
                    <a:ext uri="{FF2B5EF4-FFF2-40B4-BE49-F238E27FC236}">
                      <a16:creationId xmlns:a16="http://schemas.microsoft.com/office/drawing/2014/main" id="{27DC257D-458B-1148-8D97-33463ED09A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44266" y="5101996"/>
                  <a:ext cx="914400" cy="914400"/>
                </a:xfrm>
                <a:prstGeom prst="rect">
                  <a:avLst/>
                </a:prstGeom>
              </p:spPr>
            </p:pic>
            <p:sp>
              <p:nvSpPr>
                <p:cNvPr id="74" name="TextBox 73">
                  <a:extLst>
                    <a:ext uri="{FF2B5EF4-FFF2-40B4-BE49-F238E27FC236}">
                      <a16:creationId xmlns:a16="http://schemas.microsoft.com/office/drawing/2014/main" id="{DDFC92EC-3E6F-5E4F-962C-ADE2B0238C0E}"/>
                    </a:ext>
                  </a:extLst>
                </p:cNvPr>
                <p:cNvSpPr txBox="1"/>
                <p:nvPr/>
              </p:nvSpPr>
              <p:spPr>
                <a:xfrm>
                  <a:off x="2079717" y="4784967"/>
                  <a:ext cx="117051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Bone Health</a:t>
                  </a:r>
                </a:p>
              </p:txBody>
            </p:sp>
          </p:grpSp>
          <p:grpSp>
            <p:nvGrpSpPr>
              <p:cNvPr id="60" name="Group 59">
                <a:extLst>
                  <a:ext uri="{FF2B5EF4-FFF2-40B4-BE49-F238E27FC236}">
                    <a16:creationId xmlns:a16="http://schemas.microsoft.com/office/drawing/2014/main" id="{2D51079F-03D4-C943-B318-17775CFDF1AF}"/>
                  </a:ext>
                </a:extLst>
              </p:cNvPr>
              <p:cNvGrpSpPr/>
              <p:nvPr/>
            </p:nvGrpSpPr>
            <p:grpSpPr>
              <a:xfrm>
                <a:off x="5691375" y="3236513"/>
                <a:ext cx="1111332" cy="1234931"/>
                <a:chOff x="10412073" y="4555776"/>
                <a:chExt cx="1111332" cy="1234931"/>
              </a:xfrm>
            </p:grpSpPr>
            <p:pic>
              <p:nvPicPr>
                <p:cNvPr id="71" name="Graphic 70" descr="Lungs">
                  <a:extLst>
                    <a:ext uri="{FF2B5EF4-FFF2-40B4-BE49-F238E27FC236}">
                      <a16:creationId xmlns:a16="http://schemas.microsoft.com/office/drawing/2014/main" id="{07A8AD45-A75F-934C-A552-98B383EA43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09005" y="4876307"/>
                  <a:ext cx="914400" cy="914400"/>
                </a:xfrm>
                <a:prstGeom prst="rect">
                  <a:avLst/>
                </a:prstGeom>
              </p:spPr>
            </p:pic>
            <p:sp>
              <p:nvSpPr>
                <p:cNvPr id="72" name="TextBox 71">
                  <a:extLst>
                    <a:ext uri="{FF2B5EF4-FFF2-40B4-BE49-F238E27FC236}">
                      <a16:creationId xmlns:a16="http://schemas.microsoft.com/office/drawing/2014/main" id="{D900708C-F48F-8745-95C5-5A5CB3C12AE0}"/>
                    </a:ext>
                  </a:extLst>
                </p:cNvPr>
                <p:cNvSpPr txBox="1"/>
                <p:nvPr/>
              </p:nvSpPr>
              <p:spPr>
                <a:xfrm>
                  <a:off x="10412073" y="4555776"/>
                  <a:ext cx="109998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Respiratory</a:t>
                  </a:r>
                </a:p>
              </p:txBody>
            </p:sp>
          </p:grpSp>
          <p:grpSp>
            <p:nvGrpSpPr>
              <p:cNvPr id="61" name="Group 60">
                <a:extLst>
                  <a:ext uri="{FF2B5EF4-FFF2-40B4-BE49-F238E27FC236}">
                    <a16:creationId xmlns:a16="http://schemas.microsoft.com/office/drawing/2014/main" id="{EFF6EA7E-9B79-E849-BA6E-0389FA929B9E}"/>
                  </a:ext>
                </a:extLst>
              </p:cNvPr>
              <p:cNvGrpSpPr/>
              <p:nvPr/>
            </p:nvGrpSpPr>
            <p:grpSpPr>
              <a:xfrm>
                <a:off x="5654372" y="5010256"/>
                <a:ext cx="1331760" cy="1224116"/>
                <a:chOff x="10600304" y="1599046"/>
                <a:chExt cx="1331760" cy="1428113"/>
              </a:xfrm>
            </p:grpSpPr>
            <p:pic>
              <p:nvPicPr>
                <p:cNvPr id="68" name="Graphic 67" descr="Subtitles">
                  <a:extLst>
                    <a:ext uri="{FF2B5EF4-FFF2-40B4-BE49-F238E27FC236}">
                      <a16:creationId xmlns:a16="http://schemas.microsoft.com/office/drawing/2014/main" id="{D9C8963D-25D4-764C-A43D-D1D35795FF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1073896" y="1814145"/>
                  <a:ext cx="858168" cy="739006"/>
                </a:xfrm>
                <a:prstGeom prst="rect">
                  <a:avLst/>
                </a:prstGeom>
              </p:spPr>
            </p:pic>
            <p:pic>
              <p:nvPicPr>
                <p:cNvPr id="69" name="Graphic 68" descr="Head with gears">
                  <a:extLst>
                    <a:ext uri="{FF2B5EF4-FFF2-40B4-BE49-F238E27FC236}">
                      <a16:creationId xmlns:a16="http://schemas.microsoft.com/office/drawing/2014/main" id="{4EDC414E-9E19-4E48-B232-170C35FF08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22209" y="2288153"/>
                  <a:ext cx="739006" cy="739006"/>
                </a:xfrm>
                <a:prstGeom prst="rect">
                  <a:avLst/>
                </a:prstGeom>
              </p:spPr>
            </p:pic>
            <p:sp>
              <p:nvSpPr>
                <p:cNvPr id="70" name="TextBox 69">
                  <a:extLst>
                    <a:ext uri="{FF2B5EF4-FFF2-40B4-BE49-F238E27FC236}">
                      <a16:creationId xmlns:a16="http://schemas.microsoft.com/office/drawing/2014/main" id="{7048F6C1-1DDF-E643-8F36-59FC8C23E2B9}"/>
                    </a:ext>
                  </a:extLst>
                </p:cNvPr>
                <p:cNvSpPr txBox="1"/>
                <p:nvPr/>
              </p:nvSpPr>
              <p:spPr>
                <a:xfrm>
                  <a:off x="10600304" y="1599046"/>
                  <a:ext cx="123142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Psychosocial</a:t>
                  </a:r>
                </a:p>
              </p:txBody>
            </p:sp>
          </p:grpSp>
          <p:grpSp>
            <p:nvGrpSpPr>
              <p:cNvPr id="62" name="Group 61">
                <a:extLst>
                  <a:ext uri="{FF2B5EF4-FFF2-40B4-BE49-F238E27FC236}">
                    <a16:creationId xmlns:a16="http://schemas.microsoft.com/office/drawing/2014/main" id="{06CBDFF1-C01C-DF4C-9F9A-304DE0A42EF9}"/>
                  </a:ext>
                </a:extLst>
              </p:cNvPr>
              <p:cNvGrpSpPr/>
              <p:nvPr/>
            </p:nvGrpSpPr>
            <p:grpSpPr>
              <a:xfrm>
                <a:off x="9457355" y="3298589"/>
                <a:ext cx="1309974" cy="1152454"/>
                <a:chOff x="4983764" y="4506838"/>
                <a:chExt cx="1309974" cy="1152454"/>
              </a:xfrm>
            </p:grpSpPr>
            <p:sp>
              <p:nvSpPr>
                <p:cNvPr id="66" name="TextBox 65">
                  <a:extLst>
                    <a:ext uri="{FF2B5EF4-FFF2-40B4-BE49-F238E27FC236}">
                      <a16:creationId xmlns:a16="http://schemas.microsoft.com/office/drawing/2014/main" id="{EF3001AA-AFDE-A040-B8EA-32A39B986478}"/>
                    </a:ext>
                  </a:extLst>
                </p:cNvPr>
                <p:cNvSpPr txBox="1"/>
                <p:nvPr/>
              </p:nvSpPr>
              <p:spPr>
                <a:xfrm>
                  <a:off x="4983764" y="4506838"/>
                  <a:ext cx="130997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MSK/Function</a:t>
                  </a:r>
                </a:p>
              </p:txBody>
            </p:sp>
            <p:pic>
              <p:nvPicPr>
                <p:cNvPr id="67" name="Graphic 66" descr="Muscular arm">
                  <a:extLst>
                    <a:ext uri="{FF2B5EF4-FFF2-40B4-BE49-F238E27FC236}">
                      <a16:creationId xmlns:a16="http://schemas.microsoft.com/office/drawing/2014/main" id="{A95D340F-DE54-234C-9FE4-62430486F7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1600" y="4744892"/>
                  <a:ext cx="914400" cy="914400"/>
                </a:xfrm>
                <a:prstGeom prst="rect">
                  <a:avLst/>
                </a:prstGeom>
              </p:spPr>
            </p:pic>
          </p:grpSp>
          <p:grpSp>
            <p:nvGrpSpPr>
              <p:cNvPr id="63" name="Group 62">
                <a:extLst>
                  <a:ext uri="{FF2B5EF4-FFF2-40B4-BE49-F238E27FC236}">
                    <a16:creationId xmlns:a16="http://schemas.microsoft.com/office/drawing/2014/main" id="{54D7C24F-9ABC-704E-B143-6C36A5865AD9}"/>
                  </a:ext>
                </a:extLst>
              </p:cNvPr>
              <p:cNvGrpSpPr/>
              <p:nvPr/>
            </p:nvGrpSpPr>
            <p:grpSpPr>
              <a:xfrm>
                <a:off x="7718754" y="3143353"/>
                <a:ext cx="914400" cy="1226803"/>
                <a:chOff x="2668160" y="2803776"/>
                <a:chExt cx="914400" cy="1226803"/>
              </a:xfrm>
            </p:grpSpPr>
            <p:pic>
              <p:nvPicPr>
                <p:cNvPr id="64" name="Graphic 63" descr="Man">
                  <a:extLst>
                    <a:ext uri="{FF2B5EF4-FFF2-40B4-BE49-F238E27FC236}">
                      <a16:creationId xmlns:a16="http://schemas.microsoft.com/office/drawing/2014/main" id="{179A29D3-7427-D341-8D5D-45D860DD15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68160" y="3116179"/>
                  <a:ext cx="914400" cy="914400"/>
                </a:xfrm>
                <a:prstGeom prst="rect">
                  <a:avLst/>
                </a:prstGeom>
              </p:spPr>
            </p:pic>
            <p:sp>
              <p:nvSpPr>
                <p:cNvPr id="65" name="TextBox 64">
                  <a:extLst>
                    <a:ext uri="{FF2B5EF4-FFF2-40B4-BE49-F238E27FC236}">
                      <a16:creationId xmlns:a16="http://schemas.microsoft.com/office/drawing/2014/main" id="{D4E2A167-7357-054D-980F-38BF62EA1B84}"/>
                    </a:ext>
                  </a:extLst>
                </p:cNvPr>
                <p:cNvSpPr txBox="1"/>
                <p:nvPr/>
              </p:nvSpPr>
              <p:spPr>
                <a:xfrm>
                  <a:off x="2728016" y="2803776"/>
                  <a:ext cx="7425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4C4F"/>
                      </a:solidFill>
                      <a:effectLst/>
                      <a:uLnTx/>
                      <a:uFillTx/>
                      <a:latin typeface="Arial"/>
                    </a:rPr>
                    <a:t>Patient</a:t>
                  </a:r>
                </a:p>
              </p:txBody>
            </p:sp>
          </p:grpSp>
        </p:grpSp>
        <p:sp>
          <p:nvSpPr>
            <p:cNvPr id="51" name="TextBox 50">
              <a:extLst>
                <a:ext uri="{FF2B5EF4-FFF2-40B4-BE49-F238E27FC236}">
                  <a16:creationId xmlns:a16="http://schemas.microsoft.com/office/drawing/2014/main" id="{52D4060B-B890-F84E-99BB-77FAC2495344}"/>
                </a:ext>
              </a:extLst>
            </p:cNvPr>
            <p:cNvSpPr txBox="1"/>
            <p:nvPr/>
          </p:nvSpPr>
          <p:spPr>
            <a:xfrm>
              <a:off x="2974919" y="1429393"/>
              <a:ext cx="10406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C4F"/>
                  </a:solidFill>
                  <a:effectLst/>
                  <a:uLnTx/>
                  <a:uFillTx/>
                  <a:latin typeface="Arial"/>
                  <a:ea typeface="+mn-ea"/>
                  <a:cs typeface="+mn-cs"/>
                </a:rPr>
                <a:t>Genetic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C4F"/>
                  </a:solidFill>
                  <a:effectLst/>
                  <a:uLnTx/>
                  <a:uFillTx/>
                  <a:latin typeface="Arial"/>
                  <a:ea typeface="+mn-ea"/>
                  <a:cs typeface="+mn-cs"/>
                </a:rPr>
                <a:t>counseling</a:t>
              </a:r>
            </a:p>
          </p:txBody>
        </p:sp>
        <p:sp>
          <p:nvSpPr>
            <p:cNvPr id="52" name="TextBox 51">
              <a:extLst>
                <a:ext uri="{FF2B5EF4-FFF2-40B4-BE49-F238E27FC236}">
                  <a16:creationId xmlns:a16="http://schemas.microsoft.com/office/drawing/2014/main" id="{D5C7BA13-D345-B744-8EF3-1D217B67533D}"/>
                </a:ext>
              </a:extLst>
            </p:cNvPr>
            <p:cNvSpPr txBox="1"/>
            <p:nvPr/>
          </p:nvSpPr>
          <p:spPr>
            <a:xfrm>
              <a:off x="2933029" y="4924347"/>
              <a:ext cx="105028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C4F"/>
                  </a:solidFill>
                  <a:effectLst/>
                  <a:uLnTx/>
                  <a:uFillTx/>
                  <a:latin typeface="Arial"/>
                  <a:ea typeface="+mn-ea"/>
                  <a:cs typeface="+mn-cs"/>
                </a:rPr>
                <a:t>Pain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C4F"/>
                  </a:solidFill>
                  <a:effectLst/>
                  <a:uLnTx/>
                  <a:uFillTx/>
                  <a:latin typeface="Arial"/>
                  <a:ea typeface="+mn-ea"/>
                  <a:cs typeface="+mn-cs"/>
                </a:rPr>
                <a:t>medication</a:t>
              </a:r>
            </a:p>
          </p:txBody>
        </p:sp>
        <p:sp>
          <p:nvSpPr>
            <p:cNvPr id="53" name="TextBox 52">
              <a:extLst>
                <a:ext uri="{FF2B5EF4-FFF2-40B4-BE49-F238E27FC236}">
                  <a16:creationId xmlns:a16="http://schemas.microsoft.com/office/drawing/2014/main" id="{F0E2E0C7-49DE-8940-AFB9-B1E711B7F989}"/>
                </a:ext>
              </a:extLst>
            </p:cNvPr>
            <p:cNvSpPr txBox="1"/>
            <p:nvPr/>
          </p:nvSpPr>
          <p:spPr>
            <a:xfrm>
              <a:off x="4784146" y="5011897"/>
              <a:ext cx="10406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C4F"/>
                  </a:solidFill>
                  <a:effectLst/>
                  <a:uLnTx/>
                  <a:uFillTx/>
                  <a:latin typeface="Arial"/>
                  <a:ea typeface="+mn-ea"/>
                  <a:cs typeface="+mn-cs"/>
                </a:rPr>
                <a:t>Acute care</a:t>
              </a:r>
            </a:p>
          </p:txBody>
        </p:sp>
        <p:pic>
          <p:nvPicPr>
            <p:cNvPr id="54" name="Graphic 53" descr="DNA">
              <a:extLst>
                <a:ext uri="{FF2B5EF4-FFF2-40B4-BE49-F238E27FC236}">
                  <a16:creationId xmlns:a16="http://schemas.microsoft.com/office/drawing/2014/main" id="{285A6DCC-E850-AC40-B2C1-B7B886F0F91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200000">
              <a:off x="2909999" y="1801673"/>
              <a:ext cx="974799" cy="974799"/>
            </a:xfrm>
            <a:prstGeom prst="rect">
              <a:avLst/>
            </a:prstGeom>
          </p:spPr>
        </p:pic>
        <p:pic>
          <p:nvPicPr>
            <p:cNvPr id="55" name="Graphic 54" descr="Ambulance">
              <a:extLst>
                <a:ext uri="{FF2B5EF4-FFF2-40B4-BE49-F238E27FC236}">
                  <a16:creationId xmlns:a16="http://schemas.microsoft.com/office/drawing/2014/main" id="{5BF43DDF-8F74-4B4C-AAF6-68E159D6822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37480" y="5210936"/>
              <a:ext cx="914400" cy="914400"/>
            </a:xfrm>
            <a:prstGeom prst="rect">
              <a:avLst/>
            </a:prstGeom>
          </p:spPr>
        </p:pic>
        <p:pic>
          <p:nvPicPr>
            <p:cNvPr id="56" name="Picture 55">
              <a:extLst>
                <a:ext uri="{FF2B5EF4-FFF2-40B4-BE49-F238E27FC236}">
                  <a16:creationId xmlns:a16="http://schemas.microsoft.com/office/drawing/2014/main" id="{89C5C68E-0140-E74E-9A2F-72E3C8C6619F}"/>
                </a:ext>
              </a:extLst>
            </p:cNvPr>
            <p:cNvPicPr>
              <a:picLocks noChangeAspect="1"/>
            </p:cNvPicPr>
            <p:nvPr/>
          </p:nvPicPr>
          <p:blipFill>
            <a:blip r:embed="rId21"/>
            <a:stretch>
              <a:fillRect/>
            </a:stretch>
          </p:blipFill>
          <p:spPr>
            <a:xfrm>
              <a:off x="2982408" y="5316249"/>
              <a:ext cx="914479" cy="841321"/>
            </a:xfrm>
            <a:prstGeom prst="rect">
              <a:avLst/>
            </a:prstGeom>
          </p:spPr>
        </p:pic>
      </p:grpSp>
    </p:spTree>
    <p:extLst>
      <p:ext uri="{BB962C8B-B14F-4D97-AF65-F5344CB8AC3E}">
        <p14:creationId xmlns:p14="http://schemas.microsoft.com/office/powerpoint/2010/main" val="320784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16</a:t>
            </a:fld>
            <a:endParaRPr lang="en-US" dirty="0"/>
          </a:p>
        </p:txBody>
      </p:sp>
      <p:sp>
        <p:nvSpPr>
          <p:cNvPr id="2" name="Title 1"/>
          <p:cNvSpPr>
            <a:spLocks noGrp="1"/>
          </p:cNvSpPr>
          <p:nvPr>
            <p:ph type="title" idx="4294967295"/>
          </p:nvPr>
        </p:nvSpPr>
        <p:spPr>
          <a:xfrm>
            <a:off x="180477" y="166403"/>
            <a:ext cx="11201400" cy="1325562"/>
          </a:xfrm>
        </p:spPr>
        <p:txBody>
          <a:bodyPr/>
          <a:lstStyle/>
          <a:p>
            <a:r>
              <a:rPr lang="en-US" dirty="0">
                <a:solidFill>
                  <a:schemeClr val="bg1"/>
                </a:solidFill>
              </a:rPr>
              <a:t>Multidisciplinary care</a:t>
            </a:r>
          </a:p>
        </p:txBody>
      </p:sp>
      <p:grpSp>
        <p:nvGrpSpPr>
          <p:cNvPr id="15" name="Group 14"/>
          <p:cNvGrpSpPr/>
          <p:nvPr/>
        </p:nvGrpSpPr>
        <p:grpSpPr>
          <a:xfrm>
            <a:off x="180477" y="1597024"/>
            <a:ext cx="11705956" cy="4175747"/>
            <a:chOff x="754744" y="1365249"/>
            <a:chExt cx="11705956" cy="4175747"/>
          </a:xfrm>
        </p:grpSpPr>
        <p:sp>
          <p:nvSpPr>
            <p:cNvPr id="5" name="Rectangle 4"/>
            <p:cNvSpPr/>
            <p:nvPr/>
          </p:nvSpPr>
          <p:spPr>
            <a:xfrm>
              <a:off x="754744" y="4223314"/>
              <a:ext cx="4328832" cy="113072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May initiate diagnostic process</a:t>
              </a:r>
            </a:p>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Helps to coordinate care</a:t>
              </a:r>
            </a:p>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Remains frequent point of contact</a:t>
              </a:r>
            </a:p>
          </p:txBody>
        </p:sp>
        <p:sp>
          <p:nvSpPr>
            <p:cNvPr id="6" name="Rectangle 5"/>
            <p:cNvSpPr/>
            <p:nvPr/>
          </p:nvSpPr>
          <p:spPr>
            <a:xfrm>
              <a:off x="754744" y="3766114"/>
              <a:ext cx="4328832" cy="4572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50" dirty="0">
                  <a:latin typeface="Arial" panose="020B0604020202020204" pitchFamily="34" charset="0"/>
                  <a:cs typeface="Arial" panose="020B0604020202020204" pitchFamily="34" charset="0"/>
                </a:rPr>
                <a:t>Primary Care/Pediatrician</a:t>
              </a:r>
            </a:p>
          </p:txBody>
        </p:sp>
        <p:sp>
          <p:nvSpPr>
            <p:cNvPr id="7" name="Rectangle 6"/>
            <p:cNvSpPr/>
            <p:nvPr/>
          </p:nvSpPr>
          <p:spPr>
            <a:xfrm>
              <a:off x="4051603" y="1841514"/>
              <a:ext cx="5227983" cy="169626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Performs further evaluations and </a:t>
              </a:r>
              <a:br>
                <a:rPr lang="en-US" sz="1850" dirty="0">
                  <a:solidFill>
                    <a:schemeClr val="tx1"/>
                  </a:solidFill>
                  <a:latin typeface="Arial" panose="020B0604020202020204" pitchFamily="34" charset="0"/>
                  <a:cs typeface="Arial" panose="020B0604020202020204" pitchFamily="34" charset="0"/>
                </a:rPr>
              </a:br>
              <a:r>
                <a:rPr lang="en-US" sz="1850" dirty="0">
                  <a:solidFill>
                    <a:schemeClr val="tx1"/>
                  </a:solidFill>
                  <a:latin typeface="Arial" panose="020B0604020202020204" pitchFamily="34" charset="0"/>
                  <a:cs typeface="Arial" panose="020B0604020202020204" pitchFamily="34" charset="0"/>
                </a:rPr>
                <a:t>diagnostic procedures </a:t>
              </a:r>
            </a:p>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Develops treatment plan </a:t>
              </a:r>
            </a:p>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Administers SMA treatments</a:t>
              </a:r>
            </a:p>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Continued monitoring and evaluation</a:t>
              </a:r>
            </a:p>
          </p:txBody>
        </p:sp>
        <p:sp>
          <p:nvSpPr>
            <p:cNvPr id="8" name="Rectangle 7"/>
            <p:cNvSpPr/>
            <p:nvPr/>
          </p:nvSpPr>
          <p:spPr>
            <a:xfrm>
              <a:off x="4056275" y="1365249"/>
              <a:ext cx="5227983" cy="4572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850" dirty="0">
                  <a:latin typeface="Arial" panose="020B0604020202020204" pitchFamily="34" charset="0"/>
                  <a:cs typeface="Arial" panose="020B0604020202020204" pitchFamily="34" charset="0"/>
                </a:rPr>
                <a:t>Neurologist/Neuromuscular Specialist</a:t>
              </a:r>
            </a:p>
          </p:txBody>
        </p:sp>
        <p:sp>
          <p:nvSpPr>
            <p:cNvPr id="9" name="Rectangle 8"/>
            <p:cNvSpPr/>
            <p:nvPr/>
          </p:nvSpPr>
          <p:spPr>
            <a:xfrm>
              <a:off x="7224483" y="4217022"/>
              <a:ext cx="5236216" cy="132397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Facilitates, interprets, and discusses </a:t>
              </a:r>
              <a:br>
                <a:rPr lang="en-US" sz="1850" dirty="0">
                  <a:solidFill>
                    <a:schemeClr val="tx1"/>
                  </a:solidFill>
                  <a:latin typeface="Arial" panose="020B0604020202020204" pitchFamily="34" charset="0"/>
                  <a:cs typeface="Arial" panose="020B0604020202020204" pitchFamily="34" charset="0"/>
                </a:rPr>
              </a:br>
              <a:r>
                <a:rPr lang="en-US" sz="1850" dirty="0">
                  <a:solidFill>
                    <a:schemeClr val="tx1"/>
                  </a:solidFill>
                  <a:latin typeface="Arial" panose="020B0604020202020204" pitchFamily="34" charset="0"/>
                  <a:cs typeface="Arial" panose="020B0604020202020204" pitchFamily="34" charset="0"/>
                </a:rPr>
                <a:t>genetic testing with patients and families</a:t>
              </a:r>
            </a:p>
            <a:p>
              <a:pPr marL="285750" indent="-285750">
                <a:spcBef>
                  <a:spcPts val="400"/>
                </a:spcBef>
                <a:buFont typeface="Arial" panose="020B0604020202020204" pitchFamily="34" charset="0"/>
                <a:buChar char="•"/>
              </a:pPr>
              <a:r>
                <a:rPr lang="en-US" sz="1850" dirty="0">
                  <a:solidFill>
                    <a:schemeClr val="tx1"/>
                  </a:solidFill>
                  <a:latin typeface="Arial" panose="020B0604020202020204" pitchFamily="34" charset="0"/>
                  <a:cs typeface="Arial" panose="020B0604020202020204" pitchFamily="34" charset="0"/>
                </a:rPr>
                <a:t>Creates pedigree and discusses </a:t>
              </a:r>
              <a:br>
                <a:rPr lang="en-US" sz="1850" dirty="0">
                  <a:solidFill>
                    <a:schemeClr val="tx1"/>
                  </a:solidFill>
                  <a:latin typeface="Arial" panose="020B0604020202020204" pitchFamily="34" charset="0"/>
                  <a:cs typeface="Arial" panose="020B0604020202020204" pitchFamily="34" charset="0"/>
                </a:rPr>
              </a:br>
              <a:r>
                <a:rPr lang="en-US" sz="1850" dirty="0">
                  <a:solidFill>
                    <a:schemeClr val="tx1"/>
                  </a:solidFill>
                  <a:latin typeface="Arial" panose="020B0604020202020204" pitchFamily="34" charset="0"/>
                  <a:cs typeface="Arial" panose="020B0604020202020204" pitchFamily="34" charset="0"/>
                </a:rPr>
                <a:t>implications for family members</a:t>
              </a:r>
            </a:p>
          </p:txBody>
        </p:sp>
        <p:sp>
          <p:nvSpPr>
            <p:cNvPr id="10" name="Rectangle 9"/>
            <p:cNvSpPr/>
            <p:nvPr/>
          </p:nvSpPr>
          <p:spPr>
            <a:xfrm>
              <a:off x="7224484" y="3747899"/>
              <a:ext cx="5236216" cy="4572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850" dirty="0">
                  <a:latin typeface="Arial" panose="020B0604020202020204" pitchFamily="34" charset="0"/>
                  <a:cs typeface="Arial" panose="020B0604020202020204" pitchFamily="34" charset="0"/>
                </a:rPr>
                <a:t>Genetic Counselor</a:t>
              </a:r>
            </a:p>
          </p:txBody>
        </p:sp>
        <p:sp>
          <p:nvSpPr>
            <p:cNvPr id="12" name="Left Arrow 11"/>
            <p:cNvSpPr/>
            <p:nvPr/>
          </p:nvSpPr>
          <p:spPr>
            <a:xfrm rot="19534206">
              <a:off x="2695456" y="2937889"/>
              <a:ext cx="857250" cy="428625"/>
            </a:xfrm>
            <a:prstGeom prst="lef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Left Arrow 13"/>
            <p:cNvSpPr/>
            <p:nvPr/>
          </p:nvSpPr>
          <p:spPr>
            <a:xfrm rot="8581450">
              <a:off x="2695456" y="2468443"/>
              <a:ext cx="857250" cy="428625"/>
            </a:xfrm>
            <a:prstGeom prst="lef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7" name="Left Arrow 16">
            <a:extLst>
              <a:ext uri="{FF2B5EF4-FFF2-40B4-BE49-F238E27FC236}">
                <a16:creationId xmlns:a16="http://schemas.microsoft.com/office/drawing/2014/main" id="{4FB41115-8B8C-0E4A-8C9C-D41B1955C7F1}"/>
              </a:ext>
            </a:extLst>
          </p:cNvPr>
          <p:cNvSpPr/>
          <p:nvPr/>
        </p:nvSpPr>
        <p:spPr>
          <a:xfrm rot="2427236">
            <a:off x="9411053" y="3259896"/>
            <a:ext cx="857250" cy="428625"/>
          </a:xfrm>
          <a:prstGeom prst="lef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Left Arrow 17">
            <a:extLst>
              <a:ext uri="{FF2B5EF4-FFF2-40B4-BE49-F238E27FC236}">
                <a16:creationId xmlns:a16="http://schemas.microsoft.com/office/drawing/2014/main" id="{496918A0-BF02-3D45-A148-FCC3ABAEB4F8}"/>
              </a:ext>
            </a:extLst>
          </p:cNvPr>
          <p:cNvSpPr/>
          <p:nvPr/>
        </p:nvSpPr>
        <p:spPr>
          <a:xfrm rot="13074480">
            <a:off x="9684891" y="2873748"/>
            <a:ext cx="857250" cy="428625"/>
          </a:xfrm>
          <a:prstGeom prst="lef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p:cNvSpPr/>
          <p:nvPr/>
        </p:nvSpPr>
        <p:spPr>
          <a:xfrm>
            <a:off x="571502" y="6288052"/>
            <a:ext cx="5925551" cy="230832"/>
          </a:xfrm>
          <a:prstGeom prst="rect">
            <a:avLst/>
          </a:prstGeom>
        </p:spPr>
        <p:txBody>
          <a:bodyPr wrap="square" numCol="3" spcCol="0">
            <a:spAutoFit/>
          </a:bodyPr>
          <a:lstStyle/>
          <a:p>
            <a:pPr marL="115888" indent="-115888">
              <a:buClrTx/>
              <a:buFont typeface="+mj-lt"/>
              <a:buAutoNum type="arabicPeriod"/>
            </a:pPr>
            <a:r>
              <a:rPr lang="da-DK" sz="900" dirty="0">
                <a:solidFill>
                  <a:schemeClr val="bg1"/>
                </a:solidFill>
              </a:rPr>
              <a:t>Mercuri, et al., 2018</a:t>
            </a:r>
          </a:p>
          <a:p>
            <a:pPr marL="115888" indent="-115888">
              <a:buClrTx/>
              <a:buFont typeface="+mj-lt"/>
              <a:buAutoNum type="arabicPeriod"/>
            </a:pPr>
            <a:r>
              <a:rPr lang="da-DK" sz="900" dirty="0">
                <a:solidFill>
                  <a:schemeClr val="bg1"/>
                </a:solidFill>
              </a:rPr>
              <a:t>Finkel, et al., 2018</a:t>
            </a:r>
          </a:p>
        </p:txBody>
      </p:sp>
    </p:spTree>
    <p:extLst>
      <p:ext uri="{BB962C8B-B14F-4D97-AF65-F5344CB8AC3E}">
        <p14:creationId xmlns:p14="http://schemas.microsoft.com/office/powerpoint/2010/main" val="20258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17</a:t>
            </a:fld>
            <a:endParaRPr lang="en-US" dirty="0"/>
          </a:p>
        </p:txBody>
      </p:sp>
      <p:sp>
        <p:nvSpPr>
          <p:cNvPr id="2" name="Title 1"/>
          <p:cNvSpPr>
            <a:spLocks noGrp="1"/>
          </p:cNvSpPr>
          <p:nvPr>
            <p:ph type="title" idx="4294967295"/>
          </p:nvPr>
        </p:nvSpPr>
        <p:spPr>
          <a:xfrm>
            <a:off x="117025" y="138710"/>
            <a:ext cx="11201400" cy="1325562"/>
          </a:xfrm>
        </p:spPr>
        <p:txBody>
          <a:bodyPr/>
          <a:lstStyle/>
          <a:p>
            <a:r>
              <a:rPr lang="en-US" dirty="0">
                <a:solidFill>
                  <a:schemeClr val="bg1"/>
                </a:solidFill>
              </a:rPr>
              <a:t>Multidisciplinary care: additional specialties</a:t>
            </a:r>
          </a:p>
        </p:txBody>
      </p:sp>
      <p:grpSp>
        <p:nvGrpSpPr>
          <p:cNvPr id="21" name="Group 20"/>
          <p:cNvGrpSpPr/>
          <p:nvPr/>
        </p:nvGrpSpPr>
        <p:grpSpPr>
          <a:xfrm>
            <a:off x="30182" y="1699029"/>
            <a:ext cx="8028214" cy="4396586"/>
            <a:chOff x="723900" y="1598780"/>
            <a:chExt cx="10854992" cy="4396586"/>
          </a:xfrm>
        </p:grpSpPr>
        <p:sp>
          <p:nvSpPr>
            <p:cNvPr id="5" name="Rectangle 4"/>
            <p:cNvSpPr/>
            <p:nvPr/>
          </p:nvSpPr>
          <p:spPr>
            <a:xfrm>
              <a:off x="3423476" y="2467466"/>
              <a:ext cx="2547733" cy="151845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endParaRPr lang="en-US" sz="120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Swallowing, aspiration, reflux,   GI dysfunction</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Basic nutrition</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Bone health</a:t>
              </a:r>
            </a:p>
            <a:p>
              <a:pPr marL="285750" indent="-285750">
                <a:spcAft>
                  <a:spcPts val="600"/>
                </a:spcAft>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6130212" y="2467466"/>
              <a:ext cx="2743200" cy="151845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Functional daily activities</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Deficits in motor function and motor ability</a:t>
              </a:r>
            </a:p>
            <a:p>
              <a:pPr marL="285750" indent="-285750">
                <a:spcAft>
                  <a:spcPts val="600"/>
                </a:spcAft>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9027716" y="2466570"/>
              <a:ext cx="2551176" cy="15193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Spine deformity </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Contractures</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Monitoring of bone</a:t>
              </a:r>
            </a:p>
            <a:p>
              <a:pPr marL="285750" indent="-285750">
                <a:spcAft>
                  <a:spcPts val="600"/>
                </a:spcAft>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3423476" y="1598780"/>
              <a:ext cx="2547733" cy="73152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Gastroenterologist and Nutritionist/Dietitian</a:t>
              </a:r>
            </a:p>
          </p:txBody>
        </p:sp>
        <p:sp>
          <p:nvSpPr>
            <p:cNvPr id="9" name="Rectangle 8"/>
            <p:cNvSpPr/>
            <p:nvPr/>
          </p:nvSpPr>
          <p:spPr>
            <a:xfrm>
              <a:off x="6130212" y="1598780"/>
              <a:ext cx="2743200" cy="73152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Rehabilitation Medicine and Physical Therapy</a:t>
              </a:r>
            </a:p>
          </p:txBody>
        </p:sp>
        <p:sp>
          <p:nvSpPr>
            <p:cNvPr id="10" name="Rectangle 9"/>
            <p:cNvSpPr/>
            <p:nvPr/>
          </p:nvSpPr>
          <p:spPr>
            <a:xfrm>
              <a:off x="9027716" y="1598780"/>
              <a:ext cx="2551176" cy="73152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Orthopedic Surgeon</a:t>
              </a:r>
            </a:p>
          </p:txBody>
        </p:sp>
        <p:sp>
          <p:nvSpPr>
            <p:cNvPr id="11" name="Rectangle 10"/>
            <p:cNvSpPr/>
            <p:nvPr/>
          </p:nvSpPr>
          <p:spPr>
            <a:xfrm>
              <a:off x="723900" y="2467466"/>
              <a:ext cx="2551176" cy="151845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Respiratory infections</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Nocturnal hypoventilation</a:t>
              </a:r>
            </a:p>
          </p:txBody>
        </p:sp>
        <p:sp>
          <p:nvSpPr>
            <p:cNvPr id="12" name="Rectangle 11"/>
            <p:cNvSpPr/>
            <p:nvPr/>
          </p:nvSpPr>
          <p:spPr>
            <a:xfrm>
              <a:off x="723900" y="1598780"/>
              <a:ext cx="2551176" cy="73152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Pulmonologist</a:t>
              </a:r>
            </a:p>
            <a:p>
              <a:pPr algn="ctr"/>
              <a:r>
                <a:rPr lang="en-US" sz="1400" dirty="0">
                  <a:latin typeface="Arial" panose="020B0604020202020204" pitchFamily="34" charset="0"/>
                  <a:cs typeface="Arial" panose="020B0604020202020204" pitchFamily="34" charset="0"/>
                </a:rPr>
                <a:t>Respiratory Therapist</a:t>
              </a:r>
            </a:p>
          </p:txBody>
        </p:sp>
        <p:sp>
          <p:nvSpPr>
            <p:cNvPr id="13" name="Rectangle 12"/>
            <p:cNvSpPr/>
            <p:nvPr/>
          </p:nvSpPr>
          <p:spPr>
            <a:xfrm>
              <a:off x="723900" y="4623766"/>
              <a:ext cx="2551176" cy="13716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Airway clearance</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Noninvasive positive pressure ventilation</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Chest physiotherapy</a:t>
              </a:r>
            </a:p>
          </p:txBody>
        </p:sp>
        <p:sp>
          <p:nvSpPr>
            <p:cNvPr id="14" name="Rectangle 13"/>
            <p:cNvSpPr/>
            <p:nvPr/>
          </p:nvSpPr>
          <p:spPr>
            <a:xfrm>
              <a:off x="3423476" y="4622603"/>
              <a:ext cx="2547733" cy="13716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Nutritional and </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feeding support</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Weight management</a:t>
              </a:r>
            </a:p>
          </p:txBody>
        </p:sp>
        <p:sp>
          <p:nvSpPr>
            <p:cNvPr id="15" name="Rectangle 14"/>
            <p:cNvSpPr/>
            <p:nvPr/>
          </p:nvSpPr>
          <p:spPr>
            <a:xfrm>
              <a:off x="6130212" y="4622603"/>
              <a:ext cx="2743200" cy="13716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Positioning and </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postural support</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Exercise/activity programs</a:t>
              </a:r>
            </a:p>
          </p:txBody>
        </p:sp>
        <p:sp>
          <p:nvSpPr>
            <p:cNvPr id="16" name="Rectangle 15"/>
            <p:cNvSpPr/>
            <p:nvPr/>
          </p:nvSpPr>
          <p:spPr>
            <a:xfrm>
              <a:off x="9027716" y="4622603"/>
              <a:ext cx="2551176" cy="13716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Surgical interventions</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Musculoskeletal monitoring</a:t>
              </a:r>
            </a:p>
            <a:p>
              <a:pPr>
                <a:spcAft>
                  <a:spcPts val="600"/>
                </a:spcAft>
              </a:pPr>
              <a:endParaRPr lang="en-US" sz="1200" dirty="0">
                <a:solidFill>
                  <a:schemeClr val="tx1"/>
                </a:solidFill>
                <a:latin typeface="Arial" panose="020B0604020202020204" pitchFamily="34" charset="0"/>
                <a:cs typeface="Arial" panose="020B0604020202020204" pitchFamily="34" charset="0"/>
              </a:endParaRPr>
            </a:p>
          </p:txBody>
        </p:sp>
        <p:sp>
          <p:nvSpPr>
            <p:cNvPr id="17" name="Up Arrow 16"/>
            <p:cNvSpPr/>
            <p:nvPr/>
          </p:nvSpPr>
          <p:spPr>
            <a:xfrm flipV="1">
              <a:off x="1823275" y="4134965"/>
              <a:ext cx="352425" cy="36576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endParaRPr>
            </a:p>
          </p:txBody>
        </p:sp>
        <p:sp>
          <p:nvSpPr>
            <p:cNvPr id="18" name="Up Arrow 17"/>
            <p:cNvSpPr/>
            <p:nvPr/>
          </p:nvSpPr>
          <p:spPr>
            <a:xfrm flipV="1">
              <a:off x="4423398" y="4126000"/>
              <a:ext cx="352425" cy="36576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endParaRPr>
            </a:p>
          </p:txBody>
        </p:sp>
        <p:sp>
          <p:nvSpPr>
            <p:cNvPr id="19" name="Up Arrow 18"/>
            <p:cNvSpPr/>
            <p:nvPr/>
          </p:nvSpPr>
          <p:spPr>
            <a:xfrm flipV="1">
              <a:off x="7325600" y="4118263"/>
              <a:ext cx="352425" cy="36576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endParaRPr>
            </a:p>
          </p:txBody>
        </p:sp>
        <p:sp>
          <p:nvSpPr>
            <p:cNvPr id="20" name="Up Arrow 19"/>
            <p:cNvSpPr/>
            <p:nvPr/>
          </p:nvSpPr>
          <p:spPr>
            <a:xfrm flipV="1">
              <a:off x="10223105" y="4125489"/>
              <a:ext cx="352425" cy="36576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endParaRPr>
            </a:p>
          </p:txBody>
        </p:sp>
      </p:grpSp>
      <p:sp>
        <p:nvSpPr>
          <p:cNvPr id="22" name="Rectangle 21">
            <a:extLst>
              <a:ext uri="{FF2B5EF4-FFF2-40B4-BE49-F238E27FC236}">
                <a16:creationId xmlns:a16="http://schemas.microsoft.com/office/drawing/2014/main" id="{69C37893-123A-964D-875F-2300DC1B8E86}"/>
              </a:ext>
            </a:extLst>
          </p:cNvPr>
          <p:cNvSpPr/>
          <p:nvPr/>
        </p:nvSpPr>
        <p:spPr>
          <a:xfrm>
            <a:off x="8216060" y="2565213"/>
            <a:ext cx="1886817" cy="15193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Functional daily activities; mobility</a:t>
            </a:r>
          </a:p>
        </p:txBody>
      </p:sp>
      <p:sp>
        <p:nvSpPr>
          <p:cNvPr id="23" name="Rectangle 22">
            <a:extLst>
              <a:ext uri="{FF2B5EF4-FFF2-40B4-BE49-F238E27FC236}">
                <a16:creationId xmlns:a16="http://schemas.microsoft.com/office/drawing/2014/main" id="{2EDD33EA-A8F8-BA48-993E-7294E8AA0F4E}"/>
              </a:ext>
            </a:extLst>
          </p:cNvPr>
          <p:cNvSpPr/>
          <p:nvPr/>
        </p:nvSpPr>
        <p:spPr>
          <a:xfrm>
            <a:off x="8216060" y="1697423"/>
            <a:ext cx="1886817" cy="73152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Occupational Therapy/Equipment Specialist</a:t>
            </a:r>
          </a:p>
        </p:txBody>
      </p:sp>
      <p:sp>
        <p:nvSpPr>
          <p:cNvPr id="24" name="Rectangle 23">
            <a:extLst>
              <a:ext uri="{FF2B5EF4-FFF2-40B4-BE49-F238E27FC236}">
                <a16:creationId xmlns:a16="http://schemas.microsoft.com/office/drawing/2014/main" id="{AD2E6DAF-CEB3-2742-87D0-ED7F8E885D47}"/>
              </a:ext>
            </a:extLst>
          </p:cNvPr>
          <p:cNvSpPr/>
          <p:nvPr/>
        </p:nvSpPr>
        <p:spPr>
          <a:xfrm>
            <a:off x="8216060" y="4721246"/>
            <a:ext cx="1886817" cy="13716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Mobility devices such as wheelchairs and walkers</a:t>
            </a:r>
          </a:p>
        </p:txBody>
      </p:sp>
      <p:sp>
        <p:nvSpPr>
          <p:cNvPr id="25" name="Up Arrow 24">
            <a:extLst>
              <a:ext uri="{FF2B5EF4-FFF2-40B4-BE49-F238E27FC236}">
                <a16:creationId xmlns:a16="http://schemas.microsoft.com/office/drawing/2014/main" id="{D4D87705-4048-4048-8170-6B51EAC5F615}"/>
              </a:ext>
            </a:extLst>
          </p:cNvPr>
          <p:cNvSpPr/>
          <p:nvPr/>
        </p:nvSpPr>
        <p:spPr>
          <a:xfrm flipV="1">
            <a:off x="9100154" y="4224132"/>
            <a:ext cx="260649" cy="36576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endParaRPr>
          </a:p>
        </p:txBody>
      </p:sp>
      <p:sp>
        <p:nvSpPr>
          <p:cNvPr id="26" name="Rectangle 25">
            <a:extLst>
              <a:ext uri="{FF2B5EF4-FFF2-40B4-BE49-F238E27FC236}">
                <a16:creationId xmlns:a16="http://schemas.microsoft.com/office/drawing/2014/main" id="{5BDBFF5C-3C8D-904D-84C0-96BDF42B12C4}"/>
              </a:ext>
            </a:extLst>
          </p:cNvPr>
          <p:cNvSpPr/>
          <p:nvPr/>
        </p:nvSpPr>
        <p:spPr>
          <a:xfrm>
            <a:off x="10216998" y="2565213"/>
            <a:ext cx="1886817" cy="15193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Psychosocial and emotional health</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Family/caregiver burdens</a:t>
            </a:r>
          </a:p>
        </p:txBody>
      </p:sp>
      <p:sp>
        <p:nvSpPr>
          <p:cNvPr id="27" name="Rectangle 26">
            <a:extLst>
              <a:ext uri="{FF2B5EF4-FFF2-40B4-BE49-F238E27FC236}">
                <a16:creationId xmlns:a16="http://schemas.microsoft.com/office/drawing/2014/main" id="{2E8A2AF5-7A29-7E45-A93D-C60294A8EFA0}"/>
              </a:ext>
            </a:extLst>
          </p:cNvPr>
          <p:cNvSpPr/>
          <p:nvPr/>
        </p:nvSpPr>
        <p:spPr>
          <a:xfrm>
            <a:off x="10216998" y="1697423"/>
            <a:ext cx="1886817" cy="73152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Social Worker</a:t>
            </a:r>
          </a:p>
        </p:txBody>
      </p:sp>
      <p:sp>
        <p:nvSpPr>
          <p:cNvPr id="28" name="Rectangle 27">
            <a:extLst>
              <a:ext uri="{FF2B5EF4-FFF2-40B4-BE49-F238E27FC236}">
                <a16:creationId xmlns:a16="http://schemas.microsoft.com/office/drawing/2014/main" id="{56B8B51D-5A5A-1345-9793-DF502CAFF53A}"/>
              </a:ext>
            </a:extLst>
          </p:cNvPr>
          <p:cNvSpPr/>
          <p:nvPr/>
        </p:nvSpPr>
        <p:spPr>
          <a:xfrm>
            <a:off x="10216998" y="4721246"/>
            <a:ext cx="1886817" cy="13716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Psychosocial support</a:t>
            </a:r>
          </a:p>
          <a:p>
            <a:pPr marL="285750" indent="-285750">
              <a:spcBef>
                <a:spcPts val="6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Local/community resources</a:t>
            </a:r>
          </a:p>
          <a:p>
            <a:pPr>
              <a:spcAft>
                <a:spcPts val="600"/>
              </a:spcAft>
            </a:pPr>
            <a:endParaRPr lang="en-US" sz="1200" dirty="0">
              <a:solidFill>
                <a:schemeClr val="tx1"/>
              </a:solidFill>
              <a:latin typeface="Arial" panose="020B0604020202020204" pitchFamily="34" charset="0"/>
              <a:cs typeface="Arial" panose="020B0604020202020204" pitchFamily="34" charset="0"/>
            </a:endParaRPr>
          </a:p>
        </p:txBody>
      </p:sp>
      <p:sp>
        <p:nvSpPr>
          <p:cNvPr id="29" name="Up Arrow 28">
            <a:extLst>
              <a:ext uri="{FF2B5EF4-FFF2-40B4-BE49-F238E27FC236}">
                <a16:creationId xmlns:a16="http://schemas.microsoft.com/office/drawing/2014/main" id="{587ABB05-62B2-B84D-BF0E-80015B0AF462}"/>
              </a:ext>
            </a:extLst>
          </p:cNvPr>
          <p:cNvSpPr/>
          <p:nvPr/>
        </p:nvSpPr>
        <p:spPr>
          <a:xfrm flipV="1">
            <a:off x="11101092" y="4224132"/>
            <a:ext cx="260649" cy="36576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endParaRPr>
          </a:p>
        </p:txBody>
      </p:sp>
      <p:sp>
        <p:nvSpPr>
          <p:cNvPr id="30" name="Rectangle 29"/>
          <p:cNvSpPr/>
          <p:nvPr/>
        </p:nvSpPr>
        <p:spPr>
          <a:xfrm>
            <a:off x="571502" y="6288052"/>
            <a:ext cx="5925551" cy="230832"/>
          </a:xfrm>
          <a:prstGeom prst="rect">
            <a:avLst/>
          </a:prstGeom>
        </p:spPr>
        <p:txBody>
          <a:bodyPr wrap="square" numCol="3" spcCol="0">
            <a:spAutoFit/>
          </a:bodyPr>
          <a:lstStyle/>
          <a:p>
            <a:pPr marL="115888" indent="-115888">
              <a:buClrTx/>
              <a:buFont typeface="+mj-lt"/>
              <a:buAutoNum type="arabicPeriod"/>
            </a:pPr>
            <a:r>
              <a:rPr lang="da-DK" sz="900" dirty="0">
                <a:solidFill>
                  <a:schemeClr val="bg1"/>
                </a:solidFill>
              </a:rPr>
              <a:t>Mercuri, et al., 2018</a:t>
            </a:r>
          </a:p>
          <a:p>
            <a:pPr marL="115888" indent="-115888">
              <a:buClrTx/>
              <a:buFont typeface="+mj-lt"/>
              <a:buAutoNum type="arabicPeriod"/>
            </a:pPr>
            <a:r>
              <a:rPr lang="da-DK" sz="900" dirty="0">
                <a:solidFill>
                  <a:schemeClr val="bg1"/>
                </a:solidFill>
              </a:rPr>
              <a:t>Finkel, et al., 2018</a:t>
            </a:r>
          </a:p>
        </p:txBody>
      </p:sp>
    </p:spTree>
    <p:extLst>
      <p:ext uri="{BB962C8B-B14F-4D97-AF65-F5344CB8AC3E}">
        <p14:creationId xmlns:p14="http://schemas.microsoft.com/office/powerpoint/2010/main" val="417672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18</a:t>
            </a:fld>
            <a:endParaRPr lang="en-US" dirty="0"/>
          </a:p>
        </p:txBody>
      </p:sp>
      <p:sp>
        <p:nvSpPr>
          <p:cNvPr id="2" name="Title 1"/>
          <p:cNvSpPr>
            <a:spLocks noGrp="1"/>
          </p:cNvSpPr>
          <p:nvPr>
            <p:ph type="title"/>
          </p:nvPr>
        </p:nvSpPr>
        <p:spPr/>
        <p:txBody>
          <a:bodyPr/>
          <a:lstStyle/>
          <a:p>
            <a:r>
              <a:rPr lang="en-US" dirty="0"/>
              <a:t>Signs to initiate treatment</a:t>
            </a:r>
          </a:p>
        </p:txBody>
      </p:sp>
      <p:sp>
        <p:nvSpPr>
          <p:cNvPr id="3" name="Content Placeholder 2"/>
          <p:cNvSpPr>
            <a:spLocks noGrp="1"/>
          </p:cNvSpPr>
          <p:nvPr>
            <p:ph sz="quarter" idx="10"/>
          </p:nvPr>
        </p:nvSpPr>
        <p:spPr/>
        <p:txBody>
          <a:bodyPr>
            <a:normAutofit/>
          </a:bodyPr>
          <a:lstStyle/>
          <a:p>
            <a:r>
              <a:rPr lang="en-US" sz="1600" dirty="0"/>
              <a:t>Caregivers should be counseled to notify healthcare providers when they observe the following changes that may indicate SMA symptoms:</a:t>
            </a:r>
          </a:p>
          <a:p>
            <a:pPr marL="0" indent="0">
              <a:buNone/>
            </a:pPr>
            <a:endParaRPr lang="en-US" sz="1600" dirty="0"/>
          </a:p>
          <a:p>
            <a:pPr marL="0" indent="0">
              <a:buNone/>
            </a:pPr>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Such patients should be reevaluated to consider treatment initiation</a:t>
            </a:r>
          </a:p>
          <a:p>
            <a:r>
              <a:rPr lang="en-US" sz="1600" dirty="0"/>
              <a:t>The latest recommendations suggest that earlier treatment to prevent motor neuron loss is optimal</a:t>
            </a:r>
          </a:p>
          <a:p>
            <a:endParaRPr lang="en-US" dirty="0"/>
          </a:p>
        </p:txBody>
      </p:sp>
      <p:sp>
        <p:nvSpPr>
          <p:cNvPr id="6" name="Rectangle 5"/>
          <p:cNvSpPr/>
          <p:nvPr/>
        </p:nvSpPr>
        <p:spPr>
          <a:xfrm>
            <a:off x="1090612" y="2559113"/>
            <a:ext cx="10010776" cy="2403967"/>
          </a:xfrm>
          <a:prstGeom prst="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numCol="2" rtlCol="0" anchor="ctr"/>
          <a:lstStyle/>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Significant change in child’s movement, feeding, or breathing pattern</a:t>
            </a: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Change in voice or weak cry</a:t>
            </a: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Increased fatigue without increased activity</a:t>
            </a: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Trouble feeding in young children </a:t>
            </a:r>
            <a:b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b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or infants</a:t>
            </a: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Decline or loss of function in previously attained motor ability or failure to show progress in expected motor ability</a:t>
            </a: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Abdominal breathing</a:t>
            </a:r>
          </a:p>
          <a:p>
            <a:pPr marL="342900" marR="0" lvl="1" indent="-342900"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Failure to thrive</a:t>
            </a:r>
          </a:p>
        </p:txBody>
      </p:sp>
      <p:sp>
        <p:nvSpPr>
          <p:cNvPr id="7" name="Rectangle 6"/>
          <p:cNvSpPr/>
          <p:nvPr/>
        </p:nvSpPr>
        <p:spPr>
          <a:xfrm>
            <a:off x="571502" y="6084856"/>
            <a:ext cx="5925551" cy="230832"/>
          </a:xfrm>
          <a:prstGeom prst="rect">
            <a:avLst/>
          </a:prstGeom>
        </p:spPr>
        <p:txBody>
          <a:bodyPr wrap="square" numCol="3" spcCol="0">
            <a:spAutoFit/>
          </a:bodyPr>
          <a:lstStyle/>
          <a:p>
            <a:pPr marL="115888" indent="-115888">
              <a:buClrTx/>
              <a:buFont typeface="+mj-lt"/>
              <a:buAutoNum type="arabicPeriod"/>
            </a:pPr>
            <a:r>
              <a:rPr lang="da-DK" sz="900" dirty="0"/>
              <a:t>Glascock, et al., 2018</a:t>
            </a:r>
          </a:p>
          <a:p>
            <a:pPr marL="115888" indent="-115888">
              <a:buClrTx/>
              <a:buFont typeface="+mj-lt"/>
              <a:buAutoNum type="arabicPeriod"/>
            </a:pPr>
            <a:r>
              <a:rPr lang="da-DK" sz="900" dirty="0"/>
              <a:t>Glascock, et al., 2020</a:t>
            </a:r>
          </a:p>
        </p:txBody>
      </p:sp>
    </p:spTree>
    <p:extLst>
      <p:ext uri="{BB962C8B-B14F-4D97-AF65-F5344CB8AC3E}">
        <p14:creationId xmlns:p14="http://schemas.microsoft.com/office/powerpoint/2010/main" val="267052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19</a:t>
            </a:fld>
            <a:endParaRPr lang="en-US" dirty="0"/>
          </a:p>
        </p:txBody>
      </p:sp>
      <p:sp>
        <p:nvSpPr>
          <p:cNvPr id="2" name="Title 1"/>
          <p:cNvSpPr>
            <a:spLocks noGrp="1"/>
          </p:cNvSpPr>
          <p:nvPr>
            <p:ph type="title"/>
          </p:nvPr>
        </p:nvSpPr>
        <p:spPr/>
        <p:txBody>
          <a:bodyPr/>
          <a:lstStyle/>
          <a:p>
            <a:r>
              <a:rPr lang="en-US" dirty="0"/>
              <a:t>SMA treatment landscape</a:t>
            </a:r>
          </a:p>
        </p:txBody>
      </p:sp>
      <p:sp>
        <p:nvSpPr>
          <p:cNvPr id="3" name="Content Placeholder 2"/>
          <p:cNvSpPr>
            <a:spLocks noGrp="1"/>
          </p:cNvSpPr>
          <p:nvPr>
            <p:ph sz="quarter" idx="10"/>
          </p:nvPr>
        </p:nvSpPr>
        <p:spPr>
          <a:xfrm>
            <a:off x="545421" y="1619266"/>
            <a:ext cx="11201400" cy="4504772"/>
          </a:xfrm>
        </p:spPr>
        <p:txBody>
          <a:bodyPr/>
          <a:lstStyle/>
          <a:p>
            <a:pPr>
              <a:spcBef>
                <a:spcPts val="1800"/>
              </a:spcBef>
            </a:pPr>
            <a:r>
              <a:rPr lang="en-US" dirty="0"/>
              <a:t>SMA pathology results from insufficient production of a </a:t>
            </a:r>
            <a:r>
              <a:rPr lang="en-US" b="1" dirty="0"/>
              <a:t>single critical protein</a:t>
            </a:r>
            <a:endParaRPr lang="en-US" dirty="0"/>
          </a:p>
          <a:p>
            <a:pPr>
              <a:spcBef>
                <a:spcPts val="1800"/>
              </a:spcBef>
            </a:pPr>
            <a:r>
              <a:rPr lang="en-US" dirty="0"/>
              <a:t>Potential benefits of restoring SMN protein in motor neurons include:</a:t>
            </a:r>
          </a:p>
          <a:p>
            <a:pPr lvl="1">
              <a:spcBef>
                <a:spcPts val="600"/>
              </a:spcBef>
            </a:pPr>
            <a:r>
              <a:rPr lang="en-US" sz="2200" dirty="0"/>
              <a:t>Preventing cell death </a:t>
            </a:r>
          </a:p>
          <a:p>
            <a:pPr lvl="1">
              <a:spcBef>
                <a:spcPts val="600"/>
              </a:spcBef>
            </a:pPr>
            <a:r>
              <a:rPr lang="en-US" sz="2200" dirty="0"/>
              <a:t>Halting further loss of neuromuscular function</a:t>
            </a:r>
          </a:p>
          <a:p>
            <a:pPr lvl="1">
              <a:spcBef>
                <a:spcPts val="600"/>
              </a:spcBef>
            </a:pPr>
            <a:r>
              <a:rPr lang="en-US" sz="2200" dirty="0"/>
              <a:t>Extending patient survival</a:t>
            </a:r>
          </a:p>
          <a:p>
            <a:endParaRPr lang="en-US" dirty="0"/>
          </a:p>
        </p:txBody>
      </p:sp>
      <p:pic>
        <p:nvPicPr>
          <p:cNvPr id="5" name="Picture 2" descr="C:\Users\a057338\Desktop\MDA Webinars\5 Case Study SMA Treatment Landscape\puzzle-piece-5184x3888_212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1900" y="2225040"/>
            <a:ext cx="4000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0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2</a:t>
            </a:fld>
            <a:endParaRPr lang="en-US" dirty="0"/>
          </a:p>
        </p:txBody>
      </p:sp>
      <p:grpSp>
        <p:nvGrpSpPr>
          <p:cNvPr id="22" name="Group 21">
            <a:extLst>
              <a:ext uri="{FF2B5EF4-FFF2-40B4-BE49-F238E27FC236}">
                <a16:creationId xmlns:a16="http://schemas.microsoft.com/office/drawing/2014/main" id="{368C5DAB-7B01-C44B-A09C-B3846D5E1AA1}"/>
              </a:ext>
            </a:extLst>
          </p:cNvPr>
          <p:cNvGrpSpPr/>
          <p:nvPr/>
        </p:nvGrpSpPr>
        <p:grpSpPr>
          <a:xfrm>
            <a:off x="0" y="-15054"/>
            <a:ext cx="13021821" cy="6858000"/>
            <a:chOff x="-1610584" y="1337496"/>
            <a:chExt cx="13021821" cy="6858000"/>
          </a:xfrm>
        </p:grpSpPr>
        <p:pic>
          <p:nvPicPr>
            <p:cNvPr id="9" name="Picture 2" descr="C:\Users\a057338\Desktop\MDA Webinars\3 SMA Early Intervention Webinar\iStock-642622786 - Reduc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5611" y="1337496"/>
              <a:ext cx="1027562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1A00D920-EC2B-9F4F-9FFC-2AD8023708D5}"/>
                </a:ext>
              </a:extLst>
            </p:cNvPr>
            <p:cNvGrpSpPr/>
            <p:nvPr/>
          </p:nvGrpSpPr>
          <p:grpSpPr>
            <a:xfrm>
              <a:off x="-1610584" y="1352550"/>
              <a:ext cx="12984670" cy="6378634"/>
              <a:chOff x="27716" y="0"/>
              <a:chExt cx="12984670" cy="6378634"/>
            </a:xfrm>
          </p:grpSpPr>
          <p:sp>
            <p:nvSpPr>
              <p:cNvPr id="3" name="Rectangle 2">
                <a:extLst>
                  <a:ext uri="{FF2B5EF4-FFF2-40B4-BE49-F238E27FC236}">
                    <a16:creationId xmlns:a16="http://schemas.microsoft.com/office/drawing/2014/main" id="{D9F3A02F-B969-F644-9C4D-FC3EEB6424CA}"/>
                  </a:ext>
                </a:extLst>
              </p:cNvPr>
              <p:cNvSpPr/>
              <p:nvPr/>
            </p:nvSpPr>
            <p:spPr>
              <a:xfrm>
                <a:off x="27716" y="0"/>
                <a:ext cx="12984670" cy="6378634"/>
              </a:xfrm>
              <a:prstGeom prst="rect">
                <a:avLst/>
              </a:prstGeom>
              <a:gradFill flip="none" rotWithShape="1">
                <a:gsLst>
                  <a:gs pos="11000">
                    <a:schemeClr val="bg1">
                      <a:alpha val="0"/>
                      <a:lumMod val="57000"/>
                    </a:schemeClr>
                  </a:gs>
                  <a:gs pos="55000">
                    <a:schemeClr val="bg1">
                      <a:alpha val="93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BECDA9E-7EEE-424C-96D2-1D4A8733FCF1}"/>
                  </a:ext>
                </a:extLst>
              </p:cNvPr>
              <p:cNvCxnSpPr>
                <a:cxnSpLocks/>
              </p:cNvCxnSpPr>
              <p:nvPr/>
            </p:nvCxnSpPr>
            <p:spPr>
              <a:xfrm>
                <a:off x="618689" y="491922"/>
                <a:ext cx="8444629" cy="0"/>
              </a:xfrm>
              <a:prstGeom prst="line">
                <a:avLst/>
              </a:prstGeom>
              <a:ln w="76200" cap="r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CF692C-0737-F143-91A0-D5C0AD2E1C10}"/>
                  </a:ext>
                </a:extLst>
              </p:cNvPr>
              <p:cNvCxnSpPr>
                <a:cxnSpLocks/>
              </p:cNvCxnSpPr>
              <p:nvPr/>
            </p:nvCxnSpPr>
            <p:spPr>
              <a:xfrm>
                <a:off x="618689" y="491922"/>
                <a:ext cx="0" cy="5844049"/>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BF42CE-E3EC-ED43-87D5-870CC8437B9C}"/>
                  </a:ext>
                </a:extLst>
              </p:cNvPr>
              <p:cNvCxnSpPr>
                <a:cxnSpLocks/>
              </p:cNvCxnSpPr>
              <p:nvPr/>
            </p:nvCxnSpPr>
            <p:spPr>
              <a:xfrm>
                <a:off x="618689" y="6335971"/>
                <a:ext cx="7509311" cy="0"/>
              </a:xfrm>
              <a:prstGeom prst="line">
                <a:avLst/>
              </a:prstGeom>
              <a:ln w="76200" cap="rnd"/>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lang="en-US" dirty="0"/>
              <a:t>Introduction to SMA</a:t>
            </a:r>
          </a:p>
        </p:txBody>
      </p:sp>
      <p:sp>
        <p:nvSpPr>
          <p:cNvPr id="5" name="Content Placeholder 4"/>
          <p:cNvSpPr>
            <a:spLocks noGrp="1"/>
          </p:cNvSpPr>
          <p:nvPr>
            <p:ph type="body" sz="quarter" idx="11"/>
          </p:nvPr>
        </p:nvSpPr>
        <p:spPr/>
        <p:txBody>
          <a:bodyPr/>
          <a:lstStyle/>
          <a:p>
            <a:pPr>
              <a:spcBef>
                <a:spcPts val="600"/>
              </a:spcBef>
            </a:pPr>
            <a:r>
              <a:rPr lang="en-US" sz="1800" dirty="0"/>
              <a:t>SMA is a neuromuscular disease characterized by: </a:t>
            </a:r>
          </a:p>
          <a:p>
            <a:pPr lvl="1">
              <a:spcBef>
                <a:spcPts val="300"/>
              </a:spcBef>
            </a:pPr>
            <a:r>
              <a:rPr lang="en-US" sz="1800" dirty="0"/>
              <a:t>Progressive motor weakness</a:t>
            </a:r>
          </a:p>
          <a:p>
            <a:pPr lvl="2">
              <a:spcBef>
                <a:spcPts val="300"/>
              </a:spcBef>
            </a:pPr>
            <a:r>
              <a:rPr lang="en-US" sz="1800" dirty="0"/>
              <a:t>More pronounced in proximal muscles </a:t>
            </a:r>
            <a:br>
              <a:rPr lang="en-US" sz="1800" dirty="0"/>
            </a:br>
            <a:r>
              <a:rPr lang="en-US" sz="1800" dirty="0"/>
              <a:t>and legs</a:t>
            </a:r>
          </a:p>
          <a:p>
            <a:pPr lvl="1">
              <a:spcBef>
                <a:spcPts val="300"/>
              </a:spcBef>
            </a:pPr>
            <a:r>
              <a:rPr lang="en-US" sz="1800" dirty="0"/>
              <a:t>Failure to achieve motor milestones</a:t>
            </a:r>
          </a:p>
          <a:p>
            <a:pPr lvl="1">
              <a:spcBef>
                <a:spcPts val="300"/>
              </a:spcBef>
            </a:pPr>
            <a:r>
              <a:rPr lang="en-US" sz="1800" dirty="0"/>
              <a:t>Respiratory insufficiency and premature death (in severe cases) </a:t>
            </a:r>
          </a:p>
          <a:p>
            <a:pPr>
              <a:spcBef>
                <a:spcPts val="1800"/>
              </a:spcBef>
            </a:pPr>
            <a:r>
              <a:rPr lang="en-US" sz="1800" dirty="0"/>
              <a:t>SMA has historically been the leading genetic cause of infant death</a:t>
            </a:r>
          </a:p>
          <a:p>
            <a:pPr>
              <a:spcBef>
                <a:spcPts val="1800"/>
              </a:spcBef>
            </a:pPr>
            <a:r>
              <a:rPr lang="en-US" sz="1800" dirty="0"/>
              <a:t>Incidence of 1 in 11,000 live births</a:t>
            </a:r>
            <a:endParaRPr lang="en-US" dirty="0"/>
          </a:p>
        </p:txBody>
      </p:sp>
      <p:sp>
        <p:nvSpPr>
          <p:cNvPr id="7" name="Rectangle 6"/>
          <p:cNvSpPr/>
          <p:nvPr/>
        </p:nvSpPr>
        <p:spPr>
          <a:xfrm>
            <a:off x="571502" y="6067923"/>
            <a:ext cx="5925551" cy="230832"/>
          </a:xfrm>
          <a:prstGeom prst="rect">
            <a:avLst/>
          </a:prstGeom>
        </p:spPr>
        <p:txBody>
          <a:bodyPr wrap="square" numCol="3" spcCol="0">
            <a:spAutoFit/>
          </a:bodyPr>
          <a:lstStyle/>
          <a:p>
            <a:pPr marL="115888" indent="-115888">
              <a:buClrTx/>
              <a:buFont typeface="+mj-lt"/>
              <a:buAutoNum type="arabicPeriod"/>
            </a:pPr>
            <a:r>
              <a:rPr lang="da-DK" sz="900" dirty="0"/>
              <a:t>Prior, et al., 2020</a:t>
            </a:r>
          </a:p>
          <a:p>
            <a:pPr marL="115888" indent="-115888">
              <a:buClrTx/>
              <a:buFont typeface="+mj-lt"/>
              <a:buAutoNum type="arabicPeriod"/>
            </a:pPr>
            <a:r>
              <a:rPr lang="da-DK" sz="900" dirty="0"/>
              <a:t>D’Amico, et al., 2011</a:t>
            </a:r>
          </a:p>
        </p:txBody>
      </p:sp>
      <p:sp>
        <p:nvSpPr>
          <p:cNvPr id="6" name="Rectangle 5">
            <a:extLst>
              <a:ext uri="{FF2B5EF4-FFF2-40B4-BE49-F238E27FC236}">
                <a16:creationId xmlns:a16="http://schemas.microsoft.com/office/drawing/2014/main" id="{034F6471-C41A-6140-97D8-9FE868B23EBD}"/>
              </a:ext>
            </a:extLst>
          </p:cNvPr>
          <p:cNvSpPr/>
          <p:nvPr/>
        </p:nvSpPr>
        <p:spPr>
          <a:xfrm>
            <a:off x="2489200" y="6383421"/>
            <a:ext cx="5691624" cy="474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08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20</a:t>
            </a:fld>
            <a:endParaRPr lang="en-US" dirty="0"/>
          </a:p>
        </p:txBody>
      </p:sp>
      <p:sp>
        <p:nvSpPr>
          <p:cNvPr id="2" name="Title 1"/>
          <p:cNvSpPr>
            <a:spLocks noGrp="1"/>
          </p:cNvSpPr>
          <p:nvPr>
            <p:ph type="title"/>
          </p:nvPr>
        </p:nvSpPr>
        <p:spPr/>
        <p:txBody>
          <a:bodyPr/>
          <a:lstStyle/>
          <a:p>
            <a:r>
              <a:rPr lang="en-US" dirty="0"/>
              <a:t>Therapeutic approaches to restoring SMN protein levels</a:t>
            </a:r>
          </a:p>
        </p:txBody>
      </p:sp>
      <p:grpSp>
        <p:nvGrpSpPr>
          <p:cNvPr id="5" name="Group 4"/>
          <p:cNvGrpSpPr/>
          <p:nvPr/>
        </p:nvGrpSpPr>
        <p:grpSpPr>
          <a:xfrm>
            <a:off x="1646425" y="1912626"/>
            <a:ext cx="3918535" cy="3969737"/>
            <a:chOff x="7025689" y="1698018"/>
            <a:chExt cx="3918535" cy="3969737"/>
          </a:xfrm>
        </p:grpSpPr>
        <p:pic>
          <p:nvPicPr>
            <p:cNvPr id="6" name="Picture 5" descr="C:\Users\a057338\Desktop\MDA Webinars\1 Gene Replacement Therapy Webinar\16504769-dna-circ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8746" y="3100687"/>
              <a:ext cx="1563554" cy="1389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86600" y="1698018"/>
              <a:ext cx="3841650" cy="457200"/>
            </a:xfrm>
            <a:prstGeom prst="roundRect">
              <a:avLst/>
            </a:prstGeom>
            <a:solidFill>
              <a:schemeClr val="tx2">
                <a:lumMod val="75000"/>
              </a:schemeClr>
            </a:solid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Gene-Transfer Therapy</a:t>
              </a:r>
            </a:p>
          </p:txBody>
        </p:sp>
        <p:sp>
          <p:nvSpPr>
            <p:cNvPr id="8" name="TextBox 7"/>
            <p:cNvSpPr txBox="1"/>
            <p:nvPr/>
          </p:nvSpPr>
          <p:spPr>
            <a:xfrm>
              <a:off x="7025689" y="4652092"/>
              <a:ext cx="3918535"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New genetic material is introduced through use of a vector such as a modified virus</a:t>
              </a:r>
            </a:p>
          </p:txBody>
        </p:sp>
        <p:pic>
          <p:nvPicPr>
            <p:cNvPr id="9" name="Picture 4" descr="C:\Users\a057338\Desktop\MDA Webinars\1 Gene Replacement Therapy Webinar\Diagram-of-precision-PEGylation-of-adeno-associated-virus-2-AAV-2-to-protect-against.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45044" y="2395013"/>
              <a:ext cx="1445358" cy="1537127"/>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8845446" y="2926131"/>
              <a:ext cx="612843" cy="233925"/>
            </a:xfrm>
            <a:custGeom>
              <a:avLst/>
              <a:gdLst>
                <a:gd name="connsiteX0" fmla="*/ 0 w 612843"/>
                <a:gd name="connsiteY0" fmla="*/ 58827 h 233925"/>
                <a:gd name="connsiteX1" fmla="*/ 457200 w 612843"/>
                <a:gd name="connsiteY1" fmla="*/ 10189 h 233925"/>
                <a:gd name="connsiteX2" fmla="*/ 612843 w 612843"/>
                <a:gd name="connsiteY2" fmla="*/ 233925 h 233925"/>
              </a:gdLst>
              <a:ahLst/>
              <a:cxnLst>
                <a:cxn ang="0">
                  <a:pos x="connsiteX0" y="connsiteY0"/>
                </a:cxn>
                <a:cxn ang="0">
                  <a:pos x="connsiteX1" y="connsiteY1"/>
                </a:cxn>
                <a:cxn ang="0">
                  <a:pos x="connsiteX2" y="connsiteY2"/>
                </a:cxn>
              </a:cxnLst>
              <a:rect l="l" t="t" r="r" b="b"/>
              <a:pathLst>
                <a:path w="612843" h="233925">
                  <a:moveTo>
                    <a:pt x="0" y="58827"/>
                  </a:moveTo>
                  <a:cubicBezTo>
                    <a:pt x="177530" y="19916"/>
                    <a:pt x="355060" y="-18994"/>
                    <a:pt x="457200" y="10189"/>
                  </a:cubicBezTo>
                  <a:cubicBezTo>
                    <a:pt x="559340" y="39372"/>
                    <a:pt x="586903" y="212848"/>
                    <a:pt x="612843" y="233925"/>
                  </a:cubicBezTo>
                </a:path>
              </a:pathLst>
            </a:custGeom>
            <a:noFill/>
            <a:ln w="1905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63" name="Group 62"/>
          <p:cNvGrpSpPr/>
          <p:nvPr/>
        </p:nvGrpSpPr>
        <p:grpSpPr>
          <a:xfrm>
            <a:off x="6887441" y="1964569"/>
            <a:ext cx="4462118" cy="4103578"/>
            <a:chOff x="1276350" y="1888518"/>
            <a:chExt cx="4462118" cy="4103578"/>
          </a:xfrm>
        </p:grpSpPr>
        <p:sp>
          <p:nvSpPr>
            <p:cNvPr id="45" name="TextBox 44"/>
            <p:cNvSpPr txBox="1"/>
            <p:nvPr/>
          </p:nvSpPr>
          <p:spPr>
            <a:xfrm>
              <a:off x="1703358" y="1888518"/>
              <a:ext cx="3521413" cy="457200"/>
            </a:xfrm>
            <a:prstGeom prst="roundRect">
              <a:avLst/>
            </a:prstGeom>
            <a:solidFill>
              <a:schemeClr val="tx2">
                <a:lumMod val="75000"/>
              </a:schemeClr>
            </a:solid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mRNA Splicing Modifiers</a:t>
              </a:r>
            </a:p>
          </p:txBody>
        </p:sp>
        <p:cxnSp>
          <p:nvCxnSpPr>
            <p:cNvPr id="46" name="Straight Connector 45"/>
            <p:cNvCxnSpPr>
              <a:stCxn id="52" idx="3"/>
            </p:cNvCxnSpPr>
            <p:nvPr/>
          </p:nvCxnSpPr>
          <p:spPr>
            <a:xfrm flipV="1">
              <a:off x="2528921" y="3346074"/>
              <a:ext cx="300166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276350" y="4668657"/>
              <a:ext cx="4462118"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Antisense oligonucleotides (ASOs) or small molecules alter the mRNA produced by causing inclusion or exclusion of target sequences</a:t>
              </a:r>
            </a:p>
          </p:txBody>
        </p:sp>
        <p:sp>
          <p:nvSpPr>
            <p:cNvPr id="48" name="Rectangle 47"/>
            <p:cNvSpPr/>
            <p:nvPr/>
          </p:nvSpPr>
          <p:spPr>
            <a:xfrm>
              <a:off x="2711189" y="3223307"/>
              <a:ext cx="431799" cy="254000"/>
            </a:xfrm>
            <a:prstGeom prst="rect">
              <a:avLst/>
            </a:prstGeom>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1</a:t>
              </a:r>
            </a:p>
          </p:txBody>
        </p:sp>
        <p:sp>
          <p:nvSpPr>
            <p:cNvPr id="49" name="Rectangle 48"/>
            <p:cNvSpPr/>
            <p:nvPr/>
          </p:nvSpPr>
          <p:spPr>
            <a:xfrm>
              <a:off x="3428033" y="3223307"/>
              <a:ext cx="431799" cy="254000"/>
            </a:xfrm>
            <a:prstGeom prst="rect">
              <a:avLst/>
            </a:prstGeom>
            <a:solidFill>
              <a:schemeClr val="bg1">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a:t>
              </a:r>
            </a:p>
          </p:txBody>
        </p:sp>
        <p:sp>
          <p:nvSpPr>
            <p:cNvPr id="50" name="Rectangle 49"/>
            <p:cNvSpPr/>
            <p:nvPr/>
          </p:nvSpPr>
          <p:spPr>
            <a:xfrm>
              <a:off x="4144877" y="3223307"/>
              <a:ext cx="431799" cy="254000"/>
            </a:xfrm>
            <a:prstGeom prst="rect">
              <a:avLst/>
            </a:prstGeom>
            <a:solidFill>
              <a:srgbClr val="92D0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3</a:t>
              </a:r>
            </a:p>
          </p:txBody>
        </p:sp>
        <p:sp>
          <p:nvSpPr>
            <p:cNvPr id="51" name="Rectangle 50"/>
            <p:cNvSpPr/>
            <p:nvPr/>
          </p:nvSpPr>
          <p:spPr>
            <a:xfrm>
              <a:off x="4861721" y="3223307"/>
              <a:ext cx="431799" cy="254000"/>
            </a:xfrm>
            <a:prstGeom prst="rect">
              <a:avLst/>
            </a:prstGeom>
            <a:solidFill>
              <a:schemeClr val="bg2">
                <a:lumMod val="5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4</a:t>
              </a:r>
            </a:p>
          </p:txBody>
        </p:sp>
        <p:sp>
          <p:nvSpPr>
            <p:cNvPr id="52" name="TextBox 51"/>
            <p:cNvSpPr txBox="1"/>
            <p:nvPr/>
          </p:nvSpPr>
          <p:spPr>
            <a:xfrm>
              <a:off x="1456191" y="3208802"/>
              <a:ext cx="1072730"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pre-mRNA</a:t>
              </a:r>
            </a:p>
          </p:txBody>
        </p:sp>
        <p:sp>
          <p:nvSpPr>
            <p:cNvPr id="53" name="Rectangle 52"/>
            <p:cNvSpPr/>
            <p:nvPr/>
          </p:nvSpPr>
          <p:spPr>
            <a:xfrm>
              <a:off x="2702723" y="4019181"/>
              <a:ext cx="431799" cy="254000"/>
            </a:xfrm>
            <a:prstGeom prst="rect">
              <a:avLst/>
            </a:prstGeom>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1</a:t>
              </a:r>
            </a:p>
          </p:txBody>
        </p:sp>
        <p:sp>
          <p:nvSpPr>
            <p:cNvPr id="54" name="Rectangle 53"/>
            <p:cNvSpPr/>
            <p:nvPr/>
          </p:nvSpPr>
          <p:spPr>
            <a:xfrm>
              <a:off x="3151456" y="4019181"/>
              <a:ext cx="431799" cy="254000"/>
            </a:xfrm>
            <a:prstGeom prst="rect">
              <a:avLst/>
            </a:prstGeom>
            <a:solidFill>
              <a:srgbClr val="92D0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3</a:t>
              </a:r>
            </a:p>
          </p:txBody>
        </p:sp>
        <p:sp>
          <p:nvSpPr>
            <p:cNvPr id="55" name="Rectangle 54"/>
            <p:cNvSpPr/>
            <p:nvPr/>
          </p:nvSpPr>
          <p:spPr>
            <a:xfrm>
              <a:off x="3600189" y="4019181"/>
              <a:ext cx="431799" cy="254000"/>
            </a:xfrm>
            <a:prstGeom prst="rect">
              <a:avLst/>
            </a:prstGeom>
            <a:solidFill>
              <a:schemeClr val="bg2">
                <a:lumMod val="5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4</a:t>
              </a:r>
            </a:p>
          </p:txBody>
        </p:sp>
        <p:sp>
          <p:nvSpPr>
            <p:cNvPr id="56" name="TextBox 55"/>
            <p:cNvSpPr txBox="1"/>
            <p:nvPr/>
          </p:nvSpPr>
          <p:spPr>
            <a:xfrm>
              <a:off x="1642242" y="3979276"/>
              <a:ext cx="73449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mRNA</a:t>
              </a:r>
            </a:p>
          </p:txBody>
        </p:sp>
        <p:cxnSp>
          <p:nvCxnSpPr>
            <p:cNvPr id="57" name="Straight Arrow Connector 56"/>
            <p:cNvCxnSpPr>
              <a:stCxn id="52" idx="2"/>
              <a:endCxn id="56" idx="0"/>
            </p:cNvCxnSpPr>
            <p:nvPr/>
          </p:nvCxnSpPr>
          <p:spPr>
            <a:xfrm>
              <a:off x="1992556" y="3516579"/>
              <a:ext cx="0" cy="462697"/>
            </a:xfrm>
            <a:prstGeom prst="straightConnector1">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2"/>
            </p:cNvCxnSpPr>
            <p:nvPr/>
          </p:nvCxnSpPr>
          <p:spPr>
            <a:xfrm>
              <a:off x="2927089" y="3477307"/>
              <a:ext cx="700276" cy="22862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50" idx="2"/>
            </p:cNvCxnSpPr>
            <p:nvPr/>
          </p:nvCxnSpPr>
          <p:spPr>
            <a:xfrm flipV="1">
              <a:off x="3619704" y="3477307"/>
              <a:ext cx="741073" cy="22486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60" name="Picture 2" descr="C:\Users\a057338\Desktop\MDA Webinars\1 Gene Replacement Therapy Webinar\GRT Webinar Deck\Single-str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3297886" y="2017064"/>
              <a:ext cx="405103" cy="1476375"/>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a:off x="3278431" y="2887929"/>
              <a:ext cx="0" cy="274320"/>
            </a:xfrm>
            <a:prstGeom prst="straightConnector1">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200759" y="2627777"/>
              <a:ext cx="57419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ASO</a:t>
              </a:r>
            </a:p>
          </p:txBody>
        </p:sp>
      </p:grpSp>
      <p:sp>
        <p:nvSpPr>
          <p:cNvPr id="29" name="Rectangle 28"/>
          <p:cNvSpPr/>
          <p:nvPr/>
        </p:nvSpPr>
        <p:spPr>
          <a:xfrm>
            <a:off x="571502" y="6084856"/>
            <a:ext cx="5925551" cy="230832"/>
          </a:xfrm>
          <a:prstGeom prst="rect">
            <a:avLst/>
          </a:prstGeom>
        </p:spPr>
        <p:txBody>
          <a:bodyPr wrap="square" numCol="3" spcCol="0">
            <a:spAutoFit/>
          </a:bodyPr>
          <a:lstStyle/>
          <a:p>
            <a:pPr marL="115888" indent="-115888">
              <a:buClrTx/>
              <a:buFont typeface="+mj-lt"/>
              <a:buAutoNum type="arabicPeriod"/>
            </a:pPr>
            <a:r>
              <a:rPr lang="da-DK" sz="900" dirty="0"/>
              <a:t>Verhaart, et al., 2019</a:t>
            </a:r>
          </a:p>
        </p:txBody>
      </p:sp>
    </p:spTree>
    <p:extLst>
      <p:ext uri="{BB962C8B-B14F-4D97-AF65-F5344CB8AC3E}">
        <p14:creationId xmlns:p14="http://schemas.microsoft.com/office/powerpoint/2010/main" val="19199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21</a:t>
            </a:fld>
            <a:endParaRPr lang="en-US" dirty="0"/>
          </a:p>
        </p:txBody>
      </p:sp>
      <p:sp>
        <p:nvSpPr>
          <p:cNvPr id="2" name="Title 1"/>
          <p:cNvSpPr>
            <a:spLocks noGrp="1"/>
          </p:cNvSpPr>
          <p:nvPr>
            <p:ph type="title"/>
          </p:nvPr>
        </p:nvSpPr>
        <p:spPr/>
        <p:txBody>
          <a:bodyPr/>
          <a:lstStyle/>
          <a:p>
            <a:r>
              <a:rPr lang="en-US" dirty="0"/>
              <a:t>Gene-replacement therapies</a:t>
            </a:r>
          </a:p>
        </p:txBody>
      </p:sp>
      <p:sp>
        <p:nvSpPr>
          <p:cNvPr id="3" name="Content Placeholder 2"/>
          <p:cNvSpPr>
            <a:spLocks noGrp="1"/>
          </p:cNvSpPr>
          <p:nvPr>
            <p:ph sz="quarter" idx="10"/>
          </p:nvPr>
        </p:nvSpPr>
        <p:spPr>
          <a:xfrm>
            <a:off x="545421" y="1488247"/>
            <a:ext cx="11201400" cy="4504772"/>
          </a:xfrm>
        </p:spPr>
        <p:txBody>
          <a:bodyPr>
            <a:normAutofit lnSpcReduction="10000"/>
          </a:bodyPr>
          <a:lstStyle/>
          <a:p>
            <a:pPr marL="0" indent="0">
              <a:buNone/>
            </a:pPr>
            <a:r>
              <a:rPr lang="en-US" sz="1900" dirty="0"/>
              <a:t>Onasemnogene abeparvovec-xioi (Zolgensma) is a gene-transfer therapy for SMA that uses an adeno-associated virus (AAV) vector platform.</a:t>
            </a:r>
          </a:p>
          <a:p>
            <a:endParaRPr lang="en-US" sz="1900" dirty="0"/>
          </a:p>
          <a:p>
            <a:pPr>
              <a:spcBef>
                <a:spcPts val="0"/>
              </a:spcBef>
            </a:pPr>
            <a:r>
              <a:rPr lang="en-US" sz="1900" dirty="0"/>
              <a:t>AAV9 serotype selected for SMA treatment</a:t>
            </a:r>
          </a:p>
          <a:p>
            <a:pPr lvl="1">
              <a:spcBef>
                <a:spcPts val="600"/>
              </a:spcBef>
            </a:pPr>
            <a:r>
              <a:rPr lang="en-US" sz="1900" dirty="0"/>
              <a:t>Transduces neuronal cells </a:t>
            </a:r>
          </a:p>
          <a:p>
            <a:pPr lvl="1">
              <a:spcBef>
                <a:spcPts val="600"/>
              </a:spcBef>
            </a:pPr>
            <a:r>
              <a:rPr lang="en-US" sz="1900" dirty="0"/>
              <a:t>Crosses blood-brain barrier (enabling IV administration) </a:t>
            </a:r>
          </a:p>
          <a:p>
            <a:pPr lvl="1">
              <a:spcBef>
                <a:spcPts val="600"/>
              </a:spcBef>
            </a:pPr>
            <a:r>
              <a:rPr lang="en-US" sz="1900" dirty="0"/>
              <a:t>Nonpathogenic in humans</a:t>
            </a:r>
          </a:p>
          <a:p>
            <a:pPr lvl="1">
              <a:spcBef>
                <a:spcPts val="600"/>
              </a:spcBef>
            </a:pPr>
            <a:r>
              <a:rPr lang="en-US" sz="1900" dirty="0"/>
              <a:t>Low levels of anti-AAV9 antibodies in young patients</a:t>
            </a:r>
          </a:p>
          <a:p>
            <a:pPr>
              <a:spcBef>
                <a:spcPts val="1800"/>
              </a:spcBef>
            </a:pPr>
            <a:r>
              <a:rPr lang="en-US" sz="1900" dirty="0"/>
              <a:t>Vector is unable to replicate (viral genes removed)</a:t>
            </a:r>
          </a:p>
          <a:p>
            <a:pPr>
              <a:spcBef>
                <a:spcPts val="1800"/>
              </a:spcBef>
            </a:pPr>
            <a:r>
              <a:rPr lang="en-US" sz="1900" dirty="0"/>
              <a:t>Strong, constantly active promoter drives production of </a:t>
            </a:r>
            <a:r>
              <a:rPr lang="en-US" sz="1900" i="1" dirty="0"/>
              <a:t>SMN</a:t>
            </a:r>
            <a:r>
              <a:rPr lang="en-US" sz="1900" dirty="0"/>
              <a:t> gene</a:t>
            </a:r>
          </a:p>
          <a:p>
            <a:pPr>
              <a:spcBef>
                <a:spcPts val="1800"/>
              </a:spcBef>
            </a:pPr>
            <a:r>
              <a:rPr lang="en-US" sz="1900" dirty="0"/>
              <a:t>Given as a one-time treatment</a:t>
            </a:r>
            <a:endParaRPr lang="en-US" dirty="0"/>
          </a:p>
        </p:txBody>
      </p:sp>
      <p:grpSp>
        <p:nvGrpSpPr>
          <p:cNvPr id="14" name="Group 13"/>
          <p:cNvGrpSpPr/>
          <p:nvPr/>
        </p:nvGrpSpPr>
        <p:grpSpPr>
          <a:xfrm>
            <a:off x="10208332" y="2105025"/>
            <a:ext cx="1333456" cy="3261494"/>
            <a:chOff x="10208332" y="2105025"/>
            <a:chExt cx="1333456" cy="3261494"/>
          </a:xfrm>
        </p:grpSpPr>
        <p:pic>
          <p:nvPicPr>
            <p:cNvPr id="11" name="Picture 5" descr="C:\Users\a057338\Desktop\MDA Webinars\1 Gene Replacement Therapy Webinar\16504769-dna-circ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08332" y="4181475"/>
              <a:ext cx="1333456" cy="1185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057338\Desktop\MDA Webinars\1 Gene Replacement Therapy Webinar\Diagram-of-precision-PEGylation-of-adeno-associated-virus-2-AAV-2-to-protect-against.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17561" y="2105025"/>
              <a:ext cx="1314998" cy="1398490"/>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p:cNvSpPr/>
            <p:nvPr/>
          </p:nvSpPr>
          <p:spPr>
            <a:xfrm>
              <a:off x="10784573" y="3600450"/>
              <a:ext cx="180975" cy="476250"/>
            </a:xfrm>
            <a:prstGeom prst="downArrow">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9" name="Rectangle 8"/>
          <p:cNvSpPr/>
          <p:nvPr/>
        </p:nvSpPr>
        <p:spPr>
          <a:xfrm>
            <a:off x="571502" y="5966325"/>
            <a:ext cx="5925551" cy="369332"/>
          </a:xfrm>
          <a:prstGeom prst="rect">
            <a:avLst/>
          </a:prstGeom>
        </p:spPr>
        <p:txBody>
          <a:bodyPr wrap="square" numCol="3" spcCol="0">
            <a:spAutoFit/>
          </a:bodyPr>
          <a:lstStyle/>
          <a:p>
            <a:pPr marL="115888" indent="-115888">
              <a:buClrTx/>
              <a:buFont typeface="+mj-lt"/>
              <a:buAutoNum type="arabicPeriod"/>
            </a:pPr>
            <a:r>
              <a:rPr lang="da-DK" sz="900" dirty="0"/>
              <a:t>Colella, et al., 2018</a:t>
            </a:r>
          </a:p>
          <a:p>
            <a:pPr marL="115888" indent="-115888">
              <a:buClrTx/>
              <a:buFont typeface="+mj-lt"/>
              <a:buAutoNum type="arabicPeriod"/>
            </a:pPr>
            <a:r>
              <a:rPr lang="da-DK" sz="900" dirty="0"/>
              <a:t>Nathwani, et al., 2014</a:t>
            </a:r>
          </a:p>
          <a:p>
            <a:pPr marL="115888" indent="-115888">
              <a:buClrTx/>
              <a:buFont typeface="+mj-lt"/>
              <a:buAutoNum type="arabicPeriod"/>
            </a:pPr>
            <a:r>
              <a:rPr lang="da-DK" sz="900" dirty="0"/>
              <a:t>Foust, et al., 2010</a:t>
            </a:r>
          </a:p>
          <a:p>
            <a:pPr marL="115888" indent="-115888">
              <a:buClrTx/>
              <a:buFont typeface="+mj-lt"/>
              <a:buAutoNum type="arabicPeriod"/>
            </a:pPr>
            <a:r>
              <a:rPr lang="da-DK" sz="900" dirty="0"/>
              <a:t>Mendell, et al., 2017</a:t>
            </a:r>
          </a:p>
          <a:p>
            <a:pPr marL="115888" indent="-115888">
              <a:buClrTx/>
              <a:buFont typeface="+mj-lt"/>
              <a:buAutoNum type="arabicPeriod"/>
            </a:pPr>
            <a:r>
              <a:rPr lang="en-US" sz="900" dirty="0" err="1"/>
              <a:t>AveXis</a:t>
            </a:r>
            <a:r>
              <a:rPr lang="da-DK" sz="900" dirty="0"/>
              <a:t>, 2010</a:t>
            </a:r>
          </a:p>
        </p:txBody>
      </p:sp>
    </p:spTree>
    <p:extLst>
      <p:ext uri="{BB962C8B-B14F-4D97-AF65-F5344CB8AC3E}">
        <p14:creationId xmlns:p14="http://schemas.microsoft.com/office/powerpoint/2010/main" val="31412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22</a:t>
            </a:fld>
            <a:endParaRPr lang="en-US" dirty="0"/>
          </a:p>
        </p:txBody>
      </p:sp>
      <p:sp>
        <p:nvSpPr>
          <p:cNvPr id="2" name="Title 1"/>
          <p:cNvSpPr>
            <a:spLocks noGrp="1"/>
          </p:cNvSpPr>
          <p:nvPr>
            <p:ph type="title"/>
          </p:nvPr>
        </p:nvSpPr>
        <p:spPr/>
        <p:txBody>
          <a:bodyPr/>
          <a:lstStyle/>
          <a:p>
            <a:r>
              <a:rPr lang="en-US" dirty="0"/>
              <a:t>mRNA-splicing modifiers</a:t>
            </a:r>
          </a:p>
        </p:txBody>
      </p:sp>
      <p:sp>
        <p:nvSpPr>
          <p:cNvPr id="3" name="Content Placeholder 2"/>
          <p:cNvSpPr>
            <a:spLocks noGrp="1"/>
          </p:cNvSpPr>
          <p:nvPr>
            <p:ph sz="quarter" idx="10"/>
          </p:nvPr>
        </p:nvSpPr>
        <p:spPr>
          <a:xfrm>
            <a:off x="545421" y="1545457"/>
            <a:ext cx="6498846" cy="4721225"/>
          </a:xfrm>
        </p:spPr>
        <p:txBody>
          <a:bodyPr>
            <a:normAutofit/>
          </a:bodyPr>
          <a:lstStyle/>
          <a:p>
            <a:pPr>
              <a:spcBef>
                <a:spcPts val="0"/>
              </a:spcBef>
            </a:pPr>
            <a:r>
              <a:rPr lang="en-US" sz="1800" dirty="0" err="1"/>
              <a:t>Nusinersen</a:t>
            </a:r>
            <a:r>
              <a:rPr lang="en-US" sz="1800" dirty="0"/>
              <a:t> (</a:t>
            </a:r>
            <a:r>
              <a:rPr lang="en-US" sz="1800" dirty="0" err="1"/>
              <a:t>Spinraza</a:t>
            </a:r>
            <a:r>
              <a:rPr lang="en-US" sz="1800" dirty="0"/>
              <a:t>) mechanism of action:</a:t>
            </a:r>
          </a:p>
          <a:p>
            <a:pPr>
              <a:spcBef>
                <a:spcPts val="0"/>
              </a:spcBef>
            </a:pPr>
            <a:endParaRPr lang="en-US" sz="1800" dirty="0"/>
          </a:p>
          <a:p>
            <a:pPr lvl="1"/>
            <a:r>
              <a:rPr lang="en-US" sz="1800" dirty="0"/>
              <a:t>Binds to regulatory region on </a:t>
            </a:r>
            <a:br>
              <a:rPr lang="en-US" sz="1800" dirty="0"/>
            </a:br>
            <a:r>
              <a:rPr lang="en-US" sz="1800" i="1" dirty="0"/>
              <a:t>SMN2</a:t>
            </a:r>
            <a:r>
              <a:rPr lang="en-US" sz="1800" dirty="0"/>
              <a:t> pre-mRNA</a:t>
            </a:r>
          </a:p>
          <a:p>
            <a:pPr lvl="1"/>
            <a:r>
              <a:rPr lang="en-US" sz="1800" dirty="0"/>
              <a:t>Prevents a splicing repressor protein from acting on the pre-mRNA</a:t>
            </a:r>
          </a:p>
          <a:p>
            <a:pPr lvl="1"/>
            <a:r>
              <a:rPr lang="en-US" sz="1800" dirty="0"/>
              <a:t>Results in </a:t>
            </a:r>
            <a:r>
              <a:rPr lang="en-US" sz="1800" i="1" dirty="0"/>
              <a:t>SMN2</a:t>
            </a:r>
            <a:r>
              <a:rPr lang="en-US" sz="1800" dirty="0"/>
              <a:t> mRNA transcript that includes exon 7, resulting in increased production of full-length, functional SMN protein</a:t>
            </a:r>
          </a:p>
          <a:p>
            <a:endParaRPr lang="en-US" dirty="0"/>
          </a:p>
        </p:txBody>
      </p:sp>
      <p:pic>
        <p:nvPicPr>
          <p:cNvPr id="66" name="Picture 2" descr="C:\Users\a057338\Desktop\MDA Webinars\5 Case Study SMA Treatment Landscape\Webinar 5 slide deck\ASO illustra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3289" y="1583563"/>
            <a:ext cx="4213412" cy="4413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5421" y="5897350"/>
            <a:ext cx="5925551" cy="369332"/>
          </a:xfrm>
          <a:prstGeom prst="rect">
            <a:avLst/>
          </a:prstGeom>
        </p:spPr>
        <p:txBody>
          <a:bodyPr wrap="square" numCol="3" spcCol="0">
            <a:spAutoFit/>
          </a:bodyPr>
          <a:lstStyle/>
          <a:p>
            <a:pPr marL="115888" indent="-115888">
              <a:buClrTx/>
              <a:buFont typeface="+mj-lt"/>
              <a:buAutoNum type="arabicPeriod"/>
            </a:pPr>
            <a:r>
              <a:rPr lang="da-DK" sz="900" dirty="0"/>
              <a:t>Rao, et al., 2018</a:t>
            </a:r>
          </a:p>
          <a:p>
            <a:pPr marL="115888" indent="-115888">
              <a:buClrTx/>
              <a:buFont typeface="+mj-lt"/>
              <a:buAutoNum type="arabicPeriod"/>
            </a:pPr>
            <a:r>
              <a:rPr lang="da-DK" sz="900" dirty="0"/>
              <a:t>Sumner, et al., 2018</a:t>
            </a:r>
          </a:p>
          <a:p>
            <a:pPr marL="115888" indent="-115888">
              <a:buClrTx/>
              <a:buFont typeface="+mj-lt"/>
              <a:buAutoNum type="arabicPeriod"/>
            </a:pPr>
            <a:r>
              <a:rPr lang="da-DK" sz="900" dirty="0"/>
              <a:t>Finkel, et al., 2017</a:t>
            </a:r>
          </a:p>
          <a:p>
            <a:pPr marL="115888" indent="-115888">
              <a:buClrTx/>
              <a:buFont typeface="+mj-lt"/>
              <a:buAutoNum type="arabicPeriod"/>
            </a:pPr>
            <a:r>
              <a:rPr lang="da-DK" sz="900" dirty="0"/>
              <a:t>Biogen, 2019</a:t>
            </a:r>
          </a:p>
          <a:p>
            <a:pPr marL="115888" indent="-115888">
              <a:buClrTx/>
              <a:buFont typeface="+mj-lt"/>
              <a:buAutoNum type="arabicPeriod"/>
            </a:pPr>
            <a:r>
              <a:rPr lang="en-US" sz="900" dirty="0"/>
              <a:t>De Vivo</a:t>
            </a:r>
            <a:r>
              <a:rPr lang="da-DK" sz="900" dirty="0"/>
              <a:t>, et al., 2019</a:t>
            </a:r>
          </a:p>
        </p:txBody>
      </p:sp>
      <p:sp>
        <p:nvSpPr>
          <p:cNvPr id="5" name="Rectangle 4">
            <a:extLst>
              <a:ext uri="{FF2B5EF4-FFF2-40B4-BE49-F238E27FC236}">
                <a16:creationId xmlns:a16="http://schemas.microsoft.com/office/drawing/2014/main" id="{A0AFA21D-1C75-E94F-AFC9-D1DB1BC41089}"/>
              </a:ext>
            </a:extLst>
          </p:cNvPr>
          <p:cNvSpPr/>
          <p:nvPr/>
        </p:nvSpPr>
        <p:spPr>
          <a:xfrm>
            <a:off x="7500222" y="1599069"/>
            <a:ext cx="3133911" cy="10086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dirty="0">
                <a:solidFill>
                  <a:srgbClr val="0E984E"/>
                </a:solidFill>
              </a:rPr>
              <a:t>Splice-switching ASO (</a:t>
            </a:r>
            <a:r>
              <a:rPr lang="en-US" sz="1500" dirty="0" err="1">
                <a:solidFill>
                  <a:srgbClr val="0E984E"/>
                </a:solidFill>
              </a:rPr>
              <a:t>nusinursen</a:t>
            </a:r>
            <a:r>
              <a:rPr lang="en-US" sz="1500" dirty="0">
                <a:solidFill>
                  <a:srgbClr val="0E984E"/>
                </a:solidFill>
              </a:rPr>
              <a:t>)</a:t>
            </a:r>
          </a:p>
          <a:p>
            <a:pPr algn="ctr"/>
            <a:r>
              <a:rPr lang="en-US" sz="1500" dirty="0">
                <a:solidFill>
                  <a:srgbClr val="0E984E"/>
                </a:solidFill>
              </a:rPr>
              <a:t>Splice-switching small molecule (</a:t>
            </a:r>
            <a:r>
              <a:rPr lang="en-US" sz="1500" dirty="0" err="1">
                <a:solidFill>
                  <a:srgbClr val="0E984E"/>
                </a:solidFill>
              </a:rPr>
              <a:t>risdiplam</a:t>
            </a:r>
            <a:r>
              <a:rPr lang="en-US" sz="1500" dirty="0">
                <a:solidFill>
                  <a:srgbClr val="0E984E"/>
                </a:solidFill>
              </a:rPr>
              <a:t>)</a:t>
            </a:r>
          </a:p>
        </p:txBody>
      </p:sp>
    </p:spTree>
    <p:extLst>
      <p:ext uri="{BB962C8B-B14F-4D97-AF65-F5344CB8AC3E}">
        <p14:creationId xmlns:p14="http://schemas.microsoft.com/office/powerpoint/2010/main" val="875098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23</a:t>
            </a:fld>
            <a:endParaRPr lang="en-US" dirty="0"/>
          </a:p>
        </p:txBody>
      </p:sp>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type="body" sz="quarter" idx="10"/>
          </p:nvPr>
        </p:nvSpPr>
        <p:spPr/>
        <p:txBody>
          <a:bodyPr>
            <a:normAutofit lnSpcReduction="10000"/>
          </a:bodyPr>
          <a:lstStyle/>
          <a:p>
            <a:pPr marL="0" indent="0">
              <a:buNone/>
            </a:pPr>
            <a:r>
              <a:rPr lang="en-US" sz="1600" dirty="0"/>
              <a:t>Early intervention is critical to achieve optimal outcomes.</a:t>
            </a:r>
          </a:p>
          <a:p>
            <a:pPr>
              <a:spcBef>
                <a:spcPts val="1800"/>
              </a:spcBef>
            </a:pPr>
            <a:r>
              <a:rPr lang="en-US" sz="1600" dirty="0"/>
              <a:t>Treatment should be started as early as possible — irreversible and progressive motor neuron loss often begins prior to birth</a:t>
            </a:r>
          </a:p>
          <a:p>
            <a:pPr>
              <a:spcBef>
                <a:spcPts val="1800"/>
              </a:spcBef>
            </a:pPr>
            <a:r>
              <a:rPr lang="en-US" sz="1600" dirty="0"/>
              <a:t>Newborn screening programs and prompt genetic testing can help identify SMA patients quickly</a:t>
            </a:r>
          </a:p>
          <a:p>
            <a:pPr>
              <a:spcBef>
                <a:spcPts val="1800"/>
              </a:spcBef>
            </a:pPr>
            <a:r>
              <a:rPr lang="en-US" sz="1600" dirty="0"/>
              <a:t>Goal is to maximize the potential benefit from SMA treatments to preserve remaining motor neurons and motor function</a:t>
            </a:r>
          </a:p>
          <a:p>
            <a:pPr>
              <a:spcBef>
                <a:spcPts val="1800"/>
              </a:spcBef>
            </a:pPr>
            <a:endParaRPr lang="en-US" sz="1600" dirty="0"/>
          </a:p>
          <a:p>
            <a:pPr marL="0" indent="0">
              <a:buNone/>
            </a:pPr>
            <a:r>
              <a:rPr lang="en-US" sz="1600" dirty="0"/>
              <a:t>Logistical considerations for administration of medications: </a:t>
            </a:r>
          </a:p>
          <a:p>
            <a:r>
              <a:rPr lang="en-US" sz="1600" dirty="0" err="1"/>
              <a:t>Nusinersan</a:t>
            </a:r>
            <a:r>
              <a:rPr lang="en-US" sz="1600" dirty="0"/>
              <a:t>: Sedation may be required for repeated lumbar punctures and intrathecal injections. This carries risk, especially for patients with pulmonary issues</a:t>
            </a:r>
          </a:p>
          <a:p>
            <a:r>
              <a:rPr lang="en-US" sz="1600" dirty="0"/>
              <a:t>Onasemnogene </a:t>
            </a:r>
            <a:r>
              <a:rPr lang="en-US" sz="1600" dirty="0" err="1"/>
              <a:t>abeparvovec</a:t>
            </a:r>
            <a:r>
              <a:rPr lang="en-US" sz="1600" dirty="0"/>
              <a:t>: Requires appropriate precautions and set-up because of infectivity of the viral vector</a:t>
            </a:r>
          </a:p>
          <a:p>
            <a:pPr marL="0" indent="0">
              <a:spcBef>
                <a:spcPts val="1800"/>
              </a:spcBef>
              <a:buNone/>
            </a:pPr>
            <a:endParaRPr lang="en-US" sz="1600" dirty="0"/>
          </a:p>
        </p:txBody>
      </p:sp>
      <p:sp>
        <p:nvSpPr>
          <p:cNvPr id="5" name="Rectangle 4"/>
          <p:cNvSpPr/>
          <p:nvPr/>
        </p:nvSpPr>
        <p:spPr>
          <a:xfrm>
            <a:off x="671332" y="6054669"/>
            <a:ext cx="5925551" cy="369332"/>
          </a:xfrm>
          <a:prstGeom prst="rect">
            <a:avLst/>
          </a:prstGeom>
        </p:spPr>
        <p:txBody>
          <a:bodyPr wrap="square" numCol="3" spcCol="0">
            <a:spAutoFit/>
          </a:bodyPr>
          <a:lstStyle/>
          <a:p>
            <a:pPr marL="115888" indent="-115888">
              <a:buClrTx/>
              <a:buFont typeface="+mj-lt"/>
              <a:buAutoNum type="arabicPeriod"/>
            </a:pPr>
            <a:r>
              <a:rPr lang="da-DK" sz="900" dirty="0"/>
              <a:t>Farrer, et al., 2017</a:t>
            </a:r>
          </a:p>
          <a:p>
            <a:pPr marL="115888" indent="-115888">
              <a:buClrTx/>
              <a:buFont typeface="+mj-lt"/>
              <a:buAutoNum type="arabicPeriod"/>
            </a:pPr>
            <a:endParaRPr lang="da-DK" sz="900" dirty="0"/>
          </a:p>
          <a:p>
            <a:pPr marL="115888" indent="-115888">
              <a:buClrTx/>
              <a:buFont typeface="+mj-lt"/>
              <a:buAutoNum type="arabicPeriod"/>
            </a:pPr>
            <a:r>
              <a:rPr lang="da-DK" sz="900" dirty="0"/>
              <a:t>Glascock, et al., 2018</a:t>
            </a:r>
          </a:p>
        </p:txBody>
      </p:sp>
    </p:spTree>
    <p:extLst>
      <p:ext uri="{BB962C8B-B14F-4D97-AF65-F5344CB8AC3E}">
        <p14:creationId xmlns:p14="http://schemas.microsoft.com/office/powerpoint/2010/main" val="288883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24</a:t>
            </a:fld>
            <a:endParaRPr lang="en-US" dirty="0"/>
          </a:p>
        </p:txBody>
      </p:sp>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type="body" sz="quarter" idx="10"/>
          </p:nvPr>
        </p:nvSpPr>
        <p:spPr/>
        <p:txBody>
          <a:bodyPr>
            <a:noAutofit/>
          </a:bodyPr>
          <a:lstStyle/>
          <a:p>
            <a:pPr marL="0" indent="0">
              <a:lnSpc>
                <a:spcPct val="110000"/>
              </a:lnSpc>
              <a:spcBef>
                <a:spcPts val="0"/>
              </a:spcBef>
              <a:buNone/>
            </a:pPr>
            <a:r>
              <a:rPr lang="en-US" sz="1600" b="1" dirty="0"/>
              <a:t>Children younger than age 2 years: </a:t>
            </a:r>
          </a:p>
          <a:p>
            <a:pPr marL="0" indent="0">
              <a:lnSpc>
                <a:spcPct val="110000"/>
              </a:lnSpc>
              <a:spcBef>
                <a:spcPts val="0"/>
              </a:spcBef>
              <a:buNone/>
            </a:pPr>
            <a:endParaRPr lang="en-US" sz="1600" b="1" dirty="0"/>
          </a:p>
          <a:p>
            <a:pPr>
              <a:lnSpc>
                <a:spcPct val="110000"/>
              </a:lnSpc>
              <a:spcBef>
                <a:spcPts val="0"/>
              </a:spcBef>
            </a:pPr>
            <a:r>
              <a:rPr lang="en-US" sz="1600" dirty="0" err="1"/>
              <a:t>Presymptomatic</a:t>
            </a:r>
            <a:r>
              <a:rPr lang="en-US" sz="1600" dirty="0"/>
              <a:t> patients: </a:t>
            </a:r>
          </a:p>
          <a:p>
            <a:pPr lvl="1">
              <a:lnSpc>
                <a:spcPct val="110000"/>
              </a:lnSpc>
              <a:spcBef>
                <a:spcPts val="0"/>
              </a:spcBef>
            </a:pPr>
            <a:r>
              <a:rPr lang="en-US" sz="1600" dirty="0"/>
              <a:t>Either gene-transfer therapy or </a:t>
            </a:r>
            <a:r>
              <a:rPr lang="en-US" sz="1600" dirty="0" err="1"/>
              <a:t>nusinersen</a:t>
            </a:r>
            <a:r>
              <a:rPr lang="en-US" sz="1600" dirty="0"/>
              <a:t> would be indicated</a:t>
            </a:r>
          </a:p>
          <a:p>
            <a:pPr lvl="1">
              <a:lnSpc>
                <a:spcPct val="110000"/>
              </a:lnSpc>
              <a:spcBef>
                <a:spcPts val="0"/>
              </a:spcBef>
            </a:pPr>
            <a:r>
              <a:rPr lang="en-US" sz="1600" dirty="0"/>
              <a:t>Factors to consider: Lag time to treatment, AAV9 titer, parental preference regarding mode of delivery (repeated intrathecal injections) vs use of biological agents, </a:t>
            </a:r>
            <a:r>
              <a:rPr lang="en-US" sz="1600" i="1" dirty="0"/>
              <a:t>SMN2</a:t>
            </a:r>
            <a:r>
              <a:rPr lang="en-US" sz="1600" dirty="0"/>
              <a:t> copy number</a:t>
            </a:r>
          </a:p>
          <a:p>
            <a:pPr lvl="1">
              <a:lnSpc>
                <a:spcPct val="110000"/>
              </a:lnSpc>
              <a:spcBef>
                <a:spcPts val="0"/>
              </a:spcBef>
            </a:pPr>
            <a:endParaRPr lang="en-US" sz="1600" dirty="0"/>
          </a:p>
          <a:p>
            <a:pPr lvl="0">
              <a:lnSpc>
                <a:spcPct val="110000"/>
              </a:lnSpc>
              <a:spcBef>
                <a:spcPts val="0"/>
              </a:spcBef>
            </a:pPr>
            <a:r>
              <a:rPr lang="en-US" sz="1600" dirty="0"/>
              <a:t>Symptomatic patients younger than age 2 years:</a:t>
            </a:r>
          </a:p>
          <a:p>
            <a:pPr lvl="1">
              <a:lnSpc>
                <a:spcPct val="110000"/>
              </a:lnSpc>
              <a:spcBef>
                <a:spcPts val="0"/>
              </a:spcBef>
            </a:pPr>
            <a:r>
              <a:rPr lang="en-US" sz="1600" dirty="0"/>
              <a:t>Extent of weakness </a:t>
            </a:r>
          </a:p>
          <a:p>
            <a:pPr lvl="1">
              <a:lnSpc>
                <a:spcPct val="110000"/>
              </a:lnSpc>
              <a:spcBef>
                <a:spcPts val="0"/>
              </a:spcBef>
            </a:pPr>
            <a:r>
              <a:rPr lang="en-US" sz="1600" dirty="0"/>
              <a:t>Mode of delivery and logistics of same (e.g., need for sedation) </a:t>
            </a:r>
          </a:p>
          <a:p>
            <a:pPr lvl="1">
              <a:lnSpc>
                <a:spcPct val="110000"/>
              </a:lnSpc>
              <a:spcBef>
                <a:spcPts val="0"/>
              </a:spcBef>
            </a:pPr>
            <a:r>
              <a:rPr lang="en-US" sz="1600" dirty="0"/>
              <a:t>AAV9 titer</a:t>
            </a:r>
          </a:p>
          <a:p>
            <a:pPr marL="0" indent="0">
              <a:lnSpc>
                <a:spcPct val="110000"/>
              </a:lnSpc>
              <a:spcBef>
                <a:spcPts val="0"/>
              </a:spcBef>
              <a:buNone/>
            </a:pPr>
            <a:endParaRPr lang="en-US" sz="1600" dirty="0"/>
          </a:p>
        </p:txBody>
      </p:sp>
      <p:sp>
        <p:nvSpPr>
          <p:cNvPr id="5" name="Rectangle 4"/>
          <p:cNvSpPr/>
          <p:nvPr/>
        </p:nvSpPr>
        <p:spPr>
          <a:xfrm>
            <a:off x="671332" y="6018941"/>
            <a:ext cx="5925551" cy="369332"/>
          </a:xfrm>
          <a:prstGeom prst="rect">
            <a:avLst/>
          </a:prstGeom>
        </p:spPr>
        <p:txBody>
          <a:bodyPr wrap="square" numCol="3" spcCol="0">
            <a:spAutoFit/>
          </a:bodyPr>
          <a:lstStyle/>
          <a:p>
            <a:pPr marL="115888" indent="-115888">
              <a:buClrTx/>
              <a:buFont typeface="+mj-lt"/>
              <a:buAutoNum type="arabicPeriod"/>
            </a:pPr>
            <a:r>
              <a:rPr lang="da-DK" sz="900" dirty="0"/>
              <a:t>AveXis, 2019</a:t>
            </a:r>
          </a:p>
          <a:p>
            <a:pPr marL="115888" indent="-115888">
              <a:buClrTx/>
              <a:buFont typeface="+mj-lt"/>
              <a:buAutoNum type="arabicPeriod"/>
            </a:pPr>
            <a:endParaRPr lang="da-DK" sz="900" dirty="0"/>
          </a:p>
          <a:p>
            <a:pPr marL="115888" indent="-115888">
              <a:buClrTx/>
              <a:buFont typeface="+mj-lt"/>
              <a:buAutoNum type="arabicPeriod"/>
            </a:pPr>
            <a:r>
              <a:rPr lang="da-DK" sz="900" dirty="0"/>
              <a:t>Biogen, 2019</a:t>
            </a:r>
          </a:p>
        </p:txBody>
      </p:sp>
    </p:spTree>
    <p:extLst>
      <p:ext uri="{BB962C8B-B14F-4D97-AF65-F5344CB8AC3E}">
        <p14:creationId xmlns:p14="http://schemas.microsoft.com/office/powerpoint/2010/main" val="93427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25</a:t>
            </a:fld>
            <a:endParaRPr lang="en-US" dirty="0"/>
          </a:p>
        </p:txBody>
      </p:sp>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type="body" sz="quarter" idx="10"/>
          </p:nvPr>
        </p:nvSpPr>
        <p:spPr/>
        <p:txBody>
          <a:bodyPr>
            <a:noAutofit/>
          </a:bodyPr>
          <a:lstStyle/>
          <a:p>
            <a:pPr marL="0" indent="0">
              <a:lnSpc>
                <a:spcPct val="110000"/>
              </a:lnSpc>
              <a:spcBef>
                <a:spcPts val="0"/>
              </a:spcBef>
              <a:buNone/>
            </a:pPr>
            <a:r>
              <a:rPr lang="en-US" sz="1600" b="1" dirty="0"/>
              <a:t>Patients older than 2 years of age: </a:t>
            </a:r>
          </a:p>
          <a:p>
            <a:pPr marL="0" indent="0">
              <a:lnSpc>
                <a:spcPct val="110000"/>
              </a:lnSpc>
              <a:spcBef>
                <a:spcPts val="0"/>
              </a:spcBef>
              <a:buNone/>
            </a:pPr>
            <a:endParaRPr lang="en-US" sz="1600" b="1" dirty="0"/>
          </a:p>
          <a:p>
            <a:pPr lvl="1">
              <a:lnSpc>
                <a:spcPct val="110000"/>
              </a:lnSpc>
              <a:spcBef>
                <a:spcPts val="0"/>
              </a:spcBef>
            </a:pPr>
            <a:r>
              <a:rPr lang="en-US" sz="1600" dirty="0"/>
              <a:t>Until recently, only </a:t>
            </a:r>
            <a:r>
              <a:rPr lang="en-US" sz="1600" dirty="0" err="1"/>
              <a:t>nusinersen</a:t>
            </a:r>
            <a:r>
              <a:rPr lang="en-US" sz="1600" dirty="0"/>
              <a:t> was available</a:t>
            </a:r>
          </a:p>
          <a:p>
            <a:pPr lvl="1">
              <a:lnSpc>
                <a:spcPct val="110000"/>
              </a:lnSpc>
              <a:spcBef>
                <a:spcPts val="0"/>
              </a:spcBef>
            </a:pPr>
            <a:r>
              <a:rPr lang="en-US" sz="1600" dirty="0"/>
              <a:t>Risk/benefit: for end-stage patients, risk of procedure may outweigh benefits </a:t>
            </a:r>
          </a:p>
          <a:p>
            <a:pPr lvl="1">
              <a:lnSpc>
                <a:spcPct val="110000"/>
              </a:lnSpc>
              <a:spcBef>
                <a:spcPts val="0"/>
              </a:spcBef>
            </a:pPr>
            <a:r>
              <a:rPr lang="en-US" sz="1600" dirty="0"/>
              <a:t>Need for fluoroscopy or CT-guided injections</a:t>
            </a:r>
          </a:p>
          <a:p>
            <a:pPr lvl="1">
              <a:lnSpc>
                <a:spcPct val="110000"/>
              </a:lnSpc>
              <a:spcBef>
                <a:spcPts val="0"/>
              </a:spcBef>
            </a:pPr>
            <a:r>
              <a:rPr lang="en-US" sz="1600" dirty="0"/>
              <a:t>Parental or patient preference</a:t>
            </a:r>
          </a:p>
          <a:p>
            <a:pPr marL="0" indent="0">
              <a:lnSpc>
                <a:spcPct val="110000"/>
              </a:lnSpc>
              <a:spcBef>
                <a:spcPts val="0"/>
              </a:spcBef>
              <a:buNone/>
            </a:pPr>
            <a:endParaRPr lang="en-US" sz="1600" dirty="0"/>
          </a:p>
        </p:txBody>
      </p:sp>
      <p:sp>
        <p:nvSpPr>
          <p:cNvPr id="5" name="Rectangle 4"/>
          <p:cNvSpPr/>
          <p:nvPr/>
        </p:nvSpPr>
        <p:spPr>
          <a:xfrm>
            <a:off x="671332" y="6018941"/>
            <a:ext cx="5925551" cy="369332"/>
          </a:xfrm>
          <a:prstGeom prst="rect">
            <a:avLst/>
          </a:prstGeom>
        </p:spPr>
        <p:txBody>
          <a:bodyPr wrap="square" numCol="3" spcCol="0">
            <a:spAutoFit/>
          </a:bodyPr>
          <a:lstStyle/>
          <a:p>
            <a:pPr marL="115888" indent="-115888">
              <a:buClrTx/>
              <a:buFont typeface="+mj-lt"/>
              <a:buAutoNum type="arabicPeriod"/>
            </a:pPr>
            <a:r>
              <a:rPr lang="da-DK" sz="900" dirty="0"/>
              <a:t>AveXis, 2019</a:t>
            </a:r>
          </a:p>
          <a:p>
            <a:pPr marL="115888" indent="-115888">
              <a:buClrTx/>
              <a:buFont typeface="+mj-lt"/>
              <a:buAutoNum type="arabicPeriod"/>
            </a:pPr>
            <a:endParaRPr lang="da-DK" sz="900" dirty="0"/>
          </a:p>
          <a:p>
            <a:pPr marL="115888" indent="-115888">
              <a:buClrTx/>
              <a:buFont typeface="+mj-lt"/>
              <a:buAutoNum type="arabicPeriod"/>
            </a:pPr>
            <a:r>
              <a:rPr lang="da-DK" sz="900" dirty="0"/>
              <a:t>Biogen, 2019</a:t>
            </a:r>
          </a:p>
        </p:txBody>
      </p:sp>
    </p:spTree>
    <p:extLst>
      <p:ext uri="{BB962C8B-B14F-4D97-AF65-F5344CB8AC3E}">
        <p14:creationId xmlns:p14="http://schemas.microsoft.com/office/powerpoint/2010/main" val="410358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26</a:t>
            </a:fld>
            <a:endParaRPr lang="en-US" dirty="0"/>
          </a:p>
        </p:txBody>
      </p:sp>
      <p:sp>
        <p:nvSpPr>
          <p:cNvPr id="2" name="Title 1"/>
          <p:cNvSpPr>
            <a:spLocks noGrp="1"/>
          </p:cNvSpPr>
          <p:nvPr>
            <p:ph type="title"/>
          </p:nvPr>
        </p:nvSpPr>
        <p:spPr/>
        <p:txBody>
          <a:bodyPr/>
          <a:lstStyle/>
          <a:p>
            <a:r>
              <a:rPr lang="en-US" dirty="0"/>
              <a:t>Recently approved SMN-targeted therapy</a:t>
            </a:r>
          </a:p>
        </p:txBody>
      </p:sp>
      <p:sp>
        <p:nvSpPr>
          <p:cNvPr id="5" name="Rectangle 4"/>
          <p:cNvSpPr/>
          <p:nvPr/>
        </p:nvSpPr>
        <p:spPr>
          <a:xfrm>
            <a:off x="723025" y="1740415"/>
            <a:ext cx="10866783" cy="8200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000" dirty="0" err="1">
                <a:latin typeface="Arial" panose="020B0604020202020204" pitchFamily="34" charset="0"/>
                <a:cs typeface="Arial" panose="020B0604020202020204" pitchFamily="34" charset="0"/>
              </a:rPr>
              <a:t>Risdiplam</a:t>
            </a:r>
            <a:r>
              <a:rPr lang="en-US" sz="2000" dirty="0">
                <a:latin typeface="Arial" panose="020B0604020202020204" pitchFamily="34" charset="0"/>
                <a:cs typeface="Arial" panose="020B0604020202020204" pitchFamily="34" charset="0"/>
              </a:rPr>
              <a:t>: orally administered small molecule that alters </a:t>
            </a:r>
            <a:r>
              <a:rPr lang="en-US" sz="2000" i="1" dirty="0">
                <a:latin typeface="Arial" panose="020B0604020202020204" pitchFamily="34" charset="0"/>
                <a:cs typeface="Arial" panose="020B0604020202020204" pitchFamily="34" charset="0"/>
              </a:rPr>
              <a:t>SMN2</a:t>
            </a:r>
            <a:r>
              <a:rPr lang="en-US" sz="2000" dirty="0">
                <a:latin typeface="Arial" panose="020B0604020202020204" pitchFamily="34" charset="0"/>
                <a:cs typeface="Arial" panose="020B0604020202020204" pitchFamily="34" charset="0"/>
              </a:rPr>
              <a:t> splicing to produce more full-length functional SMN protein</a:t>
            </a:r>
          </a:p>
        </p:txBody>
      </p:sp>
      <p:sp>
        <p:nvSpPr>
          <p:cNvPr id="7" name="Rectangle 6"/>
          <p:cNvSpPr/>
          <p:nvPr/>
        </p:nvSpPr>
        <p:spPr>
          <a:xfrm>
            <a:off x="545421" y="5902708"/>
            <a:ext cx="5925551" cy="369332"/>
          </a:xfrm>
          <a:prstGeom prst="rect">
            <a:avLst/>
          </a:prstGeom>
        </p:spPr>
        <p:txBody>
          <a:bodyPr wrap="square" numCol="3" spcCol="0">
            <a:spAutoFit/>
          </a:bodyPr>
          <a:lstStyle/>
          <a:p>
            <a:pPr marL="115888" indent="-115888">
              <a:buClrTx/>
              <a:buFont typeface="+mj-lt"/>
              <a:buAutoNum type="arabicPeriod"/>
            </a:pPr>
            <a:r>
              <a:rPr lang="da-DK" sz="900" dirty="0" err="1"/>
              <a:t>Genentech</a:t>
            </a:r>
            <a:r>
              <a:rPr lang="da-DK" sz="900" dirty="0"/>
              <a:t>, 2020</a:t>
            </a:r>
          </a:p>
          <a:p>
            <a:pPr marL="115888" indent="-115888">
              <a:buClrTx/>
              <a:buFont typeface="+mj-lt"/>
              <a:buAutoNum type="arabicPeriod"/>
            </a:pPr>
            <a:endParaRPr lang="da-DK" sz="900" dirty="0"/>
          </a:p>
        </p:txBody>
      </p:sp>
      <p:sp>
        <p:nvSpPr>
          <p:cNvPr id="3" name="Rectangle 2">
            <a:extLst>
              <a:ext uri="{FF2B5EF4-FFF2-40B4-BE49-F238E27FC236}">
                <a16:creationId xmlns:a16="http://schemas.microsoft.com/office/drawing/2014/main" id="{AB2D811F-67BA-CD40-9D44-B7367F2B59B6}"/>
              </a:ext>
            </a:extLst>
          </p:cNvPr>
          <p:cNvSpPr/>
          <p:nvPr/>
        </p:nvSpPr>
        <p:spPr>
          <a:xfrm>
            <a:off x="723024" y="3011676"/>
            <a:ext cx="10866783" cy="1754326"/>
          </a:xfrm>
          <a:prstGeom prst="rect">
            <a:avLst/>
          </a:prstGeom>
        </p:spPr>
        <p:txBody>
          <a:bodyPr wrap="square">
            <a:spAutoFit/>
          </a:bodyPr>
          <a:lstStyle/>
          <a:p>
            <a:r>
              <a:rPr lang="en-US" dirty="0">
                <a:solidFill>
                  <a:srgbClr val="222222"/>
                </a:solidFill>
                <a:latin typeface="Arial" panose="020B0604020202020204" pitchFamily="34" charset="0"/>
              </a:rPr>
              <a:t>On Aug. 7, 2020, the</a:t>
            </a:r>
            <a:r>
              <a:rPr lang="en-US" b="1" dirty="0">
                <a:solidFill>
                  <a:srgbClr val="222222"/>
                </a:solidFill>
                <a:latin typeface="Arial" panose="020B0604020202020204" pitchFamily="34" charset="0"/>
              </a:rPr>
              <a:t> </a:t>
            </a:r>
            <a:r>
              <a:rPr lang="en-US" dirty="0">
                <a:solidFill>
                  <a:srgbClr val="000000"/>
                </a:solidFill>
                <a:latin typeface="Arial" panose="020B0604020202020204" pitchFamily="34" charset="0"/>
              </a:rPr>
              <a:t>US Food and Drug Administration (FDA) approved </a:t>
            </a:r>
            <a:r>
              <a:rPr lang="en-US" dirty="0" err="1">
                <a:solidFill>
                  <a:srgbClr val="000000"/>
                </a:solidFill>
                <a:latin typeface="Arial" panose="020B0604020202020204" pitchFamily="34" charset="0"/>
              </a:rPr>
              <a:t>risdiplam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Evrysdi</a:t>
            </a:r>
            <a:r>
              <a:rPr lang="en-US" dirty="0">
                <a:solidFill>
                  <a:srgbClr val="000000"/>
                </a:solidFill>
                <a:latin typeface="Arial" panose="020B0604020202020204" pitchFamily="34" charset="0"/>
              </a:rPr>
              <a:t>) for treatment of SMA in adults and children 2 months of age and older.</a:t>
            </a:r>
            <a:r>
              <a:rPr lang="en-US" baseline="30000" dirty="0">
                <a:solidFill>
                  <a:srgbClr val="000000"/>
                </a:solidFill>
                <a:latin typeface="Arial" panose="020B0604020202020204" pitchFamily="34" charset="0"/>
              </a:rPr>
              <a:t>1</a:t>
            </a:r>
            <a:endParaRPr lang="en-US" baseline="30000"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 </a:t>
            </a:r>
          </a:p>
          <a:p>
            <a:r>
              <a:rPr lang="en-US" dirty="0" err="1">
                <a:solidFill>
                  <a:srgbClr val="000000"/>
                </a:solidFill>
                <a:latin typeface="Arial" panose="020B0604020202020204" pitchFamily="34" charset="0"/>
              </a:rPr>
              <a:t>Evrysdi</a:t>
            </a:r>
            <a:r>
              <a:rPr lang="en-US" dirty="0">
                <a:solidFill>
                  <a:srgbClr val="000000"/>
                </a:solidFill>
                <a:latin typeface="Arial" panose="020B0604020202020204" pitchFamily="34" charset="0"/>
              </a:rPr>
              <a:t> showed clinically meaningful improvements in motor function across two clinical trials in people with varying ages and levels of disease severity, including SMA types 1, 2, and 3. </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06066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27</a:t>
            </a:fld>
            <a:endParaRPr lang="en-US" dirty="0"/>
          </a:p>
        </p:txBody>
      </p:sp>
      <p:sp>
        <p:nvSpPr>
          <p:cNvPr id="2" name="Title 1"/>
          <p:cNvSpPr>
            <a:spLocks noGrp="1"/>
          </p:cNvSpPr>
          <p:nvPr>
            <p:ph type="title"/>
          </p:nvPr>
        </p:nvSpPr>
        <p:spPr/>
        <p:txBody>
          <a:bodyPr/>
          <a:lstStyle/>
          <a:p>
            <a:r>
              <a:rPr lang="en-US" dirty="0"/>
              <a:t>Clinical trial support for </a:t>
            </a:r>
            <a:r>
              <a:rPr lang="en-US" dirty="0" err="1"/>
              <a:t>risdiplam</a:t>
            </a:r>
            <a:r>
              <a:rPr lang="en-US" dirty="0"/>
              <a:t> approval</a:t>
            </a:r>
          </a:p>
        </p:txBody>
      </p:sp>
      <p:graphicFrame>
        <p:nvGraphicFramePr>
          <p:cNvPr id="6" name="Table 5"/>
          <p:cNvGraphicFramePr>
            <a:graphicFrameLocks noGrp="1"/>
          </p:cNvGraphicFramePr>
          <p:nvPr>
            <p:extLst>
              <p:ext uri="{D42A27DB-BD31-4B8C-83A1-F6EECF244321}">
                <p14:modId xmlns:p14="http://schemas.microsoft.com/office/powerpoint/2010/main" val="39671559"/>
              </p:ext>
            </p:extLst>
          </p:nvPr>
        </p:nvGraphicFramePr>
        <p:xfrm>
          <a:off x="662609" y="1791949"/>
          <a:ext cx="10866782" cy="3795625"/>
        </p:xfrm>
        <a:graphic>
          <a:graphicData uri="http://schemas.openxmlformats.org/drawingml/2006/table">
            <a:tbl>
              <a:tblPr firstRow="1" bandRow="1">
                <a:tableStyleId>{3B4B98B0-60AC-42C2-AFA5-B58CD77FA1E5}</a:tableStyleId>
              </a:tblPr>
              <a:tblGrid>
                <a:gridCol w="10866782">
                  <a:extLst>
                    <a:ext uri="{9D8B030D-6E8A-4147-A177-3AD203B41FA5}">
                      <a16:colId xmlns:a16="http://schemas.microsoft.com/office/drawing/2014/main" val="20000"/>
                    </a:ext>
                  </a:extLst>
                </a:gridCol>
              </a:tblGrid>
              <a:tr h="3585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Risdiplam</a:t>
                      </a:r>
                      <a:r>
                        <a:rPr lang="en-US" baseline="0" dirty="0"/>
                        <a:t> Clinical Trials</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44687">
                <a:tc>
                  <a:txBody>
                    <a:bodyPr/>
                    <a:lstStyle/>
                    <a:p>
                      <a:pPr marL="114300" lvl="1" indent="0">
                        <a:buFont typeface="Arial" panose="020B0604020202020204" pitchFamily="34" charset="0"/>
                        <a:buNone/>
                      </a:pPr>
                      <a:r>
                        <a:rPr lang="en-US" sz="1800" dirty="0"/>
                        <a:t>FIREFISH: phase II/III single-arm study in infants with type 1 SMA</a:t>
                      </a:r>
                      <a:r>
                        <a:rPr lang="en-US" sz="1800" baseline="30000" dirty="0"/>
                        <a:t>1,2</a:t>
                      </a:r>
                    </a:p>
                    <a:p>
                      <a:pPr marL="342900" lvl="1" indent="-228600">
                        <a:buFont typeface="Arial" panose="020B0604020202020204" pitchFamily="34" charset="0"/>
                        <a:buChar char="•"/>
                      </a:pPr>
                      <a:r>
                        <a:rPr lang="en-US" sz="1800" dirty="0"/>
                        <a:t>12 of 41 (29%) were able to sit without support for at least 5 seconds at 1 year</a:t>
                      </a:r>
                      <a:r>
                        <a:rPr lang="en-US" sz="1800" baseline="30000" dirty="0"/>
                        <a:t>2</a:t>
                      </a:r>
                      <a:endParaRPr lang="en-US" sz="1800" dirty="0"/>
                    </a:p>
                    <a:p>
                      <a:pPr marL="342900" lvl="1" indent="-228600">
                        <a:buFont typeface="Arial" panose="020B0604020202020204" pitchFamily="34" charset="0"/>
                        <a:buChar char="•"/>
                      </a:pPr>
                      <a:r>
                        <a:rPr lang="en-US" sz="1800" dirty="0"/>
                        <a:t>Event-free survival at 1 year was 35/41 (85%)</a:t>
                      </a:r>
                      <a:r>
                        <a:rPr lang="en-US" sz="1800" baseline="30000" dirty="0"/>
                        <a:t>2</a:t>
                      </a:r>
                      <a:endParaRPr lang="en-US" sz="1800" baseline="30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96458">
                <a:tc>
                  <a:txBody>
                    <a:bodyPr/>
                    <a:lstStyle/>
                    <a:p>
                      <a:pPr marL="1143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SUNFISH: phase II/III </a:t>
                      </a:r>
                      <a:r>
                        <a:rPr lang="en-US" sz="1800" u="none" strike="noStrike" kern="1200" dirty="0">
                          <a:effectLst/>
                        </a:rPr>
                        <a:t>placebo-controlled, double-blind study that</a:t>
                      </a:r>
                      <a:r>
                        <a:rPr lang="en-US" sz="1800" dirty="0"/>
                        <a:t> included a broader population of patients aged 2-25 years with type 2 or type 3 SMA</a:t>
                      </a:r>
                      <a:r>
                        <a:rPr lang="en-US" sz="1800" baseline="30000" dirty="0"/>
                        <a:t>3,4</a:t>
                      </a:r>
                    </a:p>
                    <a:p>
                      <a:pPr marL="4000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At 1 year, MFM-32 total change from baseline in treated patients was significantly &gt; placebo</a:t>
                      </a:r>
                      <a:r>
                        <a:rPr lang="en-US" sz="1800" baseline="30000" dirty="0"/>
                        <a:t>4</a:t>
                      </a:r>
                      <a:r>
                        <a:rPr lang="en-US" sz="1800" kern="1200" dirty="0"/>
                        <a:t> </a:t>
                      </a:r>
                    </a:p>
                    <a:p>
                      <a:pPr marL="4000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Significantly more treated patients improved or stabilized in MFM32 total versus placebo at 1 year</a:t>
                      </a:r>
                      <a:r>
                        <a:rPr lang="en-US" sz="1800" baseline="30000" dirty="0"/>
                        <a:t>4</a:t>
                      </a:r>
                      <a:endParaRPr lang="en-US" sz="1800" baseline="30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96458">
                <a:tc>
                  <a:txBody>
                    <a:bodyPr/>
                    <a:lstStyle/>
                    <a:p>
                      <a:pPr marL="1143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Most common adverse events included fever, upper respiratory tract infections, diarrhea, vomiting, cough, pneumonia, and constipation</a:t>
                      </a:r>
                      <a:r>
                        <a:rPr lang="en-US" sz="1800" baseline="30000" dirty="0"/>
                        <a:t>5</a:t>
                      </a:r>
                      <a:endParaRPr lang="en-US" sz="1800" baseline="30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7" name="Rectangle 6"/>
          <p:cNvSpPr/>
          <p:nvPr/>
        </p:nvSpPr>
        <p:spPr>
          <a:xfrm>
            <a:off x="545421" y="5860655"/>
            <a:ext cx="5925551" cy="369332"/>
          </a:xfrm>
          <a:prstGeom prst="rect">
            <a:avLst/>
          </a:prstGeom>
        </p:spPr>
        <p:txBody>
          <a:bodyPr wrap="square" numCol="3" spcCol="0">
            <a:spAutoFit/>
          </a:bodyPr>
          <a:lstStyle/>
          <a:p>
            <a:pPr marL="115888" indent="-115888">
              <a:buClrTx/>
              <a:buFont typeface="+mj-lt"/>
              <a:buAutoNum type="arabicPeriod"/>
            </a:pPr>
            <a:r>
              <a:rPr lang="da-DK" sz="900" dirty="0" err="1"/>
              <a:t>Masson</a:t>
            </a:r>
            <a:r>
              <a:rPr lang="da-DK" sz="900" dirty="0"/>
              <a:t>, et al., 2020</a:t>
            </a:r>
          </a:p>
          <a:p>
            <a:pPr marL="115888" indent="-115888">
              <a:buClrTx/>
              <a:buFont typeface="+mj-lt"/>
              <a:buAutoNum type="arabicPeriod"/>
            </a:pPr>
            <a:r>
              <a:rPr lang="da-DK" sz="900" dirty="0" err="1"/>
              <a:t>Servais</a:t>
            </a:r>
            <a:r>
              <a:rPr lang="da-DK" sz="900" dirty="0"/>
              <a:t>, et al., 2020</a:t>
            </a:r>
          </a:p>
          <a:p>
            <a:pPr marL="115888" indent="-115888">
              <a:buClrTx/>
              <a:buFont typeface="+mj-lt"/>
              <a:buAutoNum type="arabicPeriod"/>
            </a:pPr>
            <a:r>
              <a:rPr lang="da-DK" sz="900" dirty="0"/>
              <a:t>Day, et al., 2020</a:t>
            </a:r>
          </a:p>
          <a:p>
            <a:pPr marL="115888" indent="-115888">
              <a:buClrTx/>
              <a:buFont typeface="+mj-lt"/>
              <a:buAutoNum type="arabicPeriod"/>
            </a:pPr>
            <a:r>
              <a:rPr lang="da-DK" sz="900" dirty="0" err="1"/>
              <a:t>Mercuri</a:t>
            </a:r>
            <a:r>
              <a:rPr lang="da-DK" sz="900" dirty="0"/>
              <a:t>, et al., 2020</a:t>
            </a:r>
          </a:p>
          <a:p>
            <a:pPr marL="115888" indent="-115888">
              <a:buClrTx/>
              <a:buFont typeface="+mj-lt"/>
              <a:buAutoNum type="arabicPeriod"/>
            </a:pPr>
            <a:r>
              <a:rPr lang="da-DK" sz="900" dirty="0" err="1"/>
              <a:t>Baranello</a:t>
            </a:r>
            <a:r>
              <a:rPr lang="da-DK" sz="900" dirty="0"/>
              <a:t>, et al., 2020</a:t>
            </a:r>
          </a:p>
        </p:txBody>
      </p:sp>
    </p:spTree>
    <p:extLst>
      <p:ext uri="{BB962C8B-B14F-4D97-AF65-F5344CB8AC3E}">
        <p14:creationId xmlns:p14="http://schemas.microsoft.com/office/powerpoint/2010/main" val="4128789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28</a:t>
            </a:fld>
            <a:endParaRPr lang="en-US" dirty="0"/>
          </a:p>
        </p:txBody>
      </p:sp>
      <p:sp>
        <p:nvSpPr>
          <p:cNvPr id="2" name="Title 1"/>
          <p:cNvSpPr>
            <a:spLocks noGrp="1"/>
          </p:cNvSpPr>
          <p:nvPr>
            <p:ph type="title"/>
          </p:nvPr>
        </p:nvSpPr>
        <p:spPr/>
        <p:txBody>
          <a:bodyPr/>
          <a:lstStyle/>
          <a:p>
            <a:r>
              <a:rPr lang="en-US" dirty="0"/>
              <a:t>Additional ongoing trials of </a:t>
            </a:r>
            <a:r>
              <a:rPr lang="en-US" dirty="0" err="1"/>
              <a:t>risdiplam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05929917"/>
              </p:ext>
            </p:extLst>
          </p:nvPr>
        </p:nvGraphicFramePr>
        <p:xfrm>
          <a:off x="662609" y="1791949"/>
          <a:ext cx="10866782" cy="2624847"/>
        </p:xfrm>
        <a:graphic>
          <a:graphicData uri="http://schemas.openxmlformats.org/drawingml/2006/table">
            <a:tbl>
              <a:tblPr firstRow="1" bandRow="1">
                <a:tableStyleId>{3B4B98B0-60AC-42C2-AFA5-B58CD77FA1E5}</a:tableStyleId>
              </a:tblPr>
              <a:tblGrid>
                <a:gridCol w="10866782">
                  <a:extLst>
                    <a:ext uri="{9D8B030D-6E8A-4147-A177-3AD203B41FA5}">
                      <a16:colId xmlns:a16="http://schemas.microsoft.com/office/drawing/2014/main" val="20000"/>
                    </a:ext>
                  </a:extLst>
                </a:gridCol>
              </a:tblGrid>
              <a:tr h="3585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Risdiplam</a:t>
                      </a:r>
                      <a:r>
                        <a:rPr lang="en-US" baseline="0" dirty="0"/>
                        <a:t> Clinical Trials</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44687">
                <a:tc>
                  <a:txBody>
                    <a:bodyPr/>
                    <a:lstStyle/>
                    <a:p>
                      <a:pPr marL="114300" lvl="1" indent="0">
                        <a:buFont typeface="Arial" panose="020B0604020202020204" pitchFamily="34" charset="0"/>
                        <a:buNone/>
                      </a:pPr>
                      <a:r>
                        <a:rPr lang="en-US" sz="1800" dirty="0"/>
                        <a:t>JEWELFISH: phase II, open-label study in non-naïve patients with SMA, aged 6 months to 60 years</a:t>
                      </a:r>
                      <a:r>
                        <a:rPr lang="en-US" sz="1800" baseline="30000" dirty="0"/>
                        <a:t>1</a:t>
                      </a:r>
                    </a:p>
                    <a:p>
                      <a:pPr marL="3429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No drug-related safety findings have led to study withdrawals</a:t>
                      </a:r>
                      <a:r>
                        <a:rPr lang="en-US" sz="1800" baseline="30000" dirty="0"/>
                        <a:t>1</a:t>
                      </a:r>
                      <a:endParaRPr lang="en-US" sz="1800" dirty="0"/>
                    </a:p>
                    <a:p>
                      <a:pPr marL="3429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dirty="0">
                          <a:effectLst/>
                        </a:rPr>
                        <a:t>Rapid and sustained increases in SMN protein levels in non-naïve patients with SMA</a:t>
                      </a:r>
                      <a:r>
                        <a:rPr lang="en-US" sz="1800" baseline="30000" dirty="0"/>
                        <a:t>1</a:t>
                      </a:r>
                      <a:endParaRPr lang="en-US" sz="1800" baseline="30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96458">
                <a:tc>
                  <a:txBody>
                    <a:bodyPr/>
                    <a:lstStyle/>
                    <a:p>
                      <a:pPr marL="1143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RAINBOWFISH: phase II, </a:t>
                      </a:r>
                      <a:r>
                        <a:rPr lang="en-US" sz="1800" u="none" strike="noStrike" kern="1200" dirty="0">
                          <a:effectLst/>
                        </a:rPr>
                        <a:t>open-label, single-arm study in newborns with pre-symptomatic SMA</a:t>
                      </a:r>
                      <a:r>
                        <a:rPr lang="en-US" sz="1800" u="none" strike="noStrike" kern="1200" baseline="30000" dirty="0">
                          <a:effectLst/>
                        </a:rPr>
                        <a:t>2</a:t>
                      </a:r>
                      <a:endParaRPr lang="en-US" sz="1800" baseline="30000" dirty="0"/>
                    </a:p>
                    <a:p>
                      <a:pPr marL="4000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Primary objective: to evaluate the proportion of infants sitting without support for 5 seconds after 12 months on treatment</a:t>
                      </a:r>
                      <a:endParaRPr lang="en-US" sz="18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7" name="Rectangle 6"/>
          <p:cNvSpPr/>
          <p:nvPr/>
        </p:nvSpPr>
        <p:spPr>
          <a:xfrm>
            <a:off x="571502" y="6288052"/>
            <a:ext cx="5925551" cy="369332"/>
          </a:xfrm>
          <a:prstGeom prst="rect">
            <a:avLst/>
          </a:prstGeom>
        </p:spPr>
        <p:txBody>
          <a:bodyPr wrap="square" numCol="3" spcCol="0">
            <a:spAutoFit/>
          </a:bodyPr>
          <a:lstStyle/>
          <a:p>
            <a:pPr marL="115888" indent="-115888">
              <a:buClrTx/>
              <a:buFont typeface="+mj-lt"/>
              <a:buAutoNum type="arabicPeriod"/>
            </a:pPr>
            <a:r>
              <a:rPr lang="da-DK" sz="900" dirty="0" err="1"/>
              <a:t>Chiriboga</a:t>
            </a:r>
            <a:r>
              <a:rPr lang="da-DK" sz="900" dirty="0"/>
              <a:t>, et al., 2020</a:t>
            </a:r>
          </a:p>
          <a:p>
            <a:pPr marL="115888" indent="-115888">
              <a:buClrTx/>
              <a:buFont typeface="+mj-lt"/>
              <a:buAutoNum type="arabicPeriod"/>
            </a:pPr>
            <a:r>
              <a:rPr lang="da-DK" sz="900" dirty="0" err="1"/>
              <a:t>Bertini</a:t>
            </a:r>
            <a:r>
              <a:rPr lang="da-DK" sz="900" dirty="0"/>
              <a:t>, et al., 2019</a:t>
            </a:r>
          </a:p>
          <a:p>
            <a:pPr marL="115888" indent="-115888">
              <a:buClrTx/>
              <a:buFont typeface="+mj-lt"/>
              <a:buAutoNum type="arabicPeriod"/>
            </a:pPr>
            <a:endParaRPr lang="da-DK" sz="900" dirty="0"/>
          </a:p>
        </p:txBody>
      </p:sp>
    </p:spTree>
    <p:extLst>
      <p:ext uri="{BB962C8B-B14F-4D97-AF65-F5344CB8AC3E}">
        <p14:creationId xmlns:p14="http://schemas.microsoft.com/office/powerpoint/2010/main" val="402966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29</a:t>
            </a:fld>
            <a:endParaRPr lang="en-US" dirty="0"/>
          </a:p>
        </p:txBody>
      </p:sp>
      <p:sp>
        <p:nvSpPr>
          <p:cNvPr id="2" name="Title 1"/>
          <p:cNvSpPr>
            <a:spLocks noGrp="1"/>
          </p:cNvSpPr>
          <p:nvPr>
            <p:ph type="title"/>
          </p:nvPr>
        </p:nvSpPr>
        <p:spPr/>
        <p:txBody>
          <a:bodyPr/>
          <a:lstStyle/>
          <a:p>
            <a:r>
              <a:rPr lang="en-US" dirty="0"/>
              <a:t>Genetic counseling</a:t>
            </a:r>
          </a:p>
        </p:txBody>
      </p:sp>
      <p:sp>
        <p:nvSpPr>
          <p:cNvPr id="3" name="Content Placeholder 2"/>
          <p:cNvSpPr>
            <a:spLocks noGrp="1"/>
          </p:cNvSpPr>
          <p:nvPr>
            <p:ph type="body" sz="quarter" idx="11"/>
          </p:nvPr>
        </p:nvSpPr>
        <p:spPr/>
        <p:txBody>
          <a:bodyPr>
            <a:normAutofit/>
          </a:bodyPr>
          <a:lstStyle/>
          <a:p>
            <a:pPr marL="0" indent="0">
              <a:buNone/>
            </a:pPr>
            <a:r>
              <a:rPr lang="en-US" sz="1600" dirty="0"/>
              <a:t>Affected individuals and their parents should be referred to a genetic counselor.</a:t>
            </a:r>
          </a:p>
          <a:p>
            <a:r>
              <a:rPr lang="en-US" sz="1600" dirty="0"/>
              <a:t>Before testing — counselor educates the patient about the test and gains permission to carry out testing (informed consent)</a:t>
            </a:r>
          </a:p>
          <a:p>
            <a:r>
              <a:rPr lang="en-US" sz="1600" dirty="0"/>
              <a:t>After testing — counselor aids in interpretation of the results</a:t>
            </a:r>
          </a:p>
          <a:p>
            <a:pPr marL="0" indent="0">
              <a:buNone/>
            </a:pPr>
            <a:endParaRPr lang="en-US" sz="1600" dirty="0"/>
          </a:p>
          <a:p>
            <a:pPr marL="0" indent="0">
              <a:buNone/>
            </a:pPr>
            <a:r>
              <a:rPr lang="en-US" sz="1600" dirty="0"/>
              <a:t>Evaluation of relatives at risk:</a:t>
            </a:r>
          </a:p>
          <a:p>
            <a:r>
              <a:rPr lang="en-US" sz="1600" dirty="0"/>
              <a:t>Carrier testing for at-risk relatives is recommended if SMA diagnosis has been confirmed by genetic testing in an affected family member</a:t>
            </a:r>
          </a:p>
          <a:p>
            <a:r>
              <a:rPr lang="en-US" sz="1600" dirty="0"/>
              <a:t>Testing is important for younger, asymptomatic siblings of an affected individual to identify early those who would benefit from prompt treatment</a:t>
            </a:r>
          </a:p>
          <a:p>
            <a:endParaRPr lang="en-US" sz="1600" dirty="0">
              <a:solidFill>
                <a:srgbClr val="FF0000"/>
              </a:solidFill>
            </a:endParaRPr>
          </a:p>
        </p:txBody>
      </p:sp>
    </p:spTree>
    <p:extLst>
      <p:ext uri="{BB962C8B-B14F-4D97-AF65-F5344CB8AC3E}">
        <p14:creationId xmlns:p14="http://schemas.microsoft.com/office/powerpoint/2010/main" val="82831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3</a:t>
            </a:fld>
            <a:endParaRPr lang="en-US" dirty="0"/>
          </a:p>
        </p:txBody>
      </p:sp>
      <p:sp>
        <p:nvSpPr>
          <p:cNvPr id="2" name="Title 1"/>
          <p:cNvSpPr>
            <a:spLocks noGrp="1"/>
          </p:cNvSpPr>
          <p:nvPr>
            <p:ph type="title"/>
          </p:nvPr>
        </p:nvSpPr>
        <p:spPr>
          <a:xfrm>
            <a:off x="545421" y="248722"/>
            <a:ext cx="11201400" cy="1325563"/>
          </a:xfrm>
        </p:spPr>
        <p:txBody>
          <a:bodyPr/>
          <a:lstStyle/>
          <a:p>
            <a:r>
              <a:rPr lang="en-US" dirty="0"/>
              <a:t>Genetic cause of SMA</a:t>
            </a:r>
          </a:p>
        </p:txBody>
      </p:sp>
      <p:sp>
        <p:nvSpPr>
          <p:cNvPr id="3" name="Content Placeholder 2"/>
          <p:cNvSpPr>
            <a:spLocks noGrp="1"/>
          </p:cNvSpPr>
          <p:nvPr>
            <p:ph sz="quarter" idx="10"/>
          </p:nvPr>
        </p:nvSpPr>
        <p:spPr>
          <a:xfrm>
            <a:off x="545421" y="1545457"/>
            <a:ext cx="11201400" cy="1674045"/>
          </a:xfrm>
        </p:spPr>
        <p:txBody>
          <a:bodyPr>
            <a:normAutofit fontScale="62500" lnSpcReduction="20000"/>
          </a:bodyPr>
          <a:lstStyle/>
          <a:p>
            <a:pPr marL="0" indent="0">
              <a:buNone/>
            </a:pPr>
            <a:r>
              <a:rPr lang="en-US" sz="2900" dirty="0"/>
              <a:t>In unaffected individuals:</a:t>
            </a:r>
          </a:p>
          <a:p>
            <a:pPr>
              <a:spcBef>
                <a:spcPts val="1800"/>
              </a:spcBef>
            </a:pPr>
            <a:r>
              <a:rPr lang="en-US" sz="2900" dirty="0"/>
              <a:t>The SMN (survival of motor neuron) protein is produced by 2 similar genes, </a:t>
            </a:r>
            <a:r>
              <a:rPr lang="en-US" sz="2900" i="1" dirty="0"/>
              <a:t>SMN1</a:t>
            </a:r>
            <a:r>
              <a:rPr lang="en-US" sz="2900" dirty="0"/>
              <a:t> and </a:t>
            </a:r>
            <a:r>
              <a:rPr lang="en-US" sz="2900" i="1" dirty="0"/>
              <a:t>SMN2</a:t>
            </a:r>
          </a:p>
          <a:p>
            <a:pPr>
              <a:spcBef>
                <a:spcPts val="1800"/>
              </a:spcBef>
            </a:pPr>
            <a:r>
              <a:rPr lang="en-US" sz="2900" i="1" dirty="0"/>
              <a:t>SMN2</a:t>
            </a:r>
            <a:r>
              <a:rPr lang="en-US" sz="2900" dirty="0"/>
              <a:t> produces much less functional SMN protein than </a:t>
            </a:r>
            <a:r>
              <a:rPr lang="en-US" sz="2900" i="1" dirty="0"/>
              <a:t>SMN1</a:t>
            </a:r>
            <a:r>
              <a:rPr lang="en-US" sz="2900" dirty="0"/>
              <a:t> because of sequence differences that lead to frequent skipping of exon 7 during transcription.</a:t>
            </a:r>
          </a:p>
          <a:p>
            <a:pPr marL="0" indent="0">
              <a:buNone/>
            </a:pPr>
            <a:endParaRPr lang="en-US" dirty="0"/>
          </a:p>
        </p:txBody>
      </p:sp>
      <p:grpSp>
        <p:nvGrpSpPr>
          <p:cNvPr id="90" name="Group 89"/>
          <p:cNvGrpSpPr/>
          <p:nvPr/>
        </p:nvGrpSpPr>
        <p:grpSpPr>
          <a:xfrm>
            <a:off x="723899" y="3182721"/>
            <a:ext cx="10553701" cy="2938401"/>
            <a:chOff x="723899" y="3079372"/>
            <a:chExt cx="10858501" cy="2915521"/>
          </a:xfrm>
        </p:grpSpPr>
        <p:sp>
          <p:nvSpPr>
            <p:cNvPr id="48" name="Rounded Rectangle 47"/>
            <p:cNvSpPr/>
            <p:nvPr/>
          </p:nvSpPr>
          <p:spPr>
            <a:xfrm>
              <a:off x="723899" y="3079372"/>
              <a:ext cx="10858501" cy="2915521"/>
            </a:xfrm>
            <a:prstGeom prst="roundRect">
              <a:avLst>
                <a:gd name="adj" fmla="val 644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9" name="Right Arrow 48">
              <a:extLst>
                <a:ext uri="{FF2B5EF4-FFF2-40B4-BE49-F238E27FC236}">
                  <a16:creationId xmlns:a16="http://schemas.microsoft.com/office/drawing/2014/main" id="{7935D360-B875-4B62-B536-29DCBFA620FC}"/>
                </a:ext>
              </a:extLst>
            </p:cNvPr>
            <p:cNvSpPr/>
            <p:nvPr/>
          </p:nvSpPr>
          <p:spPr>
            <a:xfrm rot="5400000">
              <a:off x="3397999" y="4521893"/>
              <a:ext cx="396606" cy="51724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TextBox 49">
              <a:extLst>
                <a:ext uri="{FF2B5EF4-FFF2-40B4-BE49-F238E27FC236}">
                  <a16:creationId xmlns:a16="http://schemas.microsoft.com/office/drawing/2014/main" id="{1B7BE3B9-1EE0-4B0F-AA81-8140FC1789FE}"/>
                </a:ext>
              </a:extLst>
            </p:cNvPr>
            <p:cNvSpPr txBox="1"/>
            <p:nvPr/>
          </p:nvSpPr>
          <p:spPr>
            <a:xfrm>
              <a:off x="886876" y="5023492"/>
              <a:ext cx="143150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Full-length SMN protein</a:t>
              </a:r>
            </a:p>
          </p:txBody>
        </p:sp>
        <p:sp>
          <p:nvSpPr>
            <p:cNvPr id="51" name="TextBox 50">
              <a:extLst>
                <a:ext uri="{FF2B5EF4-FFF2-40B4-BE49-F238E27FC236}">
                  <a16:creationId xmlns:a16="http://schemas.microsoft.com/office/drawing/2014/main" id="{D8D05114-7574-4DA3-AA8E-C439A116BC8E}"/>
                </a:ext>
              </a:extLst>
            </p:cNvPr>
            <p:cNvSpPr txBox="1"/>
            <p:nvPr/>
          </p:nvSpPr>
          <p:spPr>
            <a:xfrm>
              <a:off x="1223132" y="4036364"/>
              <a:ext cx="825867"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SMN1</a:t>
              </a:r>
            </a:p>
          </p:txBody>
        </p:sp>
        <p:sp>
          <p:nvSpPr>
            <p:cNvPr id="52" name="TextBox 51">
              <a:extLst>
                <a:ext uri="{FF2B5EF4-FFF2-40B4-BE49-F238E27FC236}">
                  <a16:creationId xmlns:a16="http://schemas.microsoft.com/office/drawing/2014/main" id="{622DE5E1-EEA2-4C57-98D7-540AA02EFD8E}"/>
                </a:ext>
              </a:extLst>
            </p:cNvPr>
            <p:cNvSpPr txBox="1"/>
            <p:nvPr/>
          </p:nvSpPr>
          <p:spPr>
            <a:xfrm>
              <a:off x="848715" y="3240504"/>
              <a:ext cx="2400568" cy="442674"/>
            </a:xfrm>
            <a:prstGeom prst="roundRect">
              <a:avLst/>
            </a:prstGeom>
            <a:solidFill>
              <a:schemeClr val="accent1">
                <a:lumMod val="60000"/>
                <a:lumOff val="40000"/>
              </a:schemeClr>
            </a:solidFill>
          </p:spPr>
          <p:txBody>
            <a:bodyPr wrap="none" rtlCol="0">
              <a:spAutoFit/>
            </a:bodyPr>
            <a:lstStyle/>
            <a:p>
              <a:r>
                <a:rPr lang="en-US" sz="2000" b="1" dirty="0">
                  <a:latin typeface="Arial" panose="020B0604020202020204" pitchFamily="34" charset="0"/>
                  <a:cs typeface="Arial" panose="020B0604020202020204" pitchFamily="34" charset="0"/>
                </a:rPr>
                <a:t>Healthy Individual</a:t>
              </a:r>
            </a:p>
          </p:txBody>
        </p:sp>
        <p:sp>
          <p:nvSpPr>
            <p:cNvPr id="53" name="Cloud 52"/>
            <p:cNvSpPr/>
            <p:nvPr/>
          </p:nvSpPr>
          <p:spPr>
            <a:xfrm>
              <a:off x="4061582" y="4804268"/>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4" name="Cloud 53"/>
            <p:cNvSpPr/>
            <p:nvPr/>
          </p:nvSpPr>
          <p:spPr>
            <a:xfrm>
              <a:off x="2166107" y="5499593"/>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5" name="Cloud 54"/>
            <p:cNvSpPr/>
            <p:nvPr/>
          </p:nvSpPr>
          <p:spPr>
            <a:xfrm>
              <a:off x="3109082" y="5547218"/>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6" name="Cloud 55"/>
            <p:cNvSpPr/>
            <p:nvPr/>
          </p:nvSpPr>
          <p:spPr>
            <a:xfrm>
              <a:off x="2642357" y="5175743"/>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7" name="Cloud 56"/>
            <p:cNvSpPr/>
            <p:nvPr/>
          </p:nvSpPr>
          <p:spPr>
            <a:xfrm>
              <a:off x="2156582" y="4861418"/>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Cloud 57"/>
            <p:cNvSpPr/>
            <p:nvPr/>
          </p:nvSpPr>
          <p:spPr>
            <a:xfrm>
              <a:off x="3718682" y="5385293"/>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9" name="Cloud 58"/>
            <p:cNvSpPr/>
            <p:nvPr/>
          </p:nvSpPr>
          <p:spPr>
            <a:xfrm>
              <a:off x="4471157" y="5537693"/>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0" name="Cloud 59"/>
            <p:cNvSpPr/>
            <p:nvPr/>
          </p:nvSpPr>
          <p:spPr>
            <a:xfrm>
              <a:off x="4699757" y="5013818"/>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1" name="Cloud 60"/>
            <p:cNvSpPr/>
            <p:nvPr/>
          </p:nvSpPr>
          <p:spPr>
            <a:xfrm>
              <a:off x="4261607" y="5166218"/>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2" name="Cloud 61"/>
            <p:cNvSpPr/>
            <p:nvPr/>
          </p:nvSpPr>
          <p:spPr>
            <a:xfrm>
              <a:off x="3204332" y="5156693"/>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3" name="Group 62"/>
            <p:cNvGrpSpPr/>
            <p:nvPr/>
          </p:nvGrpSpPr>
          <p:grpSpPr>
            <a:xfrm>
              <a:off x="2056747" y="4012989"/>
              <a:ext cx="3066517" cy="365760"/>
              <a:chOff x="1959239" y="4276466"/>
              <a:chExt cx="3066517" cy="365760"/>
            </a:xfrm>
          </p:grpSpPr>
          <p:sp>
            <p:nvSpPr>
              <p:cNvPr id="64" name="Rounded Rectangle 63"/>
              <p:cNvSpPr/>
              <p:nvPr/>
            </p:nvSpPr>
            <p:spPr>
              <a:xfrm>
                <a:off x="1959239" y="4276466"/>
                <a:ext cx="914400" cy="36576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6</a:t>
                </a:r>
              </a:p>
            </p:txBody>
          </p:sp>
          <p:sp>
            <p:nvSpPr>
              <p:cNvPr id="65" name="Rounded Rectangle 64"/>
              <p:cNvSpPr/>
              <p:nvPr/>
            </p:nvSpPr>
            <p:spPr>
              <a:xfrm>
                <a:off x="3035298" y="4276466"/>
                <a:ext cx="914400" cy="365760"/>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7</a:t>
                </a:r>
              </a:p>
            </p:txBody>
          </p:sp>
          <p:sp>
            <p:nvSpPr>
              <p:cNvPr id="66" name="Rounded Rectangle 65"/>
              <p:cNvSpPr/>
              <p:nvPr/>
            </p:nvSpPr>
            <p:spPr>
              <a:xfrm>
                <a:off x="4111356" y="4276466"/>
                <a:ext cx="914400" cy="365760"/>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8</a:t>
                </a:r>
              </a:p>
            </p:txBody>
          </p:sp>
          <p:cxnSp>
            <p:nvCxnSpPr>
              <p:cNvPr id="67" name="Straight Connector 66"/>
              <p:cNvCxnSpPr>
                <a:stCxn id="64" idx="3"/>
                <a:endCxn id="65" idx="1"/>
              </p:cNvCxnSpPr>
              <p:nvPr/>
            </p:nvCxnSpPr>
            <p:spPr>
              <a:xfrm>
                <a:off x="2873639" y="4459346"/>
                <a:ext cx="16165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5" idx="3"/>
                <a:endCxn id="66" idx="1"/>
              </p:cNvCxnSpPr>
              <p:nvPr/>
            </p:nvCxnSpPr>
            <p:spPr>
              <a:xfrm>
                <a:off x="3949698" y="4459346"/>
                <a:ext cx="161658"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6153568" y="4012989"/>
              <a:ext cx="5338463" cy="1818074"/>
              <a:chOff x="6257627" y="4266496"/>
              <a:chExt cx="5338463" cy="1818074"/>
            </a:xfrm>
          </p:grpSpPr>
          <p:sp>
            <p:nvSpPr>
              <p:cNvPr id="70" name="TextBox 69">
                <a:extLst>
                  <a:ext uri="{FF2B5EF4-FFF2-40B4-BE49-F238E27FC236}">
                    <a16:creationId xmlns:a16="http://schemas.microsoft.com/office/drawing/2014/main" id="{AE721412-4CFE-4E38-A681-6A7DC4191147}"/>
                  </a:ext>
                </a:extLst>
              </p:cNvPr>
              <p:cNvSpPr txBox="1"/>
              <p:nvPr/>
            </p:nvSpPr>
            <p:spPr>
              <a:xfrm>
                <a:off x="6257627" y="4293403"/>
                <a:ext cx="825867"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SMN2</a:t>
                </a:r>
              </a:p>
            </p:txBody>
          </p:sp>
          <p:sp>
            <p:nvSpPr>
              <p:cNvPr id="71" name="Cloud 70"/>
              <p:cNvSpPr/>
              <p:nvPr/>
            </p:nvSpPr>
            <p:spPr>
              <a:xfrm>
                <a:off x="6410027" y="5638800"/>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2" name="Cloud 71"/>
              <p:cNvSpPr/>
              <p:nvPr/>
            </p:nvSpPr>
            <p:spPr>
              <a:xfrm>
                <a:off x="7743527" y="5267325"/>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3" name="Cloud 72"/>
              <p:cNvSpPr/>
              <p:nvPr/>
            </p:nvSpPr>
            <p:spPr>
              <a:xfrm>
                <a:off x="8248352" y="5724525"/>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4" name="Cloud 73"/>
              <p:cNvSpPr/>
              <p:nvPr/>
            </p:nvSpPr>
            <p:spPr>
              <a:xfrm>
                <a:off x="9200852" y="5495925"/>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5" name="Cloud 74"/>
              <p:cNvSpPr/>
              <p:nvPr/>
            </p:nvSpPr>
            <p:spPr>
              <a:xfrm>
                <a:off x="9400877" y="5153025"/>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6" name="Cloud 75"/>
              <p:cNvSpPr/>
              <p:nvPr/>
            </p:nvSpPr>
            <p:spPr>
              <a:xfrm>
                <a:off x="8848427" y="5800725"/>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7" name="Cloud 76"/>
              <p:cNvSpPr/>
              <p:nvPr/>
            </p:nvSpPr>
            <p:spPr>
              <a:xfrm>
                <a:off x="9734252" y="5572125"/>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8" name="Cloud 77"/>
              <p:cNvSpPr/>
              <p:nvPr/>
            </p:nvSpPr>
            <p:spPr>
              <a:xfrm>
                <a:off x="7057727" y="5629275"/>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9" name="Cloud 78"/>
              <p:cNvSpPr/>
              <p:nvPr/>
            </p:nvSpPr>
            <p:spPr>
              <a:xfrm>
                <a:off x="7562552" y="5810250"/>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0" name="Cloud 79"/>
              <p:cNvSpPr/>
              <p:nvPr/>
            </p:nvSpPr>
            <p:spPr>
              <a:xfrm>
                <a:off x="7162502" y="5162550"/>
                <a:ext cx="365760" cy="28575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1" name="TextBox 80">
                <a:extLst>
                  <a:ext uri="{FF2B5EF4-FFF2-40B4-BE49-F238E27FC236}">
                    <a16:creationId xmlns:a16="http://schemas.microsoft.com/office/drawing/2014/main" id="{1B7BE3B9-1EE0-4B0F-AA81-8140FC1789FE}"/>
                  </a:ext>
                </a:extLst>
              </p:cNvPr>
              <p:cNvSpPr txBox="1"/>
              <p:nvPr/>
            </p:nvSpPr>
            <p:spPr>
              <a:xfrm>
                <a:off x="10267651" y="5061556"/>
                <a:ext cx="1328439"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Mostly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nonfunctional truncated proteins</a:t>
                </a:r>
              </a:p>
            </p:txBody>
          </p:sp>
          <p:sp>
            <p:nvSpPr>
              <p:cNvPr id="82" name="Right Arrow 81">
                <a:extLst>
                  <a:ext uri="{FF2B5EF4-FFF2-40B4-BE49-F238E27FC236}">
                    <a16:creationId xmlns:a16="http://schemas.microsoft.com/office/drawing/2014/main" id="{7935D360-B875-4B62-B536-29DCBFA620FC}"/>
                  </a:ext>
                </a:extLst>
              </p:cNvPr>
              <p:cNvSpPr/>
              <p:nvPr/>
            </p:nvSpPr>
            <p:spPr>
              <a:xfrm rot="5400000">
                <a:off x="8484751" y="5162458"/>
                <a:ext cx="396606" cy="51724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83" name="Group 82"/>
              <p:cNvGrpSpPr/>
              <p:nvPr/>
            </p:nvGrpSpPr>
            <p:grpSpPr>
              <a:xfrm>
                <a:off x="7136996" y="4266496"/>
                <a:ext cx="3066517" cy="365760"/>
                <a:chOff x="1831483" y="4276466"/>
                <a:chExt cx="3066517" cy="365760"/>
              </a:xfrm>
            </p:grpSpPr>
            <p:sp>
              <p:nvSpPr>
                <p:cNvPr id="85" name="Rounded Rectangle 84"/>
                <p:cNvSpPr/>
                <p:nvPr/>
              </p:nvSpPr>
              <p:spPr>
                <a:xfrm>
                  <a:off x="1831483" y="4276466"/>
                  <a:ext cx="914400" cy="36576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6</a:t>
                  </a:r>
                </a:p>
              </p:txBody>
            </p:sp>
            <p:sp>
              <p:nvSpPr>
                <p:cNvPr id="86" name="Rounded Rectangle 85"/>
                <p:cNvSpPr/>
                <p:nvPr/>
              </p:nvSpPr>
              <p:spPr>
                <a:xfrm>
                  <a:off x="2907542" y="4276466"/>
                  <a:ext cx="914400" cy="365760"/>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7</a:t>
                  </a:r>
                </a:p>
              </p:txBody>
            </p:sp>
            <p:sp>
              <p:nvSpPr>
                <p:cNvPr id="87" name="Rounded Rectangle 86"/>
                <p:cNvSpPr/>
                <p:nvPr/>
              </p:nvSpPr>
              <p:spPr>
                <a:xfrm>
                  <a:off x="3983600" y="4276466"/>
                  <a:ext cx="914400" cy="365760"/>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8</a:t>
                  </a:r>
                </a:p>
              </p:txBody>
            </p:sp>
            <p:cxnSp>
              <p:nvCxnSpPr>
                <p:cNvPr id="88" name="Straight Connector 87"/>
                <p:cNvCxnSpPr>
                  <a:stCxn id="85" idx="3"/>
                  <a:endCxn id="86" idx="1"/>
                </p:cNvCxnSpPr>
                <p:nvPr/>
              </p:nvCxnSpPr>
              <p:spPr>
                <a:xfrm>
                  <a:off x="2745883" y="4459346"/>
                  <a:ext cx="16165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86" idx="3"/>
                  <a:endCxn id="87" idx="1"/>
                </p:cNvCxnSpPr>
                <p:nvPr/>
              </p:nvCxnSpPr>
              <p:spPr>
                <a:xfrm>
                  <a:off x="3821942" y="4459346"/>
                  <a:ext cx="161658"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4" name="Curved Up Arrow 83"/>
              <p:cNvSpPr/>
              <p:nvPr/>
            </p:nvSpPr>
            <p:spPr>
              <a:xfrm>
                <a:off x="8061367" y="4580545"/>
                <a:ext cx="1290416" cy="564022"/>
              </a:xfrm>
              <a:prstGeom prst="curvedUp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grpSp>
      <p:sp>
        <p:nvSpPr>
          <p:cNvPr id="91" name="Rectangle 90"/>
          <p:cNvSpPr/>
          <p:nvPr/>
        </p:nvSpPr>
        <p:spPr>
          <a:xfrm>
            <a:off x="546778" y="6134833"/>
            <a:ext cx="5925551" cy="230832"/>
          </a:xfrm>
          <a:prstGeom prst="rect">
            <a:avLst/>
          </a:prstGeom>
        </p:spPr>
        <p:txBody>
          <a:bodyPr wrap="square" numCol="3" spcCol="0">
            <a:spAutoFit/>
          </a:bodyPr>
          <a:lstStyle/>
          <a:p>
            <a:pPr marL="115888" indent="-115888">
              <a:buClrTx/>
              <a:buFont typeface="+mj-lt"/>
              <a:buAutoNum type="arabicPeriod"/>
            </a:pPr>
            <a:r>
              <a:rPr lang="da-DK" sz="900" dirty="0"/>
              <a:t>D’Amico, et al., 2011</a:t>
            </a:r>
          </a:p>
          <a:p>
            <a:pPr marL="115888" indent="-115888">
              <a:buClrTx/>
              <a:buFont typeface="+mj-lt"/>
              <a:buAutoNum type="arabicPeriod"/>
            </a:pPr>
            <a:r>
              <a:rPr lang="da-DK" sz="900" dirty="0"/>
              <a:t>Bowerman, et al., 2017</a:t>
            </a:r>
          </a:p>
        </p:txBody>
      </p:sp>
    </p:spTree>
    <p:extLst>
      <p:ext uri="{BB962C8B-B14F-4D97-AF65-F5344CB8AC3E}">
        <p14:creationId xmlns:p14="http://schemas.microsoft.com/office/powerpoint/2010/main" val="107865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30</a:t>
            </a:fld>
            <a:endParaRPr lang="en-US" dirty="0"/>
          </a:p>
        </p:txBody>
      </p:sp>
      <p:sp>
        <p:nvSpPr>
          <p:cNvPr id="2" name="Title 1"/>
          <p:cNvSpPr>
            <a:spLocks noGrp="1"/>
          </p:cNvSpPr>
          <p:nvPr>
            <p:ph type="title"/>
          </p:nvPr>
        </p:nvSpPr>
        <p:spPr>
          <a:xfrm>
            <a:off x="671514" y="236760"/>
            <a:ext cx="9560688" cy="1146823"/>
          </a:xfrm>
        </p:spPr>
        <p:txBody>
          <a:bodyPr/>
          <a:lstStyle/>
          <a:p>
            <a:r>
              <a:rPr lang="en-US" dirty="0"/>
              <a:t>Family planning</a:t>
            </a:r>
          </a:p>
        </p:txBody>
      </p:sp>
      <p:sp>
        <p:nvSpPr>
          <p:cNvPr id="3" name="Content Placeholder 2"/>
          <p:cNvSpPr>
            <a:spLocks noGrp="1"/>
          </p:cNvSpPr>
          <p:nvPr>
            <p:ph type="body" sz="quarter" idx="11"/>
          </p:nvPr>
        </p:nvSpPr>
        <p:spPr>
          <a:xfrm>
            <a:off x="671514" y="1107241"/>
            <a:ext cx="7981419" cy="4643518"/>
          </a:xfrm>
        </p:spPr>
        <p:txBody>
          <a:bodyPr>
            <a:noAutofit/>
          </a:bodyPr>
          <a:lstStyle/>
          <a:p>
            <a:pPr marL="0" indent="0">
              <a:lnSpc>
                <a:spcPct val="100000"/>
              </a:lnSpc>
              <a:spcBef>
                <a:spcPts val="0"/>
              </a:spcBef>
              <a:buNone/>
            </a:pPr>
            <a:r>
              <a:rPr lang="en-US" sz="1500" dirty="0"/>
              <a:t>Risks:</a:t>
            </a:r>
          </a:p>
          <a:p>
            <a:pPr>
              <a:lnSpc>
                <a:spcPct val="100000"/>
              </a:lnSpc>
              <a:spcBef>
                <a:spcPts val="0"/>
              </a:spcBef>
            </a:pPr>
            <a:r>
              <a:rPr lang="en-US" sz="1500" dirty="0"/>
              <a:t>Each pregnancy of a couple who have had a child with SMA has:</a:t>
            </a:r>
          </a:p>
          <a:p>
            <a:pPr lvl="1">
              <a:lnSpc>
                <a:spcPct val="100000"/>
              </a:lnSpc>
              <a:spcBef>
                <a:spcPts val="0"/>
              </a:spcBef>
            </a:pPr>
            <a:r>
              <a:rPr lang="en-US" sz="1500" dirty="0"/>
              <a:t>~25% chance of an affected child</a:t>
            </a:r>
          </a:p>
          <a:p>
            <a:pPr lvl="1">
              <a:lnSpc>
                <a:spcPct val="100000"/>
              </a:lnSpc>
              <a:spcBef>
                <a:spcPts val="0"/>
              </a:spcBef>
            </a:pPr>
            <a:r>
              <a:rPr lang="en-US" sz="1500" dirty="0"/>
              <a:t>~50% chance of an asymptomatic carrier </a:t>
            </a:r>
          </a:p>
          <a:p>
            <a:pPr lvl="1">
              <a:lnSpc>
                <a:spcPct val="100000"/>
              </a:lnSpc>
              <a:spcBef>
                <a:spcPts val="0"/>
              </a:spcBef>
            </a:pPr>
            <a:r>
              <a:rPr lang="en-US" sz="1500" dirty="0"/>
              <a:t>~25% chance of an unaffected child who is not a carrier </a:t>
            </a:r>
          </a:p>
          <a:p>
            <a:pPr lvl="1">
              <a:lnSpc>
                <a:spcPct val="100000"/>
              </a:lnSpc>
              <a:spcBef>
                <a:spcPts val="0"/>
              </a:spcBef>
            </a:pPr>
            <a:endParaRPr lang="en-US" sz="1500" dirty="0"/>
          </a:p>
          <a:p>
            <a:pPr marL="0" indent="0">
              <a:lnSpc>
                <a:spcPct val="100000"/>
              </a:lnSpc>
              <a:spcBef>
                <a:spcPts val="0"/>
              </a:spcBef>
              <a:buNone/>
            </a:pPr>
            <a:r>
              <a:rPr lang="en-US" sz="1500" dirty="0"/>
              <a:t>Testing:</a:t>
            </a:r>
          </a:p>
          <a:p>
            <a:pPr>
              <a:lnSpc>
                <a:spcPct val="100000"/>
              </a:lnSpc>
              <a:spcBef>
                <a:spcPts val="0"/>
              </a:spcBef>
            </a:pPr>
            <a:r>
              <a:rPr lang="en-US" sz="1500" dirty="0"/>
              <a:t>Genetic counseling is recommended if SMA diagnosis is confirmed by genetic testing in a family member. Carrier testing and subsequent prenatal testing may be advised</a:t>
            </a:r>
          </a:p>
          <a:p>
            <a:pPr>
              <a:lnSpc>
                <a:spcPct val="100000"/>
              </a:lnSpc>
              <a:spcBef>
                <a:spcPts val="0"/>
              </a:spcBef>
            </a:pPr>
            <a:endParaRPr lang="en-US" sz="1500" dirty="0"/>
          </a:p>
          <a:p>
            <a:pPr marL="0" indent="0">
              <a:lnSpc>
                <a:spcPct val="100000"/>
              </a:lnSpc>
              <a:spcBef>
                <a:spcPts val="0"/>
              </a:spcBef>
              <a:buNone/>
            </a:pPr>
            <a:r>
              <a:rPr lang="en-US" sz="1500" dirty="0"/>
              <a:t>Considerations:</a:t>
            </a:r>
          </a:p>
          <a:p>
            <a:pPr>
              <a:lnSpc>
                <a:spcPct val="100000"/>
              </a:lnSpc>
              <a:spcBef>
                <a:spcPts val="0"/>
              </a:spcBef>
            </a:pPr>
            <a:r>
              <a:rPr lang="en-US" sz="1500" dirty="0"/>
              <a:t>Carriers need support from professionals with expert knowledge of SMA.</a:t>
            </a:r>
            <a:r>
              <a:rPr lang="en-US" sz="1500" baseline="30000" dirty="0"/>
              <a:t>1</a:t>
            </a:r>
            <a:r>
              <a:rPr lang="en-US" sz="1500" dirty="0"/>
              <a:t> They may elect to pursue:</a:t>
            </a:r>
          </a:p>
          <a:p>
            <a:pPr lvl="1">
              <a:lnSpc>
                <a:spcPct val="100000"/>
              </a:lnSpc>
              <a:spcBef>
                <a:spcPts val="0"/>
              </a:spcBef>
            </a:pPr>
            <a:r>
              <a:rPr lang="en-US" sz="1500" dirty="0"/>
              <a:t>Preimplantation testing of embryos</a:t>
            </a:r>
          </a:p>
          <a:p>
            <a:pPr lvl="1">
              <a:lnSpc>
                <a:spcPct val="100000"/>
              </a:lnSpc>
              <a:spcBef>
                <a:spcPts val="0"/>
              </a:spcBef>
            </a:pPr>
            <a:r>
              <a:rPr lang="en-US" sz="1500" dirty="0"/>
              <a:t>Donor egg/sperm</a:t>
            </a:r>
          </a:p>
          <a:p>
            <a:pPr lvl="1">
              <a:lnSpc>
                <a:spcPct val="100000"/>
              </a:lnSpc>
              <a:spcBef>
                <a:spcPts val="0"/>
              </a:spcBef>
            </a:pPr>
            <a:r>
              <a:rPr lang="en-US" sz="1500" dirty="0"/>
              <a:t>Surrogacy</a:t>
            </a:r>
          </a:p>
          <a:p>
            <a:pPr>
              <a:lnSpc>
                <a:spcPct val="100000"/>
              </a:lnSpc>
              <a:spcBef>
                <a:spcPts val="0"/>
              </a:spcBef>
            </a:pPr>
            <a:endParaRPr lang="en-US" sz="1500" dirty="0"/>
          </a:p>
          <a:p>
            <a:pPr>
              <a:lnSpc>
                <a:spcPct val="100000"/>
              </a:lnSpc>
              <a:spcBef>
                <a:spcPts val="0"/>
              </a:spcBef>
            </a:pPr>
            <a:r>
              <a:rPr lang="en-US" sz="1500" dirty="0"/>
              <a:t>Parents may face a dilemma about pregnancy after prenatal SMA diagnosis</a:t>
            </a:r>
          </a:p>
          <a:p>
            <a:pPr lvl="1">
              <a:lnSpc>
                <a:spcPct val="100000"/>
              </a:lnSpc>
              <a:spcBef>
                <a:spcPts val="0"/>
              </a:spcBef>
            </a:pPr>
            <a:r>
              <a:rPr lang="en-US" sz="1500" dirty="0"/>
              <a:t> Recent approval of effective SMA therapy may affect decision-making</a:t>
            </a:r>
            <a:r>
              <a:rPr lang="en-US" sz="1500" baseline="30000" dirty="0"/>
              <a:t>1</a:t>
            </a:r>
            <a:r>
              <a:rPr lang="en-US" sz="1500" dirty="0"/>
              <a:t> </a:t>
            </a:r>
          </a:p>
        </p:txBody>
      </p:sp>
      <p:sp>
        <p:nvSpPr>
          <p:cNvPr id="6" name="Rectangle 5"/>
          <p:cNvSpPr/>
          <p:nvPr/>
        </p:nvSpPr>
        <p:spPr>
          <a:xfrm>
            <a:off x="571502" y="6288052"/>
            <a:ext cx="5925551" cy="369332"/>
          </a:xfrm>
          <a:prstGeom prst="rect">
            <a:avLst/>
          </a:prstGeom>
        </p:spPr>
        <p:txBody>
          <a:bodyPr wrap="square" numCol="3" spcCol="0">
            <a:spAutoFit/>
          </a:bodyPr>
          <a:lstStyle/>
          <a:p>
            <a:pPr marL="115888" indent="-115888">
              <a:buClrTx/>
              <a:buFont typeface="+mj-lt"/>
              <a:buAutoNum type="arabicPeriod"/>
            </a:pPr>
            <a:r>
              <a:rPr lang="da-DK" sz="900" dirty="0"/>
              <a:t>Tizzano, et al., 2018</a:t>
            </a:r>
          </a:p>
          <a:p>
            <a:pPr>
              <a:buClrTx/>
            </a:pPr>
            <a:endParaRPr lang="da-DK" sz="900" dirty="0"/>
          </a:p>
        </p:txBody>
      </p:sp>
    </p:spTree>
    <p:extLst>
      <p:ext uri="{BB962C8B-B14F-4D97-AF65-F5344CB8AC3E}">
        <p14:creationId xmlns:p14="http://schemas.microsoft.com/office/powerpoint/2010/main" val="344091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for SMA care</a:t>
            </a:r>
          </a:p>
        </p:txBody>
      </p:sp>
      <p:sp>
        <p:nvSpPr>
          <p:cNvPr id="3" name="Content Placeholder 2"/>
          <p:cNvSpPr>
            <a:spLocks noGrp="1"/>
          </p:cNvSpPr>
          <p:nvPr>
            <p:ph idx="1"/>
          </p:nvPr>
        </p:nvSpPr>
        <p:spPr>
          <a:xfrm>
            <a:off x="542303" y="1563687"/>
            <a:ext cx="7780287" cy="4613276"/>
          </a:xfrm>
        </p:spPr>
        <p:txBody>
          <a:bodyPr>
            <a:normAutofit fontScale="92500" lnSpcReduction="20000"/>
          </a:bodyPr>
          <a:lstStyle/>
          <a:p>
            <a:pPr marL="0" indent="0">
              <a:lnSpc>
                <a:spcPct val="120000"/>
              </a:lnSpc>
              <a:spcAft>
                <a:spcPts val="0"/>
              </a:spcAft>
              <a:buNone/>
            </a:pPr>
            <a:r>
              <a:rPr lang="en-US" sz="1900" dirty="0"/>
              <a:t>Cost of disease-modifying treatments:</a:t>
            </a:r>
          </a:p>
          <a:p>
            <a:pPr>
              <a:lnSpc>
                <a:spcPct val="120000"/>
              </a:lnSpc>
              <a:spcAft>
                <a:spcPts val="0"/>
              </a:spcAft>
            </a:pPr>
            <a:r>
              <a:rPr lang="en-US" sz="1900" dirty="0" err="1"/>
              <a:t>Spinraza</a:t>
            </a:r>
            <a:r>
              <a:rPr lang="en-US" sz="1900" dirty="0"/>
              <a:t> (Biogen)</a:t>
            </a:r>
          </a:p>
          <a:p>
            <a:pPr lvl="1">
              <a:lnSpc>
                <a:spcPct val="120000"/>
              </a:lnSpc>
            </a:pPr>
            <a:r>
              <a:rPr lang="en-US" sz="1900" dirty="0"/>
              <a:t>4 loading + 2 maintenance doses in the first year of treatment = $750,000 </a:t>
            </a:r>
          </a:p>
          <a:p>
            <a:pPr lvl="1">
              <a:lnSpc>
                <a:spcPct val="120000"/>
              </a:lnSpc>
            </a:pPr>
            <a:r>
              <a:rPr lang="en-US" sz="1900" dirty="0"/>
              <a:t>Treatments must continue for life at a cost of $375,000/year</a:t>
            </a:r>
          </a:p>
          <a:p>
            <a:pPr lvl="1">
              <a:lnSpc>
                <a:spcPct val="120000"/>
              </a:lnSpc>
            </a:pPr>
            <a:r>
              <a:rPr lang="en-US" sz="1900" dirty="0"/>
              <a:t>Biogen offers a </a:t>
            </a:r>
            <a:r>
              <a:rPr lang="en-US" sz="1900" dirty="0" err="1"/>
              <a:t>Spinraza</a:t>
            </a:r>
            <a:r>
              <a:rPr lang="en-US" sz="1900" dirty="0"/>
              <a:t> copay assistance program</a:t>
            </a:r>
          </a:p>
          <a:p>
            <a:pPr>
              <a:lnSpc>
                <a:spcPct val="120000"/>
              </a:lnSpc>
              <a:spcAft>
                <a:spcPts val="0"/>
              </a:spcAft>
            </a:pPr>
            <a:r>
              <a:rPr lang="en-US" sz="1900" dirty="0"/>
              <a:t>Zolgensma (Novartis)</a:t>
            </a:r>
          </a:p>
          <a:p>
            <a:pPr lvl="1">
              <a:lnSpc>
                <a:spcPct val="120000"/>
              </a:lnSpc>
            </a:pPr>
            <a:r>
              <a:rPr lang="en-US" sz="1900" dirty="0"/>
              <a:t>Only one-dose treatment option available</a:t>
            </a:r>
          </a:p>
          <a:p>
            <a:pPr lvl="1">
              <a:lnSpc>
                <a:spcPct val="120000"/>
              </a:lnSpc>
            </a:pPr>
            <a:r>
              <a:rPr lang="en-US" sz="1900" dirty="0"/>
              <a:t>Treatment cost is $2.125M</a:t>
            </a:r>
          </a:p>
          <a:p>
            <a:pPr>
              <a:lnSpc>
                <a:spcPct val="120000"/>
              </a:lnSpc>
              <a:spcAft>
                <a:spcPts val="0"/>
              </a:spcAft>
            </a:pPr>
            <a:r>
              <a:rPr lang="en-US" sz="1900" dirty="0" err="1"/>
              <a:t>Evrysdi</a:t>
            </a:r>
            <a:r>
              <a:rPr lang="en-US" sz="1900" dirty="0"/>
              <a:t> (Genentech)</a:t>
            </a:r>
          </a:p>
          <a:p>
            <a:pPr lvl="1">
              <a:lnSpc>
                <a:spcPct val="120000"/>
              </a:lnSpc>
            </a:pPr>
            <a:r>
              <a:rPr lang="en-US" sz="1900" dirty="0"/>
              <a:t>TBD</a:t>
            </a:r>
          </a:p>
          <a:p>
            <a:pPr marL="0" indent="0">
              <a:lnSpc>
                <a:spcPct val="120000"/>
              </a:lnSpc>
              <a:spcAft>
                <a:spcPts val="0"/>
              </a:spcAft>
              <a:buNone/>
            </a:pPr>
            <a:endParaRPr lang="en-US" sz="1900" dirty="0"/>
          </a:p>
          <a:p>
            <a:pPr marL="0" indent="0">
              <a:lnSpc>
                <a:spcPct val="120000"/>
              </a:lnSpc>
              <a:spcAft>
                <a:spcPts val="0"/>
              </a:spcAft>
              <a:buNone/>
            </a:pPr>
            <a:r>
              <a:rPr lang="en-US" sz="1900" dirty="0"/>
              <a:t>Paying for treatments:</a:t>
            </a:r>
          </a:p>
          <a:p>
            <a:pPr>
              <a:lnSpc>
                <a:spcPct val="120000"/>
              </a:lnSpc>
              <a:spcAft>
                <a:spcPts val="0"/>
              </a:spcAft>
            </a:pPr>
            <a:r>
              <a:rPr lang="en-US" sz="1900" dirty="0"/>
              <a:t>Many state Medicaid programs cover SMA medications</a:t>
            </a:r>
          </a:p>
          <a:p>
            <a:pPr>
              <a:lnSpc>
                <a:spcPct val="120000"/>
              </a:lnSpc>
              <a:spcAft>
                <a:spcPts val="0"/>
              </a:spcAft>
            </a:pPr>
            <a:r>
              <a:rPr lang="en-US" sz="1900" dirty="0"/>
              <a:t>Some patient/family organizations can provide example letters to help advocate for insurance coverage</a:t>
            </a:r>
          </a:p>
          <a:p>
            <a:endParaRPr lang="en-US" sz="1600" dirty="0">
              <a:solidFill>
                <a:srgbClr val="FF0000"/>
              </a:solidFill>
            </a:endParaRPr>
          </a:p>
        </p:txBody>
      </p:sp>
      <p:sp>
        <p:nvSpPr>
          <p:cNvPr id="4" name="Slide Number Placeholder 3"/>
          <p:cNvSpPr>
            <a:spLocks noGrp="1"/>
          </p:cNvSpPr>
          <p:nvPr>
            <p:ph type="sldNum" sz="quarter" idx="4"/>
          </p:nvPr>
        </p:nvSpPr>
        <p:spPr/>
        <p:txBody>
          <a:bodyPr/>
          <a:lstStyle/>
          <a:p>
            <a:fld id="{103F912F-1C8C-4406-A72D-DDC68CC735EB}" type="slidenum">
              <a:rPr lang="en-US" smtClean="0"/>
              <a:pPr/>
              <a:t>31</a:t>
            </a:fld>
            <a:endParaRPr lang="en-US" dirty="0"/>
          </a:p>
        </p:txBody>
      </p:sp>
      <p:pic>
        <p:nvPicPr>
          <p:cNvPr id="4098" name="Picture 2" descr="FDA okays $2M medicine, most expensive ever - The Hind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9000" y="1948158"/>
            <a:ext cx="2678585" cy="1671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570752" y="3809755"/>
            <a:ext cx="2555079" cy="2009726"/>
          </a:xfrm>
          <a:prstGeom prst="rect">
            <a:avLst/>
          </a:prstGeom>
        </p:spPr>
      </p:pic>
    </p:spTree>
    <p:extLst>
      <p:ext uri="{BB962C8B-B14F-4D97-AF65-F5344CB8AC3E}">
        <p14:creationId xmlns:p14="http://schemas.microsoft.com/office/powerpoint/2010/main" val="186293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 support</a:t>
            </a:r>
          </a:p>
        </p:txBody>
      </p:sp>
      <p:sp>
        <p:nvSpPr>
          <p:cNvPr id="3" name="Content Placeholder 2"/>
          <p:cNvSpPr>
            <a:spLocks noGrp="1"/>
          </p:cNvSpPr>
          <p:nvPr>
            <p:ph idx="1"/>
          </p:nvPr>
        </p:nvSpPr>
        <p:spPr>
          <a:xfrm>
            <a:off x="542303" y="1563687"/>
            <a:ext cx="7407897" cy="4613276"/>
          </a:xfrm>
        </p:spPr>
        <p:txBody>
          <a:bodyPr>
            <a:normAutofit/>
          </a:bodyPr>
          <a:lstStyle/>
          <a:p>
            <a:r>
              <a:rPr lang="en-US" sz="1600" dirty="0"/>
              <a:t>Caregivers of patients with SMA report neglected aspects of their lives</a:t>
            </a:r>
            <a:r>
              <a:rPr lang="en-US" sz="1600" b="1" baseline="30000" dirty="0"/>
              <a:t>1</a:t>
            </a:r>
          </a:p>
          <a:p>
            <a:endParaRPr lang="en-US" sz="1600" b="1" baseline="30000" dirty="0"/>
          </a:p>
          <a:p>
            <a:r>
              <a:rPr lang="en-US" sz="1600" dirty="0"/>
              <a:t>There is a need to provide effective coping mechanisms and emotional support to caregivers:</a:t>
            </a:r>
          </a:p>
          <a:p>
            <a:endParaRPr lang="en-US" sz="1600" dirty="0"/>
          </a:p>
          <a:p>
            <a:pPr lvl="1"/>
            <a:r>
              <a:rPr lang="en-US" sz="1600" dirty="0"/>
              <a:t>Providing counseling to carriers making decisions regarding pregnancy</a:t>
            </a:r>
            <a:r>
              <a:rPr lang="en-US" sz="1600" baseline="30000" dirty="0"/>
              <a:t>2</a:t>
            </a:r>
          </a:p>
          <a:p>
            <a:pPr lvl="1"/>
            <a:endParaRPr lang="en-US" sz="1600" baseline="30000" dirty="0"/>
          </a:p>
          <a:p>
            <a:pPr lvl="1"/>
            <a:r>
              <a:rPr lang="en-US" sz="1600" dirty="0"/>
              <a:t>Providing guidance and resources to help caregivers prepare to care for a child with disabilities</a:t>
            </a:r>
            <a:r>
              <a:rPr lang="en-US" sz="1600" b="1" baseline="30000" dirty="0"/>
              <a:t>3</a:t>
            </a:r>
          </a:p>
          <a:p>
            <a:pPr lvl="1"/>
            <a:endParaRPr lang="en-US" sz="1600" b="1" baseline="30000" dirty="0"/>
          </a:p>
          <a:p>
            <a:pPr lvl="1"/>
            <a:r>
              <a:rPr lang="en-US" sz="1600" dirty="0"/>
              <a:t>Recommending continuing education programs in applied skills like routine ventilation care</a:t>
            </a:r>
            <a:r>
              <a:rPr lang="en-US" sz="1600" b="1" baseline="30000" dirty="0"/>
              <a:t>4</a:t>
            </a:r>
          </a:p>
          <a:p>
            <a:pPr lvl="1"/>
            <a:endParaRPr lang="en-US" sz="1600" b="1" baseline="30000" dirty="0"/>
          </a:p>
          <a:p>
            <a:pPr lvl="1"/>
            <a:r>
              <a:rPr lang="en-US" sz="1600" dirty="0"/>
              <a:t>Recommending periodic overnight relief or to help combat lack of sleep of caregivers</a:t>
            </a:r>
            <a:r>
              <a:rPr lang="en-US" sz="1600" b="1" baseline="30000" dirty="0"/>
              <a:t>1</a:t>
            </a:r>
          </a:p>
          <a:p>
            <a:pPr lvl="1"/>
            <a:endParaRPr lang="en-US" sz="1600" b="1" baseline="30000" dirty="0"/>
          </a:p>
          <a:p>
            <a:pPr lvl="1"/>
            <a:r>
              <a:rPr lang="en-US" sz="1600" dirty="0"/>
              <a:t>Referring caregivers for grief counseling and psychiatric care</a:t>
            </a:r>
            <a:r>
              <a:rPr lang="en-US" sz="1600" b="1" baseline="30000" dirty="0"/>
              <a:t>5</a:t>
            </a:r>
            <a:endParaRPr lang="en-US" sz="1600" dirty="0"/>
          </a:p>
        </p:txBody>
      </p:sp>
      <p:sp>
        <p:nvSpPr>
          <p:cNvPr id="4" name="Slide Number Placeholder 3"/>
          <p:cNvSpPr>
            <a:spLocks noGrp="1"/>
          </p:cNvSpPr>
          <p:nvPr>
            <p:ph type="sldNum" sz="quarter" idx="4"/>
          </p:nvPr>
        </p:nvSpPr>
        <p:spPr/>
        <p:txBody>
          <a:bodyPr/>
          <a:lstStyle/>
          <a:p>
            <a:fld id="{103F912F-1C8C-4406-A72D-DDC68CC735EB}" type="slidenum">
              <a:rPr lang="en-US" smtClean="0"/>
              <a:pPr/>
              <a:t>32</a:t>
            </a:fld>
            <a:endParaRPr lang="en-US" dirty="0"/>
          </a:p>
        </p:txBody>
      </p:sp>
      <p:sp>
        <p:nvSpPr>
          <p:cNvPr id="5" name="Rectangle 4"/>
          <p:cNvSpPr/>
          <p:nvPr/>
        </p:nvSpPr>
        <p:spPr>
          <a:xfrm>
            <a:off x="542303" y="5669132"/>
            <a:ext cx="5925551" cy="507831"/>
          </a:xfrm>
          <a:prstGeom prst="rect">
            <a:avLst/>
          </a:prstGeom>
        </p:spPr>
        <p:txBody>
          <a:bodyPr wrap="square" numCol="3" spcCol="0">
            <a:spAutoFit/>
          </a:bodyPr>
          <a:lstStyle/>
          <a:p>
            <a:pPr marL="115888" indent="-115888">
              <a:buClrTx/>
              <a:buFont typeface="+mj-lt"/>
              <a:buAutoNum type="arabicPeriod"/>
            </a:pPr>
            <a:r>
              <a:rPr lang="da-DK" sz="900" dirty="0"/>
              <a:t>Hiorth, et al., 2018</a:t>
            </a:r>
          </a:p>
          <a:p>
            <a:pPr marL="115888" indent="-115888">
              <a:buClrTx/>
              <a:buFont typeface="+mj-lt"/>
              <a:buAutoNum type="arabicPeriod"/>
            </a:pPr>
            <a:r>
              <a:rPr lang="da-DK" sz="900" dirty="0"/>
              <a:t>Carre, et al., 2019</a:t>
            </a:r>
          </a:p>
          <a:p>
            <a:pPr marL="115888" indent="-115888">
              <a:buClrTx/>
              <a:buFont typeface="+mj-lt"/>
              <a:buAutoNum type="arabicPeriod"/>
            </a:pPr>
            <a:r>
              <a:rPr lang="da-DK" sz="900" dirty="0"/>
              <a:t>Qian, et al., 2015</a:t>
            </a:r>
          </a:p>
          <a:p>
            <a:pPr marL="115888" indent="-115888">
              <a:buClrTx/>
              <a:buFont typeface="+mj-lt"/>
              <a:buAutoNum type="arabicPeriod"/>
            </a:pPr>
            <a:r>
              <a:rPr lang="da-DK" sz="900" dirty="0"/>
              <a:t>Boroughs, 2017</a:t>
            </a:r>
          </a:p>
          <a:p>
            <a:pPr marL="115888" indent="-115888">
              <a:buClrTx/>
              <a:buFont typeface="+mj-lt"/>
              <a:buAutoNum type="arabicPeriod"/>
            </a:pPr>
            <a:r>
              <a:rPr lang="da-DK" sz="900" dirty="0"/>
              <a:t>Di Pede, 2018</a:t>
            </a:r>
          </a:p>
          <a:p>
            <a:pPr marL="115888" indent="-115888">
              <a:buClrTx/>
              <a:buFont typeface="+mj-lt"/>
              <a:buAutoNum type="arabicPeriod"/>
            </a:pPr>
            <a:endParaRPr lang="da-DK" sz="900" dirty="0"/>
          </a:p>
          <a:p>
            <a:pPr marL="115888" indent="-115888">
              <a:buClrTx/>
              <a:buFont typeface="+mj-lt"/>
              <a:buAutoNum type="arabicPeriod"/>
            </a:pPr>
            <a:endParaRPr lang="da-DK" sz="900" dirty="0"/>
          </a:p>
        </p:txBody>
      </p:sp>
      <p:pic>
        <p:nvPicPr>
          <p:cNvPr id="3076" name="Picture 4" descr="https://images.everydayhealth.com/images/genetic-diseases/genetic-diseases/cs-understanding-your-childs-life-with-sma-722x406.jpg?w=11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4956" y="3889439"/>
            <a:ext cx="3562628" cy="20033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MA parents Ron and Debbie describe their children's understanding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4956" y="1777446"/>
            <a:ext cx="3562628" cy="200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5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research breakthroughs</a:t>
            </a:r>
          </a:p>
        </p:txBody>
      </p:sp>
      <p:sp>
        <p:nvSpPr>
          <p:cNvPr id="4" name="Slide Number Placeholder 3"/>
          <p:cNvSpPr>
            <a:spLocks noGrp="1"/>
          </p:cNvSpPr>
          <p:nvPr>
            <p:ph type="sldNum" sz="quarter" idx="10"/>
          </p:nvPr>
        </p:nvSpPr>
        <p:spPr/>
        <p:txBody>
          <a:bodyPr/>
          <a:lstStyle/>
          <a:p>
            <a:fld id="{103F912F-1C8C-4406-A72D-DDC68CC735EB}" type="slidenum">
              <a:rPr lang="en-US" smtClean="0"/>
              <a:pPr/>
              <a:t>33</a:t>
            </a:fld>
            <a:endParaRPr lang="en-US" dirty="0"/>
          </a:p>
        </p:txBody>
      </p:sp>
      <p:sp>
        <p:nvSpPr>
          <p:cNvPr id="3" name="Content Placeholder 2"/>
          <p:cNvSpPr>
            <a:spLocks noGrp="1"/>
          </p:cNvSpPr>
          <p:nvPr>
            <p:ph type="body" sz="quarter" idx="11"/>
          </p:nvPr>
        </p:nvSpPr>
        <p:spPr/>
        <p:txBody>
          <a:bodyPr>
            <a:normAutofit/>
          </a:bodyPr>
          <a:lstStyle/>
          <a:p>
            <a:r>
              <a:rPr lang="en-US" sz="1600" dirty="0" err="1"/>
              <a:t>Myostatin</a:t>
            </a:r>
            <a:r>
              <a:rPr lang="en-US" sz="1600" dirty="0"/>
              <a:t> inhibition in SMA models</a:t>
            </a:r>
          </a:p>
          <a:p>
            <a:endParaRPr lang="en-US" sz="1600" dirty="0"/>
          </a:p>
          <a:p>
            <a:pPr lvl="1"/>
            <a:r>
              <a:rPr lang="en-US" sz="1600" dirty="0"/>
              <a:t>Treatment with recombinant </a:t>
            </a:r>
            <a:r>
              <a:rPr lang="en-US" sz="1600" dirty="0" err="1"/>
              <a:t>follistatin</a:t>
            </a:r>
            <a:r>
              <a:rPr lang="en-US" sz="1600" dirty="0"/>
              <a:t> improves motor function in a mouse model of severe SMA</a:t>
            </a:r>
          </a:p>
          <a:p>
            <a:pPr lvl="1"/>
            <a:endParaRPr lang="en-US" sz="1600" dirty="0"/>
          </a:p>
          <a:p>
            <a:pPr lvl="1"/>
            <a:r>
              <a:rPr lang="en-US" sz="1600" dirty="0"/>
              <a:t>In a mouse model of intermediate SMA, intramuscular injection of adeno-associated virus serotype 1 (AAV1) encoding for </a:t>
            </a:r>
            <a:r>
              <a:rPr lang="en-US" sz="1600" dirty="0" err="1"/>
              <a:t>follistatin</a:t>
            </a:r>
            <a:r>
              <a:rPr lang="en-US" sz="1600" dirty="0"/>
              <a:t> (FS344) increased muscle weight</a:t>
            </a:r>
          </a:p>
          <a:p>
            <a:pPr lvl="1"/>
            <a:endParaRPr lang="en-US" sz="1600" dirty="0"/>
          </a:p>
          <a:p>
            <a:r>
              <a:rPr lang="en-US" sz="1600" dirty="0"/>
              <a:t>Overexpression of ZPR1 in an SMA model</a:t>
            </a:r>
          </a:p>
          <a:p>
            <a:endParaRPr lang="en-US" sz="1600" dirty="0"/>
          </a:p>
          <a:p>
            <a:pPr lvl="1"/>
            <a:r>
              <a:rPr lang="en-US" sz="1600" dirty="0"/>
              <a:t>ZPR1-expressing mice showed significantly increased overall growth, decreased neurodegeneration and muscle atrophy, improved motor function and muscle strength, and an extended lifespan</a:t>
            </a:r>
          </a:p>
          <a:p>
            <a:pPr marL="457200" lvl="1" indent="0">
              <a:buNone/>
            </a:pPr>
            <a:endParaRPr lang="en-US" sz="1600" dirty="0"/>
          </a:p>
          <a:p>
            <a:pPr marL="0" indent="0">
              <a:buNone/>
            </a:pPr>
            <a:endParaRPr lang="en-US" sz="1600" dirty="0">
              <a:solidFill>
                <a:srgbClr val="FF0000"/>
              </a:solidFill>
            </a:endParaRPr>
          </a:p>
        </p:txBody>
      </p:sp>
      <p:sp>
        <p:nvSpPr>
          <p:cNvPr id="6" name="Rectangle 5"/>
          <p:cNvSpPr/>
          <p:nvPr/>
        </p:nvSpPr>
        <p:spPr>
          <a:xfrm>
            <a:off x="609600" y="5790725"/>
            <a:ext cx="5925551" cy="507831"/>
          </a:xfrm>
          <a:prstGeom prst="rect">
            <a:avLst/>
          </a:prstGeom>
        </p:spPr>
        <p:txBody>
          <a:bodyPr wrap="square" numCol="3" spcCol="0">
            <a:spAutoFit/>
          </a:bodyPr>
          <a:lstStyle/>
          <a:p>
            <a:pPr marL="115888" indent="-115888">
              <a:buClrTx/>
              <a:buFont typeface="+mj-lt"/>
              <a:buAutoNum type="arabicPeriod"/>
            </a:pPr>
            <a:r>
              <a:rPr lang="da-DK" sz="900" dirty="0"/>
              <a:t>Rose, et al., 2009</a:t>
            </a:r>
          </a:p>
          <a:p>
            <a:pPr marL="115888" indent="-115888">
              <a:buClrTx/>
              <a:buFont typeface="+mj-lt"/>
              <a:buAutoNum type="arabicPeriod"/>
            </a:pPr>
            <a:r>
              <a:rPr lang="da-DK" sz="900" dirty="0"/>
              <a:t>Feng, et al., 2016</a:t>
            </a:r>
          </a:p>
          <a:p>
            <a:pPr marL="115888" indent="-115888">
              <a:buClrTx/>
              <a:buFont typeface="+mj-lt"/>
              <a:buAutoNum type="arabicPeriod"/>
            </a:pPr>
            <a:r>
              <a:rPr lang="da-DK" sz="900" dirty="0"/>
              <a:t>Kannan, et al., 2020</a:t>
            </a:r>
          </a:p>
          <a:p>
            <a:pPr marL="115888" indent="-115888">
              <a:buClrTx/>
              <a:buFont typeface="+mj-lt"/>
              <a:buAutoNum type="arabicPeriod"/>
            </a:pPr>
            <a:endParaRPr lang="da-DK" sz="900" dirty="0"/>
          </a:p>
        </p:txBody>
      </p:sp>
    </p:spTree>
    <p:extLst>
      <p:ext uri="{BB962C8B-B14F-4D97-AF65-F5344CB8AC3E}">
        <p14:creationId xmlns:p14="http://schemas.microsoft.com/office/powerpoint/2010/main" val="107945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Directions for future research</a:t>
            </a:r>
          </a:p>
        </p:txBody>
      </p:sp>
      <p:sp>
        <p:nvSpPr>
          <p:cNvPr id="4" name="Slide Number Placeholder 3"/>
          <p:cNvSpPr>
            <a:spLocks noGrp="1"/>
          </p:cNvSpPr>
          <p:nvPr>
            <p:ph type="sldNum" sz="quarter" idx="10"/>
          </p:nvPr>
        </p:nvSpPr>
        <p:spPr/>
        <p:txBody>
          <a:bodyPr/>
          <a:lstStyle/>
          <a:p>
            <a:fld id="{103F912F-1C8C-4406-A72D-DDC68CC735EB}" type="slidenum">
              <a:rPr lang="en-US" smtClean="0"/>
              <a:pPr/>
              <a:t>34</a:t>
            </a:fld>
            <a:endParaRPr lang="en-US" dirty="0"/>
          </a:p>
        </p:txBody>
      </p:sp>
      <p:sp>
        <p:nvSpPr>
          <p:cNvPr id="3" name="Content Placeholder 2"/>
          <p:cNvSpPr>
            <a:spLocks noGrp="1"/>
          </p:cNvSpPr>
          <p:nvPr>
            <p:ph type="body" sz="quarter" idx="11"/>
          </p:nvPr>
        </p:nvSpPr>
        <p:spPr/>
        <p:txBody>
          <a:bodyPr>
            <a:normAutofit/>
          </a:bodyPr>
          <a:lstStyle/>
          <a:p>
            <a:r>
              <a:rPr lang="en-US" sz="1600" dirty="0"/>
              <a:t>Determine the impact of novel therapies such as </a:t>
            </a:r>
            <a:r>
              <a:rPr lang="en-US" sz="1600" dirty="0" err="1"/>
              <a:t>nusinersen</a:t>
            </a:r>
            <a:r>
              <a:rPr lang="en-US" sz="1600" dirty="0"/>
              <a:t> and </a:t>
            </a:r>
            <a:r>
              <a:rPr lang="en-US" sz="1600" dirty="0" err="1"/>
              <a:t>risdiplam</a:t>
            </a:r>
            <a:r>
              <a:rPr lang="en-US" sz="1600" i="1" dirty="0"/>
              <a:t> </a:t>
            </a:r>
            <a:r>
              <a:rPr lang="en-US" sz="1600" dirty="0"/>
              <a:t>on long-term outcomes, particularly respiratory function in children with SMA</a:t>
            </a:r>
          </a:p>
          <a:p>
            <a:endParaRPr lang="en-US" sz="1600" dirty="0"/>
          </a:p>
          <a:p>
            <a:r>
              <a:rPr lang="en-US" sz="1600" dirty="0"/>
              <a:t>Determine the duration of effect of novel therapies such as nusinersen, </a:t>
            </a:r>
            <a:r>
              <a:rPr lang="en-US" sz="1600" dirty="0" err="1"/>
              <a:t>risdiplam</a:t>
            </a:r>
            <a:r>
              <a:rPr lang="en-US" sz="1600" dirty="0"/>
              <a:t>, and onasemnogene </a:t>
            </a:r>
            <a:r>
              <a:rPr lang="en-US" sz="1600" dirty="0" err="1"/>
              <a:t>abeparvovec</a:t>
            </a:r>
            <a:endParaRPr lang="en-US" sz="1600" dirty="0"/>
          </a:p>
          <a:p>
            <a:pPr lvl="1"/>
            <a:r>
              <a:rPr lang="en-US" sz="1600" dirty="0"/>
              <a:t>Does the effect of the splicing modifiers change over time? </a:t>
            </a:r>
          </a:p>
          <a:p>
            <a:pPr lvl="1"/>
            <a:r>
              <a:rPr lang="en-US" sz="1600" dirty="0"/>
              <a:t>Does gene therapy “wear off”?</a:t>
            </a:r>
          </a:p>
          <a:p>
            <a:endParaRPr lang="en-US" sz="1600" dirty="0"/>
          </a:p>
          <a:p>
            <a:r>
              <a:rPr lang="en-US" sz="1600" dirty="0"/>
              <a:t>Improve motor and respiratory outcome measures and identify novel biomarkers for use in future clinical trials</a:t>
            </a:r>
          </a:p>
          <a:p>
            <a:endParaRPr lang="en-US" sz="1600" dirty="0"/>
          </a:p>
          <a:p>
            <a:r>
              <a:rPr lang="en-US" sz="1600" dirty="0"/>
              <a:t>Determine the effect of novel therapies across the broad spectrum of SMA</a:t>
            </a:r>
          </a:p>
          <a:p>
            <a:endParaRPr lang="en-US" sz="1600" dirty="0"/>
          </a:p>
          <a:p>
            <a:endParaRPr lang="en-US" sz="1600" dirty="0">
              <a:solidFill>
                <a:srgbClr val="FF0000"/>
              </a:solidFill>
            </a:endParaRPr>
          </a:p>
        </p:txBody>
      </p:sp>
      <p:sp>
        <p:nvSpPr>
          <p:cNvPr id="6" name="Rectangle 5"/>
          <p:cNvSpPr/>
          <p:nvPr/>
        </p:nvSpPr>
        <p:spPr>
          <a:xfrm>
            <a:off x="609600" y="5984791"/>
            <a:ext cx="5925551" cy="369332"/>
          </a:xfrm>
          <a:prstGeom prst="rect">
            <a:avLst/>
          </a:prstGeom>
        </p:spPr>
        <p:txBody>
          <a:bodyPr wrap="square" numCol="3" spcCol="0">
            <a:spAutoFit/>
          </a:bodyPr>
          <a:lstStyle/>
          <a:p>
            <a:pPr marL="115888" indent="-115888">
              <a:buClrTx/>
              <a:buFont typeface="+mj-lt"/>
              <a:buAutoNum type="arabicPeriod"/>
            </a:pPr>
            <a:r>
              <a:rPr lang="da-DK" sz="900" dirty="0"/>
              <a:t>Kariyawasam, 2018</a:t>
            </a:r>
          </a:p>
          <a:p>
            <a:pPr marL="115888" indent="-115888">
              <a:buClrTx/>
              <a:buFont typeface="+mj-lt"/>
              <a:buAutoNum type="arabicPeriod"/>
            </a:pPr>
            <a:endParaRPr lang="da-DK" sz="900" dirty="0"/>
          </a:p>
        </p:txBody>
      </p:sp>
    </p:spTree>
    <p:extLst>
      <p:ext uri="{BB962C8B-B14F-4D97-AF65-F5344CB8AC3E}">
        <p14:creationId xmlns:p14="http://schemas.microsoft.com/office/powerpoint/2010/main" val="2267214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35</a:t>
            </a:fld>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600" dirty="0"/>
              <a:t>Molecules directed at increasing muscle strength in individuals with SMA are also under investigation. </a:t>
            </a:r>
          </a:p>
          <a:p>
            <a:pPr marL="0" indent="0">
              <a:buNone/>
            </a:pPr>
            <a:endParaRPr lang="en-US" sz="1600" dirty="0"/>
          </a:p>
          <a:p>
            <a:r>
              <a:rPr lang="en-US" sz="1600" dirty="0"/>
              <a:t>CK-107 — Troponin complex activator proposed to cause increased muscle force output</a:t>
            </a:r>
            <a:r>
              <a:rPr lang="en-US" sz="1600" baseline="30000" dirty="0"/>
              <a:t>1</a:t>
            </a:r>
            <a:r>
              <a:rPr lang="en-US" sz="1600" dirty="0"/>
              <a:t> </a:t>
            </a:r>
          </a:p>
          <a:p>
            <a:pPr lvl="1"/>
            <a:r>
              <a:rPr lang="en-US" sz="1600" dirty="0"/>
              <a:t>This molecule is being studied in a phase II trial (NCT02644668) in individuals with SMA II-IV </a:t>
            </a:r>
          </a:p>
          <a:p>
            <a:pPr lvl="1"/>
            <a:r>
              <a:rPr lang="en-US" sz="1600" dirty="0"/>
              <a:t>The trial has recently completed enrollment; results are not yet available</a:t>
            </a:r>
          </a:p>
          <a:p>
            <a:pPr lvl="1"/>
            <a:endParaRPr lang="en-US" sz="1600" dirty="0"/>
          </a:p>
          <a:p>
            <a:r>
              <a:rPr lang="en-US" sz="1600" dirty="0"/>
              <a:t>SRK-015 — Myostatin inhibitor</a:t>
            </a:r>
          </a:p>
          <a:p>
            <a:pPr lvl="1"/>
            <a:r>
              <a:rPr lang="en-US" sz="1600" dirty="0"/>
              <a:t>Laboratory-made monoclonal antibody against the inactive skeletal muscle protein </a:t>
            </a:r>
            <a:r>
              <a:rPr lang="en-US" sz="1600" dirty="0">
                <a:hlinkClick r:id="rId3"/>
              </a:rPr>
              <a:t>myostatin</a:t>
            </a:r>
            <a:endParaRPr lang="en-US" sz="1600" dirty="0"/>
          </a:p>
          <a:p>
            <a:pPr lvl="1"/>
            <a:r>
              <a:rPr lang="en-US" sz="1600" dirty="0"/>
              <a:t>Recently initiated enrollment in a phase II trial (NCT03921528) in those with SMA II or III</a:t>
            </a:r>
            <a:r>
              <a:rPr lang="en-US" sz="1600" baseline="30000" dirty="0"/>
              <a:t>2</a:t>
            </a:r>
          </a:p>
        </p:txBody>
      </p:sp>
      <p:sp>
        <p:nvSpPr>
          <p:cNvPr id="2" name="Title 1"/>
          <p:cNvSpPr>
            <a:spLocks noGrp="1"/>
          </p:cNvSpPr>
          <p:nvPr>
            <p:ph type="title"/>
          </p:nvPr>
        </p:nvSpPr>
        <p:spPr/>
        <p:txBody>
          <a:bodyPr>
            <a:normAutofit fontScale="90000"/>
          </a:bodyPr>
          <a:lstStyle/>
          <a:p>
            <a:r>
              <a:rPr lang="en-US" dirty="0"/>
              <a:t>SMN-independent therapies on the horizon</a:t>
            </a:r>
          </a:p>
        </p:txBody>
      </p:sp>
      <p:sp>
        <p:nvSpPr>
          <p:cNvPr id="5" name="Rectangle 4"/>
          <p:cNvSpPr/>
          <p:nvPr/>
        </p:nvSpPr>
        <p:spPr>
          <a:xfrm>
            <a:off x="609600" y="5904146"/>
            <a:ext cx="5925551" cy="369332"/>
          </a:xfrm>
          <a:prstGeom prst="rect">
            <a:avLst/>
          </a:prstGeom>
        </p:spPr>
        <p:txBody>
          <a:bodyPr wrap="square" numCol="3" spcCol="0">
            <a:spAutoFit/>
          </a:bodyPr>
          <a:lstStyle/>
          <a:p>
            <a:pPr marL="115888" indent="-115888">
              <a:buClrTx/>
              <a:buFont typeface="+mj-lt"/>
              <a:buAutoNum type="arabicPeriod"/>
            </a:pPr>
            <a:r>
              <a:rPr lang="da-DK" sz="900" dirty="0"/>
              <a:t>Andrews, et al., 2018</a:t>
            </a:r>
          </a:p>
          <a:p>
            <a:pPr marL="115888" indent="-115888">
              <a:buClrTx/>
              <a:buFont typeface="+mj-lt"/>
              <a:buAutoNum type="arabicPeriod"/>
            </a:pPr>
            <a:r>
              <a:rPr lang="da-DK" sz="900" dirty="0"/>
              <a:t>Long, et al., 2019</a:t>
            </a:r>
          </a:p>
          <a:p>
            <a:pPr>
              <a:buClrTx/>
            </a:pPr>
            <a:endParaRPr lang="da-DK" sz="900" dirty="0"/>
          </a:p>
        </p:txBody>
      </p:sp>
    </p:spTree>
    <p:extLst>
      <p:ext uri="{BB962C8B-B14F-4D97-AF65-F5344CB8AC3E}">
        <p14:creationId xmlns:p14="http://schemas.microsoft.com/office/powerpoint/2010/main" val="413182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36</a:t>
            </a:fld>
            <a:endParaRPr lang="en-US" dirty="0"/>
          </a:p>
        </p:txBody>
      </p:sp>
      <p:sp>
        <p:nvSpPr>
          <p:cNvPr id="2" name="Title 1"/>
          <p:cNvSpPr>
            <a:spLocks noGrp="1"/>
          </p:cNvSpPr>
          <p:nvPr>
            <p:ph type="title"/>
          </p:nvPr>
        </p:nvSpPr>
        <p:spPr/>
        <p:txBody>
          <a:bodyPr/>
          <a:lstStyle/>
          <a:p>
            <a:r>
              <a:rPr lang="en-US" dirty="0"/>
              <a:t>Open questions regarding SMA therapies</a:t>
            </a:r>
          </a:p>
        </p:txBody>
      </p:sp>
      <p:sp>
        <p:nvSpPr>
          <p:cNvPr id="3" name="Content Placeholder 2"/>
          <p:cNvSpPr>
            <a:spLocks noGrp="1"/>
          </p:cNvSpPr>
          <p:nvPr>
            <p:ph sz="quarter" idx="10"/>
          </p:nvPr>
        </p:nvSpPr>
        <p:spPr/>
        <p:txBody>
          <a:bodyPr>
            <a:normAutofit/>
          </a:bodyPr>
          <a:lstStyle/>
          <a:p>
            <a:r>
              <a:rPr lang="en-US" sz="1600" dirty="0"/>
              <a:t>Safety and efficacy of combination of gene-transfer therapy with RNA-splicing modifiers is not established</a:t>
            </a:r>
          </a:p>
          <a:p>
            <a:endParaRPr lang="en-US" sz="1600" dirty="0"/>
          </a:p>
          <a:p>
            <a:r>
              <a:rPr lang="en-US" sz="1600" dirty="0"/>
              <a:t>Longevity of transgene expression and durability of treatment effect with 1 dose of gene-transfer therapy is not yet established in SMA</a:t>
            </a:r>
          </a:p>
          <a:p>
            <a:endParaRPr lang="en-US" sz="1600" dirty="0"/>
          </a:p>
          <a:p>
            <a:r>
              <a:rPr lang="en-US" sz="1600" dirty="0"/>
              <a:t>Newborn screening to allow for earlier detection of cases</a:t>
            </a:r>
          </a:p>
          <a:p>
            <a:pPr lvl="1"/>
            <a:r>
              <a:rPr lang="en-US" sz="1600" dirty="0"/>
              <a:t>A changing way in which we define disorders that were previously defined phenotypically</a:t>
            </a:r>
          </a:p>
          <a:p>
            <a:pPr marL="457200" lvl="1" indent="0">
              <a:buNone/>
            </a:pPr>
            <a:endParaRPr lang="en-US" sz="1600" dirty="0"/>
          </a:p>
          <a:p>
            <a:r>
              <a:rPr lang="en-US" sz="1600" dirty="0"/>
              <a:t>Feasibility of repeat dosing for gene-transfer therapy is unclear given immunogenicity</a:t>
            </a:r>
          </a:p>
          <a:p>
            <a:endParaRPr lang="en-US" sz="1600" dirty="0"/>
          </a:p>
          <a:p>
            <a:r>
              <a:rPr lang="en-US" sz="1600" dirty="0"/>
              <a:t>Significant cost to the healthcare system for extremely high-cost SMA drugs</a:t>
            </a:r>
          </a:p>
        </p:txBody>
      </p:sp>
    </p:spTree>
    <p:extLst>
      <p:ext uri="{BB962C8B-B14F-4D97-AF65-F5344CB8AC3E}">
        <p14:creationId xmlns:p14="http://schemas.microsoft.com/office/powerpoint/2010/main" val="1448384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37</a:t>
            </a:fld>
            <a:endParaRPr lang="en-US" dirty="0"/>
          </a:p>
        </p:txBody>
      </p:sp>
      <p:sp>
        <p:nvSpPr>
          <p:cNvPr id="2" name="Title 1"/>
          <p:cNvSpPr>
            <a:spLocks noGrp="1"/>
          </p:cNvSpPr>
          <p:nvPr>
            <p:ph type="title"/>
          </p:nvPr>
        </p:nvSpPr>
        <p:spPr/>
        <p:txBody>
          <a:bodyPr>
            <a:normAutofit fontScale="90000"/>
          </a:bodyPr>
          <a:lstStyle/>
          <a:p>
            <a:r>
              <a:rPr lang="en-US" dirty="0"/>
              <a:t>Integrating new treatments into SMA management</a:t>
            </a:r>
          </a:p>
        </p:txBody>
      </p:sp>
      <p:sp>
        <p:nvSpPr>
          <p:cNvPr id="3" name="Content Placeholder 2"/>
          <p:cNvSpPr>
            <a:spLocks noGrp="1"/>
          </p:cNvSpPr>
          <p:nvPr>
            <p:ph type="body" sz="quarter" idx="10"/>
          </p:nvPr>
        </p:nvSpPr>
        <p:spPr/>
        <p:txBody>
          <a:bodyPr>
            <a:normAutofit/>
          </a:bodyPr>
          <a:lstStyle/>
          <a:p>
            <a:pPr>
              <a:lnSpc>
                <a:spcPct val="110000"/>
              </a:lnSpc>
              <a:spcBef>
                <a:spcPts val="0"/>
              </a:spcBef>
            </a:pPr>
            <a:r>
              <a:rPr lang="en-US" sz="1600" dirty="0"/>
              <a:t>Standard of care management includes a range of supportive interventions </a:t>
            </a:r>
          </a:p>
          <a:p>
            <a:pPr lvl="1">
              <a:lnSpc>
                <a:spcPct val="110000"/>
              </a:lnSpc>
              <a:spcBef>
                <a:spcPts val="0"/>
              </a:spcBef>
            </a:pPr>
            <a:r>
              <a:rPr lang="en-US" sz="1600" dirty="0"/>
              <a:t>New therapies are not a substitute for supportive care</a:t>
            </a:r>
          </a:p>
          <a:p>
            <a:pPr lvl="0">
              <a:lnSpc>
                <a:spcPct val="110000"/>
              </a:lnSpc>
              <a:spcBef>
                <a:spcPts val="0"/>
              </a:spcBef>
            </a:pPr>
            <a:endParaRPr lang="en-US" sz="1600" dirty="0"/>
          </a:p>
          <a:p>
            <a:pPr lvl="0">
              <a:lnSpc>
                <a:spcPct val="110000"/>
              </a:lnSpc>
              <a:spcBef>
                <a:spcPts val="0"/>
              </a:spcBef>
            </a:pPr>
            <a:r>
              <a:rPr lang="en-US" sz="1600" dirty="0"/>
              <a:t>Patient counseling on the new treatment options</a:t>
            </a:r>
          </a:p>
          <a:p>
            <a:pPr lvl="1">
              <a:lnSpc>
                <a:spcPct val="110000"/>
              </a:lnSpc>
              <a:spcBef>
                <a:spcPts val="0"/>
              </a:spcBef>
            </a:pPr>
            <a:r>
              <a:rPr lang="en-US" sz="1600" dirty="0"/>
              <a:t>Communication of what the treatments are and how they work</a:t>
            </a:r>
          </a:p>
          <a:p>
            <a:pPr lvl="1">
              <a:lnSpc>
                <a:spcPct val="110000"/>
              </a:lnSpc>
              <a:spcBef>
                <a:spcPts val="0"/>
              </a:spcBef>
            </a:pPr>
            <a:r>
              <a:rPr lang="en-US" sz="1600" dirty="0"/>
              <a:t>Discussing disease course and prognosis in light of new therapeutic options, setting expectations</a:t>
            </a:r>
          </a:p>
          <a:p>
            <a:pPr>
              <a:lnSpc>
                <a:spcPct val="110000"/>
              </a:lnSpc>
              <a:spcBef>
                <a:spcPts val="0"/>
              </a:spcBef>
            </a:pPr>
            <a:endParaRPr lang="en-US" sz="1600" dirty="0"/>
          </a:p>
          <a:p>
            <a:pPr>
              <a:lnSpc>
                <a:spcPct val="110000"/>
              </a:lnSpc>
              <a:spcBef>
                <a:spcPts val="0"/>
              </a:spcBef>
            </a:pPr>
            <a:r>
              <a:rPr lang="en-US" sz="1600" dirty="0"/>
              <a:t>Deciding when to begin treatment</a:t>
            </a:r>
          </a:p>
          <a:p>
            <a:pPr lvl="0">
              <a:lnSpc>
                <a:spcPct val="110000"/>
              </a:lnSpc>
              <a:spcBef>
                <a:spcPts val="0"/>
              </a:spcBef>
            </a:pPr>
            <a:endParaRPr lang="en-US" sz="1600" dirty="0"/>
          </a:p>
          <a:p>
            <a:pPr lvl="0">
              <a:lnSpc>
                <a:spcPct val="110000"/>
              </a:lnSpc>
              <a:spcBef>
                <a:spcPts val="0"/>
              </a:spcBef>
            </a:pPr>
            <a:r>
              <a:rPr lang="en-US" sz="1600" dirty="0"/>
              <a:t>Post-treatment monitoring </a:t>
            </a:r>
          </a:p>
          <a:p>
            <a:pPr lvl="1">
              <a:lnSpc>
                <a:spcPct val="110000"/>
              </a:lnSpc>
              <a:spcBef>
                <a:spcPts val="0"/>
              </a:spcBef>
            </a:pPr>
            <a:r>
              <a:rPr lang="en-US" sz="1600" dirty="0"/>
              <a:t>Complications arising from treatment and new disease phenotypes</a:t>
            </a:r>
          </a:p>
        </p:txBody>
      </p:sp>
    </p:spTree>
    <p:extLst>
      <p:ext uri="{BB962C8B-B14F-4D97-AF65-F5344CB8AC3E}">
        <p14:creationId xmlns:p14="http://schemas.microsoft.com/office/powerpoint/2010/main" val="3779702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E00E4A-8B18-488C-A30C-342F3D2A6E9F}"/>
              </a:ext>
            </a:extLst>
          </p:cNvPr>
          <p:cNvSpPr>
            <a:spLocks noGrp="1"/>
          </p:cNvSpPr>
          <p:nvPr>
            <p:ph type="body" sz="quarter" idx="10"/>
          </p:nvPr>
        </p:nvSpPr>
        <p:spPr/>
        <p:txBody>
          <a:bodyPr>
            <a:normAutofit/>
          </a:bodyPr>
          <a:lstStyle/>
          <a:p>
            <a:pPr>
              <a:lnSpc>
                <a:spcPct val="100000"/>
              </a:lnSpc>
              <a:spcBef>
                <a:spcPts val="1500"/>
              </a:spcBef>
            </a:pPr>
            <a:endParaRPr lang="en-US" sz="2800" dirty="0"/>
          </a:p>
          <a:p>
            <a:pPr>
              <a:lnSpc>
                <a:spcPct val="100000"/>
              </a:lnSpc>
              <a:spcBef>
                <a:spcPts val="1500"/>
              </a:spcBef>
            </a:pPr>
            <a:endParaRPr lang="en-US" sz="2800" dirty="0"/>
          </a:p>
          <a:p>
            <a:pPr>
              <a:lnSpc>
                <a:spcPct val="100000"/>
              </a:lnSpc>
              <a:spcBef>
                <a:spcPts val="1500"/>
              </a:spcBef>
            </a:pPr>
            <a:endParaRPr lang="en-US" sz="2800" dirty="0"/>
          </a:p>
        </p:txBody>
      </p:sp>
      <p:sp>
        <p:nvSpPr>
          <p:cNvPr id="5" name="Text Placeholder 4">
            <a:extLst>
              <a:ext uri="{FF2B5EF4-FFF2-40B4-BE49-F238E27FC236}">
                <a16:creationId xmlns:a16="http://schemas.microsoft.com/office/drawing/2014/main" id="{C737BE80-DF8C-CC4A-998F-54E299658400}"/>
              </a:ext>
            </a:extLst>
          </p:cNvPr>
          <p:cNvSpPr>
            <a:spLocks noGrp="1"/>
          </p:cNvSpPr>
          <p:nvPr>
            <p:ph type="body" sz="quarter" idx="11"/>
          </p:nvPr>
        </p:nvSpPr>
        <p:spPr>
          <a:xfrm>
            <a:off x="2676991" y="4691989"/>
            <a:ext cx="6837712" cy="1046440"/>
          </a:xfrm>
        </p:spPr>
        <p:txBody>
          <a:bodyPr>
            <a:normAutofit fontScale="92500"/>
          </a:bodyPr>
          <a:lstStyle/>
          <a:p>
            <a:r>
              <a:rPr lang="en-US" dirty="0"/>
              <a:t>Visit mda.org for more educational materials</a:t>
            </a:r>
          </a:p>
        </p:txBody>
      </p:sp>
      <p:sp>
        <p:nvSpPr>
          <p:cNvPr id="2" name="Slide Number Placeholder 1">
            <a:extLst>
              <a:ext uri="{FF2B5EF4-FFF2-40B4-BE49-F238E27FC236}">
                <a16:creationId xmlns:a16="http://schemas.microsoft.com/office/drawing/2014/main" id="{DB5E779C-C419-454E-9BAE-B8D10AC6B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F912F-1C8C-4406-A72D-DDC68CC735EB}"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2E5E9275-90E2-4F9F-9DB4-DED0A9B55C4E}"/>
              </a:ext>
            </a:extLst>
          </p:cNvPr>
          <p:cNvSpPr>
            <a:spLocks noGrp="1"/>
          </p:cNvSpPr>
          <p:nvPr>
            <p:ph type="ctrTitle" idx="4294967295"/>
          </p:nvPr>
        </p:nvSpPr>
        <p:spPr>
          <a:xfrm>
            <a:off x="3397097" y="1994674"/>
            <a:ext cx="5397500" cy="2387600"/>
          </a:xfrm>
        </p:spPr>
        <p:txBody>
          <a:bodyPr/>
          <a:lstStyle/>
          <a:p>
            <a:pPr algn="ctr"/>
            <a:r>
              <a:rPr lang="en-US" dirty="0"/>
              <a:t>Thank You</a:t>
            </a:r>
          </a:p>
        </p:txBody>
      </p:sp>
    </p:spTree>
    <p:extLst>
      <p:ext uri="{BB962C8B-B14F-4D97-AF65-F5344CB8AC3E}">
        <p14:creationId xmlns:p14="http://schemas.microsoft.com/office/powerpoint/2010/main" val="379960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4</a:t>
            </a:fld>
            <a:endParaRPr lang="en-US" dirty="0"/>
          </a:p>
        </p:txBody>
      </p:sp>
      <p:sp>
        <p:nvSpPr>
          <p:cNvPr id="2" name="Title 1"/>
          <p:cNvSpPr>
            <a:spLocks noGrp="1"/>
          </p:cNvSpPr>
          <p:nvPr>
            <p:ph type="title"/>
          </p:nvPr>
        </p:nvSpPr>
        <p:spPr>
          <a:xfrm>
            <a:off x="545421" y="330953"/>
            <a:ext cx="11201400" cy="1325563"/>
          </a:xfrm>
        </p:spPr>
        <p:txBody>
          <a:bodyPr/>
          <a:lstStyle/>
          <a:p>
            <a:r>
              <a:rPr lang="en-US" dirty="0"/>
              <a:t>Genetic cause of SMA</a:t>
            </a:r>
          </a:p>
        </p:txBody>
      </p:sp>
      <p:sp>
        <p:nvSpPr>
          <p:cNvPr id="3" name="Content Placeholder 2"/>
          <p:cNvSpPr>
            <a:spLocks noGrp="1"/>
          </p:cNvSpPr>
          <p:nvPr>
            <p:ph sz="quarter" idx="10"/>
          </p:nvPr>
        </p:nvSpPr>
        <p:spPr>
          <a:xfrm>
            <a:off x="545421" y="1591480"/>
            <a:ext cx="11201400" cy="4504772"/>
          </a:xfrm>
        </p:spPr>
        <p:txBody>
          <a:bodyPr>
            <a:normAutofit/>
          </a:bodyPr>
          <a:lstStyle/>
          <a:p>
            <a:pPr>
              <a:spcBef>
                <a:spcPts val="1800"/>
              </a:spcBef>
            </a:pPr>
            <a:r>
              <a:rPr lang="en-US" sz="1800" dirty="0"/>
              <a:t>SMA patients typically have homozygous disruption of </a:t>
            </a:r>
            <a:r>
              <a:rPr lang="en-US" sz="1800" i="1" dirty="0"/>
              <a:t>SMN1</a:t>
            </a:r>
            <a:r>
              <a:rPr lang="en-US" sz="1800" dirty="0"/>
              <a:t>, and no SMN protein </a:t>
            </a:r>
            <a:br>
              <a:rPr lang="en-US" sz="1800" dirty="0"/>
            </a:br>
            <a:r>
              <a:rPr lang="en-US" sz="1800" dirty="0"/>
              <a:t>is produced from the </a:t>
            </a:r>
            <a:r>
              <a:rPr lang="en-US" sz="1800" i="1" dirty="0"/>
              <a:t>SMN1</a:t>
            </a:r>
            <a:r>
              <a:rPr lang="en-US" sz="1800" dirty="0"/>
              <a:t> gene</a:t>
            </a:r>
          </a:p>
          <a:p>
            <a:pPr>
              <a:spcBef>
                <a:spcPts val="1800"/>
              </a:spcBef>
            </a:pPr>
            <a:r>
              <a:rPr lang="en-US" sz="1800" dirty="0"/>
              <a:t>Copy number of </a:t>
            </a:r>
            <a:r>
              <a:rPr lang="en-US" sz="1800" i="1" dirty="0"/>
              <a:t>SMN2 </a:t>
            </a:r>
            <a:r>
              <a:rPr lang="en-US" sz="1800" dirty="0"/>
              <a:t>varies across the population; additional copies of </a:t>
            </a:r>
            <a:r>
              <a:rPr lang="en-US" sz="1800" i="1" dirty="0"/>
              <a:t>SMN2</a:t>
            </a:r>
            <a:r>
              <a:rPr lang="en-US" sz="1800" dirty="0"/>
              <a:t> produce more SMN protein and may reduce disease severity</a:t>
            </a:r>
          </a:p>
        </p:txBody>
      </p:sp>
      <p:grpSp>
        <p:nvGrpSpPr>
          <p:cNvPr id="116" name="Group 115"/>
          <p:cNvGrpSpPr/>
          <p:nvPr/>
        </p:nvGrpSpPr>
        <p:grpSpPr>
          <a:xfrm>
            <a:off x="809970" y="3211328"/>
            <a:ext cx="10866783" cy="2884924"/>
            <a:chOff x="715617" y="3352869"/>
            <a:chExt cx="10866783" cy="2884924"/>
          </a:xfrm>
        </p:grpSpPr>
        <p:sp>
          <p:nvSpPr>
            <p:cNvPr id="79" name="Rounded Rectangle 78"/>
            <p:cNvSpPr/>
            <p:nvPr/>
          </p:nvSpPr>
          <p:spPr>
            <a:xfrm>
              <a:off x="715617" y="3352869"/>
              <a:ext cx="10866783" cy="2884924"/>
            </a:xfrm>
            <a:prstGeom prst="roundRect">
              <a:avLst>
                <a:gd name="adj" fmla="val 644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0" name="TextBox 79">
              <a:extLst>
                <a:ext uri="{FF2B5EF4-FFF2-40B4-BE49-F238E27FC236}">
                  <a16:creationId xmlns:a16="http://schemas.microsoft.com/office/drawing/2014/main" id="{77603DCE-1A27-4EBF-8BE1-64F796DD43D8}"/>
                </a:ext>
              </a:extLst>
            </p:cNvPr>
            <p:cNvSpPr txBox="1"/>
            <p:nvPr/>
          </p:nvSpPr>
          <p:spPr>
            <a:xfrm>
              <a:off x="2238402" y="5463341"/>
              <a:ext cx="3031599"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No SMN protein produced</a:t>
              </a:r>
            </a:p>
          </p:txBody>
        </p:sp>
        <p:sp>
          <p:nvSpPr>
            <p:cNvPr id="81" name="Right Arrow 80">
              <a:extLst>
                <a:ext uri="{FF2B5EF4-FFF2-40B4-BE49-F238E27FC236}">
                  <a16:creationId xmlns:a16="http://schemas.microsoft.com/office/drawing/2014/main" id="{7935D360-B875-4B62-B536-29DCBFA620FC}"/>
                </a:ext>
              </a:extLst>
            </p:cNvPr>
            <p:cNvSpPr/>
            <p:nvPr/>
          </p:nvSpPr>
          <p:spPr>
            <a:xfrm rot="5400000">
              <a:off x="3543777" y="4877623"/>
              <a:ext cx="396606" cy="51724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2" name="TextBox 81">
              <a:extLst>
                <a:ext uri="{FF2B5EF4-FFF2-40B4-BE49-F238E27FC236}">
                  <a16:creationId xmlns:a16="http://schemas.microsoft.com/office/drawing/2014/main" id="{D8D05114-7574-4DA3-AA8E-C439A116BC8E}"/>
                </a:ext>
              </a:extLst>
            </p:cNvPr>
            <p:cNvSpPr txBox="1"/>
            <p:nvPr/>
          </p:nvSpPr>
          <p:spPr>
            <a:xfrm>
              <a:off x="1368910" y="4332272"/>
              <a:ext cx="825867"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SMN1</a:t>
              </a:r>
            </a:p>
          </p:txBody>
        </p:sp>
        <p:sp>
          <p:nvSpPr>
            <p:cNvPr id="83" name="TextBox 82">
              <a:extLst>
                <a:ext uri="{FF2B5EF4-FFF2-40B4-BE49-F238E27FC236}">
                  <a16:creationId xmlns:a16="http://schemas.microsoft.com/office/drawing/2014/main" id="{AE721412-4CFE-4E38-A681-6A7DC4191147}"/>
                </a:ext>
              </a:extLst>
            </p:cNvPr>
            <p:cNvSpPr txBox="1"/>
            <p:nvPr/>
          </p:nvSpPr>
          <p:spPr>
            <a:xfrm>
              <a:off x="6188649" y="4335804"/>
              <a:ext cx="825867"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SMN2</a:t>
              </a:r>
            </a:p>
          </p:txBody>
        </p:sp>
        <p:sp>
          <p:nvSpPr>
            <p:cNvPr id="84" name="TextBox 83">
              <a:extLst>
                <a:ext uri="{FF2B5EF4-FFF2-40B4-BE49-F238E27FC236}">
                  <a16:creationId xmlns:a16="http://schemas.microsoft.com/office/drawing/2014/main" id="{622DE5E1-EEA2-4C57-98D7-540AA02EFD8E}"/>
                </a:ext>
              </a:extLst>
            </p:cNvPr>
            <p:cNvSpPr txBox="1"/>
            <p:nvPr/>
          </p:nvSpPr>
          <p:spPr>
            <a:xfrm>
              <a:off x="856899" y="3471163"/>
              <a:ext cx="1703095" cy="442674"/>
            </a:xfrm>
            <a:prstGeom prst="roundRect">
              <a:avLst/>
            </a:prstGeom>
            <a:solidFill>
              <a:schemeClr val="accent1">
                <a:lumMod val="60000"/>
                <a:lumOff val="40000"/>
              </a:schemeClr>
            </a:solidFill>
          </p:spPr>
          <p:txBody>
            <a:bodyPr wrap="none" rtlCol="0">
              <a:spAutoFit/>
            </a:bodyPr>
            <a:lstStyle/>
            <a:p>
              <a:r>
                <a:rPr lang="en-US" sz="2000" b="1" dirty="0">
                  <a:latin typeface="Arial" panose="020B0604020202020204" pitchFamily="34" charset="0"/>
                  <a:cs typeface="Arial" panose="020B0604020202020204" pitchFamily="34" charset="0"/>
                </a:rPr>
                <a:t>SMA Patient</a:t>
              </a:r>
            </a:p>
          </p:txBody>
        </p:sp>
        <p:sp>
          <p:nvSpPr>
            <p:cNvPr id="85" name="TextBox 84"/>
            <p:cNvSpPr txBox="1"/>
            <p:nvPr/>
          </p:nvSpPr>
          <p:spPr>
            <a:xfrm>
              <a:off x="6022851" y="3547601"/>
              <a:ext cx="4506363"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Copy number varies across the population</a:t>
              </a:r>
            </a:p>
          </p:txBody>
        </p:sp>
        <p:sp>
          <p:nvSpPr>
            <p:cNvPr id="86" name="Cloud 85"/>
            <p:cNvSpPr/>
            <p:nvPr/>
          </p:nvSpPr>
          <p:spPr>
            <a:xfrm>
              <a:off x="6327714" y="5681201"/>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7" name="Cloud 86"/>
            <p:cNvSpPr/>
            <p:nvPr/>
          </p:nvSpPr>
          <p:spPr>
            <a:xfrm>
              <a:off x="7661214" y="5309726"/>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8" name="Cloud 87"/>
            <p:cNvSpPr/>
            <p:nvPr/>
          </p:nvSpPr>
          <p:spPr>
            <a:xfrm>
              <a:off x="8166039" y="5766926"/>
              <a:ext cx="365760" cy="274320"/>
            </a:xfrm>
            <a:prstGeom prst="cloud">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9" name="Cloud 88"/>
            <p:cNvSpPr/>
            <p:nvPr/>
          </p:nvSpPr>
          <p:spPr>
            <a:xfrm>
              <a:off x="9131874" y="5538326"/>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0" name="Cloud 89"/>
            <p:cNvSpPr/>
            <p:nvPr/>
          </p:nvSpPr>
          <p:spPr>
            <a:xfrm>
              <a:off x="9331899" y="5195426"/>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1" name="Cloud 90"/>
            <p:cNvSpPr/>
            <p:nvPr/>
          </p:nvSpPr>
          <p:spPr>
            <a:xfrm>
              <a:off x="8766114" y="5843126"/>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2" name="Cloud 91"/>
            <p:cNvSpPr/>
            <p:nvPr/>
          </p:nvSpPr>
          <p:spPr>
            <a:xfrm>
              <a:off x="9665274" y="5614526"/>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3" name="Cloud 92"/>
            <p:cNvSpPr/>
            <p:nvPr/>
          </p:nvSpPr>
          <p:spPr>
            <a:xfrm>
              <a:off x="6975414" y="5671676"/>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4" name="Cloud 93"/>
            <p:cNvSpPr/>
            <p:nvPr/>
          </p:nvSpPr>
          <p:spPr>
            <a:xfrm>
              <a:off x="7480239" y="5852651"/>
              <a:ext cx="365760" cy="27432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5" name="Cloud 94"/>
            <p:cNvSpPr/>
            <p:nvPr/>
          </p:nvSpPr>
          <p:spPr>
            <a:xfrm>
              <a:off x="7080189" y="5204951"/>
              <a:ext cx="365760" cy="285750"/>
            </a:xfrm>
            <a:prstGeom prst="cloud">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6" name="TextBox 95">
              <a:extLst>
                <a:ext uri="{FF2B5EF4-FFF2-40B4-BE49-F238E27FC236}">
                  <a16:creationId xmlns:a16="http://schemas.microsoft.com/office/drawing/2014/main" id="{1B7BE3B9-1EE0-4B0F-AA81-8140FC1789FE}"/>
                </a:ext>
              </a:extLst>
            </p:cNvPr>
            <p:cNvSpPr txBox="1"/>
            <p:nvPr/>
          </p:nvSpPr>
          <p:spPr>
            <a:xfrm>
              <a:off x="10231059" y="5103957"/>
              <a:ext cx="1298333"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Mostly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nonfunctional truncated proteins</a:t>
              </a:r>
            </a:p>
          </p:txBody>
        </p:sp>
        <p:sp>
          <p:nvSpPr>
            <p:cNvPr id="97" name="Left Brace 96"/>
            <p:cNvSpPr/>
            <p:nvPr/>
          </p:nvSpPr>
          <p:spPr>
            <a:xfrm rot="5400000">
              <a:off x="8027819" y="2114091"/>
              <a:ext cx="457202" cy="4086225"/>
            </a:xfrm>
            <a:prstGeom prst="leftBrace">
              <a:avLst>
                <a:gd name="adj1" fmla="val 11766"/>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panose="020B0604020202020204" pitchFamily="34" charset="0"/>
              </a:endParaRPr>
            </a:p>
          </p:txBody>
        </p:sp>
        <p:grpSp>
          <p:nvGrpSpPr>
            <p:cNvPr id="98" name="Group 97"/>
            <p:cNvGrpSpPr/>
            <p:nvPr/>
          </p:nvGrpSpPr>
          <p:grpSpPr>
            <a:xfrm>
              <a:off x="2202525" y="4308897"/>
              <a:ext cx="3066517" cy="365760"/>
              <a:chOff x="2093719" y="4276466"/>
              <a:chExt cx="3066517" cy="365760"/>
            </a:xfrm>
          </p:grpSpPr>
          <p:sp>
            <p:nvSpPr>
              <p:cNvPr id="99" name="Rounded Rectangle 98"/>
              <p:cNvSpPr/>
              <p:nvPr/>
            </p:nvSpPr>
            <p:spPr>
              <a:xfrm>
                <a:off x="2093719" y="4276466"/>
                <a:ext cx="914400" cy="36576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6</a:t>
                </a:r>
              </a:p>
            </p:txBody>
          </p:sp>
          <p:sp>
            <p:nvSpPr>
              <p:cNvPr id="100" name="Rounded Rectangle 99"/>
              <p:cNvSpPr/>
              <p:nvPr/>
            </p:nvSpPr>
            <p:spPr>
              <a:xfrm>
                <a:off x="3169778" y="4276466"/>
                <a:ext cx="914400" cy="365760"/>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7</a:t>
                </a:r>
              </a:p>
            </p:txBody>
          </p:sp>
          <p:sp>
            <p:nvSpPr>
              <p:cNvPr id="101" name="Rounded Rectangle 100"/>
              <p:cNvSpPr/>
              <p:nvPr/>
            </p:nvSpPr>
            <p:spPr>
              <a:xfrm>
                <a:off x="4245836" y="4276466"/>
                <a:ext cx="914400" cy="365760"/>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8</a:t>
                </a:r>
              </a:p>
            </p:txBody>
          </p:sp>
          <p:cxnSp>
            <p:nvCxnSpPr>
              <p:cNvPr id="102" name="Straight Connector 101"/>
              <p:cNvCxnSpPr>
                <a:stCxn id="99" idx="3"/>
                <a:endCxn id="100" idx="1"/>
              </p:cNvCxnSpPr>
              <p:nvPr/>
            </p:nvCxnSpPr>
            <p:spPr>
              <a:xfrm>
                <a:off x="3008119" y="4459346"/>
                <a:ext cx="16165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00" idx="3"/>
                <a:endCxn id="101" idx="1"/>
              </p:cNvCxnSpPr>
              <p:nvPr/>
            </p:nvCxnSpPr>
            <p:spPr>
              <a:xfrm>
                <a:off x="4084178" y="4459346"/>
                <a:ext cx="161658"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7068018" y="4308897"/>
              <a:ext cx="3066517" cy="365760"/>
              <a:chOff x="2093719" y="4276466"/>
              <a:chExt cx="3066517" cy="365760"/>
            </a:xfrm>
          </p:grpSpPr>
          <p:sp>
            <p:nvSpPr>
              <p:cNvPr id="105" name="Rounded Rectangle 104"/>
              <p:cNvSpPr/>
              <p:nvPr/>
            </p:nvSpPr>
            <p:spPr>
              <a:xfrm>
                <a:off x="2093719" y="4276466"/>
                <a:ext cx="914400" cy="36576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6</a:t>
                </a:r>
              </a:p>
            </p:txBody>
          </p:sp>
          <p:sp>
            <p:nvSpPr>
              <p:cNvPr id="106" name="Rounded Rectangle 105"/>
              <p:cNvSpPr/>
              <p:nvPr/>
            </p:nvSpPr>
            <p:spPr>
              <a:xfrm>
                <a:off x="3169778" y="4276466"/>
                <a:ext cx="914400" cy="365760"/>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7</a:t>
                </a:r>
              </a:p>
            </p:txBody>
          </p:sp>
          <p:sp>
            <p:nvSpPr>
              <p:cNvPr id="107" name="Rounded Rectangle 106"/>
              <p:cNvSpPr/>
              <p:nvPr/>
            </p:nvSpPr>
            <p:spPr>
              <a:xfrm>
                <a:off x="4245836" y="4276466"/>
                <a:ext cx="914400" cy="365760"/>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8</a:t>
                </a:r>
              </a:p>
            </p:txBody>
          </p:sp>
          <p:cxnSp>
            <p:nvCxnSpPr>
              <p:cNvPr id="108" name="Straight Connector 107"/>
              <p:cNvCxnSpPr>
                <a:stCxn id="105" idx="3"/>
                <a:endCxn id="106" idx="1"/>
              </p:cNvCxnSpPr>
              <p:nvPr/>
            </p:nvCxnSpPr>
            <p:spPr>
              <a:xfrm>
                <a:off x="3008119" y="4459346"/>
                <a:ext cx="16165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106" idx="3"/>
                <a:endCxn id="107" idx="1"/>
              </p:cNvCxnSpPr>
              <p:nvPr/>
            </p:nvCxnSpPr>
            <p:spPr>
              <a:xfrm>
                <a:off x="4084178" y="4459346"/>
                <a:ext cx="161658"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0" name="Curved Up Arrow 109"/>
            <p:cNvSpPr/>
            <p:nvPr/>
          </p:nvSpPr>
          <p:spPr>
            <a:xfrm>
              <a:off x="7992389" y="4622946"/>
              <a:ext cx="1290416" cy="564022"/>
            </a:xfrm>
            <a:prstGeom prst="curvedUp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111" name="Right Arrow 110">
              <a:extLst>
                <a:ext uri="{FF2B5EF4-FFF2-40B4-BE49-F238E27FC236}">
                  <a16:creationId xmlns:a16="http://schemas.microsoft.com/office/drawing/2014/main" id="{7935D360-B875-4B62-B536-29DCBFA620FC}"/>
                </a:ext>
              </a:extLst>
            </p:cNvPr>
            <p:cNvSpPr/>
            <p:nvPr/>
          </p:nvSpPr>
          <p:spPr>
            <a:xfrm rot="5400000">
              <a:off x="8415773" y="5204859"/>
              <a:ext cx="396606" cy="51724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2" name="Rectangle 111"/>
            <p:cNvSpPr/>
            <p:nvPr/>
          </p:nvSpPr>
          <p:spPr>
            <a:xfrm>
              <a:off x="1368049" y="4223875"/>
              <a:ext cx="4124325" cy="581025"/>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13" name="Group 112"/>
            <p:cNvGrpSpPr/>
            <p:nvPr/>
          </p:nvGrpSpPr>
          <p:grpSpPr>
            <a:xfrm>
              <a:off x="3364397" y="4161011"/>
              <a:ext cx="731520" cy="731520"/>
              <a:chOff x="3248025" y="-1005840"/>
              <a:chExt cx="1005840" cy="1005840"/>
            </a:xfrm>
          </p:grpSpPr>
          <p:cxnSp>
            <p:nvCxnSpPr>
              <p:cNvPr id="114" name="Straight Connector 113"/>
              <p:cNvCxnSpPr/>
              <p:nvPr/>
            </p:nvCxnSpPr>
            <p:spPr>
              <a:xfrm>
                <a:off x="3248025" y="-1005840"/>
                <a:ext cx="100584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248025" y="-1005840"/>
                <a:ext cx="100584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43" name="Rectangle 42"/>
          <p:cNvSpPr/>
          <p:nvPr/>
        </p:nvSpPr>
        <p:spPr>
          <a:xfrm>
            <a:off x="561788" y="6118741"/>
            <a:ext cx="5925551" cy="230832"/>
          </a:xfrm>
          <a:prstGeom prst="rect">
            <a:avLst/>
          </a:prstGeom>
        </p:spPr>
        <p:txBody>
          <a:bodyPr wrap="square" numCol="3" spcCol="0">
            <a:spAutoFit/>
          </a:bodyPr>
          <a:lstStyle/>
          <a:p>
            <a:pPr marL="115888" indent="-115888">
              <a:buClrTx/>
              <a:buFont typeface="+mj-lt"/>
              <a:buAutoNum type="arabicPeriod"/>
            </a:pPr>
            <a:r>
              <a:rPr lang="da-DK" sz="900" dirty="0"/>
              <a:t>D’Amico, et al., 2011</a:t>
            </a:r>
          </a:p>
          <a:p>
            <a:pPr marL="115888" indent="-115888">
              <a:buClrTx/>
              <a:buFont typeface="+mj-lt"/>
              <a:buAutoNum type="arabicPeriod"/>
            </a:pPr>
            <a:r>
              <a:rPr lang="da-DK" sz="900" dirty="0"/>
              <a:t>Bowerman, et al., 2017</a:t>
            </a:r>
          </a:p>
        </p:txBody>
      </p:sp>
    </p:spTree>
    <p:extLst>
      <p:ext uri="{BB962C8B-B14F-4D97-AF65-F5344CB8AC3E}">
        <p14:creationId xmlns:p14="http://schemas.microsoft.com/office/powerpoint/2010/main" val="249181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5</a:t>
            </a:fld>
            <a:endParaRPr lang="en-US" dirty="0"/>
          </a:p>
        </p:txBody>
      </p:sp>
      <p:sp>
        <p:nvSpPr>
          <p:cNvPr id="2" name="Title 1"/>
          <p:cNvSpPr>
            <a:spLocks noGrp="1"/>
          </p:cNvSpPr>
          <p:nvPr>
            <p:ph type="title"/>
          </p:nvPr>
        </p:nvSpPr>
        <p:spPr>
          <a:xfrm>
            <a:off x="545421" y="166220"/>
            <a:ext cx="11201400" cy="1325563"/>
          </a:xfrm>
        </p:spPr>
        <p:txBody>
          <a:bodyPr/>
          <a:lstStyle/>
          <a:p>
            <a:r>
              <a:rPr lang="en-US" dirty="0"/>
              <a:t>SMA subtypes</a:t>
            </a:r>
          </a:p>
        </p:txBody>
      </p:sp>
      <p:sp>
        <p:nvSpPr>
          <p:cNvPr id="3" name="Content Placeholder 2"/>
          <p:cNvSpPr>
            <a:spLocks noGrp="1"/>
          </p:cNvSpPr>
          <p:nvPr>
            <p:ph sz="quarter" idx="10"/>
          </p:nvPr>
        </p:nvSpPr>
        <p:spPr>
          <a:xfrm>
            <a:off x="546100" y="1149983"/>
            <a:ext cx="11201400" cy="4721225"/>
          </a:xfrm>
        </p:spPr>
        <p:txBody>
          <a:bodyPr>
            <a:normAutofit/>
          </a:bodyPr>
          <a:lstStyle/>
          <a:p>
            <a:pPr marL="0" indent="0">
              <a:buNone/>
            </a:pPr>
            <a:r>
              <a:rPr lang="en-US" sz="1600" dirty="0"/>
              <a:t>Historically, SMA was classified into 5 types based on maximal motor function achieved and age of onset.</a:t>
            </a:r>
            <a:endParaRPr lang="en-US" dirty="0"/>
          </a:p>
          <a:p>
            <a:pPr marL="0" indent="0">
              <a:buNone/>
            </a:pPr>
            <a:endParaRPr lang="en-US" dirty="0"/>
          </a:p>
        </p:txBody>
      </p:sp>
      <p:sp>
        <p:nvSpPr>
          <p:cNvPr id="8" name="TextBox 7"/>
          <p:cNvSpPr txBox="1"/>
          <p:nvPr/>
        </p:nvSpPr>
        <p:spPr>
          <a:xfrm>
            <a:off x="638174" y="5732029"/>
            <a:ext cx="618172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*Prognosis varies with phenotype and supportive care interventions.</a:t>
            </a:r>
          </a:p>
        </p:txBody>
      </p:sp>
      <p:graphicFrame>
        <p:nvGraphicFramePr>
          <p:cNvPr id="9" name="Table 8">
            <a:extLst>
              <a:ext uri="{FF2B5EF4-FFF2-40B4-BE49-F238E27FC236}">
                <a16:creationId xmlns:a16="http://schemas.microsoft.com/office/drawing/2014/main" id="{BEA3BD01-6D95-41CE-88B7-F1E73134E06D}"/>
              </a:ext>
            </a:extLst>
          </p:cNvPr>
          <p:cNvGraphicFramePr>
            <a:graphicFrameLocks noGrp="1"/>
          </p:cNvGraphicFramePr>
          <p:nvPr>
            <p:extLst>
              <p:ext uri="{D42A27DB-BD31-4B8C-83A1-F6EECF244321}">
                <p14:modId xmlns:p14="http://schemas.microsoft.com/office/powerpoint/2010/main" val="362950753"/>
              </p:ext>
            </p:extLst>
          </p:nvPr>
        </p:nvGraphicFramePr>
        <p:xfrm>
          <a:off x="660111" y="1910013"/>
          <a:ext cx="10972019" cy="3816910"/>
        </p:xfrm>
        <a:graphic>
          <a:graphicData uri="http://schemas.openxmlformats.org/drawingml/2006/table">
            <a:tbl>
              <a:tblPr firstRow="1" bandRow="1">
                <a:tableStyleId>{B301B821-A1FF-4177-AEE7-76D212191A09}</a:tableStyleId>
              </a:tblPr>
              <a:tblGrid>
                <a:gridCol w="1300133">
                  <a:extLst>
                    <a:ext uri="{9D8B030D-6E8A-4147-A177-3AD203B41FA5}">
                      <a16:colId xmlns:a16="http://schemas.microsoft.com/office/drawing/2014/main" val="23248274"/>
                    </a:ext>
                  </a:extLst>
                </a:gridCol>
                <a:gridCol w="2105435">
                  <a:extLst>
                    <a:ext uri="{9D8B030D-6E8A-4147-A177-3AD203B41FA5}">
                      <a16:colId xmlns:a16="http://schemas.microsoft.com/office/drawing/2014/main" val="486340232"/>
                    </a:ext>
                  </a:extLst>
                </a:gridCol>
                <a:gridCol w="2882897">
                  <a:extLst>
                    <a:ext uri="{9D8B030D-6E8A-4147-A177-3AD203B41FA5}">
                      <a16:colId xmlns:a16="http://schemas.microsoft.com/office/drawing/2014/main" val="2524377128"/>
                    </a:ext>
                  </a:extLst>
                </a:gridCol>
                <a:gridCol w="4683554">
                  <a:extLst>
                    <a:ext uri="{9D8B030D-6E8A-4147-A177-3AD203B41FA5}">
                      <a16:colId xmlns:a16="http://schemas.microsoft.com/office/drawing/2014/main" val="869282666"/>
                    </a:ext>
                  </a:extLst>
                </a:gridCol>
              </a:tblGrid>
              <a:tr h="364258">
                <a:tc>
                  <a:txBody>
                    <a:bodyPr/>
                    <a:lstStyle/>
                    <a:p>
                      <a:pPr marL="0" marR="0" algn="l">
                        <a:lnSpc>
                          <a:spcPct val="107000"/>
                        </a:lnSpc>
                        <a:spcBef>
                          <a:spcPts val="0"/>
                        </a:spcBef>
                        <a:spcAft>
                          <a:spcPts val="0"/>
                        </a:spcAft>
                      </a:pPr>
                      <a:r>
                        <a:rPr lang="en-US" sz="1800" dirty="0">
                          <a:effectLst/>
                        </a:rPr>
                        <a:t>Type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Age of Onset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Motor Milestones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Prognosis*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249219477"/>
                  </a:ext>
                </a:extLst>
              </a:tr>
              <a:tr h="755651">
                <a:tc>
                  <a:txBody>
                    <a:bodyPr/>
                    <a:lstStyle/>
                    <a:p>
                      <a:pPr marL="0" marR="0" algn="l">
                        <a:lnSpc>
                          <a:spcPct val="107000"/>
                        </a:lnSpc>
                        <a:spcBef>
                          <a:spcPts val="0"/>
                        </a:spcBef>
                        <a:spcAft>
                          <a:spcPts val="0"/>
                        </a:spcAft>
                      </a:pPr>
                      <a:r>
                        <a:rPr lang="en-US" sz="1800" dirty="0">
                          <a:effectLst/>
                        </a:rPr>
                        <a:t>SMA 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Before birth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None; unable to sit or roll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Most severe form of SMA, fetal demise or death usually by 6 months of age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431647219"/>
                  </a:ext>
                </a:extLst>
              </a:tr>
              <a:tr h="983838">
                <a:tc>
                  <a:txBody>
                    <a:bodyPr/>
                    <a:lstStyle/>
                    <a:p>
                      <a:pPr marL="0" marR="0" algn="l">
                        <a:lnSpc>
                          <a:spcPct val="107000"/>
                        </a:lnSpc>
                        <a:spcBef>
                          <a:spcPts val="0"/>
                        </a:spcBef>
                        <a:spcAft>
                          <a:spcPts val="0"/>
                        </a:spcAft>
                      </a:pPr>
                      <a:r>
                        <a:rPr lang="en-US" sz="1800" dirty="0">
                          <a:effectLst/>
                        </a:rPr>
                        <a:t>SMA I</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2 weeks to 6 months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None; unable to sit or roll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Most common form (~50% of cases); severe hypotonia; death or need for permanent ventilation assistance by 2 years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80807663"/>
                  </a:ext>
                </a:extLst>
              </a:tr>
              <a:tr h="658233">
                <a:tc>
                  <a:txBody>
                    <a:bodyPr/>
                    <a:lstStyle/>
                    <a:p>
                      <a:pPr marL="0" marR="0" algn="l">
                        <a:lnSpc>
                          <a:spcPct val="107000"/>
                        </a:lnSpc>
                        <a:spcBef>
                          <a:spcPts val="0"/>
                        </a:spcBef>
                        <a:spcAft>
                          <a:spcPts val="0"/>
                        </a:spcAft>
                      </a:pPr>
                      <a:r>
                        <a:rPr lang="en-US" sz="1800" dirty="0">
                          <a:effectLst/>
                        </a:rPr>
                        <a:t>SMA II</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6 to 18 months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Sitting; unable to walk independently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Proximal weakness; survival into adulthood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68501329"/>
                  </a:ext>
                </a:extLst>
              </a:tr>
              <a:tr h="527465">
                <a:tc>
                  <a:txBody>
                    <a:bodyPr/>
                    <a:lstStyle/>
                    <a:p>
                      <a:pPr marL="0" marR="0" algn="l">
                        <a:lnSpc>
                          <a:spcPct val="107000"/>
                        </a:lnSpc>
                        <a:spcBef>
                          <a:spcPts val="0"/>
                        </a:spcBef>
                        <a:spcAft>
                          <a:spcPts val="0"/>
                        </a:spcAft>
                      </a:pPr>
                      <a:r>
                        <a:rPr lang="en-US" sz="1800" dirty="0">
                          <a:effectLst/>
                        </a:rPr>
                        <a:t>SMA III</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&gt;18 months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Walking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May lose ability to walk; normal life span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37188813"/>
                  </a:ext>
                </a:extLst>
              </a:tr>
              <a:tr h="527465">
                <a:tc>
                  <a:txBody>
                    <a:bodyPr/>
                    <a:lstStyle/>
                    <a:p>
                      <a:pPr marL="0" marR="0" algn="l">
                        <a:lnSpc>
                          <a:spcPct val="107000"/>
                        </a:lnSpc>
                        <a:spcBef>
                          <a:spcPts val="0"/>
                        </a:spcBef>
                        <a:spcAft>
                          <a:spcPts val="0"/>
                        </a:spcAft>
                      </a:pPr>
                      <a:r>
                        <a:rPr lang="en-US" sz="1800" dirty="0">
                          <a:effectLst/>
                        </a:rPr>
                        <a:t>SMA IV</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Adult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Normal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l">
                        <a:lnSpc>
                          <a:spcPct val="107000"/>
                        </a:lnSpc>
                        <a:spcBef>
                          <a:spcPts val="0"/>
                        </a:spcBef>
                        <a:spcAft>
                          <a:spcPts val="0"/>
                        </a:spcAft>
                      </a:pPr>
                      <a:r>
                        <a:rPr lang="en-US" sz="1800" dirty="0">
                          <a:effectLst/>
                        </a:rPr>
                        <a:t>Mild motor impairment; normal life span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882059540"/>
                  </a:ext>
                </a:extLst>
              </a:tr>
            </a:tbl>
          </a:graphicData>
        </a:graphic>
      </p:graphicFrame>
      <p:sp>
        <p:nvSpPr>
          <p:cNvPr id="10" name="Rectangle 9"/>
          <p:cNvSpPr/>
          <p:nvPr/>
        </p:nvSpPr>
        <p:spPr>
          <a:xfrm>
            <a:off x="571502" y="6000191"/>
            <a:ext cx="5925551" cy="230832"/>
          </a:xfrm>
          <a:prstGeom prst="rect">
            <a:avLst/>
          </a:prstGeom>
        </p:spPr>
        <p:txBody>
          <a:bodyPr wrap="square" numCol="3" spcCol="0">
            <a:spAutoFit/>
          </a:bodyPr>
          <a:lstStyle/>
          <a:p>
            <a:pPr marL="115888" indent="-115888">
              <a:buClrTx/>
              <a:buFont typeface="+mj-lt"/>
              <a:buAutoNum type="arabicPeriod"/>
            </a:pPr>
            <a:r>
              <a:rPr lang="da-DK" sz="900" dirty="0">
                <a:solidFill>
                  <a:schemeClr val="bg1"/>
                </a:solidFill>
              </a:rPr>
              <a:t>Farrar, et al., 2017</a:t>
            </a:r>
          </a:p>
          <a:p>
            <a:pPr marL="115888" indent="-115888">
              <a:buClrTx/>
              <a:buFont typeface="+mj-lt"/>
              <a:buAutoNum type="arabicPeriod"/>
            </a:pPr>
            <a:r>
              <a:rPr lang="da-DK" sz="900" dirty="0">
                <a:solidFill>
                  <a:schemeClr val="bg1"/>
                </a:solidFill>
              </a:rPr>
              <a:t>D’Amico, et al., 2011</a:t>
            </a:r>
          </a:p>
          <a:p>
            <a:pPr marL="115888" indent="-115888">
              <a:buClrTx/>
              <a:buFont typeface="+mj-lt"/>
              <a:buAutoNum type="arabicPeriod"/>
            </a:pPr>
            <a:r>
              <a:rPr lang="da-DK" sz="900" dirty="0">
                <a:solidFill>
                  <a:schemeClr val="bg1"/>
                </a:solidFill>
              </a:rPr>
              <a:t>Finkel, et al., 2014</a:t>
            </a:r>
          </a:p>
        </p:txBody>
      </p:sp>
    </p:spTree>
    <p:extLst>
      <p:ext uri="{BB962C8B-B14F-4D97-AF65-F5344CB8AC3E}">
        <p14:creationId xmlns:p14="http://schemas.microsoft.com/office/powerpoint/2010/main" val="264282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3F912F-1C8C-4406-A72D-DDC68CC735EB}" type="slidenum">
              <a:rPr lang="en-US" smtClean="0"/>
              <a:pPr/>
              <a:t>6</a:t>
            </a:fld>
            <a:endParaRPr lang="en-US" dirty="0"/>
          </a:p>
        </p:txBody>
      </p:sp>
      <p:sp>
        <p:nvSpPr>
          <p:cNvPr id="2" name="Title 1"/>
          <p:cNvSpPr>
            <a:spLocks noGrp="1"/>
          </p:cNvSpPr>
          <p:nvPr>
            <p:ph type="title"/>
          </p:nvPr>
        </p:nvSpPr>
        <p:spPr>
          <a:xfrm>
            <a:off x="545420" y="231770"/>
            <a:ext cx="11201400" cy="1325563"/>
          </a:xfrm>
        </p:spPr>
        <p:txBody>
          <a:bodyPr/>
          <a:lstStyle/>
          <a:p>
            <a:r>
              <a:rPr lang="en-US" dirty="0"/>
              <a:t>SMA clinical patient groups</a:t>
            </a:r>
          </a:p>
        </p:txBody>
      </p:sp>
      <p:sp>
        <p:nvSpPr>
          <p:cNvPr id="3" name="Content Placeholder 2"/>
          <p:cNvSpPr>
            <a:spLocks noGrp="1"/>
          </p:cNvSpPr>
          <p:nvPr>
            <p:ph sz="quarter" idx="10"/>
          </p:nvPr>
        </p:nvSpPr>
        <p:spPr/>
        <p:txBody>
          <a:bodyPr>
            <a:normAutofit/>
          </a:bodyPr>
          <a:lstStyle/>
          <a:p>
            <a:pPr marL="0" indent="0">
              <a:buNone/>
            </a:pPr>
            <a:r>
              <a:rPr lang="en-US" sz="1600" dirty="0"/>
              <a:t>An updated consensus statement from the SMA Care Group classifies SMA patients into 3 groups:</a:t>
            </a:r>
          </a:p>
          <a:p>
            <a:pPr marL="0" indent="0">
              <a:buNone/>
            </a:pPr>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BEA3BD01-6D95-41CE-88B7-F1E73134E06D}"/>
              </a:ext>
            </a:extLst>
          </p:cNvPr>
          <p:cNvGraphicFramePr>
            <a:graphicFrameLocks noGrp="1"/>
          </p:cNvGraphicFramePr>
          <p:nvPr>
            <p:extLst>
              <p:ext uri="{D42A27DB-BD31-4B8C-83A1-F6EECF244321}">
                <p14:modId xmlns:p14="http://schemas.microsoft.com/office/powerpoint/2010/main" val="1578519559"/>
              </p:ext>
            </p:extLst>
          </p:nvPr>
        </p:nvGraphicFramePr>
        <p:xfrm>
          <a:off x="630413" y="2071722"/>
          <a:ext cx="10854192" cy="3397142"/>
        </p:xfrm>
        <a:graphic>
          <a:graphicData uri="http://schemas.openxmlformats.org/drawingml/2006/table">
            <a:tbl>
              <a:tblPr firstRow="1" bandRow="1">
                <a:tableStyleId>{B301B821-A1FF-4177-AEE7-76D212191A09}</a:tableStyleId>
              </a:tblPr>
              <a:tblGrid>
                <a:gridCol w="1851052">
                  <a:extLst>
                    <a:ext uri="{9D8B030D-6E8A-4147-A177-3AD203B41FA5}">
                      <a16:colId xmlns:a16="http://schemas.microsoft.com/office/drawing/2014/main" val="23248274"/>
                    </a:ext>
                  </a:extLst>
                </a:gridCol>
                <a:gridCol w="1983743">
                  <a:extLst>
                    <a:ext uri="{9D8B030D-6E8A-4147-A177-3AD203B41FA5}">
                      <a16:colId xmlns:a16="http://schemas.microsoft.com/office/drawing/2014/main" val="486340232"/>
                    </a:ext>
                  </a:extLst>
                </a:gridCol>
                <a:gridCol w="2329497">
                  <a:extLst>
                    <a:ext uri="{9D8B030D-6E8A-4147-A177-3AD203B41FA5}">
                      <a16:colId xmlns:a16="http://schemas.microsoft.com/office/drawing/2014/main" val="2524377128"/>
                    </a:ext>
                  </a:extLst>
                </a:gridCol>
                <a:gridCol w="4689900">
                  <a:extLst>
                    <a:ext uri="{9D8B030D-6E8A-4147-A177-3AD203B41FA5}">
                      <a16:colId xmlns:a16="http://schemas.microsoft.com/office/drawing/2014/main" val="869282666"/>
                    </a:ext>
                  </a:extLst>
                </a:gridCol>
              </a:tblGrid>
              <a:tr h="587161">
                <a:tc>
                  <a:txBody>
                    <a:bodyPr/>
                    <a:lstStyle/>
                    <a:p>
                      <a:pPr marL="0" marR="0">
                        <a:lnSpc>
                          <a:spcPct val="107000"/>
                        </a:lnSpc>
                        <a:spcBef>
                          <a:spcPts val="0"/>
                        </a:spcBef>
                        <a:spcAft>
                          <a:spcPts val="0"/>
                        </a:spcAft>
                      </a:pPr>
                      <a:r>
                        <a:rPr lang="en-US" sz="1800" dirty="0">
                          <a:effectLst/>
                        </a:rPr>
                        <a:t>Clinical Group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800" dirty="0">
                          <a:effectLst/>
                        </a:rPr>
                        <a:t>Age of Onset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800" dirty="0">
                          <a:effectLst/>
                        </a:rPr>
                        <a:t>Motor Milestones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800" dirty="0">
                          <a:effectLst/>
                        </a:rPr>
                        <a:t>Prognosis*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249219477"/>
                  </a:ext>
                </a:extLst>
              </a:tr>
              <a:tr h="652889">
                <a:tc>
                  <a:txBody>
                    <a:bodyPr/>
                    <a:lstStyle/>
                    <a:p>
                      <a:pPr marL="0" marR="0">
                        <a:lnSpc>
                          <a:spcPct val="107000"/>
                        </a:lnSpc>
                        <a:spcBef>
                          <a:spcPts val="0"/>
                        </a:spcBef>
                        <a:spcAft>
                          <a:spcPts val="0"/>
                        </a:spcAft>
                      </a:pPr>
                      <a:r>
                        <a:rPr lang="en-US" sz="1800" dirty="0">
                          <a:effectLst/>
                        </a:rPr>
                        <a:t>Non-sitters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2 weeks to </a:t>
                      </a:r>
                      <a:br>
                        <a:rPr lang="en-US" sz="1800" dirty="0">
                          <a:effectLst/>
                        </a:rPr>
                      </a:br>
                      <a:r>
                        <a:rPr lang="en-US" sz="1800" dirty="0">
                          <a:effectLst/>
                        </a:rPr>
                        <a:t>6 months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None; unable to </a:t>
                      </a:r>
                      <a:br>
                        <a:rPr lang="en-US" sz="1800" dirty="0">
                          <a:effectLst/>
                        </a:rPr>
                      </a:br>
                      <a:r>
                        <a:rPr lang="en-US" sz="1800" dirty="0">
                          <a:effectLst/>
                        </a:rPr>
                        <a:t>sit or roll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Most common form (~50% of cases); severe hypotonia; death or need for permanent ventilation assistance by 2 years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80807663"/>
                  </a:ext>
                </a:extLst>
              </a:tr>
              <a:tr h="908791">
                <a:tc>
                  <a:txBody>
                    <a:bodyPr/>
                    <a:lstStyle/>
                    <a:p>
                      <a:pPr marL="0" marR="0">
                        <a:lnSpc>
                          <a:spcPct val="107000"/>
                        </a:lnSpc>
                        <a:spcBef>
                          <a:spcPts val="0"/>
                        </a:spcBef>
                        <a:spcAft>
                          <a:spcPts val="0"/>
                        </a:spcAft>
                      </a:pPr>
                      <a:r>
                        <a:rPr lang="en-US" sz="1800" dirty="0">
                          <a:effectLst/>
                        </a:rPr>
                        <a:t>Sitters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6-18 months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Sitting; unable to </a:t>
                      </a:r>
                      <a:br>
                        <a:rPr lang="en-US" sz="1800" dirty="0">
                          <a:effectLst/>
                        </a:rPr>
                      </a:br>
                      <a:r>
                        <a:rPr lang="en-US" sz="1800" dirty="0">
                          <a:effectLst/>
                        </a:rPr>
                        <a:t>walk independently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Proximal weakness; survival into adulthood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68501329"/>
                  </a:ext>
                </a:extLst>
              </a:tr>
              <a:tr h="652889">
                <a:tc>
                  <a:txBody>
                    <a:bodyPr/>
                    <a:lstStyle/>
                    <a:p>
                      <a:pPr marL="0" marR="0">
                        <a:lnSpc>
                          <a:spcPct val="107000"/>
                        </a:lnSpc>
                        <a:spcBef>
                          <a:spcPts val="0"/>
                        </a:spcBef>
                        <a:spcAft>
                          <a:spcPts val="0"/>
                        </a:spcAft>
                      </a:pPr>
                      <a:r>
                        <a:rPr lang="en-US" sz="1800" dirty="0">
                          <a:effectLst/>
                        </a:rPr>
                        <a:t>Walkers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&gt;18 months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Walking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800" dirty="0">
                          <a:effectLst/>
                        </a:rPr>
                        <a:t>Range of motor impairment from mild to moderate; some</a:t>
                      </a:r>
                      <a:r>
                        <a:rPr lang="en-US" sz="1800" baseline="0" dirty="0">
                          <a:effectLst/>
                        </a:rPr>
                        <a:t> may </a:t>
                      </a:r>
                      <a:r>
                        <a:rPr lang="en-US" sz="1800" dirty="0">
                          <a:effectLst/>
                        </a:rPr>
                        <a:t>lose ability to walk; normal life span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37188813"/>
                  </a:ext>
                </a:extLst>
              </a:tr>
            </a:tbl>
          </a:graphicData>
        </a:graphic>
      </p:graphicFrame>
      <p:sp>
        <p:nvSpPr>
          <p:cNvPr id="8" name="TextBox 7"/>
          <p:cNvSpPr txBox="1"/>
          <p:nvPr/>
        </p:nvSpPr>
        <p:spPr>
          <a:xfrm>
            <a:off x="638174" y="5569617"/>
            <a:ext cx="618172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*Prognosis varies with phenotype and supportive care interventions.</a:t>
            </a:r>
          </a:p>
        </p:txBody>
      </p:sp>
      <p:sp>
        <p:nvSpPr>
          <p:cNvPr id="9" name="Rectangle 8"/>
          <p:cNvSpPr/>
          <p:nvPr/>
        </p:nvSpPr>
        <p:spPr>
          <a:xfrm>
            <a:off x="571502" y="5983253"/>
            <a:ext cx="5925551" cy="230832"/>
          </a:xfrm>
          <a:prstGeom prst="rect">
            <a:avLst/>
          </a:prstGeom>
        </p:spPr>
        <p:txBody>
          <a:bodyPr wrap="square" numCol="3" spcCol="0">
            <a:spAutoFit/>
          </a:bodyPr>
          <a:lstStyle/>
          <a:p>
            <a:pPr marL="115888" indent="-115888">
              <a:buClrTx/>
              <a:buFont typeface="+mj-lt"/>
              <a:buAutoNum type="arabicPeriod"/>
            </a:pPr>
            <a:r>
              <a:rPr lang="da-DK" sz="900" dirty="0">
                <a:solidFill>
                  <a:schemeClr val="bg1"/>
                </a:solidFill>
              </a:rPr>
              <a:t>Farrar, et al., 2017</a:t>
            </a:r>
          </a:p>
          <a:p>
            <a:pPr marL="115888" indent="-115888">
              <a:buClrTx/>
              <a:buFont typeface="+mj-lt"/>
              <a:buAutoNum type="arabicPeriod"/>
            </a:pPr>
            <a:r>
              <a:rPr lang="da-DK" sz="900" dirty="0">
                <a:solidFill>
                  <a:schemeClr val="bg1"/>
                </a:solidFill>
              </a:rPr>
              <a:t>Mercuri, et al., 2018</a:t>
            </a:r>
          </a:p>
        </p:txBody>
      </p:sp>
    </p:spTree>
    <p:extLst>
      <p:ext uri="{BB962C8B-B14F-4D97-AF65-F5344CB8AC3E}">
        <p14:creationId xmlns:p14="http://schemas.microsoft.com/office/powerpoint/2010/main" val="188454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3F912F-1C8C-4406-A72D-DDC68CC735EB}" type="slidenum">
              <a:rPr lang="en-US" smtClean="0"/>
              <a:pPr/>
              <a:t>7</a:t>
            </a:fld>
            <a:endParaRPr lang="en-US" dirty="0"/>
          </a:p>
        </p:txBody>
      </p:sp>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type="body" sz="quarter" idx="11"/>
          </p:nvPr>
        </p:nvSpPr>
        <p:spPr/>
        <p:txBody>
          <a:bodyPr>
            <a:normAutofit/>
          </a:bodyPr>
          <a:lstStyle/>
          <a:p>
            <a:pPr marL="0" indent="0">
              <a:buNone/>
            </a:pPr>
            <a:r>
              <a:rPr lang="en-US" sz="1600" b="1" dirty="0"/>
              <a:t>Life expectancy</a:t>
            </a:r>
            <a:r>
              <a:rPr lang="en-US" sz="1600" baseline="30000" dirty="0"/>
              <a:t>1</a:t>
            </a:r>
          </a:p>
          <a:p>
            <a:r>
              <a:rPr lang="en-US" sz="1600" dirty="0"/>
              <a:t>In the past, infants with SMA typically did not survive more than two years </a:t>
            </a:r>
          </a:p>
          <a:p>
            <a:r>
              <a:rPr lang="en-US" sz="1600" dirty="0"/>
              <a:t>Today most doctors consider SMN-related SMA to be a continuum and prefer not to make rigid predictions about life expectancy or weakness based strictly on age of onset</a:t>
            </a:r>
          </a:p>
          <a:p>
            <a:r>
              <a:rPr lang="en-US" sz="1600" dirty="0"/>
              <a:t>SMA is the most common genetic cause of mortality in infants</a:t>
            </a:r>
          </a:p>
          <a:p>
            <a:endParaRPr lang="en-US" sz="1600" dirty="0"/>
          </a:p>
          <a:p>
            <a:pPr marL="0" indent="0">
              <a:buNone/>
            </a:pPr>
            <a:r>
              <a:rPr lang="en-US" sz="1600" b="1" dirty="0"/>
              <a:t>Disease severity</a:t>
            </a:r>
          </a:p>
          <a:p>
            <a:r>
              <a:rPr lang="en-US" sz="1600" i="1" dirty="0"/>
              <a:t>SMN2</a:t>
            </a:r>
            <a:r>
              <a:rPr lang="en-US" sz="1600" dirty="0"/>
              <a:t> gene copy number is related to, but not predictive of, disease severity</a:t>
            </a:r>
            <a:r>
              <a:rPr lang="en-US" sz="1600" baseline="30000" dirty="0"/>
              <a:t>2,3,4</a:t>
            </a:r>
          </a:p>
          <a:p>
            <a:r>
              <a:rPr lang="en-US" sz="1600" dirty="0"/>
              <a:t>Age of onset and the achievement of functional abilities are also factors with some prognostic value</a:t>
            </a:r>
            <a:endParaRPr lang="en-US" sz="1600" baseline="30000" dirty="0"/>
          </a:p>
        </p:txBody>
      </p:sp>
      <p:sp>
        <p:nvSpPr>
          <p:cNvPr id="5" name="Rectangle 4"/>
          <p:cNvSpPr/>
          <p:nvPr/>
        </p:nvSpPr>
        <p:spPr>
          <a:xfrm>
            <a:off x="609600" y="5904146"/>
            <a:ext cx="5925551" cy="369332"/>
          </a:xfrm>
          <a:prstGeom prst="rect">
            <a:avLst/>
          </a:prstGeom>
        </p:spPr>
        <p:txBody>
          <a:bodyPr wrap="square" numCol="3" spcCol="0">
            <a:spAutoFit/>
          </a:bodyPr>
          <a:lstStyle/>
          <a:p>
            <a:pPr marL="115888" indent="-115888">
              <a:buClrTx/>
              <a:buFont typeface="+mj-lt"/>
              <a:buAutoNum type="arabicPeriod"/>
            </a:pPr>
            <a:r>
              <a:rPr lang="da-DK" sz="900" dirty="0"/>
              <a:t>Prior, et al., 2020</a:t>
            </a:r>
          </a:p>
          <a:p>
            <a:pPr marL="115888" indent="-115888">
              <a:buClrTx/>
              <a:buFont typeface="+mj-lt"/>
              <a:buAutoNum type="arabicPeriod"/>
            </a:pPr>
            <a:r>
              <a:rPr lang="da-DK" sz="900" dirty="0"/>
              <a:t>Treat-NMD, 2018</a:t>
            </a:r>
          </a:p>
          <a:p>
            <a:pPr marL="115888" indent="-115888">
              <a:buClrTx/>
              <a:buFont typeface="+mj-lt"/>
              <a:buAutoNum type="arabicPeriod"/>
            </a:pPr>
            <a:r>
              <a:rPr lang="da-DK" sz="900" dirty="0"/>
              <a:t>Butchbach, 2016</a:t>
            </a:r>
          </a:p>
          <a:p>
            <a:pPr marL="115888" indent="-115888">
              <a:buClrTx/>
              <a:buFont typeface="+mj-lt"/>
              <a:buAutoNum type="arabicPeriod"/>
            </a:pPr>
            <a:r>
              <a:rPr lang="da-DK" sz="900" dirty="0"/>
              <a:t>Prior, et al., 2009</a:t>
            </a:r>
          </a:p>
        </p:txBody>
      </p:sp>
    </p:spTree>
    <p:extLst>
      <p:ext uri="{BB962C8B-B14F-4D97-AF65-F5344CB8AC3E}">
        <p14:creationId xmlns:p14="http://schemas.microsoft.com/office/powerpoint/2010/main" val="370411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057338\Desktop\Motor-Uni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05500" y="2200274"/>
            <a:ext cx="5200650" cy="3600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Mechanism of disease</a:t>
            </a:r>
          </a:p>
        </p:txBody>
      </p:sp>
      <p:sp>
        <p:nvSpPr>
          <p:cNvPr id="3" name="Content Placeholder 2"/>
          <p:cNvSpPr>
            <a:spLocks noGrp="1"/>
          </p:cNvSpPr>
          <p:nvPr>
            <p:ph idx="1"/>
          </p:nvPr>
        </p:nvSpPr>
        <p:spPr>
          <a:xfrm>
            <a:off x="571500" y="1825625"/>
            <a:ext cx="5334000" cy="4351338"/>
          </a:xfrm>
        </p:spPr>
        <p:txBody>
          <a:bodyPr>
            <a:normAutofit/>
          </a:bodyPr>
          <a:lstStyle/>
          <a:p>
            <a:pPr>
              <a:spcBef>
                <a:spcPts val="1800"/>
              </a:spcBef>
            </a:pPr>
            <a:r>
              <a:rPr lang="en-US" sz="1700" dirty="0"/>
              <a:t>SMA is caused by insufficient production of the </a:t>
            </a:r>
            <a:r>
              <a:rPr lang="en-US" sz="1700" b="1" dirty="0"/>
              <a:t>SMN (survival of motor neuron) protein</a:t>
            </a:r>
            <a:r>
              <a:rPr lang="en-US" sz="1700" dirty="0"/>
              <a:t>, which </a:t>
            </a:r>
            <a:br>
              <a:rPr lang="en-US" sz="1700" dirty="0"/>
            </a:br>
            <a:r>
              <a:rPr lang="en-US" sz="1700" dirty="0"/>
              <a:t>is expressed in all cells but is </a:t>
            </a:r>
            <a:br>
              <a:rPr lang="en-US" sz="1700" dirty="0"/>
            </a:br>
            <a:r>
              <a:rPr lang="en-US" sz="1700" dirty="0"/>
              <a:t>particularly critical in motor neurons </a:t>
            </a:r>
          </a:p>
          <a:p>
            <a:pPr>
              <a:spcBef>
                <a:spcPts val="1800"/>
              </a:spcBef>
            </a:pPr>
            <a:r>
              <a:rPr lang="en-US" sz="1700" dirty="0"/>
              <a:t>The SMN protein has multiple regulatory roles in cells </a:t>
            </a:r>
          </a:p>
          <a:p>
            <a:pPr>
              <a:spcBef>
                <a:spcPts val="1800"/>
              </a:spcBef>
            </a:pPr>
            <a:r>
              <a:rPr lang="en-US" sz="1700" dirty="0"/>
              <a:t>The precise mechanism by which lack of SMN leads to SMA is not clear </a:t>
            </a:r>
          </a:p>
          <a:p>
            <a:endParaRPr lang="en-US" dirty="0"/>
          </a:p>
        </p:txBody>
      </p:sp>
      <p:sp>
        <p:nvSpPr>
          <p:cNvPr id="4" name="Slide Number Placeholder 3"/>
          <p:cNvSpPr>
            <a:spLocks noGrp="1"/>
          </p:cNvSpPr>
          <p:nvPr>
            <p:ph type="sldNum" sz="quarter" idx="4"/>
          </p:nvPr>
        </p:nvSpPr>
        <p:spPr/>
        <p:txBody>
          <a:bodyPr/>
          <a:lstStyle/>
          <a:p>
            <a:fld id="{103F912F-1C8C-4406-A72D-DDC68CC735EB}" type="slidenum">
              <a:rPr lang="en-US" smtClean="0"/>
              <a:pPr/>
              <a:t>8</a:t>
            </a:fld>
            <a:endParaRPr lang="en-US" dirty="0"/>
          </a:p>
        </p:txBody>
      </p:sp>
      <p:sp>
        <p:nvSpPr>
          <p:cNvPr id="7" name="TextBox 6"/>
          <p:cNvSpPr txBox="1"/>
          <p:nvPr/>
        </p:nvSpPr>
        <p:spPr>
          <a:xfrm>
            <a:off x="8181975" y="1838325"/>
            <a:ext cx="3049233" cy="1762021"/>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SMN is involved in</a:t>
            </a:r>
            <a:r>
              <a:rPr lang="en-US" sz="1600" dirty="0">
                <a:latin typeface="Arial" panose="020B0604020202020204" pitchFamily="34" charset="0"/>
                <a:cs typeface="Arial" panose="020B0604020202020204" pitchFamily="34" charset="0"/>
              </a:rPr>
              <a:t>:</a:t>
            </a:r>
          </a:p>
          <a:p>
            <a:pPr marL="285750" indent="-285750">
              <a:spcBef>
                <a:spcPts val="300"/>
              </a:spcBef>
              <a:buClr>
                <a:srgbClr val="5BB9C3"/>
              </a:buClr>
              <a:buFont typeface="Arial" panose="020B0604020202020204" pitchFamily="34" charset="0"/>
              <a:buChar char="•"/>
            </a:pPr>
            <a:r>
              <a:rPr lang="en-US" sz="1600" dirty="0">
                <a:latin typeface="Arial" panose="020B0604020202020204" pitchFamily="34" charset="0"/>
                <a:cs typeface="Arial" panose="020B0604020202020204" pitchFamily="34" charset="0"/>
              </a:rPr>
              <a:t>RNA metabolism</a:t>
            </a:r>
          </a:p>
          <a:p>
            <a:pPr marL="285750" indent="-285750">
              <a:spcBef>
                <a:spcPts val="300"/>
              </a:spcBef>
              <a:buClr>
                <a:srgbClr val="5BB9C3"/>
              </a:buClr>
              <a:buFont typeface="Arial" panose="020B0604020202020204" pitchFamily="34" charset="0"/>
              <a:buChar char="•"/>
            </a:pPr>
            <a:r>
              <a:rPr lang="en-US" sz="1600" dirty="0">
                <a:latin typeface="Arial" panose="020B0604020202020204" pitchFamily="34" charset="0"/>
                <a:cs typeface="Arial" panose="020B0604020202020204" pitchFamily="34" charset="0"/>
              </a:rPr>
              <a:t>Actin cytoskeleton dynamics</a:t>
            </a:r>
          </a:p>
          <a:p>
            <a:pPr marL="285750" indent="-285750">
              <a:spcBef>
                <a:spcPts val="300"/>
              </a:spcBef>
              <a:buClr>
                <a:srgbClr val="5BB9C3"/>
              </a:buClr>
              <a:buFont typeface="Arial" panose="020B0604020202020204" pitchFamily="34" charset="0"/>
              <a:buChar char="•"/>
            </a:pPr>
            <a:r>
              <a:rPr lang="en-US" sz="1600" dirty="0">
                <a:latin typeface="Arial" panose="020B0604020202020204" pitchFamily="34" charset="0"/>
                <a:cs typeface="Arial" panose="020B0604020202020204" pitchFamily="34" charset="0"/>
              </a:rPr>
              <a:t>Ubiquitin homeostasis</a:t>
            </a:r>
          </a:p>
          <a:p>
            <a:pPr marL="285750" indent="-285750">
              <a:spcBef>
                <a:spcPts val="300"/>
              </a:spcBef>
              <a:buClr>
                <a:srgbClr val="5BB9C3"/>
              </a:buClr>
              <a:buFont typeface="Arial" panose="020B0604020202020204" pitchFamily="34" charset="0"/>
              <a:buChar char="•"/>
            </a:pPr>
            <a:r>
              <a:rPr lang="en-US" sz="1600" dirty="0">
                <a:latin typeface="Arial" panose="020B0604020202020204" pitchFamily="34" charset="0"/>
                <a:cs typeface="Arial" panose="020B0604020202020204" pitchFamily="34" charset="0"/>
              </a:rPr>
              <a:t>Bioenergetics pathways</a:t>
            </a:r>
          </a:p>
          <a:p>
            <a:pPr marL="285750" indent="-285750">
              <a:spcBef>
                <a:spcPts val="300"/>
              </a:spcBef>
              <a:buClr>
                <a:srgbClr val="5BB9C3"/>
              </a:buClr>
              <a:buFont typeface="Arial" panose="020B0604020202020204" pitchFamily="34" charset="0"/>
              <a:buChar char="•"/>
            </a:pPr>
            <a:r>
              <a:rPr lang="en-US" sz="1600" dirty="0">
                <a:latin typeface="Arial" panose="020B0604020202020204" pitchFamily="34" charset="0"/>
                <a:cs typeface="Arial" panose="020B0604020202020204" pitchFamily="34" charset="0"/>
              </a:rPr>
              <a:t>Synaptic vesicle release</a:t>
            </a:r>
          </a:p>
        </p:txBody>
      </p:sp>
      <p:sp>
        <p:nvSpPr>
          <p:cNvPr id="8" name="Rectangle 7"/>
          <p:cNvSpPr/>
          <p:nvPr/>
        </p:nvSpPr>
        <p:spPr>
          <a:xfrm>
            <a:off x="571500" y="5889880"/>
            <a:ext cx="5925551" cy="230832"/>
          </a:xfrm>
          <a:prstGeom prst="rect">
            <a:avLst/>
          </a:prstGeom>
        </p:spPr>
        <p:txBody>
          <a:bodyPr wrap="square" numCol="3" spcCol="0">
            <a:spAutoFit/>
          </a:bodyPr>
          <a:lstStyle/>
          <a:p>
            <a:pPr marL="115888" indent="-115888">
              <a:buClrTx/>
              <a:buFont typeface="+mj-lt"/>
              <a:buAutoNum type="arabicPeriod"/>
            </a:pPr>
            <a:r>
              <a:rPr lang="da-DK" sz="900" dirty="0"/>
              <a:t>D’Amico, et al., 2011</a:t>
            </a:r>
          </a:p>
          <a:p>
            <a:pPr marL="115888" indent="-115888">
              <a:buClrTx/>
              <a:buFont typeface="+mj-lt"/>
              <a:buAutoNum type="arabicPeriod"/>
            </a:pPr>
            <a:r>
              <a:rPr lang="da-DK" sz="900" dirty="0"/>
              <a:t>Bowerman, et al., 2017</a:t>
            </a:r>
          </a:p>
        </p:txBody>
      </p:sp>
    </p:spTree>
    <p:extLst>
      <p:ext uri="{BB962C8B-B14F-4D97-AF65-F5344CB8AC3E}">
        <p14:creationId xmlns:p14="http://schemas.microsoft.com/office/powerpoint/2010/main" val="402937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history/progression of disease</a:t>
            </a:r>
          </a:p>
        </p:txBody>
      </p:sp>
      <p:sp>
        <p:nvSpPr>
          <p:cNvPr id="3" name="Content Placeholder 2"/>
          <p:cNvSpPr>
            <a:spLocks noGrp="1"/>
          </p:cNvSpPr>
          <p:nvPr>
            <p:ph idx="1"/>
          </p:nvPr>
        </p:nvSpPr>
        <p:spPr>
          <a:xfrm>
            <a:off x="571499" y="1588559"/>
            <a:ext cx="7556501" cy="4351338"/>
          </a:xfrm>
        </p:spPr>
        <p:txBody>
          <a:bodyPr>
            <a:noAutofit/>
          </a:bodyPr>
          <a:lstStyle/>
          <a:p>
            <a:r>
              <a:rPr lang="en-US" sz="1600" dirty="0"/>
              <a:t>SMA is characterized by:</a:t>
            </a:r>
          </a:p>
          <a:p>
            <a:pPr lvl="1"/>
            <a:r>
              <a:rPr lang="en-US" sz="1600" dirty="0"/>
              <a:t>Muscle weakness and atrophy </a:t>
            </a:r>
          </a:p>
          <a:p>
            <a:pPr lvl="1"/>
            <a:r>
              <a:rPr lang="en-US" sz="1600" dirty="0"/>
              <a:t>Irreversible loss of anterior horn cells in the spinal cord and brain stem nuclei</a:t>
            </a:r>
          </a:p>
          <a:p>
            <a:pPr marL="0" indent="0">
              <a:buNone/>
            </a:pPr>
            <a:endParaRPr lang="en-US" sz="1600" dirty="0"/>
          </a:p>
          <a:p>
            <a:r>
              <a:rPr lang="en-US" sz="1600" dirty="0"/>
              <a:t>SMA phenotype spans a broad continuum without clear delineation of subtypes</a:t>
            </a:r>
          </a:p>
          <a:p>
            <a:pPr marL="0" indent="0">
              <a:buNone/>
            </a:pPr>
            <a:endParaRPr lang="en-US" sz="1600" dirty="0"/>
          </a:p>
          <a:p>
            <a:r>
              <a:rPr lang="en-US" sz="1600" dirty="0"/>
              <a:t>General pattern of weakness: </a:t>
            </a:r>
          </a:p>
          <a:p>
            <a:pPr lvl="1"/>
            <a:r>
              <a:rPr lang="en-US" sz="1600" dirty="0"/>
              <a:t>Onset ranges from before birth to adulthood</a:t>
            </a:r>
          </a:p>
          <a:p>
            <a:pPr lvl="1"/>
            <a:r>
              <a:rPr lang="en-US" sz="1600" dirty="0"/>
              <a:t>Symmetric</a:t>
            </a:r>
          </a:p>
          <a:p>
            <a:pPr lvl="1"/>
            <a:r>
              <a:rPr lang="en-US" sz="1600" dirty="0"/>
              <a:t>Proximal muscles affected more than distal muscles</a:t>
            </a:r>
          </a:p>
          <a:p>
            <a:pPr lvl="1"/>
            <a:r>
              <a:rPr lang="en-US" sz="1600" dirty="0"/>
              <a:t>Progressive</a:t>
            </a:r>
          </a:p>
          <a:p>
            <a:endParaRPr lang="en-US" sz="1600" dirty="0"/>
          </a:p>
          <a:p>
            <a:r>
              <a:rPr lang="en-US" sz="1600" dirty="0"/>
              <a:t>Early diagnosis through newborn screening and availability of new targeted treatments will likely change the natural history</a:t>
            </a:r>
          </a:p>
        </p:txBody>
      </p:sp>
      <p:sp>
        <p:nvSpPr>
          <p:cNvPr id="4" name="Slide Number Placeholder 3"/>
          <p:cNvSpPr>
            <a:spLocks noGrp="1"/>
          </p:cNvSpPr>
          <p:nvPr>
            <p:ph type="sldNum" sz="quarter" idx="4"/>
          </p:nvPr>
        </p:nvSpPr>
        <p:spPr/>
        <p:txBody>
          <a:bodyPr/>
          <a:lstStyle/>
          <a:p>
            <a:fld id="{103F912F-1C8C-4406-A72D-DDC68CC735EB}" type="slidenum">
              <a:rPr lang="en-US" smtClean="0"/>
              <a:pPr/>
              <a:t>9</a:t>
            </a:fld>
            <a:endParaRPr lang="en-US" dirty="0"/>
          </a:p>
        </p:txBody>
      </p:sp>
      <p:sp>
        <p:nvSpPr>
          <p:cNvPr id="5" name="Rectangle 1"/>
          <p:cNvSpPr>
            <a:spLocks noChangeArrowheads="1"/>
          </p:cNvSpPr>
          <p:nvPr/>
        </p:nvSpPr>
        <p:spPr bwMode="auto">
          <a:xfrm>
            <a:off x="8173471" y="4411160"/>
            <a:ext cx="3395486"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8393B"/>
                </a:solidFill>
                <a:effectLst/>
                <a:latin typeface="Helvetica Neue"/>
              </a:rPr>
              <a:t>The muscles closer to the center of the body (proximal muscles) are usually more affected in SMA than are the muscles farther from the center (distal muscles).</a:t>
            </a:r>
            <a:endParaRPr kumimoji="0" lang="en-US" altLang="en-US" sz="1600" b="0" i="0" u="none" strike="noStrike" cap="none" normalizeH="0" baseline="0" dirty="0">
              <a:ln>
                <a:noFill/>
              </a:ln>
              <a:solidFill>
                <a:schemeClr val="tx1"/>
              </a:solidFill>
              <a:effectLst/>
            </a:endParaRPr>
          </a:p>
        </p:txBody>
      </p:sp>
      <p:pic>
        <p:nvPicPr>
          <p:cNvPr id="1026" name="Picture 2" descr="The muscles closer to the center of the body (proximal muscles) are usually more affected in SMA than are the muscles farther from the center (distal musc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0920" y="1683279"/>
            <a:ext cx="2400588" cy="27186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499" y="5939897"/>
            <a:ext cx="5925551" cy="230832"/>
          </a:xfrm>
          <a:prstGeom prst="rect">
            <a:avLst/>
          </a:prstGeom>
        </p:spPr>
        <p:txBody>
          <a:bodyPr wrap="square" numCol="3" spcCol="0">
            <a:spAutoFit/>
          </a:bodyPr>
          <a:lstStyle/>
          <a:p>
            <a:pPr marL="115888" indent="-115888">
              <a:buClrTx/>
              <a:buFont typeface="+mj-lt"/>
              <a:buAutoNum type="arabicPeriod"/>
            </a:pPr>
            <a:r>
              <a:rPr lang="da-DK" sz="900" dirty="0"/>
              <a:t>Prior, et al., 2020</a:t>
            </a:r>
          </a:p>
        </p:txBody>
      </p:sp>
    </p:spTree>
    <p:extLst>
      <p:ext uri="{BB962C8B-B14F-4D97-AF65-F5344CB8AC3E}">
        <p14:creationId xmlns:p14="http://schemas.microsoft.com/office/powerpoint/2010/main" val="2280398406"/>
      </p:ext>
    </p:extLst>
  </p:cSld>
  <p:clrMapOvr>
    <a:masterClrMapping/>
  </p:clrMapOvr>
</p:sld>
</file>

<file path=ppt/theme/theme1.xml><?xml version="1.0" encoding="utf-8"?>
<a:theme xmlns:a="http://schemas.openxmlformats.org/drawingml/2006/main" name="Science-MedEd">
  <a:themeElements>
    <a:clrScheme name="Custom 3">
      <a:dk1>
        <a:sysClr val="windowText" lastClr="000000"/>
      </a:dk1>
      <a:lt1>
        <a:sysClr val="window" lastClr="FFFFFF"/>
      </a:lt1>
      <a:dk2>
        <a:srgbClr val="44546A"/>
      </a:dk2>
      <a:lt2>
        <a:srgbClr val="E7E6E6"/>
      </a:lt2>
      <a:accent1>
        <a:srgbClr val="485CC7"/>
      </a:accent1>
      <a:accent2>
        <a:srgbClr val="F1B434"/>
      </a:accent2>
      <a:accent3>
        <a:srgbClr val="E64561"/>
      </a:accent3>
      <a:accent4>
        <a:srgbClr val="5DDAC0"/>
      </a:accent4>
      <a:accent5>
        <a:srgbClr val="4A317D"/>
      </a:accent5>
      <a:accent6>
        <a:srgbClr val="E7E6E6"/>
      </a:accent6>
      <a:hlink>
        <a:srgbClr val="0563C1"/>
      </a:hlink>
      <a:folHlink>
        <a:srgbClr val="954F72"/>
      </a:folHlink>
    </a:clrScheme>
    <a:fontScheme name="MDA templat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12700" rIns="0" bIns="0" rtlCol="0">
        <a:spAutoFit/>
      </a:bodyPr>
      <a:lstStyle>
        <a:defPPr marL="12700" algn="l">
          <a:lnSpc>
            <a:spcPts val="3604"/>
          </a:lnSpc>
          <a:spcBef>
            <a:spcPts val="100"/>
          </a:spcBef>
          <a:defRPr sz="4300" kern="0" dirty="0" smtClean="0"/>
        </a:defPPr>
      </a:lstStyle>
    </a:txDef>
  </a:objectDefaults>
  <a:extraClrSchemeLst/>
  <a:extLst>
    <a:ext uri="{05A4C25C-085E-4340-85A3-A5531E510DB2}">
      <thm15:themeFamily xmlns:thm15="http://schemas.microsoft.com/office/thememl/2012/main" name="Science-MedEd" id="{65F1B761-9DA5-C843-89CD-FA2829867F46}" vid="{28462713-C060-F045-9571-E81D68FB92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BCB5BB997BD645B28ECEFB2B046A1E" ma:contentTypeVersion="12" ma:contentTypeDescription="Create a new document." ma:contentTypeScope="" ma:versionID="d71593a9844016e86aa43a148e3ca29a">
  <xsd:schema xmlns:xsd="http://www.w3.org/2001/XMLSchema" xmlns:xs="http://www.w3.org/2001/XMLSchema" xmlns:p="http://schemas.microsoft.com/office/2006/metadata/properties" xmlns:ns2="dfa7d08d-9c56-41a8-8cf6-dc8d182c2bc7" xmlns:ns3="69f5dcd1-5c0d-42c7-9b16-b0905f953f32" targetNamespace="http://schemas.microsoft.com/office/2006/metadata/properties" ma:root="true" ma:fieldsID="c7a0859095be26fe078c81364cc77281" ns2:_="" ns3:_="">
    <xsd:import namespace="dfa7d08d-9c56-41a8-8cf6-dc8d182c2bc7"/>
    <xsd:import namespace="69f5dcd1-5c0d-42c7-9b16-b0905f953f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7d08d-9c56-41a8-8cf6-dc8d182c2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f5dcd1-5c0d-42c7-9b16-b0905f953f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19200-2469-4949-B8B8-F0776C3C4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a7d08d-9c56-41a8-8cf6-dc8d182c2bc7"/>
    <ds:schemaRef ds:uri="69f5dcd1-5c0d-42c7-9b16-b0905f953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6AC8D7-78C5-49BC-8171-5D6E19E39772}">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69f5dcd1-5c0d-42c7-9b16-b0905f953f32"/>
    <ds:schemaRef ds:uri="dfa7d08d-9c56-41a8-8cf6-dc8d182c2bc7"/>
  </ds:schemaRefs>
</ds:datastoreItem>
</file>

<file path=customXml/itemProps3.xml><?xml version="1.0" encoding="utf-8"?>
<ds:datastoreItem xmlns:ds="http://schemas.openxmlformats.org/officeDocument/2006/customXml" ds:itemID="{5071C442-F536-453E-A474-B08726983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Science-MedEd</Template>
  <TotalTime>56836</TotalTime>
  <Words>8764</Words>
  <Application>Microsoft Macintosh PowerPoint</Application>
  <PresentationFormat>Widescreen</PresentationFormat>
  <Paragraphs>929</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Rounded MT Bold</vt:lpstr>
      <vt:lpstr>Calibri</vt:lpstr>
      <vt:lpstr>Courier New</vt:lpstr>
      <vt:lpstr>Freestyle Script</vt:lpstr>
      <vt:lpstr>Helvetica Neue</vt:lpstr>
      <vt:lpstr>Mistral</vt:lpstr>
      <vt:lpstr>Science-MedEd</vt:lpstr>
      <vt:lpstr>PowerPoint Presentation</vt:lpstr>
      <vt:lpstr>Introduction to SMA</vt:lpstr>
      <vt:lpstr>Genetic cause of SMA</vt:lpstr>
      <vt:lpstr>Genetic cause of SMA</vt:lpstr>
      <vt:lpstr>SMA subtypes</vt:lpstr>
      <vt:lpstr>SMA clinical patient groups</vt:lpstr>
      <vt:lpstr>Prognosis</vt:lpstr>
      <vt:lpstr>Mechanism of disease</vt:lpstr>
      <vt:lpstr>Natural history/progression of disease</vt:lpstr>
      <vt:lpstr>Signs and symptoms</vt:lpstr>
      <vt:lpstr>Diagnostic algorithm for SMA</vt:lpstr>
      <vt:lpstr>Newborn screening (NBS)</vt:lpstr>
      <vt:lpstr>Follow-up genetic evaluation</vt:lpstr>
      <vt:lpstr>Recommended management guidelines</vt:lpstr>
      <vt:lpstr>Multidisciplinary care</vt:lpstr>
      <vt:lpstr>Multidisciplinary care</vt:lpstr>
      <vt:lpstr>Multidisciplinary care: additional specialties</vt:lpstr>
      <vt:lpstr>Signs to initiate treatment</vt:lpstr>
      <vt:lpstr>SMA treatment landscape</vt:lpstr>
      <vt:lpstr>Therapeutic approaches to restoring SMN protein levels</vt:lpstr>
      <vt:lpstr>Gene-replacement therapies</vt:lpstr>
      <vt:lpstr>mRNA-splicing modifiers</vt:lpstr>
      <vt:lpstr>Practical considerations</vt:lpstr>
      <vt:lpstr>Practical considerations</vt:lpstr>
      <vt:lpstr>Practical considerations</vt:lpstr>
      <vt:lpstr>Recently approved SMN-targeted therapy</vt:lpstr>
      <vt:lpstr>Clinical trial support for risdiplam approval</vt:lpstr>
      <vt:lpstr>Additional ongoing trials of risdiplam</vt:lpstr>
      <vt:lpstr>Genetic counseling</vt:lpstr>
      <vt:lpstr>Family planning</vt:lpstr>
      <vt:lpstr>Paying for SMA care</vt:lpstr>
      <vt:lpstr>Caregiver support</vt:lpstr>
      <vt:lpstr>Recent research breakthroughs</vt:lpstr>
      <vt:lpstr>Directions for future research</vt:lpstr>
      <vt:lpstr>SMN-independent therapies on the horizon</vt:lpstr>
      <vt:lpstr>Open questions regarding SMA therapies</vt:lpstr>
      <vt:lpstr>Integrating new treatments into SMA management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MDA Core Deck Draft</dc:title>
  <dc:creator>Meredith Wilson</dc:creator>
  <cp:lastModifiedBy>Sujatha Gurunathan</cp:lastModifiedBy>
  <cp:revision>770</cp:revision>
  <cp:lastPrinted>2019-02-02T21:07:32Z</cp:lastPrinted>
  <dcterms:created xsi:type="dcterms:W3CDTF">2018-08-16T18:07:13Z</dcterms:created>
  <dcterms:modified xsi:type="dcterms:W3CDTF">2020-08-27T17:02:13Z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0x01010014BCB5BB997BD645B28ECEFB2B046A1E</vt:lpwstr>
  </property>
</Properties>
</file>