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43"/>
  </p:notesMasterIdLst>
  <p:handoutMasterIdLst>
    <p:handoutMasterId r:id="rId44"/>
  </p:handoutMasterIdLst>
  <p:sldIdLst>
    <p:sldId id="313" r:id="rId5"/>
    <p:sldId id="636" r:id="rId6"/>
    <p:sldId id="589" r:id="rId7"/>
    <p:sldId id="630" r:id="rId8"/>
    <p:sldId id="590" r:id="rId9"/>
    <p:sldId id="591" r:id="rId10"/>
    <p:sldId id="608" r:id="rId11"/>
    <p:sldId id="624" r:id="rId12"/>
    <p:sldId id="609" r:id="rId13"/>
    <p:sldId id="610" r:id="rId14"/>
    <p:sldId id="628" r:id="rId15"/>
    <p:sldId id="618" r:id="rId16"/>
    <p:sldId id="629" r:id="rId17"/>
    <p:sldId id="611" r:id="rId18"/>
    <p:sldId id="623" r:id="rId19"/>
    <p:sldId id="614" r:id="rId20"/>
    <p:sldId id="635" r:id="rId21"/>
    <p:sldId id="633" r:id="rId22"/>
    <p:sldId id="617" r:id="rId23"/>
    <p:sldId id="631" r:id="rId24"/>
    <p:sldId id="632" r:id="rId25"/>
    <p:sldId id="634" r:id="rId26"/>
    <p:sldId id="625" r:id="rId27"/>
    <p:sldId id="592" r:id="rId28"/>
    <p:sldId id="622" r:id="rId29"/>
    <p:sldId id="619" r:id="rId30"/>
    <p:sldId id="615" r:id="rId31"/>
    <p:sldId id="621" r:id="rId32"/>
    <p:sldId id="593" r:id="rId33"/>
    <p:sldId id="596" r:id="rId34"/>
    <p:sldId id="604" r:id="rId35"/>
    <p:sldId id="594" r:id="rId36"/>
    <p:sldId id="600" r:id="rId37"/>
    <p:sldId id="597" r:id="rId38"/>
    <p:sldId id="605" r:id="rId39"/>
    <p:sldId id="598" r:id="rId40"/>
    <p:sldId id="601" r:id="rId41"/>
    <p:sldId id="51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Wilson" initials="MW" lastIdx="8" clrIdx="0"/>
  <p:cmAuthor id="2" name="Grace Pavlath" initials="GP" lastIdx="16" clrIdx="1"/>
  <p:cmAuthor id="3" name="Grace Pavlath" initials="GP [2]" lastIdx="1" clrIdx="2"/>
  <p:cmAuthor id="4" name="Grace Pavlath" initials="GP [3]" lastIdx="1" clrIdx="3"/>
  <p:cmAuthor id="5" name="Grace Pavlath" initials="GP [4]" lastIdx="1" clrIdx="4"/>
  <p:cmAuthor id="6" name="Grace Pavlath" initials="GP [5]" lastIdx="1" clrIdx="5"/>
  <p:cmAuthor id="7" name="Grace Pavlath" initials="GP [6]" lastIdx="1" clrIdx="6"/>
  <p:cmAuthor id="8" name="Grace Pavlath" initials="GP [7]" lastIdx="1" clrIdx="7"/>
  <p:cmAuthor id="9" name="Grace Pavlath" initials="GP [8]" lastIdx="1" clrIdx="8"/>
  <p:cmAuthor id="10" name="Grace Pavlath" initials="GP [9]" lastIdx="1" clrIdx="9"/>
  <p:cmAuthor id="11" name="Grace Pavlath" initials="GP [10]" lastIdx="1" clrIdx="10"/>
  <p:cmAuthor id="12" name="Grace Pavlath" initials="GP [11]" lastIdx="1" clrIdx="11"/>
  <p:cmAuthor id="13" name="Grace Pavlath" initials="GP [12]" lastIdx="1" clrIdx="12"/>
  <p:cmAuthor id="14" name="Grace Pavlath" initials="GP [13]" lastIdx="1" clrIdx="13"/>
  <p:cmAuthor id="15" name="Grace Pavlath" initials="GP [14]" lastIdx="1" clrIdx="14"/>
  <p:cmAuthor id="16" name="Grace Pavlath" initials="GP [15]" lastIdx="1" clrIdx="15"/>
  <p:cmAuthor id="17" name="Grace Pavlath" initials="GP [16]" lastIdx="1" clrIdx="16"/>
  <p:cmAuthor id="18" name="Hilary Shinn" initials="HS" lastIdx="10" clrIdx="17"/>
  <p:cmAuthor id="19" name="Nancy Intrator" initials="NI" lastIdx="16" clrIdx="18">
    <p:extLst>
      <p:ext uri="{19B8F6BF-5375-455C-9EA6-DF929625EA0E}">
        <p15:presenceInfo xmlns:p15="http://schemas.microsoft.com/office/powerpoint/2012/main" userId="S-1-5-21-1448435315-118048320-1235820382-61591" providerId="AD"/>
      </p:ext>
    </p:extLst>
  </p:cmAuthor>
  <p:cmAuthor id="20" name="Sujatha Gurunathan" initials="SG" lastIdx="60" clrIdx="19">
    <p:extLst>
      <p:ext uri="{19B8F6BF-5375-455C-9EA6-DF929625EA0E}">
        <p15:presenceInfo xmlns:p15="http://schemas.microsoft.com/office/powerpoint/2012/main" userId="f18a0a58e9ec77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4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5" autoAdjust="0"/>
    <p:restoredTop sz="74930" autoAdjust="0"/>
  </p:normalViewPr>
  <p:slideViewPr>
    <p:cSldViewPr snapToGrid="0">
      <p:cViewPr varScale="1">
        <p:scale>
          <a:sx n="54" d="100"/>
          <a:sy n="54" d="100"/>
        </p:scale>
        <p:origin x="88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2D086-7E87-374C-B960-FC26E0261913}"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US"/>
        </a:p>
      </dgm:t>
    </dgm:pt>
    <dgm:pt modelId="{E1A98D1C-EAB1-EA45-86B8-85A00B9AE660}">
      <dgm:prSet phldrT="[Text]"/>
      <dgm:spPr/>
      <dgm:t>
        <a:bodyPr/>
        <a:lstStyle/>
        <a:p>
          <a:r>
            <a:rPr lang="en-US" dirty="0">
              <a:latin typeface="Arial" panose="020B0604020202020204" pitchFamily="34" charset="0"/>
              <a:cs typeface="Arial" panose="020B0604020202020204" pitchFamily="34" charset="0"/>
            </a:rPr>
            <a:t>Disease-causing variant</a:t>
          </a:r>
        </a:p>
      </dgm:t>
    </dgm:pt>
    <dgm:pt modelId="{C2BB6191-289E-4646-91EE-051B5C6D0C8E}" type="parTrans" cxnId="{50FC130D-E03E-854E-BE78-7343F3F1241A}">
      <dgm:prSet/>
      <dgm:spPr/>
      <dgm:t>
        <a:bodyPr/>
        <a:lstStyle/>
        <a:p>
          <a:endParaRPr lang="en-US">
            <a:latin typeface="Arial" panose="020B0604020202020204" pitchFamily="34" charset="0"/>
            <a:cs typeface="Arial" panose="020B0604020202020204" pitchFamily="34" charset="0"/>
          </a:endParaRPr>
        </a:p>
      </dgm:t>
    </dgm:pt>
    <dgm:pt modelId="{088A5811-4ACE-404D-90CF-1FB825080A4D}" type="sibTrans" cxnId="{50FC130D-E03E-854E-BE78-7343F3F1241A}">
      <dgm:prSet/>
      <dgm:spPr/>
      <dgm:t>
        <a:bodyPr/>
        <a:lstStyle/>
        <a:p>
          <a:endParaRPr lang="en-US">
            <a:latin typeface="Arial" panose="020B0604020202020204" pitchFamily="34" charset="0"/>
            <a:cs typeface="Arial" panose="020B0604020202020204" pitchFamily="34" charset="0"/>
          </a:endParaRPr>
        </a:p>
      </dgm:t>
    </dgm:pt>
    <dgm:pt modelId="{43F9E4CB-F57D-0141-86EB-A948E2530B1A}">
      <dgm:prSet phldrT="[Text]"/>
      <dgm:spPr/>
      <dgm:t>
        <a:bodyPr/>
        <a:lstStyle/>
        <a:p>
          <a:r>
            <a:rPr lang="en-US" dirty="0">
              <a:latin typeface="Arial" panose="020B0604020202020204" pitchFamily="34" charset="0"/>
              <a:cs typeface="Arial" panose="020B0604020202020204" pitchFamily="34" charset="0"/>
            </a:rPr>
            <a:t>Point mutation</a:t>
          </a:r>
        </a:p>
      </dgm:t>
    </dgm:pt>
    <dgm:pt modelId="{04DDFA98-2E6D-E241-B29B-B94BE270065B}" type="parTrans" cxnId="{43CBD376-60D3-AD41-9613-69EBB9520A4F}">
      <dgm:prSet/>
      <dgm:spPr/>
      <dgm:t>
        <a:bodyPr/>
        <a:lstStyle/>
        <a:p>
          <a:endParaRPr lang="en-US">
            <a:latin typeface="Arial" panose="020B0604020202020204" pitchFamily="34" charset="0"/>
            <a:cs typeface="Arial" panose="020B0604020202020204" pitchFamily="34" charset="0"/>
          </a:endParaRPr>
        </a:p>
      </dgm:t>
    </dgm:pt>
    <dgm:pt modelId="{0E6EDE79-F64D-824E-8312-D83716E43370}" type="sibTrans" cxnId="{43CBD376-60D3-AD41-9613-69EBB9520A4F}">
      <dgm:prSet/>
      <dgm:spPr/>
      <dgm:t>
        <a:bodyPr/>
        <a:lstStyle/>
        <a:p>
          <a:endParaRPr lang="en-US">
            <a:latin typeface="Arial" panose="020B0604020202020204" pitchFamily="34" charset="0"/>
            <a:cs typeface="Arial" panose="020B0604020202020204" pitchFamily="34" charset="0"/>
          </a:endParaRPr>
        </a:p>
      </dgm:t>
    </dgm:pt>
    <dgm:pt modelId="{ED4A7A80-41CC-8842-A68C-FBE39FF04827}">
      <dgm:prSet phldrT="[Text]"/>
      <dgm:spPr/>
      <dgm:t>
        <a:bodyPr/>
        <a:lstStyle/>
        <a:p>
          <a:r>
            <a:rPr lang="en-US" dirty="0">
              <a:latin typeface="Arial" panose="020B0604020202020204" pitchFamily="34" charset="0"/>
              <a:cs typeface="Arial" panose="020B0604020202020204" pitchFamily="34" charset="0"/>
            </a:rPr>
            <a:t>Large deletion or duplication</a:t>
          </a:r>
        </a:p>
      </dgm:t>
    </dgm:pt>
    <dgm:pt modelId="{8A68041F-1D08-C44A-A3C4-AEBB9996931D}" type="parTrans" cxnId="{9F5AED15-10DC-D846-8E7A-7D01EDCDD113}">
      <dgm:prSet/>
      <dgm:spPr/>
      <dgm:t>
        <a:bodyPr/>
        <a:lstStyle/>
        <a:p>
          <a:endParaRPr lang="en-US">
            <a:latin typeface="Arial" panose="020B0604020202020204" pitchFamily="34" charset="0"/>
            <a:cs typeface="Arial" panose="020B0604020202020204" pitchFamily="34" charset="0"/>
          </a:endParaRPr>
        </a:p>
      </dgm:t>
    </dgm:pt>
    <dgm:pt modelId="{8B1DAA5F-8AA6-2246-A225-ECDB9D28B545}" type="sibTrans" cxnId="{9F5AED15-10DC-D846-8E7A-7D01EDCDD113}">
      <dgm:prSet/>
      <dgm:spPr/>
      <dgm:t>
        <a:bodyPr/>
        <a:lstStyle/>
        <a:p>
          <a:endParaRPr lang="en-US">
            <a:latin typeface="Arial" panose="020B0604020202020204" pitchFamily="34" charset="0"/>
            <a:cs typeface="Arial" panose="020B0604020202020204" pitchFamily="34" charset="0"/>
          </a:endParaRPr>
        </a:p>
      </dgm:t>
    </dgm:pt>
    <dgm:pt modelId="{63609669-A69D-4B48-8D0F-EBDEC46C5580}">
      <dgm:prSet phldrT="[Text]"/>
      <dgm:spPr/>
      <dgm:t>
        <a:bodyPr/>
        <a:lstStyle/>
        <a:p>
          <a:r>
            <a:rPr lang="en-US" dirty="0">
              <a:latin typeface="Arial" panose="020B0604020202020204" pitchFamily="34" charset="0"/>
              <a:cs typeface="Arial" panose="020B0604020202020204" pitchFamily="34" charset="0"/>
            </a:rPr>
            <a:t>Frameshift mutation</a:t>
          </a:r>
        </a:p>
      </dgm:t>
    </dgm:pt>
    <dgm:pt modelId="{CF6F5371-8D13-1848-A7DA-0595D846DC28}" type="parTrans" cxnId="{A99B0CD8-CE6D-4A4E-98A4-1D0B798B7606}">
      <dgm:prSet/>
      <dgm:spPr/>
      <dgm:t>
        <a:bodyPr/>
        <a:lstStyle/>
        <a:p>
          <a:endParaRPr lang="en-US">
            <a:latin typeface="Arial" panose="020B0604020202020204" pitchFamily="34" charset="0"/>
            <a:cs typeface="Arial" panose="020B0604020202020204" pitchFamily="34" charset="0"/>
          </a:endParaRPr>
        </a:p>
      </dgm:t>
    </dgm:pt>
    <dgm:pt modelId="{0667F829-EC0C-FF4B-A051-6C38A572899A}" type="sibTrans" cxnId="{A99B0CD8-CE6D-4A4E-98A4-1D0B798B7606}">
      <dgm:prSet/>
      <dgm:spPr/>
      <dgm:t>
        <a:bodyPr/>
        <a:lstStyle/>
        <a:p>
          <a:endParaRPr lang="en-US">
            <a:latin typeface="Arial" panose="020B0604020202020204" pitchFamily="34" charset="0"/>
            <a:cs typeface="Arial" panose="020B0604020202020204" pitchFamily="34" charset="0"/>
          </a:endParaRPr>
        </a:p>
      </dgm:t>
    </dgm:pt>
    <dgm:pt modelId="{E31D00A6-6273-CB49-9407-9461C9BA9202}">
      <dgm:prSet phldrT="[Text]"/>
      <dgm:spPr/>
      <dgm:t>
        <a:bodyPr/>
        <a:lstStyle/>
        <a:p>
          <a:r>
            <a:rPr lang="en-US" dirty="0">
              <a:latin typeface="Arial" panose="020B0604020202020204" pitchFamily="34" charset="0"/>
              <a:cs typeface="Arial" panose="020B0604020202020204" pitchFamily="34" charset="0"/>
            </a:rPr>
            <a:t>Repeat expansion</a:t>
          </a:r>
        </a:p>
      </dgm:t>
    </dgm:pt>
    <dgm:pt modelId="{5EDF0ED3-734A-0541-89D4-6E333297995C}" type="parTrans" cxnId="{1186F2D6-99F2-334D-9F63-3C450CCBE578}">
      <dgm:prSet/>
      <dgm:spPr/>
      <dgm:t>
        <a:bodyPr/>
        <a:lstStyle/>
        <a:p>
          <a:endParaRPr lang="en-US">
            <a:latin typeface="Arial" panose="020B0604020202020204" pitchFamily="34" charset="0"/>
            <a:cs typeface="Arial" panose="020B0604020202020204" pitchFamily="34" charset="0"/>
          </a:endParaRPr>
        </a:p>
      </dgm:t>
    </dgm:pt>
    <dgm:pt modelId="{622AC750-7C06-6045-87F5-87E2541DF405}" type="sibTrans" cxnId="{1186F2D6-99F2-334D-9F63-3C450CCBE578}">
      <dgm:prSet/>
      <dgm:spPr/>
      <dgm:t>
        <a:bodyPr/>
        <a:lstStyle/>
        <a:p>
          <a:endParaRPr lang="en-US">
            <a:latin typeface="Arial" panose="020B0604020202020204" pitchFamily="34" charset="0"/>
            <a:cs typeface="Arial" panose="020B0604020202020204" pitchFamily="34" charset="0"/>
          </a:endParaRPr>
        </a:p>
      </dgm:t>
    </dgm:pt>
    <dgm:pt modelId="{A2ED4CB8-71A5-5C46-B0B4-064C6188C947}">
      <dgm:prSet phldrT="[Text]"/>
      <dgm:spPr/>
      <dgm:t>
        <a:bodyPr/>
        <a:lstStyle/>
        <a:p>
          <a:r>
            <a:rPr lang="en-US" dirty="0">
              <a:latin typeface="Arial" panose="020B0604020202020204" pitchFamily="34" charset="0"/>
              <a:cs typeface="Arial" panose="020B0604020202020204" pitchFamily="34" charset="0"/>
            </a:rPr>
            <a:t>Splice site mutations</a:t>
          </a:r>
        </a:p>
      </dgm:t>
    </dgm:pt>
    <dgm:pt modelId="{B64993EF-AAE9-504C-90F3-2E27C2D3EEF9}" type="parTrans" cxnId="{6A37B115-11D5-BE41-9883-102B29D35DA1}">
      <dgm:prSet/>
      <dgm:spPr/>
      <dgm:t>
        <a:bodyPr/>
        <a:lstStyle/>
        <a:p>
          <a:endParaRPr lang="en-US"/>
        </a:p>
      </dgm:t>
    </dgm:pt>
    <dgm:pt modelId="{0699431B-FB0B-144D-B49E-CF14C58956D5}" type="sibTrans" cxnId="{6A37B115-11D5-BE41-9883-102B29D35DA1}">
      <dgm:prSet/>
      <dgm:spPr/>
      <dgm:t>
        <a:bodyPr/>
        <a:lstStyle/>
        <a:p>
          <a:endParaRPr lang="en-US"/>
        </a:p>
      </dgm:t>
    </dgm:pt>
    <dgm:pt modelId="{5AB2DEE3-41C6-9245-8DA2-518E214FC50F}" type="pres">
      <dgm:prSet presAssocID="{1562D086-7E87-374C-B960-FC26E0261913}" presName="cycle" presStyleCnt="0">
        <dgm:presLayoutVars>
          <dgm:chMax val="1"/>
          <dgm:dir/>
          <dgm:animLvl val="ctr"/>
          <dgm:resizeHandles val="exact"/>
        </dgm:presLayoutVars>
      </dgm:prSet>
      <dgm:spPr/>
    </dgm:pt>
    <dgm:pt modelId="{BB4F1630-CB81-6847-96D4-DACB9F1516E8}" type="pres">
      <dgm:prSet presAssocID="{E1A98D1C-EAB1-EA45-86B8-85A00B9AE660}" presName="centerShape" presStyleLbl="node0" presStyleIdx="0" presStyleCnt="1"/>
      <dgm:spPr/>
    </dgm:pt>
    <dgm:pt modelId="{DB5D9AF6-FF77-FE40-BC46-7E869C21A6DF}" type="pres">
      <dgm:prSet presAssocID="{04DDFA98-2E6D-E241-B29B-B94BE270065B}" presName="parTrans" presStyleLbl="bgSibTrans2D1" presStyleIdx="0" presStyleCnt="5"/>
      <dgm:spPr/>
    </dgm:pt>
    <dgm:pt modelId="{CF4ADD49-FBA6-9F42-936B-20EA48E1AE7E}" type="pres">
      <dgm:prSet presAssocID="{43F9E4CB-F57D-0141-86EB-A948E2530B1A}" presName="node" presStyleLbl="node1" presStyleIdx="0" presStyleCnt="5">
        <dgm:presLayoutVars>
          <dgm:bulletEnabled val="1"/>
        </dgm:presLayoutVars>
      </dgm:prSet>
      <dgm:spPr/>
    </dgm:pt>
    <dgm:pt modelId="{F428E1AE-E01F-C047-A8D8-D67364A31A12}" type="pres">
      <dgm:prSet presAssocID="{8A68041F-1D08-C44A-A3C4-AEBB9996931D}" presName="parTrans" presStyleLbl="bgSibTrans2D1" presStyleIdx="1" presStyleCnt="5"/>
      <dgm:spPr/>
    </dgm:pt>
    <dgm:pt modelId="{87D895F6-7D03-A745-AB72-43F4CF03F233}" type="pres">
      <dgm:prSet presAssocID="{ED4A7A80-41CC-8842-A68C-FBE39FF04827}" presName="node" presStyleLbl="node1" presStyleIdx="1" presStyleCnt="5">
        <dgm:presLayoutVars>
          <dgm:bulletEnabled val="1"/>
        </dgm:presLayoutVars>
      </dgm:prSet>
      <dgm:spPr/>
    </dgm:pt>
    <dgm:pt modelId="{0CA6A121-5DDC-EE40-A0A9-C057A63B0E0D}" type="pres">
      <dgm:prSet presAssocID="{CF6F5371-8D13-1848-A7DA-0595D846DC28}" presName="parTrans" presStyleLbl="bgSibTrans2D1" presStyleIdx="2" presStyleCnt="5"/>
      <dgm:spPr/>
    </dgm:pt>
    <dgm:pt modelId="{92B43BF6-2503-0849-9927-9E21012185E1}" type="pres">
      <dgm:prSet presAssocID="{63609669-A69D-4B48-8D0F-EBDEC46C5580}" presName="node" presStyleLbl="node1" presStyleIdx="2" presStyleCnt="5">
        <dgm:presLayoutVars>
          <dgm:bulletEnabled val="1"/>
        </dgm:presLayoutVars>
      </dgm:prSet>
      <dgm:spPr/>
    </dgm:pt>
    <dgm:pt modelId="{A2660429-04C2-8E4C-8E63-0870A29BEF7E}" type="pres">
      <dgm:prSet presAssocID="{5EDF0ED3-734A-0541-89D4-6E333297995C}" presName="parTrans" presStyleLbl="bgSibTrans2D1" presStyleIdx="3" presStyleCnt="5"/>
      <dgm:spPr/>
    </dgm:pt>
    <dgm:pt modelId="{5646DF5E-E20E-BB4A-9E9B-C8DD165BB437}" type="pres">
      <dgm:prSet presAssocID="{E31D00A6-6273-CB49-9407-9461C9BA9202}" presName="node" presStyleLbl="node1" presStyleIdx="3" presStyleCnt="5">
        <dgm:presLayoutVars>
          <dgm:bulletEnabled val="1"/>
        </dgm:presLayoutVars>
      </dgm:prSet>
      <dgm:spPr/>
    </dgm:pt>
    <dgm:pt modelId="{5D78E4E0-6986-8C46-8F74-A1ADD8AD3311}" type="pres">
      <dgm:prSet presAssocID="{B64993EF-AAE9-504C-90F3-2E27C2D3EEF9}" presName="parTrans" presStyleLbl="bgSibTrans2D1" presStyleIdx="4" presStyleCnt="5"/>
      <dgm:spPr/>
    </dgm:pt>
    <dgm:pt modelId="{F1E11546-FD02-AC4C-B24E-4C86FFD7B63A}" type="pres">
      <dgm:prSet presAssocID="{A2ED4CB8-71A5-5C46-B0B4-064C6188C947}" presName="node" presStyleLbl="node1" presStyleIdx="4" presStyleCnt="5">
        <dgm:presLayoutVars>
          <dgm:bulletEnabled val="1"/>
        </dgm:presLayoutVars>
      </dgm:prSet>
      <dgm:spPr/>
    </dgm:pt>
  </dgm:ptLst>
  <dgm:cxnLst>
    <dgm:cxn modelId="{0088C505-A85A-9049-876F-57F009512049}" type="presOf" srcId="{A2ED4CB8-71A5-5C46-B0B4-064C6188C947}" destId="{F1E11546-FD02-AC4C-B24E-4C86FFD7B63A}" srcOrd="0" destOrd="0" presId="urn:microsoft.com/office/officeart/2005/8/layout/radial4"/>
    <dgm:cxn modelId="{50FC130D-E03E-854E-BE78-7343F3F1241A}" srcId="{1562D086-7E87-374C-B960-FC26E0261913}" destId="{E1A98D1C-EAB1-EA45-86B8-85A00B9AE660}" srcOrd="0" destOrd="0" parTransId="{C2BB6191-289E-4646-91EE-051B5C6D0C8E}" sibTransId="{088A5811-4ACE-404D-90CF-1FB825080A4D}"/>
    <dgm:cxn modelId="{6A37B115-11D5-BE41-9883-102B29D35DA1}" srcId="{E1A98D1C-EAB1-EA45-86B8-85A00B9AE660}" destId="{A2ED4CB8-71A5-5C46-B0B4-064C6188C947}" srcOrd="4" destOrd="0" parTransId="{B64993EF-AAE9-504C-90F3-2E27C2D3EEF9}" sibTransId="{0699431B-FB0B-144D-B49E-CF14C58956D5}"/>
    <dgm:cxn modelId="{9F5AED15-10DC-D846-8E7A-7D01EDCDD113}" srcId="{E1A98D1C-EAB1-EA45-86B8-85A00B9AE660}" destId="{ED4A7A80-41CC-8842-A68C-FBE39FF04827}" srcOrd="1" destOrd="0" parTransId="{8A68041F-1D08-C44A-A3C4-AEBB9996931D}" sibTransId="{8B1DAA5F-8AA6-2246-A225-ECDB9D28B545}"/>
    <dgm:cxn modelId="{5EDB225B-2D89-7645-8F03-2D19393D6650}" type="presOf" srcId="{1562D086-7E87-374C-B960-FC26E0261913}" destId="{5AB2DEE3-41C6-9245-8DA2-518E214FC50F}" srcOrd="0" destOrd="0" presId="urn:microsoft.com/office/officeart/2005/8/layout/radial4"/>
    <dgm:cxn modelId="{BAF25769-C1C8-FC40-8D8A-F9AEE7F24742}" type="presOf" srcId="{CF6F5371-8D13-1848-A7DA-0595D846DC28}" destId="{0CA6A121-5DDC-EE40-A0A9-C057A63B0E0D}" srcOrd="0" destOrd="0" presId="urn:microsoft.com/office/officeart/2005/8/layout/radial4"/>
    <dgm:cxn modelId="{FC967F53-6E4D-B94F-8942-BE1FDD039FF9}" type="presOf" srcId="{5EDF0ED3-734A-0541-89D4-6E333297995C}" destId="{A2660429-04C2-8E4C-8E63-0870A29BEF7E}" srcOrd="0" destOrd="0" presId="urn:microsoft.com/office/officeart/2005/8/layout/radial4"/>
    <dgm:cxn modelId="{43CBD376-60D3-AD41-9613-69EBB9520A4F}" srcId="{E1A98D1C-EAB1-EA45-86B8-85A00B9AE660}" destId="{43F9E4CB-F57D-0141-86EB-A948E2530B1A}" srcOrd="0" destOrd="0" parTransId="{04DDFA98-2E6D-E241-B29B-B94BE270065B}" sibTransId="{0E6EDE79-F64D-824E-8312-D83716E43370}"/>
    <dgm:cxn modelId="{4CC17098-1FCE-0A46-8B30-48A982A6C62B}" type="presOf" srcId="{B64993EF-AAE9-504C-90F3-2E27C2D3EEF9}" destId="{5D78E4E0-6986-8C46-8F74-A1ADD8AD3311}" srcOrd="0" destOrd="0" presId="urn:microsoft.com/office/officeart/2005/8/layout/radial4"/>
    <dgm:cxn modelId="{983B25A9-CBF9-A24A-ABBA-3F9629CBCC41}" type="presOf" srcId="{ED4A7A80-41CC-8842-A68C-FBE39FF04827}" destId="{87D895F6-7D03-A745-AB72-43F4CF03F233}" srcOrd="0" destOrd="0" presId="urn:microsoft.com/office/officeart/2005/8/layout/radial4"/>
    <dgm:cxn modelId="{93223CC3-0F43-0641-AA85-DB1199F82D50}" type="presOf" srcId="{E1A98D1C-EAB1-EA45-86B8-85A00B9AE660}" destId="{BB4F1630-CB81-6847-96D4-DACB9F1516E8}" srcOrd="0" destOrd="0" presId="urn:microsoft.com/office/officeart/2005/8/layout/radial4"/>
    <dgm:cxn modelId="{8129D4C8-D3EC-A240-B735-FCBE0A5183B7}" type="presOf" srcId="{43F9E4CB-F57D-0141-86EB-A948E2530B1A}" destId="{CF4ADD49-FBA6-9F42-936B-20EA48E1AE7E}" srcOrd="0" destOrd="0" presId="urn:microsoft.com/office/officeart/2005/8/layout/radial4"/>
    <dgm:cxn modelId="{22F423D2-4F69-A84C-9C35-B83260DA3A17}" type="presOf" srcId="{8A68041F-1D08-C44A-A3C4-AEBB9996931D}" destId="{F428E1AE-E01F-C047-A8D8-D67364A31A12}" srcOrd="0" destOrd="0" presId="urn:microsoft.com/office/officeart/2005/8/layout/radial4"/>
    <dgm:cxn modelId="{B871C4D6-C49A-1E4A-B4E9-59E9F83168EC}" type="presOf" srcId="{E31D00A6-6273-CB49-9407-9461C9BA9202}" destId="{5646DF5E-E20E-BB4A-9E9B-C8DD165BB437}" srcOrd="0" destOrd="0" presId="urn:microsoft.com/office/officeart/2005/8/layout/radial4"/>
    <dgm:cxn modelId="{1186F2D6-99F2-334D-9F63-3C450CCBE578}" srcId="{E1A98D1C-EAB1-EA45-86B8-85A00B9AE660}" destId="{E31D00A6-6273-CB49-9407-9461C9BA9202}" srcOrd="3" destOrd="0" parTransId="{5EDF0ED3-734A-0541-89D4-6E333297995C}" sibTransId="{622AC750-7C06-6045-87F5-87E2541DF405}"/>
    <dgm:cxn modelId="{A99B0CD8-CE6D-4A4E-98A4-1D0B798B7606}" srcId="{E1A98D1C-EAB1-EA45-86B8-85A00B9AE660}" destId="{63609669-A69D-4B48-8D0F-EBDEC46C5580}" srcOrd="2" destOrd="0" parTransId="{CF6F5371-8D13-1848-A7DA-0595D846DC28}" sibTransId="{0667F829-EC0C-FF4B-A051-6C38A572899A}"/>
    <dgm:cxn modelId="{816024E4-6664-AD48-B01C-76EADB92D00D}" type="presOf" srcId="{63609669-A69D-4B48-8D0F-EBDEC46C5580}" destId="{92B43BF6-2503-0849-9927-9E21012185E1}" srcOrd="0" destOrd="0" presId="urn:microsoft.com/office/officeart/2005/8/layout/radial4"/>
    <dgm:cxn modelId="{38A58BE6-D58E-8049-AE90-BAC66C239AB3}" type="presOf" srcId="{04DDFA98-2E6D-E241-B29B-B94BE270065B}" destId="{DB5D9AF6-FF77-FE40-BC46-7E869C21A6DF}" srcOrd="0" destOrd="0" presId="urn:microsoft.com/office/officeart/2005/8/layout/radial4"/>
    <dgm:cxn modelId="{F9F3EED8-73FF-3742-A0D9-1C29C668EAB4}" type="presParOf" srcId="{5AB2DEE3-41C6-9245-8DA2-518E214FC50F}" destId="{BB4F1630-CB81-6847-96D4-DACB9F1516E8}" srcOrd="0" destOrd="0" presId="urn:microsoft.com/office/officeart/2005/8/layout/radial4"/>
    <dgm:cxn modelId="{6DCB5D1C-29B4-9A4A-AA61-A3C870F35BD1}" type="presParOf" srcId="{5AB2DEE3-41C6-9245-8DA2-518E214FC50F}" destId="{DB5D9AF6-FF77-FE40-BC46-7E869C21A6DF}" srcOrd="1" destOrd="0" presId="urn:microsoft.com/office/officeart/2005/8/layout/radial4"/>
    <dgm:cxn modelId="{DFE1DF72-57D9-414E-BADD-22D3C016FB67}" type="presParOf" srcId="{5AB2DEE3-41C6-9245-8DA2-518E214FC50F}" destId="{CF4ADD49-FBA6-9F42-936B-20EA48E1AE7E}" srcOrd="2" destOrd="0" presId="urn:microsoft.com/office/officeart/2005/8/layout/radial4"/>
    <dgm:cxn modelId="{4E6DDF7F-2A4B-D34F-AC2F-FE50AC6C4527}" type="presParOf" srcId="{5AB2DEE3-41C6-9245-8DA2-518E214FC50F}" destId="{F428E1AE-E01F-C047-A8D8-D67364A31A12}" srcOrd="3" destOrd="0" presId="urn:microsoft.com/office/officeart/2005/8/layout/radial4"/>
    <dgm:cxn modelId="{F4886A08-943D-4749-B3BA-2BF437FA54F9}" type="presParOf" srcId="{5AB2DEE3-41C6-9245-8DA2-518E214FC50F}" destId="{87D895F6-7D03-A745-AB72-43F4CF03F233}" srcOrd="4" destOrd="0" presId="urn:microsoft.com/office/officeart/2005/8/layout/radial4"/>
    <dgm:cxn modelId="{504B318D-EC16-7F4C-8835-2FD38EE29DF5}" type="presParOf" srcId="{5AB2DEE3-41C6-9245-8DA2-518E214FC50F}" destId="{0CA6A121-5DDC-EE40-A0A9-C057A63B0E0D}" srcOrd="5" destOrd="0" presId="urn:microsoft.com/office/officeart/2005/8/layout/radial4"/>
    <dgm:cxn modelId="{A0EBEF17-3B74-204F-9A66-9CDECEF1DA05}" type="presParOf" srcId="{5AB2DEE3-41C6-9245-8DA2-518E214FC50F}" destId="{92B43BF6-2503-0849-9927-9E21012185E1}" srcOrd="6" destOrd="0" presId="urn:microsoft.com/office/officeart/2005/8/layout/radial4"/>
    <dgm:cxn modelId="{6CE00B4D-56E0-9448-AC0D-5B9873D7CB1F}" type="presParOf" srcId="{5AB2DEE3-41C6-9245-8DA2-518E214FC50F}" destId="{A2660429-04C2-8E4C-8E63-0870A29BEF7E}" srcOrd="7" destOrd="0" presId="urn:microsoft.com/office/officeart/2005/8/layout/radial4"/>
    <dgm:cxn modelId="{5E30B56C-5A98-794E-A2A9-6BA802C08B70}" type="presParOf" srcId="{5AB2DEE3-41C6-9245-8DA2-518E214FC50F}" destId="{5646DF5E-E20E-BB4A-9E9B-C8DD165BB437}" srcOrd="8" destOrd="0" presId="urn:microsoft.com/office/officeart/2005/8/layout/radial4"/>
    <dgm:cxn modelId="{5B75D759-808A-D449-A525-68A0577610C5}" type="presParOf" srcId="{5AB2DEE3-41C6-9245-8DA2-518E214FC50F}" destId="{5D78E4E0-6986-8C46-8F74-A1ADD8AD3311}" srcOrd="9" destOrd="0" presId="urn:microsoft.com/office/officeart/2005/8/layout/radial4"/>
    <dgm:cxn modelId="{A1A632AD-2C60-0543-B966-C8B289A33018}" type="presParOf" srcId="{5AB2DEE3-41C6-9245-8DA2-518E214FC50F}" destId="{F1E11546-FD02-AC4C-B24E-4C86FFD7B63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F1630-CB81-6847-96D4-DACB9F1516E8}">
      <dsp:nvSpPr>
        <dsp:cNvPr id="0" name=""/>
        <dsp:cNvSpPr/>
      </dsp:nvSpPr>
      <dsp:spPr>
        <a:xfrm>
          <a:off x="4864325" y="2505972"/>
          <a:ext cx="1853749" cy="1853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Disease-causing variant</a:t>
          </a:r>
        </a:p>
      </dsp:txBody>
      <dsp:txXfrm>
        <a:off x="5135800" y="2777447"/>
        <a:ext cx="1310799" cy="1310799"/>
      </dsp:txXfrm>
    </dsp:sp>
    <dsp:sp modelId="{DB5D9AF6-FF77-FE40-BC46-7E869C21A6DF}">
      <dsp:nvSpPr>
        <dsp:cNvPr id="0" name=""/>
        <dsp:cNvSpPr/>
      </dsp:nvSpPr>
      <dsp:spPr>
        <a:xfrm rot="10800000">
          <a:off x="3063536" y="3168688"/>
          <a:ext cx="1701745" cy="52831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4ADD49-FBA6-9F42-936B-20EA48E1AE7E}">
      <dsp:nvSpPr>
        <dsp:cNvPr id="0" name=""/>
        <dsp:cNvSpPr/>
      </dsp:nvSpPr>
      <dsp:spPr>
        <a:xfrm>
          <a:off x="2183005" y="2728422"/>
          <a:ext cx="1761062" cy="14088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Point mutation</a:t>
          </a:r>
        </a:p>
      </dsp:txBody>
      <dsp:txXfrm>
        <a:off x="2224269" y="2769686"/>
        <a:ext cx="1678534" cy="1326321"/>
      </dsp:txXfrm>
    </dsp:sp>
    <dsp:sp modelId="{F428E1AE-E01F-C047-A8D8-D67364A31A12}">
      <dsp:nvSpPr>
        <dsp:cNvPr id="0" name=""/>
        <dsp:cNvSpPr/>
      </dsp:nvSpPr>
      <dsp:spPr>
        <a:xfrm rot="13500000">
          <a:off x="3613235" y="1841596"/>
          <a:ext cx="1701745" cy="52831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D895F6-7D03-A745-AB72-43F4CF03F233}">
      <dsp:nvSpPr>
        <dsp:cNvPr id="0" name=""/>
        <dsp:cNvSpPr/>
      </dsp:nvSpPr>
      <dsp:spPr>
        <a:xfrm>
          <a:off x="2981919" y="799673"/>
          <a:ext cx="1761062" cy="14088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Large deletion or duplication</a:t>
          </a:r>
        </a:p>
      </dsp:txBody>
      <dsp:txXfrm>
        <a:off x="3023183" y="840937"/>
        <a:ext cx="1678534" cy="1326321"/>
      </dsp:txXfrm>
    </dsp:sp>
    <dsp:sp modelId="{0CA6A121-5DDC-EE40-A0A9-C057A63B0E0D}">
      <dsp:nvSpPr>
        <dsp:cNvPr id="0" name=""/>
        <dsp:cNvSpPr/>
      </dsp:nvSpPr>
      <dsp:spPr>
        <a:xfrm rot="16200000">
          <a:off x="4940327" y="1291897"/>
          <a:ext cx="1701745" cy="52831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43BF6-2503-0849-9927-9E21012185E1}">
      <dsp:nvSpPr>
        <dsp:cNvPr id="0" name=""/>
        <dsp:cNvSpPr/>
      </dsp:nvSpPr>
      <dsp:spPr>
        <a:xfrm>
          <a:off x="4910668" y="758"/>
          <a:ext cx="1761062" cy="14088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Frameshift mutation</a:t>
          </a:r>
        </a:p>
      </dsp:txBody>
      <dsp:txXfrm>
        <a:off x="4951932" y="42022"/>
        <a:ext cx="1678534" cy="1326321"/>
      </dsp:txXfrm>
    </dsp:sp>
    <dsp:sp modelId="{A2660429-04C2-8E4C-8E63-0870A29BEF7E}">
      <dsp:nvSpPr>
        <dsp:cNvPr id="0" name=""/>
        <dsp:cNvSpPr/>
      </dsp:nvSpPr>
      <dsp:spPr>
        <a:xfrm rot="18900000">
          <a:off x="6267418" y="1841596"/>
          <a:ext cx="1701745" cy="52831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6DF5E-E20E-BB4A-9E9B-C8DD165BB437}">
      <dsp:nvSpPr>
        <dsp:cNvPr id="0" name=""/>
        <dsp:cNvSpPr/>
      </dsp:nvSpPr>
      <dsp:spPr>
        <a:xfrm>
          <a:off x="6839418" y="799673"/>
          <a:ext cx="1761062" cy="14088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Repeat expansion</a:t>
          </a:r>
        </a:p>
      </dsp:txBody>
      <dsp:txXfrm>
        <a:off x="6880682" y="840937"/>
        <a:ext cx="1678534" cy="1326321"/>
      </dsp:txXfrm>
    </dsp:sp>
    <dsp:sp modelId="{5D78E4E0-6986-8C46-8F74-A1ADD8AD3311}">
      <dsp:nvSpPr>
        <dsp:cNvPr id="0" name=""/>
        <dsp:cNvSpPr/>
      </dsp:nvSpPr>
      <dsp:spPr>
        <a:xfrm>
          <a:off x="6817118" y="3168688"/>
          <a:ext cx="1701745" cy="52831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11546-FD02-AC4C-B24E-4C86FFD7B63A}">
      <dsp:nvSpPr>
        <dsp:cNvPr id="0" name=""/>
        <dsp:cNvSpPr/>
      </dsp:nvSpPr>
      <dsp:spPr>
        <a:xfrm>
          <a:off x="7638332" y="2728422"/>
          <a:ext cx="1761062" cy="140884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Splice site mutations</a:t>
          </a:r>
        </a:p>
      </dsp:txBody>
      <dsp:txXfrm>
        <a:off x="7679596" y="2769686"/>
        <a:ext cx="1678534" cy="13263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7DEB36-E09F-4AC3-9FBC-FB5277FF479F}" type="datetimeFigureOut">
              <a:rPr lang="en-US" smtClean="0"/>
              <a:t>1/7/2020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4BF008E-02D9-43F1-9A88-A0193AA4FF88}" type="slidenum">
              <a:rPr lang="en-US" smtClean="0"/>
              <a:t>‹#›</a:t>
            </a:fld>
            <a:endParaRPr lang="en-US" dirty="0"/>
          </a:p>
        </p:txBody>
      </p:sp>
    </p:spTree>
    <p:extLst>
      <p:ext uri="{BB962C8B-B14F-4D97-AF65-F5344CB8AC3E}">
        <p14:creationId xmlns:p14="http://schemas.microsoft.com/office/powerpoint/2010/main" val="309451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AAE6B9-41E3-4BEC-825A-880C32ED2526}" type="datetimeFigureOut">
              <a:rPr lang="en-US" smtClean="0"/>
              <a:t>1/7/2020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A768E-7E44-40D6-AAEA-1843133FCFF7}" type="slidenum">
              <a:rPr lang="en-US" smtClean="0"/>
              <a:t>‹#›</a:t>
            </a:fld>
            <a:endParaRPr lang="en-US" dirty="0"/>
          </a:p>
        </p:txBody>
      </p:sp>
    </p:spTree>
    <p:extLst>
      <p:ext uri="{BB962C8B-B14F-4D97-AF65-F5344CB8AC3E}">
        <p14:creationId xmlns:p14="http://schemas.microsoft.com/office/powerpoint/2010/main" val="250648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rkinelmergenomics.com/lanternproject/"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raregenomes.org/limb-girdle-muscular-dystrophy" TargetMode="External"/><Relationship Id="rId4" Type="http://schemas.openxmlformats.org/officeDocument/2006/relationships/hyperlink" Target="https://www.invitae.com/en/sma-identified/"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my.clevelandclinic.org/health/diseases/16749-arrhythmia" TargetMode="External"/><Relationship Id="rId3" Type="http://schemas.openxmlformats.org/officeDocument/2006/relationships/hyperlink" Target="https://www.parentprojectmd.org/about-duchenne/decode-duchenne/" TargetMode="External"/><Relationship Id="rId7" Type="http://schemas.openxmlformats.org/officeDocument/2006/relationships/hyperlink" Target="https://www.mayoclinic.org/diseases-conditions/cardiomyopathy/symptoms-causes/syc-2037070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rarediseases.org/rare-diseases/lysosomal-storage-disorders/" TargetMode="External"/><Relationship Id="rId5" Type="http://schemas.openxmlformats.org/officeDocument/2006/relationships/hyperlink" Target="https://www.mayoclinic.org/diseases-conditions/prostate-cancer/symptoms-causes/syc-20353087" TargetMode="External"/><Relationship Id="rId4" Type="http://schemas.openxmlformats.org/officeDocument/2006/relationships/hyperlink" Target="https://www.invitae.com/en/detect-muscular-dystrophy/"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k2d.com/hc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umdf.org/umdf-genetic-testing-program/"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mda.org/disease/duchenne-muscular-dystrophy" TargetMode="External"/><Relationship Id="rId3" Type="http://schemas.openxmlformats.org/officeDocument/2006/relationships/hyperlink" Target="https://www.cdc.gov/newbornscreening/index.html" TargetMode="External"/><Relationship Id="rId7" Type="http://schemas.openxmlformats.org/officeDocument/2006/relationships/hyperlink" Target="https://strongly.mda.org/mda-moves-newborn-screening-forward-in-new-partnership-with-cure-sma/" TargetMode="External"/><Relationship Id="rId12" Type="http://schemas.openxmlformats.org/officeDocument/2006/relationships/hyperlink" Target="https://www.mayoclinic.org/"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preventiongenetics.com/ClinicalTesting/TestCategory/targetedTesting.php" TargetMode="External"/><Relationship Id="rId11" Type="http://schemas.openxmlformats.org/officeDocument/2006/relationships/hyperlink" Target="https://uoregon.edu/" TargetMode="External"/><Relationship Id="rId5" Type="http://schemas.openxmlformats.org/officeDocument/2006/relationships/hyperlink" Target="https://www.illumina.com/company/ihope.html" TargetMode="External"/><Relationship Id="rId10" Type="http://schemas.openxmlformats.org/officeDocument/2006/relationships/hyperlink" Target="https://wustl.edu/" TargetMode="External"/><Relationship Id="rId4" Type="http://schemas.openxmlformats.org/officeDocument/2006/relationships/hyperlink" Target="https://commonfund.nih.gov/diseases" TargetMode="External"/><Relationship Id="rId9" Type="http://schemas.openxmlformats.org/officeDocument/2006/relationships/hyperlink" Target="https://www.bcm.edu/"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onlinelibrary.wiley.com/doi/10.1002/humu.22858/ful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dx.doi.org/10.1002/humu.2285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usclegenetable.f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genetests.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a:t>
            </a:fld>
            <a:endParaRPr lang="en-US" dirty="0"/>
          </a:p>
        </p:txBody>
      </p:sp>
    </p:spTree>
    <p:extLst>
      <p:ext uri="{BB962C8B-B14F-4D97-AF65-F5344CB8AC3E}">
        <p14:creationId xmlns:p14="http://schemas.microsoft.com/office/powerpoint/2010/main" val="160298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b="0" i="0" u="none" baseline="0" dirty="0" err="1"/>
              <a:t>Ghaoui</a:t>
            </a:r>
            <a:r>
              <a:rPr lang="en-US" b="0" i="0" u="none" baseline="0" dirty="0"/>
              <a:t>, R., S. T. Cooper, M. </a:t>
            </a:r>
            <a:r>
              <a:rPr lang="en-US" b="0" i="0" u="none" baseline="0" dirty="0" err="1"/>
              <a:t>Lek</a:t>
            </a:r>
            <a:r>
              <a:rPr lang="en-US" b="0" i="0" u="none" baseline="0" dirty="0"/>
              <a:t>, K. Jones, A. Corbett, S. W. </a:t>
            </a:r>
            <a:r>
              <a:rPr lang="en-US" b="0" i="0" u="none" baseline="0" dirty="0" err="1"/>
              <a:t>Reddel</a:t>
            </a:r>
            <a:r>
              <a:rPr lang="en-US" b="0" i="0" u="none" baseline="0" dirty="0"/>
              <a:t>, M. Needham, C. Liang, L. B. Waddell, G. Nicholson, G. O'Grady, S. Kaur, R. Ong, M. Davis, C. M. Sue, N. G. Laing, K. N. North, D. G. MacArthur and N. F. Clarke (2015). "Use of Whole-Exome Sequencing for Diagnosis of Limb-Girdle Muscular Dystrophy: Outcomes and Lessons Learned." </a:t>
            </a:r>
            <a:r>
              <a:rPr lang="en-US" b="0" i="1" u="none" baseline="0" dirty="0"/>
              <a:t>JAMA </a:t>
            </a:r>
            <a:r>
              <a:rPr lang="en-US" b="0" i="1" u="none" baseline="0" dirty="0" err="1"/>
              <a:t>Neurol</a:t>
            </a:r>
            <a:r>
              <a:rPr lang="en-US" b="0" i="0" u="none" baseline="0" dirty="0"/>
              <a:t> </a:t>
            </a:r>
            <a:r>
              <a:rPr lang="en-US" b="1" i="0" u="none" baseline="0" dirty="0"/>
              <a:t>72</a:t>
            </a:r>
            <a:r>
              <a:rPr lang="en-US" b="0" i="0" u="none" baseline="0" dirty="0"/>
              <a:t>(12):1424-1432.</a:t>
            </a:r>
          </a:p>
          <a:p>
            <a:endParaRPr lang="en-US" u="sng" dirty="0"/>
          </a:p>
          <a:p>
            <a:r>
              <a:rPr lang="en-US" u="sng" dirty="0"/>
              <a:t>Notes</a:t>
            </a:r>
          </a:p>
          <a:p>
            <a:endParaRPr lang="en-US" u="sng" dirty="0"/>
          </a:p>
          <a:p>
            <a:endParaRPr lang="en-US" u="sng" dirty="0"/>
          </a:p>
          <a:p>
            <a:r>
              <a:rPr lang="en-US" u="sng" dirty="0"/>
              <a:t>Definitions</a:t>
            </a:r>
          </a:p>
          <a:p>
            <a:r>
              <a:rPr lang="en-US" sz="1200" b="0" i="0" kern="1200" dirty="0">
                <a:solidFill>
                  <a:schemeClr val="tx1"/>
                </a:solidFill>
                <a:effectLst/>
                <a:latin typeface="+mn-lt"/>
                <a:ea typeface="+mn-ea"/>
                <a:cs typeface="+mn-cs"/>
              </a:rPr>
              <a:t>Proband</a:t>
            </a:r>
            <a:r>
              <a:rPr lang="en-US" sz="1200" b="1" i="0" kern="1200" dirty="0">
                <a:solidFill>
                  <a:schemeClr val="tx1"/>
                </a:solidFill>
                <a:effectLst/>
                <a:latin typeface="+mn-lt"/>
                <a:ea typeface="+mn-ea"/>
                <a:cs typeface="+mn-cs"/>
              </a:rPr>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kern="1200" dirty="0">
                <a:solidFill>
                  <a:schemeClr val="tx1"/>
                </a:solidFill>
                <a:effectLst/>
                <a:latin typeface="+mn-lt"/>
                <a:ea typeface="+mn-ea"/>
                <a:cs typeface="+mn-cs"/>
              </a:rPr>
              <a:t> An individual affected with a genetic</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disorder who is the first subject in a study.</a:t>
            </a:r>
          </a:p>
          <a:p>
            <a:endParaRPr lang="en-US" dirty="0"/>
          </a:p>
          <a:p>
            <a:r>
              <a:rPr lang="en-US" dirty="0"/>
              <a:t>SNP analysis</a:t>
            </a:r>
            <a:r>
              <a:rPr lang="en-US" baseline="0" dirty="0"/>
              <a:t> </a:t>
            </a:r>
            <a:r>
              <a:rPr lang="en-US" sz="1200" dirty="0">
                <a:solidFill>
                  <a:schemeClr val="tx1">
                    <a:lumMod val="50000"/>
                  </a:schemeClr>
                </a:solidFill>
                <a:latin typeface="Arial" panose="020B0604020202020204" pitchFamily="34" charset="0"/>
                <a:cs typeface="Arial" panose="020B0604020202020204" pitchFamily="34" charset="0"/>
              </a:rPr>
              <a:t>—</a:t>
            </a:r>
            <a:r>
              <a:rPr lang="en-US" baseline="0" dirty="0"/>
              <a:t> Detection of single nucleotide polymorphisms (SNPs), which are </a:t>
            </a:r>
            <a:r>
              <a:rPr lang="en-US" sz="1200" b="0" i="0" kern="1200" dirty="0">
                <a:solidFill>
                  <a:schemeClr val="tx1"/>
                </a:solidFill>
                <a:effectLst/>
                <a:latin typeface="+mn-lt"/>
                <a:ea typeface="+mn-ea"/>
                <a:cs typeface="+mn-cs"/>
              </a:rPr>
              <a:t>DNA sequence variations that occur when a single nucleotide (A, T, C, or G) in the genome sequence is altered. Each individual has many SNPs that together create a unique DNA pattern for that person. If a particular</a:t>
            </a:r>
            <a:r>
              <a:rPr lang="en-US" sz="1200" b="0" i="0" kern="1200" baseline="0" dirty="0">
                <a:solidFill>
                  <a:schemeClr val="tx1"/>
                </a:solidFill>
                <a:effectLst/>
                <a:latin typeface="+mn-lt"/>
                <a:ea typeface="+mn-ea"/>
                <a:cs typeface="+mn-cs"/>
              </a:rPr>
              <a:t> SNP occurs in less than 1% of the population, it is considered a mutation. Some SNPs are associated with disease.</a:t>
            </a:r>
            <a:endParaRPr lang="en-US"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11</a:t>
            </a:fld>
            <a:endParaRPr lang="en-US" dirty="0"/>
          </a:p>
        </p:txBody>
      </p:sp>
    </p:spTree>
    <p:extLst>
      <p:ext uri="{BB962C8B-B14F-4D97-AF65-F5344CB8AC3E}">
        <p14:creationId xmlns:p14="http://schemas.microsoft.com/office/powerpoint/2010/main" val="274341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sng" strike="noStrike" kern="1200" dirty="0">
                <a:solidFill>
                  <a:schemeClr val="tx1"/>
                </a:solidFill>
                <a:effectLst/>
                <a:latin typeface="+mn-lt"/>
                <a:ea typeface="+mn-ea"/>
                <a:cs typeface="+mn-cs"/>
              </a:rPr>
              <a:t>References</a:t>
            </a:r>
            <a:r>
              <a:rPr lang="en-US" sz="1200" b="0" i="0" u="none" strike="noStrike" kern="1200" dirty="0">
                <a:solidFill>
                  <a:schemeClr val="tx1"/>
                </a:solidFill>
                <a:effectLst/>
                <a:latin typeface="+mn-lt"/>
                <a:ea typeface="+mn-ea"/>
                <a:cs typeface="+mn-cs"/>
              </a:rPr>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u="none" strike="noStrike" kern="1200" dirty="0">
                <a:solidFill>
                  <a:schemeClr val="tx1"/>
                </a:solidFill>
                <a:effectLst/>
                <a:latin typeface="+mn-lt"/>
                <a:ea typeface="+mn-ea"/>
                <a:cs typeface="+mn-cs"/>
              </a:rPr>
              <a:t> A</a:t>
            </a:r>
            <a:r>
              <a:rPr lang="en-US" sz="1200" b="0" i="0" u="none" strike="noStrike" kern="1200" baseline="0" dirty="0">
                <a:solidFill>
                  <a:schemeClr val="tx1"/>
                </a:solidFill>
                <a:effectLst/>
                <a:latin typeface="+mn-lt"/>
                <a:ea typeface="+mn-ea"/>
                <a:cs typeface="+mn-cs"/>
              </a:rPr>
              <a:t> number of reviews discuss the various types of genetic testing available for NMD. A few recent reviews are listed here.</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Laing, N. G. (2012). "Genetics of neuromuscular disorders." </a:t>
            </a:r>
            <a:r>
              <a:rPr lang="fr-FR" sz="1200" b="0" i="1" u="none" strike="noStrike" kern="1200" baseline="0" dirty="0">
                <a:solidFill>
                  <a:schemeClr val="tx1"/>
                </a:solidFill>
                <a:effectLst/>
                <a:latin typeface="+mn-lt"/>
                <a:ea typeface="+mn-ea"/>
                <a:cs typeface="+mn-cs"/>
              </a:rPr>
              <a:t>Crit Rev Clin Lab Sci</a:t>
            </a:r>
            <a:r>
              <a:rPr lang="fr-FR" sz="1200" b="0" i="0" u="none" strike="noStrike" kern="1200" baseline="0" dirty="0">
                <a:solidFill>
                  <a:schemeClr val="tx1"/>
                </a:solidFill>
                <a:effectLst/>
                <a:latin typeface="+mn-lt"/>
                <a:ea typeface="+mn-ea"/>
                <a:cs typeface="+mn-cs"/>
              </a:rPr>
              <a:t> </a:t>
            </a:r>
            <a:r>
              <a:rPr lang="fr-FR" sz="1200" b="1" i="0" u="none" strike="noStrike" kern="1200" baseline="0" dirty="0">
                <a:solidFill>
                  <a:schemeClr val="tx1"/>
                </a:solidFill>
                <a:effectLst/>
                <a:latin typeface="+mn-lt"/>
                <a:ea typeface="+mn-ea"/>
                <a:cs typeface="+mn-cs"/>
              </a:rPr>
              <a:t>49</a:t>
            </a:r>
            <a:r>
              <a:rPr lang="fr-FR" sz="1200" b="0" i="0" u="none" strike="noStrike" kern="1200" baseline="0" dirty="0">
                <a:solidFill>
                  <a:schemeClr val="tx1"/>
                </a:solidFill>
                <a:effectLst/>
                <a:latin typeface="+mn-lt"/>
                <a:ea typeface="+mn-ea"/>
                <a:cs typeface="+mn-cs"/>
              </a:rPr>
              <a:t>(2):33-48.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Biancalana, V. and J. Laporte (2015). "Diagnostic use of Massively Parallel Sequencing in Neuromuscular Diseases: Towards an Integrated Diagnosis." </a:t>
            </a:r>
            <a:r>
              <a:rPr lang="en-US" sz="1200" b="0" i="1" u="none" strike="noStrike" kern="1200" baseline="0" dirty="0">
                <a:solidFill>
                  <a:schemeClr val="tx1"/>
                </a:solidFill>
                <a:effectLst/>
                <a:latin typeface="+mn-lt"/>
                <a:ea typeface="+mn-ea"/>
                <a:cs typeface="+mn-cs"/>
              </a:rPr>
              <a:t>J Neuromuscul Dis</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2</a:t>
            </a:r>
            <a:r>
              <a:rPr lang="en-US" sz="1200" b="0" i="0" u="none" strike="noStrike" kern="1200" baseline="0" dirty="0">
                <a:solidFill>
                  <a:schemeClr val="tx1"/>
                </a:solidFill>
                <a:effectLst/>
                <a:latin typeface="+mn-lt"/>
                <a:ea typeface="+mn-ea"/>
                <a:cs typeface="+mn-cs"/>
              </a:rPr>
              <a:t>(3):193-203.</a:t>
            </a:r>
            <a:endParaRPr lang="fr-FR" sz="1200" b="1" i="0" u="none" strike="noStrike" kern="1200" baseline="0" dirty="0">
              <a:solidFill>
                <a:schemeClr val="tx1"/>
              </a:solidFill>
              <a:effectLst/>
              <a:latin typeface="+mn-lt"/>
              <a:ea typeface="+mn-ea"/>
              <a:cs typeface="+mn-cs"/>
            </a:endParaRP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Orengo, J. P., Murdock, D.R. (2019). "Genetic Testing in Neuromuscular Disorders." </a:t>
            </a:r>
            <a:r>
              <a:rPr lang="en-US" sz="1200" b="0" i="1" u="none" strike="noStrike" kern="1200" baseline="0" dirty="0">
                <a:solidFill>
                  <a:schemeClr val="tx1"/>
                </a:solidFill>
                <a:effectLst/>
                <a:latin typeface="+mn-lt"/>
                <a:ea typeface="+mn-ea"/>
                <a:cs typeface="+mn-cs"/>
              </a:rPr>
              <a:t>Practical Neurology</a:t>
            </a:r>
            <a:r>
              <a:rPr lang="en-US" sz="1200" b="0" i="0" u="none" strike="noStrike" kern="1200" baseline="0" dirty="0">
                <a:solidFill>
                  <a:schemeClr val="tx1"/>
                </a:solidFill>
                <a:effectLst/>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Notes</a:t>
            </a:r>
          </a:p>
          <a:p>
            <a:endParaRPr lang="en-US"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12</a:t>
            </a:fld>
            <a:endParaRPr lang="en-US" dirty="0"/>
          </a:p>
        </p:txBody>
      </p:sp>
    </p:spTree>
    <p:extLst>
      <p:ext uri="{BB962C8B-B14F-4D97-AF65-F5344CB8AC3E}">
        <p14:creationId xmlns:p14="http://schemas.microsoft.com/office/powerpoint/2010/main" val="390637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sng" strike="noStrike" kern="1200" dirty="0">
                <a:solidFill>
                  <a:schemeClr val="tx1"/>
                </a:solidFill>
                <a:effectLst/>
                <a:latin typeface="+mn-lt"/>
                <a:ea typeface="+mn-ea"/>
                <a:cs typeface="+mn-cs"/>
              </a:rPr>
              <a:t>References</a:t>
            </a:r>
            <a:r>
              <a:rPr lang="en-US" sz="1200" b="0" i="0" u="none" strike="noStrike" kern="1200" dirty="0">
                <a:solidFill>
                  <a:schemeClr val="tx1"/>
                </a:solidFill>
                <a:effectLst/>
                <a:latin typeface="+mn-lt"/>
                <a:ea typeface="+mn-ea"/>
                <a:cs typeface="+mn-cs"/>
              </a:rPr>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u="none" strike="noStrike" kern="1200" dirty="0">
                <a:solidFill>
                  <a:schemeClr val="tx1"/>
                </a:solidFill>
                <a:effectLst/>
                <a:latin typeface="+mn-lt"/>
                <a:ea typeface="+mn-ea"/>
                <a:cs typeface="+mn-cs"/>
              </a:rPr>
              <a:t> A</a:t>
            </a:r>
            <a:r>
              <a:rPr lang="en-US" sz="1200" b="0" i="0" u="none" strike="noStrike" kern="1200" baseline="0" dirty="0">
                <a:solidFill>
                  <a:schemeClr val="tx1"/>
                </a:solidFill>
                <a:effectLst/>
                <a:latin typeface="+mn-lt"/>
                <a:ea typeface="+mn-ea"/>
                <a:cs typeface="+mn-cs"/>
              </a:rPr>
              <a:t> number of reviews discuss the various types of genetic testing available for NMD. A few recent reviews are listed here.</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Laing, N. G. (2012). "Genetics of neuromuscular disorders." </a:t>
            </a:r>
            <a:r>
              <a:rPr lang="fr-FR" sz="1200" b="0" i="1" u="none" strike="noStrike" kern="1200" baseline="0" dirty="0">
                <a:solidFill>
                  <a:schemeClr val="tx1"/>
                </a:solidFill>
                <a:effectLst/>
                <a:latin typeface="+mn-lt"/>
                <a:ea typeface="+mn-ea"/>
                <a:cs typeface="+mn-cs"/>
              </a:rPr>
              <a:t>Crit Rev Clin Lab Sci</a:t>
            </a:r>
            <a:r>
              <a:rPr lang="fr-FR" sz="1200" b="0" i="0" u="none" strike="noStrike" kern="1200" baseline="0" dirty="0">
                <a:solidFill>
                  <a:schemeClr val="tx1"/>
                </a:solidFill>
                <a:effectLst/>
                <a:latin typeface="+mn-lt"/>
                <a:ea typeface="+mn-ea"/>
                <a:cs typeface="+mn-cs"/>
              </a:rPr>
              <a:t> </a:t>
            </a:r>
            <a:r>
              <a:rPr lang="fr-FR" sz="1200" b="1" i="0" u="none" strike="noStrike" kern="1200" baseline="0" dirty="0">
                <a:solidFill>
                  <a:schemeClr val="tx1"/>
                </a:solidFill>
                <a:effectLst/>
                <a:latin typeface="+mn-lt"/>
                <a:ea typeface="+mn-ea"/>
                <a:cs typeface="+mn-cs"/>
              </a:rPr>
              <a:t>49</a:t>
            </a:r>
            <a:r>
              <a:rPr lang="fr-FR" sz="1200" b="0" i="0" u="none" strike="noStrike" kern="1200" baseline="0" dirty="0">
                <a:solidFill>
                  <a:schemeClr val="tx1"/>
                </a:solidFill>
                <a:effectLst/>
                <a:latin typeface="+mn-lt"/>
                <a:ea typeface="+mn-ea"/>
                <a:cs typeface="+mn-cs"/>
              </a:rPr>
              <a:t>(2):33-48.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Biancalana, V. and J. Laporte (2015). "Diagnostic use of Massively Parallel Sequencing in Neuromuscular Diseases: Towards an Integrated Diagnosis." </a:t>
            </a:r>
            <a:r>
              <a:rPr lang="en-US" sz="1200" b="0" i="1" u="none" strike="noStrike" kern="1200" baseline="0" dirty="0">
                <a:solidFill>
                  <a:schemeClr val="tx1"/>
                </a:solidFill>
                <a:effectLst/>
                <a:latin typeface="+mn-lt"/>
                <a:ea typeface="+mn-ea"/>
                <a:cs typeface="+mn-cs"/>
              </a:rPr>
              <a:t>J Neuromuscul Dis</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2</a:t>
            </a:r>
            <a:r>
              <a:rPr lang="en-US" sz="1200" b="0" i="0" u="none" strike="noStrike" kern="1200" baseline="0" dirty="0">
                <a:solidFill>
                  <a:schemeClr val="tx1"/>
                </a:solidFill>
                <a:effectLst/>
                <a:latin typeface="+mn-lt"/>
                <a:ea typeface="+mn-ea"/>
                <a:cs typeface="+mn-cs"/>
              </a:rPr>
              <a:t>(3):193-203.</a:t>
            </a:r>
            <a:endParaRPr lang="fr-FR" sz="1200" b="1" i="0" u="none" strike="noStrike" kern="1200" baseline="0" dirty="0">
              <a:solidFill>
                <a:schemeClr val="tx1"/>
              </a:solidFill>
              <a:effectLst/>
              <a:latin typeface="+mn-lt"/>
              <a:ea typeface="+mn-ea"/>
              <a:cs typeface="+mn-cs"/>
            </a:endParaRP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Orengo, J. P., Murdock, D.R. (2019). "Genetic Testing in Neuromuscular Disorders." </a:t>
            </a:r>
            <a:r>
              <a:rPr lang="en-US" sz="1200" b="0" i="1" u="none" strike="noStrike" kern="1200" baseline="0" dirty="0">
                <a:solidFill>
                  <a:schemeClr val="tx1"/>
                </a:solidFill>
                <a:effectLst/>
                <a:latin typeface="+mn-lt"/>
                <a:ea typeface="+mn-ea"/>
                <a:cs typeface="+mn-cs"/>
              </a:rPr>
              <a:t>Practical Neurology</a:t>
            </a:r>
            <a:r>
              <a:rPr lang="en-US" sz="1200" b="0" i="0" u="none" strike="noStrike" kern="1200" baseline="0" dirty="0">
                <a:solidFill>
                  <a:schemeClr val="tx1"/>
                </a:solidFill>
                <a:effectLst/>
                <a:latin typeface="+mn-lt"/>
                <a:ea typeface="+mn-ea"/>
                <a:cs typeface="+mn-cs"/>
              </a:rPr>
              <a:t>.</a:t>
            </a:r>
          </a:p>
          <a:p>
            <a:endParaRPr lang="en-US" dirty="0"/>
          </a:p>
          <a:p>
            <a:r>
              <a:rPr lang="en-US" u="sng" dirty="0"/>
              <a:t>Notes</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13</a:t>
            </a:fld>
            <a:endParaRPr lang="en-US" dirty="0"/>
          </a:p>
        </p:txBody>
      </p:sp>
    </p:spTree>
    <p:extLst>
      <p:ext uri="{BB962C8B-B14F-4D97-AF65-F5344CB8AC3E}">
        <p14:creationId xmlns:p14="http://schemas.microsoft.com/office/powerpoint/2010/main" val="77363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References</a:t>
            </a:r>
            <a:r>
              <a:rPr lang="en-US" sz="1200" u="none" dirty="0"/>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u="none" dirty="0"/>
              <a:t> </a:t>
            </a:r>
            <a:r>
              <a:rPr lang="en-US" sz="1200" b="0" i="0" u="none" strike="noStrike" kern="1200" dirty="0">
                <a:solidFill>
                  <a:schemeClr val="tx1"/>
                </a:solidFill>
                <a:effectLst/>
                <a:latin typeface="+mn-lt"/>
                <a:ea typeface="+mn-ea"/>
                <a:cs typeface="+mn-cs"/>
              </a:rPr>
              <a:t>A</a:t>
            </a:r>
            <a:r>
              <a:rPr lang="en-US" sz="1200" b="0" i="0" u="none" strike="noStrike" kern="1200" baseline="0" dirty="0">
                <a:solidFill>
                  <a:schemeClr val="tx1"/>
                </a:solidFill>
                <a:effectLst/>
                <a:latin typeface="+mn-lt"/>
                <a:ea typeface="+mn-ea"/>
                <a:cs typeface="+mn-cs"/>
              </a:rPr>
              <a:t> number of reviews discuss the various types of genetic testing available for NMD.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effectLst/>
                <a:latin typeface="+mn-lt"/>
                <a:ea typeface="+mn-ea"/>
                <a:cs typeface="+mn-cs"/>
              </a:rPr>
              <a:t>Cummings, B. B., J. L. Marshall, T. Tukiainen, M. Lek, S. Donkervoort, A. R. Foley, V. Bolduc, L. B. Waddell, S. A. Sandaradura, G. L. O'Grady, E. Estrella, H. M. Reddy, F. Zhao, B. Weisburd, K. J. Karczewski, A. H. O'Donnell-Luria, D. Birnbaum, A. Sarkozy, Y. Hu, H. Gonorazky, K. Claeys, H. Joshi, A. Bournazos, E. C. Oates, R. Ghaoui, M. R. Davis, N. G. Laing, A. Topf, C. Genotype-Tissue Expression, P. B. Kang, A. H. Beggs, K. N. North, V. Straub, J. J. Dowling, F. Muntoni, N. F. Clarke, S. T. Cooper, C. G. Bonnemann and D. G. MacArthur (2017). "Improving genetic diagnosis in Mendelian disease with transcriptome sequencing." </a:t>
            </a:r>
            <a:r>
              <a:rPr lang="en-US" sz="1200" b="0" i="1" u="none" strike="noStrike" kern="1200" baseline="0" dirty="0">
                <a:solidFill>
                  <a:schemeClr val="tx1"/>
                </a:solidFill>
                <a:effectLst/>
                <a:latin typeface="+mn-lt"/>
                <a:ea typeface="+mn-ea"/>
                <a:cs typeface="+mn-cs"/>
              </a:rPr>
              <a:t>Sci Transl Med</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9</a:t>
            </a:r>
            <a:r>
              <a:rPr lang="en-US" sz="1200" b="0" i="0" u="none" strike="noStrike" kern="1200" baseline="0" dirty="0">
                <a:solidFill>
                  <a:schemeClr val="tx1"/>
                </a:solidFill>
                <a:effectLst/>
                <a:latin typeface="+mn-lt"/>
                <a:ea typeface="+mn-ea"/>
                <a:cs typeface="+mn-cs"/>
              </a:rPr>
              <a:t>(386).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a:solidFill>
                  <a:schemeClr val="tx1"/>
                </a:solidFill>
                <a:effectLst/>
                <a:latin typeface="+mn-lt"/>
                <a:ea typeface="+mn-ea"/>
                <a:cs typeface="+mn-cs"/>
              </a:rPr>
              <a:t>Kremer, L. S., D. M. Bader, C. Mertes, R. Kopajtich, G. Pichler, A. Iuso, T. B. Haack, E. Graf, T. Schwarzmayr, C. Terrile, E. Konarikova, B. Repp, G. Kastenmuller, J. Adamski, P. Lichtner, C. Leonhardt, B. Funalot, A. Donati, V. Tiranti, A. Lombes, C. Jardel, D. Glaser, R. W. Taylor, D. Ghezzi, J. A. Mayr, A. Rotig, P. Freisinger, F. Distelmaier, T. M. Strom, T. Meitinger, J. Gagneur and H. Prokisch (2017). "Genetic diagnosis of Mendelian disorders via RNA sequencing." </a:t>
            </a:r>
            <a:r>
              <a:rPr lang="en-US" sz="1200" b="0" i="1" u="none" strike="noStrike" kern="1200" baseline="0" dirty="0">
                <a:solidFill>
                  <a:schemeClr val="tx1"/>
                </a:solidFill>
                <a:effectLst/>
                <a:latin typeface="+mn-lt"/>
                <a:ea typeface="+mn-ea"/>
                <a:cs typeface="+mn-cs"/>
              </a:rPr>
              <a:t>Nat Commun</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8</a:t>
            </a:r>
            <a:r>
              <a:rPr lang="en-US" sz="1200" b="0" i="0" u="none" strike="noStrike" kern="1200" baseline="0" dirty="0">
                <a:solidFill>
                  <a:schemeClr val="tx1"/>
                </a:solidFill>
                <a:effectLst/>
                <a:latin typeface="+mn-lt"/>
                <a:ea typeface="+mn-ea"/>
                <a:cs typeface="+mn-cs"/>
              </a:rPr>
              <a:t>: 15824.</a:t>
            </a:r>
            <a:endParaRPr lang="en-US" sz="1200" b="1" i="0" u="none" strike="noStrike" kern="1200" baseline="0" dirty="0">
              <a:solidFill>
                <a:schemeClr val="tx1"/>
              </a:solidFill>
              <a:effectLst/>
              <a:latin typeface="+mn-lt"/>
              <a:ea typeface="+mn-ea"/>
              <a:cs typeface="+mn-cs"/>
            </a:endParaRPr>
          </a:p>
          <a:p>
            <a:endParaRPr lang="en-US" dirty="0"/>
          </a:p>
          <a:p>
            <a:r>
              <a:rPr lang="en-US" u="sng" dirty="0"/>
              <a:t>Notes</a:t>
            </a:r>
          </a:p>
          <a:p>
            <a:endParaRPr lang="en-US" dirty="0"/>
          </a:p>
          <a:p>
            <a:r>
              <a:rPr lang="en-US" u="sng" dirty="0"/>
              <a:t>Definitions</a:t>
            </a:r>
          </a:p>
          <a:p>
            <a:r>
              <a:rPr lang="en-US" dirty="0"/>
              <a:t>Monoalleleic</a:t>
            </a:r>
            <a:r>
              <a:rPr lang="en-US" baseline="0" dirty="0"/>
              <a:t> expression </a:t>
            </a:r>
            <a:r>
              <a:rPr lang="en-US" sz="1200" dirty="0">
                <a:solidFill>
                  <a:schemeClr val="tx1">
                    <a:lumMod val="50000"/>
                  </a:schemeClr>
                </a:solidFill>
                <a:latin typeface="Arial" panose="020B0604020202020204" pitchFamily="34" charset="0"/>
                <a:cs typeface="Arial" panose="020B0604020202020204" pitchFamily="34" charset="0"/>
              </a:rPr>
              <a:t>—</a:t>
            </a:r>
            <a:r>
              <a:rPr lang="en-US" baseline="0" dirty="0"/>
              <a:t> </a:t>
            </a:r>
            <a:r>
              <a:rPr lang="en-US" sz="1200" b="0" i="0" kern="1200" dirty="0">
                <a:solidFill>
                  <a:schemeClr val="tx1"/>
                </a:solidFill>
                <a:effectLst/>
                <a:latin typeface="+mn-lt"/>
                <a:ea typeface="+mn-ea"/>
                <a:cs typeface="+mn-cs"/>
              </a:rPr>
              <a:t>When only one of the two gene copies (alleles) is actively expressed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(transcribed).</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14</a:t>
            </a:fld>
            <a:endParaRPr lang="en-US" dirty="0"/>
          </a:p>
        </p:txBody>
      </p:sp>
    </p:spTree>
    <p:extLst>
      <p:ext uri="{BB962C8B-B14F-4D97-AF65-F5344CB8AC3E}">
        <p14:creationId xmlns:p14="http://schemas.microsoft.com/office/powerpoint/2010/main" val="143751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baseline="0" dirty="0"/>
              <a:t>Orengo, J. P., Murdock, D.R. (2019). "Genetic Testing in Neuromuscular Disorders." </a:t>
            </a:r>
            <a:r>
              <a:rPr lang="en-US" sz="1200" b="0" i="1" u="none" baseline="0" dirty="0"/>
              <a:t>Practical Neurology</a:t>
            </a:r>
            <a:r>
              <a:rPr lang="en-US" sz="1200" b="0" i="0" u="none" baseline="0" dirty="0"/>
              <a:t>.</a:t>
            </a:r>
            <a:endParaRPr lang="en-US" sz="1200" b="0" i="0"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Single</a:t>
            </a:r>
            <a:r>
              <a:rPr lang="en-US" sz="1200" i="1" baseline="0" dirty="0"/>
              <a:t> gene tests</a:t>
            </a:r>
            <a:endParaRPr lang="en-US" sz="12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Limited by the </a:t>
            </a:r>
            <a:r>
              <a:rPr lang="en-US" sz="1200" dirty="0">
                <a:latin typeface="CronosMM_408_10_"/>
              </a:rPr>
              <a:t>number of base pairs that can be read at a time. Large genes, introns, and other noncoding regions are often partially read or not read at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ronosMM_408_10_"/>
              </a:rPr>
              <a:t>Often focus on known disease-causing mutations and do not identify novel mutation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dirty="0"/>
              <a:t>Gene</a:t>
            </a:r>
            <a:r>
              <a:rPr lang="en-US" sz="1200" i="1" u="none" baseline="0" dirty="0"/>
              <a:t> panels</a:t>
            </a:r>
            <a:endParaRPr lang="en-US" sz="1200" i="1"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Provide high coverage for detection of single nucleotide variants, small insertions and deletions, and larger copy number variants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Secures that all coding exons of the genes of interest are targeted and that all exons show a sufficiently high coverage</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Predominantly use NGS technology to probe genes of interest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NGS</a:t>
            </a:r>
            <a:r>
              <a:rPr lang="en-US" sz="1200" i="1" baseline="0" dirty="0"/>
              <a:t> approaches</a:t>
            </a:r>
            <a:endParaRPr lang="en-US" sz="120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 not show the same sensitivity/specificity in detecting certain gene</a:t>
            </a:r>
            <a:r>
              <a:rPr lang="en-US" sz="1200" baseline="0" dirty="0"/>
              <a:t> alterations (</a:t>
            </a:r>
            <a:r>
              <a:rPr lang="en-US" sz="1200" dirty="0"/>
              <a:t>deletions,</a:t>
            </a:r>
            <a:r>
              <a:rPr lang="en-US" sz="1200" baseline="0" dirty="0"/>
              <a:t> </a:t>
            </a:r>
            <a:r>
              <a:rPr lang="en-US" sz="1200" dirty="0"/>
              <a:t>duplications,</a:t>
            </a:r>
            <a:r>
              <a:rPr lang="en-US" sz="1200" baseline="0" dirty="0"/>
              <a:t> </a:t>
            </a:r>
            <a:r>
              <a:rPr lang="en-US" sz="1200" dirty="0"/>
              <a:t>repeat</a:t>
            </a:r>
            <a:r>
              <a:rPr lang="en-US" sz="1200" baseline="0" dirty="0"/>
              <a:t> expansions, etc.) </a:t>
            </a:r>
            <a:r>
              <a:rPr lang="en-US" sz="1200" dirty="0"/>
              <a:t>as traditional single gene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NGS generates millions of short reads (100-200 base pairs each) at once, which are then aligned to a reference sequence. This allows for sequencing tens to thousands of genes at once in a far more cost- and time-effective manner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NGS allows improved sequencing depth and coverage, improving discovery power by identifying novel gene variants not previously associated with a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15</a:t>
            </a:fld>
            <a:endParaRPr lang="en-US" dirty="0"/>
          </a:p>
        </p:txBody>
      </p:sp>
    </p:spTree>
    <p:extLst>
      <p:ext uri="{BB962C8B-B14F-4D97-AF65-F5344CB8AC3E}">
        <p14:creationId xmlns:p14="http://schemas.microsoft.com/office/powerpoint/2010/main" val="11107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u="sng" dirty="0"/>
          </a:p>
          <a:p>
            <a:r>
              <a:rPr lang="en-US" u="sng" dirty="0"/>
              <a:t>Notes</a:t>
            </a:r>
          </a:p>
          <a:p>
            <a:r>
              <a:rPr lang="en-US" dirty="0"/>
              <a:t>Pedigree analysis </a:t>
            </a:r>
            <a:r>
              <a:rPr lang="en-US" sz="1200" dirty="0">
                <a:solidFill>
                  <a:schemeClr val="tx1">
                    <a:lumMod val="50000"/>
                  </a:schemeClr>
                </a:solidFill>
                <a:latin typeface="Arial" panose="020B0604020202020204" pitchFamily="34" charset="0"/>
                <a:cs typeface="Arial" panose="020B0604020202020204" pitchFamily="34" charset="0"/>
              </a:rPr>
              <a:t>—</a:t>
            </a:r>
            <a:r>
              <a:rPr lang="en-US" dirty="0"/>
              <a:t> </a:t>
            </a:r>
            <a:r>
              <a:rPr lang="en-US" sz="1200" dirty="0"/>
              <a:t>The study of affected individuals and carriers over multiple generations of a family.</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16</a:t>
            </a:fld>
            <a:endParaRPr lang="en-US" dirty="0"/>
          </a:p>
        </p:txBody>
      </p:sp>
    </p:spTree>
    <p:extLst>
      <p:ext uri="{BB962C8B-B14F-4D97-AF65-F5344CB8AC3E}">
        <p14:creationId xmlns:p14="http://schemas.microsoft.com/office/powerpoint/2010/main" val="376078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1. </a:t>
            </a:r>
            <a:r>
              <a:rPr lang="en-US" dirty="0" err="1">
                <a:effectLst/>
              </a:rPr>
              <a:t>Claustres</a:t>
            </a:r>
            <a:r>
              <a:rPr lang="en-US" dirty="0">
                <a:effectLst/>
              </a:rPr>
              <a:t> M, </a:t>
            </a:r>
            <a:r>
              <a:rPr lang="en-US" dirty="0" err="1">
                <a:effectLst/>
              </a:rPr>
              <a:t>Kožich</a:t>
            </a:r>
            <a:r>
              <a:rPr lang="en-US" dirty="0">
                <a:effectLst/>
              </a:rPr>
              <a:t> V, </a:t>
            </a:r>
            <a:r>
              <a:rPr lang="en-US" dirty="0" err="1">
                <a:effectLst/>
              </a:rPr>
              <a:t>Dequeker</a:t>
            </a:r>
            <a:r>
              <a:rPr lang="en-US" dirty="0">
                <a:effectLst/>
              </a:rPr>
              <a:t> E, et al. Recommendations for reporting results of diagnostic genetic testing (biochemical, cytogenetic and molecular genetic). </a:t>
            </a:r>
            <a:r>
              <a:rPr lang="en-US" i="1" dirty="0">
                <a:effectLst/>
              </a:rPr>
              <a:t>Eur J Hum Genet</a:t>
            </a:r>
            <a:r>
              <a:rPr lang="en-US" dirty="0">
                <a:effectLst/>
              </a:rPr>
              <a:t>. 2014;22(2):160-170. doi:10.1038/ejhg.2013.125</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17</a:t>
            </a:fld>
            <a:endParaRPr lang="en-US" dirty="0"/>
          </a:p>
        </p:txBody>
      </p:sp>
    </p:spTree>
    <p:extLst>
      <p:ext uri="{BB962C8B-B14F-4D97-AF65-F5344CB8AC3E}">
        <p14:creationId xmlns:p14="http://schemas.microsoft.com/office/powerpoint/2010/main" val="311033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18</a:t>
            </a:fld>
            <a:endParaRPr lang="en-US" dirty="0"/>
          </a:p>
        </p:txBody>
      </p:sp>
    </p:spTree>
    <p:extLst>
      <p:ext uri="{BB962C8B-B14F-4D97-AF65-F5344CB8AC3E}">
        <p14:creationId xmlns:p14="http://schemas.microsoft.com/office/powerpoint/2010/main" val="38016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b="0" i="0" u="none" baseline="0" dirty="0"/>
              <a:t>U.S. National Library of Medicine. (August 6, 2019). "What is a gene mutation and how do mutations occur?"   Retrieved August 13, 2019, from https://ghr.nlm.nih.gov/primer/mutationsanddisorders/genemutation.</a:t>
            </a:r>
          </a:p>
          <a:p>
            <a:endParaRPr lang="en-US" u="sng"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19</a:t>
            </a:fld>
            <a:endParaRPr lang="en-US" dirty="0"/>
          </a:p>
        </p:txBody>
      </p:sp>
    </p:spTree>
    <p:extLst>
      <p:ext uri="{BB962C8B-B14F-4D97-AF65-F5344CB8AC3E}">
        <p14:creationId xmlns:p14="http://schemas.microsoft.com/office/powerpoint/2010/main" val="88287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1. Paulson H. Repeat expansion diseases. In: </a:t>
            </a:r>
            <a:r>
              <a:rPr lang="en-US" i="1" dirty="0">
                <a:effectLst/>
              </a:rPr>
              <a:t>Encyclopedic Reference of Genomics and Proteomics in Molecular Medicine</a:t>
            </a:r>
            <a:r>
              <a:rPr lang="en-US" dirty="0">
                <a:effectLst/>
              </a:rPr>
              <a:t>. 2018:105-123. </a:t>
            </a:r>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22</a:t>
            </a:fld>
            <a:endParaRPr lang="en-US" dirty="0"/>
          </a:p>
        </p:txBody>
      </p:sp>
    </p:spTree>
    <p:extLst>
      <p:ext uri="{BB962C8B-B14F-4D97-AF65-F5344CB8AC3E}">
        <p14:creationId xmlns:p14="http://schemas.microsoft.com/office/powerpoint/2010/main" val="335745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Bonne, G., F. Rivier and D. Hamroun (2018). "The 2019 version of the gene table of neuromuscular disorders (nuclear genome)." </a:t>
            </a:r>
            <a:r>
              <a:rPr lang="en-US" sz="1200" b="0" i="1" u="none" strike="noStrike" kern="1200" baseline="0" dirty="0">
                <a:solidFill>
                  <a:schemeClr val="tx1"/>
                </a:solidFill>
                <a:latin typeface="+mn-lt"/>
                <a:ea typeface="+mn-ea"/>
                <a:cs typeface="+mn-cs"/>
              </a:rPr>
              <a:t>Neuromuscul Disord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28</a:t>
            </a:r>
            <a:r>
              <a:rPr lang="en-US" sz="1200" b="0" i="0" u="none" strike="noStrike" kern="1200" baseline="0" dirty="0">
                <a:solidFill>
                  <a:schemeClr val="tx1"/>
                </a:solidFill>
                <a:latin typeface="+mn-lt"/>
                <a:ea typeface="+mn-ea"/>
                <a:cs typeface="+mn-cs"/>
              </a:rPr>
              <a:t>(12):1031-1063.</a:t>
            </a:r>
          </a:p>
          <a:p>
            <a:pPr marL="228600" indent="-228600">
              <a:buAutoNum type="arabicPeriod"/>
            </a:pPr>
            <a:r>
              <a:rPr lang="en-US" sz="1200" b="0" i="0" u="none" strike="noStrike" kern="1200" baseline="0" dirty="0">
                <a:solidFill>
                  <a:schemeClr val="tx1"/>
                </a:solidFill>
                <a:latin typeface="+mn-lt"/>
                <a:ea typeface="+mn-ea"/>
                <a:cs typeface="+mn-cs"/>
              </a:rPr>
              <a:t>Kassardjian, C. D., A. A. Amato, A. J. Boon, M. K. Childers, C. J. Klein and A. P. P. Committee (2016). "The utility of genetic testing in neuromuscular disease: A consensus statement from the AANEM on the clinical utility of genetic testing in diagnosis of neuromuscular disease." </a:t>
            </a:r>
            <a:r>
              <a:rPr lang="en-US" sz="1200" b="0" i="1" u="none" strike="noStrike" kern="1200" baseline="0" dirty="0">
                <a:solidFill>
                  <a:schemeClr val="tx1"/>
                </a:solidFill>
                <a:latin typeface="+mn-lt"/>
                <a:ea typeface="+mn-ea"/>
                <a:cs typeface="+mn-cs"/>
              </a:rPr>
              <a:t>Muscle Nerve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54</a:t>
            </a:r>
            <a:r>
              <a:rPr lang="en-US" sz="1200" b="0" i="0" u="none" strike="noStrike" kern="1200" baseline="0" dirty="0">
                <a:solidFill>
                  <a:schemeClr val="tx1"/>
                </a:solidFill>
                <a:latin typeface="+mn-lt"/>
                <a:ea typeface="+mn-ea"/>
                <a:cs typeface="+mn-cs"/>
              </a:rPr>
              <a:t>(6):1007-1009.</a:t>
            </a:r>
          </a:p>
          <a:p>
            <a:pPr marL="228600" indent="-228600">
              <a:buAutoNum type="arabicPeriod"/>
            </a:pPr>
            <a:r>
              <a:rPr lang="en-US" sz="1200" b="0" i="0" u="none" strike="noStrike" kern="1200" baseline="0" dirty="0">
                <a:solidFill>
                  <a:schemeClr val="tx1"/>
                </a:solidFill>
                <a:latin typeface="+mn-lt"/>
                <a:ea typeface="+mn-ea"/>
                <a:cs typeface="+mn-cs"/>
              </a:rPr>
              <a:t>Arnold, W. D. and K. M. Flanigan (2012). "A practical approach to molecular diagnostic testing in neuromuscular diseases." </a:t>
            </a:r>
            <a:r>
              <a:rPr lang="en-US" sz="1200" b="0" i="1" u="none" strike="noStrike" kern="1200" baseline="0" dirty="0">
                <a:solidFill>
                  <a:schemeClr val="tx1"/>
                </a:solidFill>
                <a:latin typeface="+mn-lt"/>
                <a:ea typeface="+mn-ea"/>
                <a:cs typeface="+mn-cs"/>
              </a:rPr>
              <a:t>Phys Med Rehabil Clin N Am</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23</a:t>
            </a:r>
            <a:r>
              <a:rPr lang="en-US" sz="1200" b="0" i="0" u="none" strike="noStrike" kern="1200" baseline="0" dirty="0">
                <a:solidFill>
                  <a:schemeClr val="tx1"/>
                </a:solidFill>
                <a:latin typeface="+mn-lt"/>
                <a:ea typeface="+mn-ea"/>
                <a:cs typeface="+mn-cs"/>
              </a:rPr>
              <a:t>(3):589-608.</a:t>
            </a:r>
            <a:endParaRPr lang="en-US" sz="1200" b="1"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r>
              <a:rPr lang="fr-FR" sz="1200" b="0" i="0" u="sng" strike="noStrike" kern="1200" baseline="0" dirty="0">
                <a:solidFill>
                  <a:schemeClr val="tx1"/>
                </a:solidFill>
                <a:latin typeface="+mn-lt"/>
                <a:ea typeface="+mn-ea"/>
                <a:cs typeface="+mn-cs"/>
              </a:rPr>
              <a:t>Notes</a:t>
            </a:r>
            <a:endParaRPr lang="fr-FR" sz="1200" b="0" i="0" u="none" strike="noStrike" kern="1200" baseline="0" dirty="0">
              <a:solidFill>
                <a:schemeClr val="tx1"/>
              </a:solidFill>
              <a:latin typeface="+mn-lt"/>
              <a:ea typeface="+mn-ea"/>
              <a:cs typeface="+mn-cs"/>
            </a:endParaRPr>
          </a:p>
          <a:p>
            <a:pPr fontAlgn="base"/>
            <a:r>
              <a:rPr lang="en-US" sz="1200" b="0" i="0" kern="1200" dirty="0">
                <a:solidFill>
                  <a:schemeClr val="tx1"/>
                </a:solidFill>
                <a:effectLst/>
                <a:latin typeface="+mn-lt"/>
                <a:ea typeface="+mn-ea"/>
                <a:cs typeface="+mn-cs"/>
              </a:rPr>
              <a:t>Monogenic diseases result from modifications in a </a:t>
            </a:r>
            <a:r>
              <a:rPr lang="en-US" sz="1200" b="1" i="0" kern="1200" dirty="0">
                <a:solidFill>
                  <a:schemeClr val="tx1"/>
                </a:solidFill>
                <a:effectLst/>
                <a:latin typeface="+mn-lt"/>
                <a:ea typeface="+mn-ea"/>
                <a:cs typeface="+mn-cs"/>
              </a:rPr>
              <a:t>single gene </a:t>
            </a:r>
            <a:r>
              <a:rPr lang="en-US" sz="1200" b="0" i="0" kern="1200" dirty="0">
                <a:solidFill>
                  <a:schemeClr val="tx1"/>
                </a:solidFill>
                <a:effectLst/>
                <a:latin typeface="+mn-lt"/>
                <a:ea typeface="+mn-ea"/>
                <a:cs typeface="+mn-cs"/>
              </a:rPr>
              <a:t>occurring in all cells of the body. Monogenic diseases can be classified into three main categories: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Dominant,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Recessive,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X-linked.</a:t>
            </a:r>
          </a:p>
          <a:p>
            <a:endParaRPr lang="en-US" sz="1200" b="0" i="0" u="none" strike="noStrike" kern="1200" baseline="0" dirty="0">
              <a:solidFill>
                <a:schemeClr val="tx1"/>
              </a:solidFill>
              <a:latin typeface="+mn-lt"/>
              <a:ea typeface="+mn-ea"/>
              <a:cs typeface="+mn-cs"/>
            </a:endParaRPr>
          </a:p>
          <a:p>
            <a:endParaRPr lang="en-US" sz="2400" dirty="0"/>
          </a:p>
          <a:p>
            <a:endParaRPr lang="en-US" sz="2400" dirty="0"/>
          </a:p>
          <a:p>
            <a:endParaRPr lang="en-US" sz="24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a:t>
            </a:fld>
            <a:endParaRPr lang="en-US" dirty="0"/>
          </a:p>
        </p:txBody>
      </p:sp>
    </p:spTree>
    <p:extLst>
      <p:ext uri="{BB962C8B-B14F-4D97-AF65-F5344CB8AC3E}">
        <p14:creationId xmlns:p14="http://schemas.microsoft.com/office/powerpoint/2010/main" val="97453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a:solidFill>
                  <a:schemeClr val="tx1"/>
                </a:solidFill>
                <a:latin typeface="+mn-lt"/>
                <a:ea typeface="+mn-ea"/>
                <a:cs typeface="+mn-cs"/>
              </a:rPr>
              <a:t>References</a:t>
            </a:r>
          </a:p>
          <a:p>
            <a:r>
              <a:rPr lang="en-US" sz="1200" b="0" i="0" u="none" strike="noStrike" kern="1200" baseline="0" dirty="0">
                <a:solidFill>
                  <a:schemeClr val="tx1"/>
                </a:solidFill>
                <a:latin typeface="+mn-lt"/>
                <a:ea typeface="+mn-ea"/>
                <a:cs typeface="+mn-cs"/>
              </a:rPr>
              <a:t>Biancalana, V. and J. Laporte (2015). "Diagnostic use of Massively Parallel Sequencing in Neuromuscular Diseases: Towards an Integrated Diagnosis." </a:t>
            </a:r>
            <a:r>
              <a:rPr lang="en-US" sz="1200" b="0" i="1" u="none" strike="noStrike" kern="1200" baseline="0" dirty="0">
                <a:solidFill>
                  <a:schemeClr val="tx1"/>
                </a:solidFill>
                <a:latin typeface="+mn-lt"/>
                <a:ea typeface="+mn-ea"/>
                <a:cs typeface="+mn-cs"/>
              </a:rPr>
              <a:t>J Neuromuscul Dis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(3):193-203.</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Notes</a:t>
            </a:r>
          </a:p>
          <a:p>
            <a:r>
              <a:rPr lang="en-US" sz="1200" b="0" i="0" u="none" strike="noStrike" kern="1200" baseline="0" dirty="0">
                <a:solidFill>
                  <a:schemeClr val="tx1"/>
                </a:solidFill>
                <a:latin typeface="+mn-lt"/>
                <a:ea typeface="+mn-ea"/>
                <a:cs typeface="+mn-cs"/>
              </a:rPr>
              <a:t>NGS is used when the doctor is convinced that the underlying basis of disease is genetic but a hypothesis about which gene is causing the NMD cannot be reached. Some reasons for an inconclusive diagnosis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Disease presentation does not fit a characteristic pattern.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reasonable hypothesis was generated but could not be validated.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these cases, a switch from a hypothesis-driven approach to a shotgun approach may help with diagnosis. NGS can be used to examine all known genes at once.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Identified variants can be filtered for: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Allele frequencies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Functional impact of variants (e.g., truncating variants, canonical splice site variants)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In-silico predictions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Presence in disease or SNP databases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a:t>
            </a:r>
            <a:r>
              <a:rPr lang="en-US" baseline="0" dirty="0"/>
              <a:t> is worth noting that a</a:t>
            </a:r>
            <a:r>
              <a:rPr lang="en-US" dirty="0"/>
              <a:t>round</a:t>
            </a:r>
            <a:r>
              <a:rPr lang="en-US" baseline="0" dirty="0"/>
              <a:t> </a:t>
            </a:r>
            <a:r>
              <a:rPr lang="en-US" dirty="0"/>
              <a:t>25% of mutations currently listed</a:t>
            </a:r>
            <a:r>
              <a:rPr lang="en-US" baseline="0" dirty="0"/>
              <a:t> </a:t>
            </a:r>
            <a:r>
              <a:rPr lang="en-US" dirty="0"/>
              <a:t>as pathogenic in databases are thought to be either</a:t>
            </a:r>
            <a:r>
              <a:rPr lang="en-US" baseline="0" dirty="0"/>
              <a:t> </a:t>
            </a:r>
            <a:r>
              <a:rPr lang="en-US" dirty="0"/>
              <a:t>common polymorphisms, sequencing errors, or do</a:t>
            </a:r>
            <a:r>
              <a:rPr lang="en-US" baseline="0" dirty="0"/>
              <a:t> </a:t>
            </a:r>
            <a:r>
              <a:rPr lang="en-US" dirty="0"/>
              <a:t>not show any further evidence of pathogenicity.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23</a:t>
            </a:fld>
            <a:endParaRPr lang="en-US" dirty="0"/>
          </a:p>
        </p:txBody>
      </p:sp>
    </p:spTree>
    <p:extLst>
      <p:ext uri="{BB962C8B-B14F-4D97-AF65-F5344CB8AC3E}">
        <p14:creationId xmlns:p14="http://schemas.microsoft.com/office/powerpoint/2010/main" val="99533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dirty="0">
                <a:hlinkClick r:id="rId3"/>
              </a:rPr>
              <a:t>https://www.perkinelmergenomics.com/lanternproject/</a:t>
            </a:r>
            <a:endParaRPr lang="en-US" dirty="0">
              <a:hlinkClick r:id="rId4"/>
            </a:endParaRPr>
          </a:p>
          <a:p>
            <a:r>
              <a:rPr lang="en-US" dirty="0">
                <a:hlinkClick r:id="rId4"/>
              </a:rPr>
              <a:t>https://www.invitae.com/en/sma-identified/</a:t>
            </a:r>
            <a:endParaRPr lang="en-US" dirty="0"/>
          </a:p>
          <a:p>
            <a:r>
              <a:rPr lang="en-US" dirty="0">
                <a:hlinkClick r:id="rId5"/>
              </a:rPr>
              <a:t>https://raregenomes.org/limb-girdle-muscular-dystrophy</a:t>
            </a:r>
            <a:endParaRPr lang="en-US" dirty="0"/>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24</a:t>
            </a:fld>
            <a:endParaRPr lang="en-US" dirty="0"/>
          </a:p>
        </p:txBody>
      </p:sp>
    </p:spTree>
    <p:extLst>
      <p:ext uri="{BB962C8B-B14F-4D97-AF65-F5344CB8AC3E}">
        <p14:creationId xmlns:p14="http://schemas.microsoft.com/office/powerpoint/2010/main" val="307128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https://www.parentprojectmd.org/about-duchenne/decode-duchenne/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https://www.invitae.com/en/detect-muscular-dystrophy/</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baseline="0" dirty="0"/>
              <a:t>Invitae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DMD </a:t>
            </a:r>
            <a:r>
              <a:rPr lang="en-US" dirty="0"/>
              <a:t>program is not meant for carrier screening or unaffected individuals.</a:t>
            </a:r>
            <a:endParaRPr lang="en-US" i="1"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to muscular dystrophy, enrollment is open for </a:t>
            </a:r>
            <a:r>
              <a:rPr lang="en-US" dirty="0">
                <a:hlinkClick r:id="rId5"/>
              </a:rPr>
              <a:t>prostate cancer</a:t>
            </a:r>
            <a:r>
              <a:rPr lang="en-US" dirty="0"/>
              <a:t>, </a:t>
            </a:r>
            <a:r>
              <a:rPr lang="en-US" dirty="0">
                <a:hlinkClick r:id="rId6"/>
              </a:rPr>
              <a:t>lysosomal storage diseases</a:t>
            </a:r>
            <a:r>
              <a:rPr lang="en-US" dirty="0"/>
              <a:t>, and </a:t>
            </a:r>
            <a:r>
              <a:rPr lang="en-US" dirty="0">
                <a:hlinkClick r:id="rId7"/>
              </a:rPr>
              <a:t>cardiomyopathy</a:t>
            </a:r>
            <a:r>
              <a:rPr lang="en-US" dirty="0"/>
              <a:t> and </a:t>
            </a:r>
            <a:r>
              <a:rPr lang="en-US" dirty="0">
                <a:hlinkClick r:id="rId8"/>
              </a:rPr>
              <a:t>arrhythmia</a:t>
            </a:r>
            <a:r>
              <a:rPr lang="en-US" dirty="0"/>
              <a:t>. Some of the disease-specific programs also provide follow-up testing to relatives of patients with disease-associated genes to better understand their risk.</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25</a:t>
            </a:fld>
            <a:endParaRPr lang="en-US" dirty="0"/>
          </a:p>
        </p:txBody>
      </p:sp>
    </p:spTree>
    <p:extLst>
      <p:ext uri="{BB962C8B-B14F-4D97-AF65-F5344CB8AC3E}">
        <p14:creationId xmlns:p14="http://schemas.microsoft.com/office/powerpoint/2010/main" val="1086765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dirty="0">
                <a:hlinkClick r:id="rId3"/>
              </a:rPr>
              <a:t>https://www.tk2d.com/hcp</a:t>
            </a:r>
            <a:endParaRPr lang="en-US" dirty="0"/>
          </a:p>
          <a:p>
            <a:r>
              <a:rPr lang="en-US" dirty="0">
                <a:hlinkClick r:id="rId4"/>
              </a:rPr>
              <a:t>https://www.umdf.org/umdf-genetic-testing-program/</a:t>
            </a:r>
            <a:endParaRPr lang="en-US" dirty="0"/>
          </a:p>
          <a:p>
            <a:endParaRPr lang="en-US" u="sng" dirty="0"/>
          </a:p>
          <a:p>
            <a:r>
              <a:rPr lang="en-US" u="sng" dirty="0"/>
              <a:t>Notes</a:t>
            </a:r>
          </a:p>
          <a:p>
            <a:r>
              <a:rPr lang="en-US" sz="1200" b="0" i="0" kern="1200" dirty="0">
                <a:solidFill>
                  <a:schemeClr val="tx1"/>
                </a:solidFill>
                <a:effectLst/>
                <a:latin typeface="+mn-lt"/>
                <a:ea typeface="+mn-ea"/>
                <a:cs typeface="+mn-cs"/>
              </a:rPr>
              <a:t>Other conditions that may present similarly to TK2d and should also be suspected include:</a:t>
            </a:r>
          </a:p>
          <a:p>
            <a:r>
              <a:rPr lang="en-US" sz="1200" b="0" i="0" kern="1200" dirty="0">
                <a:solidFill>
                  <a:schemeClr val="tx1"/>
                </a:solidFill>
                <a:effectLst/>
                <a:latin typeface="+mn-lt"/>
                <a:ea typeface="+mn-ea"/>
                <a:cs typeface="+mn-cs"/>
              </a:rPr>
              <a:t>Spinal muscular atrophy (SMA)</a:t>
            </a:r>
          </a:p>
          <a:p>
            <a:r>
              <a:rPr lang="en-US" sz="1200" b="0" i="0" kern="1200" dirty="0">
                <a:solidFill>
                  <a:schemeClr val="tx1"/>
                </a:solidFill>
                <a:effectLst/>
                <a:latin typeface="+mn-lt"/>
                <a:ea typeface="+mn-ea"/>
                <a:cs typeface="+mn-cs"/>
              </a:rPr>
              <a:t>Pompe disease</a:t>
            </a:r>
          </a:p>
          <a:p>
            <a:r>
              <a:rPr lang="en-US" sz="1200" b="0" i="0" kern="1200" dirty="0">
                <a:solidFill>
                  <a:schemeClr val="tx1"/>
                </a:solidFill>
                <a:effectLst/>
                <a:latin typeface="+mn-lt"/>
                <a:ea typeface="+mn-ea"/>
                <a:cs typeface="+mn-cs"/>
              </a:rPr>
              <a:t>Other mitochondrial depletion syndromes</a:t>
            </a:r>
          </a:p>
          <a:p>
            <a:r>
              <a:rPr lang="en-US" sz="1200" b="0" i="0" kern="1200" dirty="0">
                <a:solidFill>
                  <a:schemeClr val="tx1"/>
                </a:solidFill>
                <a:effectLst/>
                <a:latin typeface="+mn-lt"/>
                <a:ea typeface="+mn-ea"/>
                <a:cs typeface="+mn-cs"/>
              </a:rPr>
              <a:t>Mitochondrial myopathy</a:t>
            </a:r>
          </a:p>
          <a:p>
            <a:r>
              <a:rPr lang="en-US" sz="1200" b="0" i="0" kern="1200" dirty="0">
                <a:solidFill>
                  <a:schemeClr val="tx1"/>
                </a:solidFill>
                <a:effectLst/>
                <a:latin typeface="+mn-lt"/>
                <a:ea typeface="+mn-ea"/>
                <a:cs typeface="+mn-cs"/>
              </a:rPr>
              <a:t>Sengers syndrome</a:t>
            </a:r>
          </a:p>
          <a:p>
            <a:r>
              <a:rPr lang="en-US" sz="1200" b="0" i="0" kern="1200" dirty="0">
                <a:solidFill>
                  <a:schemeClr val="tx1"/>
                </a:solidFill>
                <a:effectLst/>
                <a:latin typeface="+mn-lt"/>
                <a:ea typeface="+mn-ea"/>
                <a:cs typeface="+mn-cs"/>
              </a:rPr>
              <a:t>Prader-Willi syndrome (PWS)</a:t>
            </a:r>
          </a:p>
          <a:p>
            <a:r>
              <a:rPr lang="en-US" sz="1200" b="0" i="0" kern="1200" dirty="0">
                <a:solidFill>
                  <a:schemeClr val="tx1"/>
                </a:solidFill>
                <a:effectLst/>
                <a:latin typeface="+mn-lt"/>
                <a:ea typeface="+mn-ea"/>
                <a:cs typeface="+mn-cs"/>
              </a:rPr>
              <a:t>Congenital myopathies</a:t>
            </a:r>
          </a:p>
          <a:p>
            <a:r>
              <a:rPr lang="en-US" sz="1200" b="0" i="0" kern="1200" dirty="0">
                <a:solidFill>
                  <a:schemeClr val="tx1"/>
                </a:solidFill>
                <a:effectLst/>
                <a:latin typeface="+mn-lt"/>
                <a:ea typeface="+mn-ea"/>
                <a:cs typeface="+mn-cs"/>
              </a:rPr>
              <a:t>Congenital myasthenic syndrome</a:t>
            </a:r>
          </a:p>
          <a:p>
            <a:r>
              <a:rPr lang="en-US" sz="1200" b="0" i="0" kern="1200" dirty="0">
                <a:solidFill>
                  <a:schemeClr val="tx1"/>
                </a:solidFill>
                <a:effectLst/>
                <a:latin typeface="+mn-lt"/>
                <a:ea typeface="+mn-ea"/>
                <a:cs typeface="+mn-cs"/>
              </a:rPr>
              <a:t>Limb-girdle muscular dystrophy</a:t>
            </a:r>
          </a:p>
          <a:p>
            <a:r>
              <a:rPr lang="en-US" sz="1200" b="0" i="0" kern="1200" dirty="0">
                <a:solidFill>
                  <a:schemeClr val="tx1"/>
                </a:solidFill>
                <a:effectLst/>
                <a:latin typeface="+mn-lt"/>
                <a:ea typeface="+mn-ea"/>
                <a:cs typeface="+mn-cs"/>
              </a:rPr>
              <a:t>Fascioscapulohumeral dystrophy (in adults)</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26</a:t>
            </a:fld>
            <a:endParaRPr lang="en-US" dirty="0"/>
          </a:p>
        </p:txBody>
      </p:sp>
    </p:spTree>
    <p:extLst>
      <p:ext uri="{BB962C8B-B14F-4D97-AF65-F5344CB8AC3E}">
        <p14:creationId xmlns:p14="http://schemas.microsoft.com/office/powerpoint/2010/main" val="393544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https://www.cdc.gov/newbornscreening/index.html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https://commonfund.nih.gov/diseases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https://www.illumina.com/company/ihope.html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https://www.preventiongenetics.com/ClinicalTesting/TestCategory/targetedTesting.php</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Notes</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Newborn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Currently, </a:t>
            </a:r>
            <a:r>
              <a:rPr lang="en-US" sz="1200" dirty="0">
                <a:hlinkClick r:id="rId7"/>
              </a:rPr>
              <a:t>MDA and other key stakeholders</a:t>
            </a:r>
            <a:r>
              <a:rPr lang="en-US" sz="1200" dirty="0"/>
              <a:t> are collaborating on efforts to get </a:t>
            </a:r>
            <a:r>
              <a:rPr lang="en-US" sz="1200" dirty="0">
                <a:hlinkClick r:id="rId8"/>
              </a:rPr>
              <a:t>DMD</a:t>
            </a:r>
            <a:r>
              <a:rPr lang="en-US" sz="1200" dirty="0"/>
              <a:t> added to the Recommended Uniform Screening Panel (RUSP).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UDN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Additional</a:t>
            </a:r>
            <a:r>
              <a:rPr lang="en-US" sz="1200" baseline="0" dirty="0"/>
              <a:t> </a:t>
            </a:r>
            <a:r>
              <a:rPr lang="en-US" sz="1200" dirty="0"/>
              <a:t>facilities around the US focus on understanding how specific genetic changes contribute to disease (</a:t>
            </a:r>
            <a:r>
              <a:rPr lang="en-US" sz="1200" b="0" i="0" kern="1200" dirty="0">
                <a:solidFill>
                  <a:schemeClr val="tx1"/>
                </a:solidFill>
                <a:effectLst/>
                <a:latin typeface="+mn-lt"/>
                <a:ea typeface="+mn-ea"/>
                <a:cs typeface="+mn-cs"/>
              </a:rPr>
              <a:t>The Model Organisms Screening Center, located at </a:t>
            </a:r>
            <a:r>
              <a:rPr lang="en-US" sz="1200" b="0" i="0" u="sng" kern="1200" dirty="0">
                <a:solidFill>
                  <a:schemeClr val="tx1"/>
                </a:solidFill>
                <a:effectLst/>
                <a:latin typeface="+mn-lt"/>
                <a:ea typeface="+mn-ea"/>
                <a:cs typeface="+mn-cs"/>
                <a:hlinkClick r:id="rId9"/>
              </a:rPr>
              <a:t>Baylor College of Medicine,</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0"/>
              </a:rPr>
              <a:t>Washington University in St. Louis</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11"/>
              </a:rPr>
              <a:t>University of Oregon</a:t>
            </a:r>
            <a:r>
              <a:rPr lang="en-US" sz="1200" b="0" i="0" u="sng" kern="1200" dirty="0">
                <a:solidFill>
                  <a:schemeClr val="tx1"/>
                </a:solidFill>
                <a:effectLst/>
                <a:latin typeface="+mn-lt"/>
                <a:ea typeface="+mn-ea"/>
                <a:cs typeface="+mn-cs"/>
              </a:rPr>
              <a:t>)</a:t>
            </a:r>
            <a:r>
              <a:rPr lang="en-US" sz="1200" dirty="0"/>
              <a:t>, as well as determining which biological markers might be used as predictors of disease (</a:t>
            </a:r>
            <a:r>
              <a:rPr lang="en-US" sz="1200" b="0" i="0" kern="1200" dirty="0">
                <a:solidFill>
                  <a:schemeClr val="tx1"/>
                </a:solidFill>
                <a:effectLst/>
                <a:latin typeface="+mn-lt"/>
                <a:ea typeface="+mn-ea"/>
                <a:cs typeface="+mn-cs"/>
              </a:rPr>
              <a:t>The Metabolomics Core, located at the </a:t>
            </a:r>
            <a:r>
              <a:rPr lang="en-US" sz="1200" b="0" i="0" u="sng" kern="1200" dirty="0">
                <a:solidFill>
                  <a:schemeClr val="tx1"/>
                </a:solidFill>
                <a:effectLst/>
                <a:latin typeface="+mn-lt"/>
                <a:ea typeface="+mn-ea"/>
                <a:cs typeface="+mn-cs"/>
                <a:hlinkClick r:id="rId12"/>
              </a:rPr>
              <a:t>Mayo Clinic</a:t>
            </a:r>
            <a:r>
              <a:rPr lang="en-US" sz="1200" b="0" i="0" kern="1200" dirty="0">
                <a:solidFill>
                  <a:schemeClr val="tx1"/>
                </a:solidFill>
                <a:effectLst/>
                <a:latin typeface="+mn-lt"/>
                <a:ea typeface="+mn-ea"/>
                <a:cs typeface="+mn-cs"/>
              </a:rPr>
              <a:t> in Rochester, Minn.)</a:t>
            </a:r>
            <a:r>
              <a:rPr lang="en-US" sz="1200" dirty="0"/>
              <a:t>.</a:t>
            </a:r>
          </a:p>
          <a:p>
            <a:endParaRPr lang="en-US" dirty="0"/>
          </a:p>
          <a:p>
            <a:r>
              <a:rPr lang="en-US" u="sng" dirty="0"/>
              <a:t>Definitions</a:t>
            </a:r>
          </a:p>
          <a:p>
            <a:r>
              <a:rPr lang="en-US" sz="1200" b="0" i="0" kern="1200" dirty="0">
                <a:solidFill>
                  <a:schemeClr val="tx1"/>
                </a:solidFill>
                <a:effectLst/>
                <a:latin typeface="+mn-lt"/>
                <a:ea typeface="+mn-ea"/>
                <a:cs typeface="+mn-cs"/>
              </a:rPr>
              <a:t>Array comparative genomic hybridization (aCGH)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kern="1200" dirty="0">
                <a:solidFill>
                  <a:schemeClr val="tx1"/>
                </a:solidFill>
                <a:effectLst/>
                <a:latin typeface="+mn-lt"/>
                <a:ea typeface="+mn-ea"/>
                <a:cs typeface="+mn-cs"/>
              </a:rPr>
              <a:t> A high-resolution karyotype analysis solution for the detection of unbalanced structural and numerical chromosomal alterations with high-throughput capabilities.</a:t>
            </a:r>
          </a:p>
          <a:p>
            <a:r>
              <a:rPr lang="en-US" sz="1200" dirty="0"/>
              <a:t>Chromosomal microarray analysis (CMA)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dirty="0"/>
              <a:t> </a:t>
            </a:r>
            <a:r>
              <a:rPr lang="en-US" sz="1200" b="0" i="0" kern="1200" dirty="0">
                <a:solidFill>
                  <a:schemeClr val="tx1"/>
                </a:solidFill>
                <a:effectLst/>
                <a:latin typeface="+mn-lt"/>
                <a:ea typeface="+mn-ea"/>
                <a:cs typeface="+mn-cs"/>
              </a:rPr>
              <a:t>Microchip-based testing platform that uses labels or probes that bond to specific chromosome regions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allows high-volume, automated analysis of many pieces of DNA at once. Computer analysis is used to compare a patient's genetic material to that of a reference sample.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27</a:t>
            </a:fld>
            <a:endParaRPr lang="en-US" dirty="0"/>
          </a:p>
        </p:txBody>
      </p:sp>
    </p:spTree>
    <p:extLst>
      <p:ext uri="{BB962C8B-B14F-4D97-AF65-F5344CB8AC3E}">
        <p14:creationId xmlns:p14="http://schemas.microsoft.com/office/powerpoint/2010/main" val="1111523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References</a:t>
            </a:r>
          </a:p>
          <a:p>
            <a:r>
              <a:rPr lang="en-US" sz="1200" b="0" i="0" kern="1200" dirty="0">
                <a:solidFill>
                  <a:schemeClr val="tx1"/>
                </a:solidFill>
                <a:effectLst/>
                <a:latin typeface="+mn-lt"/>
                <a:ea typeface="+mn-ea"/>
                <a:cs typeface="+mn-cs"/>
              </a:rPr>
              <a:t>Philippakis AA, Azzariti DR, Beltran S, Brookes AJ, Brownstein CA, Brudno M, Brunner HG, Buske OJ, Carey K, Doll C, Dumitriu S, Dyke SOM, den Dunnen JT, Firth HV, Gibbs RA, Girdea M, Gonzalez M, Haendel MA, Hamosh A, Holm IA, Huang L, Hurles ME, Hutton B, Krier JB, Misyura A, Mungall CJ, Paschall J, Paten B, Robinson PN, Schiettecatte F, Sobreira NL, Swaminathan GJ, Taschner PE, Terry SF, Washington NL, Züchner S, Boycott KM, Rehm HL. 2015. </a:t>
            </a:r>
            <a:r>
              <a:rPr lang="en-US" sz="1200" b="0" i="0" u="none" strike="noStrike" kern="1200" dirty="0">
                <a:solidFill>
                  <a:schemeClr val="tx1"/>
                </a:solidFill>
                <a:effectLst/>
                <a:latin typeface="+mn-lt"/>
                <a:ea typeface="+mn-ea"/>
                <a:cs typeface="+mn-cs"/>
                <a:hlinkClick r:id="rId3"/>
              </a:rPr>
              <a:t>The Matchmaker Exchange: A Platform for Rare Disease Gene Discovery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Human Mutation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36</a:t>
            </a:r>
            <a:r>
              <a:rPr lang="en-US" sz="1200" b="0" i="0" kern="1200" dirty="0">
                <a:solidFill>
                  <a:schemeClr val="tx1"/>
                </a:solidFill>
                <a:effectLst/>
                <a:latin typeface="+mn-lt"/>
                <a:ea typeface="+mn-ea"/>
                <a:cs typeface="+mn-cs"/>
              </a:rPr>
              <a:t>:915–921. doi:</a:t>
            </a:r>
            <a:r>
              <a:rPr lang="en-US" sz="1200" b="0" i="0" u="none" strike="noStrike" kern="1200" dirty="0">
                <a:solidFill>
                  <a:schemeClr val="tx1"/>
                </a:solidFill>
                <a:effectLst/>
                <a:latin typeface="+mn-lt"/>
                <a:ea typeface="+mn-ea"/>
                <a:cs typeface="+mn-cs"/>
                <a:hlinkClick r:id="rId4"/>
              </a:rPr>
              <a:t>10.1002/humu.22858</a:t>
            </a:r>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28</a:t>
            </a:fld>
            <a:endParaRPr lang="en-US" dirty="0"/>
          </a:p>
        </p:txBody>
      </p:sp>
    </p:spTree>
    <p:extLst>
      <p:ext uri="{BB962C8B-B14F-4D97-AF65-F5344CB8AC3E}">
        <p14:creationId xmlns:p14="http://schemas.microsoft.com/office/powerpoint/2010/main" val="1842091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baseline="0" dirty="0"/>
              <a:t>1. Richards, S., N. Aziz, S. Bale, D. Bick, S. Das, J. Gastier-Foster, W. W. Grody, M. Hegde, E. Lyon, E. Spector, K. Voelkerding, H. L. Rehm and A. L. Q. A. Committee (2015). "Standards and guidelines for the interpretation of sequence variants: a joint consensus recommendation of the American College of Medical Genetics and Genomics and the Association for Molecular Pathology." </a:t>
            </a:r>
            <a:r>
              <a:rPr lang="en-US" sz="1200" b="0" i="0" u="sng" baseline="0" dirty="0"/>
              <a:t>Genet Med</a:t>
            </a:r>
            <a:r>
              <a:rPr lang="en-US" sz="1200" b="0" i="0" u="none" baseline="0" dirty="0"/>
              <a:t> </a:t>
            </a:r>
            <a:r>
              <a:rPr lang="en-US" sz="1200" b="1" i="0" u="none" baseline="0" dirty="0"/>
              <a:t>17</a:t>
            </a:r>
            <a:r>
              <a:rPr lang="en-US" sz="1200" b="0" i="0" u="none" baseline="0" dirty="0"/>
              <a:t>(5): 405-424.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29</a:t>
            </a:fld>
            <a:endParaRPr lang="en-US" dirty="0"/>
          </a:p>
        </p:txBody>
      </p:sp>
    </p:spTree>
    <p:extLst>
      <p:ext uri="{BB962C8B-B14F-4D97-AF65-F5344CB8AC3E}">
        <p14:creationId xmlns:p14="http://schemas.microsoft.com/office/powerpoint/2010/main" val="308609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References</a:t>
            </a:r>
          </a:p>
          <a:p>
            <a:r>
              <a:rPr lang="en-US" sz="1200" dirty="0"/>
              <a:t>1. U.S. National Library of Medicine. </a:t>
            </a:r>
            <a:r>
              <a:rPr lang="en-US" sz="1200" b="0" i="0" u="none" baseline="0" dirty="0"/>
              <a:t>(August 6, 2019). "What is informed consent?"   Retrieved August 14, 2019, from https://ghr.nlm.nih.gov/primer/testing/informedconsent.</a:t>
            </a:r>
            <a:endParaRPr lang="en-US" sz="1200" dirty="0"/>
          </a:p>
          <a:p>
            <a:endParaRPr lang="en-US" sz="1200" dirty="0"/>
          </a:p>
          <a:p>
            <a:r>
              <a:rPr lang="en-US" sz="1200" u="sng" dirty="0"/>
              <a:t>Notes</a:t>
            </a:r>
          </a:p>
          <a:p>
            <a:r>
              <a:rPr lang="en-US" sz="1200" i="1" u="none" dirty="0"/>
              <a:t>Informed consent</a:t>
            </a:r>
          </a:p>
          <a:p>
            <a:pPr marL="171450" indent="-171450">
              <a:buFont typeface="Arial" panose="020B0604020202020204" pitchFamily="34" charset="0"/>
              <a:buChar char="•"/>
            </a:pPr>
            <a:r>
              <a:rPr lang="en-US" sz="1200" dirty="0"/>
              <a:t>In general, informed consent can be given only by adults who are competent to make medical decisions for themselves. For children and others who are unable to make their own medical decisions (such as people with impaired mental status), informed consent can be given by a parent, guardian, or other person legally responsible for making decisions on that person's behalf.</a:t>
            </a:r>
          </a:p>
          <a:p>
            <a:pPr marL="171450" indent="-171450">
              <a:buFont typeface="Arial" panose="020B0604020202020204" pitchFamily="34" charset="0"/>
              <a:buChar char="•"/>
            </a:pPr>
            <a:r>
              <a:rPr lang="en-US" sz="1200" dirty="0"/>
              <a:t>Informed consent is not a contract, so a person can change his or her mind at any time after giving initial consent. </a:t>
            </a:r>
          </a:p>
          <a:p>
            <a:endParaRPr lang="en-US" dirty="0"/>
          </a:p>
          <a:p>
            <a:r>
              <a:rPr lang="en-US" i="1" dirty="0"/>
              <a:t>Genetic counselors can also</a:t>
            </a:r>
            <a:r>
              <a:rPr lang="en-US" i="1" baseline="0" dirty="0"/>
              <a:t> discuss:</a:t>
            </a:r>
          </a:p>
          <a:p>
            <a:pPr marL="285750" indent="-285750">
              <a:buFont typeface="Arial" panose="020B0604020202020204" pitchFamily="34" charset="0"/>
              <a:buChar char="•"/>
            </a:pPr>
            <a:r>
              <a:rPr lang="en-US" sz="1400" dirty="0"/>
              <a:t>Physical/emotional risks associated with the test</a:t>
            </a:r>
          </a:p>
          <a:p>
            <a:pPr marL="285750" indent="-285750">
              <a:buFont typeface="Arial" panose="020B0604020202020204" pitchFamily="34" charset="0"/>
              <a:buChar char="•"/>
            </a:pPr>
            <a:r>
              <a:rPr lang="en-US" sz="1400" dirty="0"/>
              <a:t>Whether the results can be used for research purposes</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30</a:t>
            </a:fld>
            <a:endParaRPr lang="en-US" dirty="0"/>
          </a:p>
        </p:txBody>
      </p:sp>
    </p:spTree>
    <p:extLst>
      <p:ext uri="{BB962C8B-B14F-4D97-AF65-F5344CB8AC3E}">
        <p14:creationId xmlns:p14="http://schemas.microsoft.com/office/powerpoint/2010/main" val="16401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b="0" i="0" u="none" baseline="0" dirty="0"/>
              <a:t>Genes in Life. "Reimbursement for Genetic Testing."   Retrieved August 14, 2019, from http://www.genesinlife.org/testing-services/testing-genetic-conditions/reimbursement-genetic-testing.</a:t>
            </a:r>
          </a:p>
          <a:p>
            <a:r>
              <a:rPr lang="en-US" b="0" i="0" u="none" baseline="0" dirty="0"/>
              <a:t>U.S. National Library of Medicine. (August 6, 2019). "Will health insurance cover the costs of genetic testing?"   Retrieved August 14, 2019, from https://ghr.nlm.nih.gov/primer/testing/insurancecoverage.</a:t>
            </a:r>
          </a:p>
          <a:p>
            <a:endParaRPr lang="en-US" dirty="0"/>
          </a:p>
          <a:p>
            <a:r>
              <a:rPr lang="en-US"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When a person decides to proceed with genetic testing, a medical geneticist, primary care doctor, specialist, or nurse practitioner can order the test. Genetic testing is often done as part of a genetic consultation.</a:t>
            </a:r>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31</a:t>
            </a:fld>
            <a:endParaRPr lang="en-US" dirty="0"/>
          </a:p>
        </p:txBody>
      </p:sp>
    </p:spTree>
    <p:extLst>
      <p:ext uri="{BB962C8B-B14F-4D97-AF65-F5344CB8AC3E}">
        <p14:creationId xmlns:p14="http://schemas.microsoft.com/office/powerpoint/2010/main" val="9581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b="0" i="0" u="none" baseline="0" dirty="0"/>
              <a:t>U.S. National Library of Medicine. (August 6, 2019). "What are the types of genetic tests?"   Retrieved August 14, 2019, from https://ghr.nlm.nih.gov/primer/testing/uses.</a:t>
            </a:r>
          </a:p>
          <a:p>
            <a:endParaRPr lang="en-US" dirty="0"/>
          </a:p>
          <a:p>
            <a:r>
              <a:rPr lang="en-US" u="sng"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32</a:t>
            </a:fld>
            <a:endParaRPr lang="en-US" dirty="0"/>
          </a:p>
        </p:txBody>
      </p:sp>
    </p:spTree>
    <p:extLst>
      <p:ext uri="{BB962C8B-B14F-4D97-AF65-F5344CB8AC3E}">
        <p14:creationId xmlns:p14="http://schemas.microsoft.com/office/powerpoint/2010/main" val="373366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AutoNum type="arabicPeriod"/>
            </a:pPr>
            <a:r>
              <a:rPr lang="en-US" b="0" i="0" u="none" baseline="0" dirty="0"/>
              <a:t>Bonne, G., F. Rivier and D. Hamroun (2018). "The 2019 version of the gene table of neuromuscular disorders (nuclear genome)." </a:t>
            </a:r>
            <a:r>
              <a:rPr lang="en-US" b="0" i="1" u="none" baseline="0" dirty="0"/>
              <a:t>Neuromuscul Disord</a:t>
            </a:r>
            <a:r>
              <a:rPr lang="en-US" b="0" i="0" u="none" baseline="0" dirty="0"/>
              <a:t> </a:t>
            </a:r>
            <a:r>
              <a:rPr lang="en-US" b="1" i="0" u="none" baseline="0" dirty="0"/>
              <a:t>28</a:t>
            </a:r>
            <a:r>
              <a:rPr lang="en-US" b="0" i="0" u="none" baseline="0" dirty="0"/>
              <a:t>(12):1031-1063.</a:t>
            </a:r>
          </a:p>
          <a:p>
            <a:pPr marL="228600" indent="-228600">
              <a:buAutoNum type="arabicPeriod"/>
            </a:pPr>
            <a:r>
              <a:rPr lang="en-US" b="0" i="0" u="none" baseline="0" dirty="0"/>
              <a:t>Reilly, M. M. and M. G. Hanna (2002). "Genetic neuromuscular disease." </a:t>
            </a:r>
            <a:r>
              <a:rPr lang="en-US" b="0" i="1" u="none" baseline="0" dirty="0"/>
              <a:t>J Neurol Neurosurg Psychiatry</a:t>
            </a:r>
            <a:r>
              <a:rPr lang="en-US" b="0" i="0" u="none" baseline="0" dirty="0"/>
              <a:t> </a:t>
            </a:r>
            <a:r>
              <a:rPr lang="en-US" b="1" i="0" u="none" baseline="0" dirty="0"/>
              <a:t>73 Suppl 2</a:t>
            </a:r>
            <a:r>
              <a:rPr lang="en-US" b="0" i="0" u="none" baseline="0" dirty="0"/>
              <a:t>: II12-21.</a:t>
            </a:r>
            <a:endParaRPr lang="en-US" b="1" i="0" u="none" baseline="0" dirty="0"/>
          </a:p>
          <a:p>
            <a:endParaRPr lang="en-US" b="1" i="0" u="none" baseline="0" dirty="0"/>
          </a:p>
          <a:p>
            <a:r>
              <a:rPr lang="en-US" b="0" i="0" u="sng" baseline="0" dirty="0"/>
              <a:t>Notes</a:t>
            </a:r>
          </a:p>
          <a:p>
            <a:r>
              <a:rPr lang="en-US" sz="1200" b="0" i="0" kern="1200" dirty="0">
                <a:solidFill>
                  <a:schemeClr val="tx1"/>
                </a:solidFill>
                <a:effectLst/>
                <a:latin typeface="+mn-lt"/>
                <a:ea typeface="+mn-ea"/>
                <a:cs typeface="+mn-cs"/>
              </a:rPr>
              <a:t>A table</a:t>
            </a:r>
            <a:r>
              <a:rPr lang="en-US" sz="1200" b="0" i="0" kern="1200" baseline="0" dirty="0">
                <a:solidFill>
                  <a:schemeClr val="tx1"/>
                </a:solidFill>
                <a:effectLst/>
                <a:latin typeface="+mn-lt"/>
                <a:ea typeface="+mn-ea"/>
                <a:cs typeface="+mn-cs"/>
              </a:rPr>
              <a:t> of NMD-associated genes </a:t>
            </a:r>
            <a:r>
              <a:rPr lang="en-US" sz="1200" b="0" i="0" kern="1200" dirty="0">
                <a:solidFill>
                  <a:schemeClr val="tx1"/>
                </a:solidFill>
                <a:effectLst/>
                <a:latin typeface="+mn-lt"/>
                <a:ea typeface="+mn-ea"/>
                <a:cs typeface="+mn-cs"/>
              </a:rPr>
              <a:t>is published annually in the December issue of the journal</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Neuromuscular Disorders</a:t>
            </a:r>
            <a:r>
              <a:rPr lang="en-US" sz="1200" b="0" i="0" kern="1200" dirty="0">
                <a:solidFill>
                  <a:schemeClr val="tx1"/>
                </a:solidFill>
                <a:effectLst/>
                <a:latin typeface="+mn-lt"/>
                <a:ea typeface="+mn-ea"/>
                <a:cs typeface="+mn-cs"/>
              </a:rPr>
              <a:t>. The online version</a:t>
            </a:r>
            <a:r>
              <a:rPr lang="en-US" sz="1200" b="0" i="0" kern="1200" baseline="0" dirty="0">
                <a:solidFill>
                  <a:schemeClr val="tx1"/>
                </a:solidFill>
                <a:effectLst/>
                <a:latin typeface="+mn-lt"/>
                <a:ea typeface="+mn-ea"/>
                <a:cs typeface="+mn-cs"/>
              </a:rPr>
              <a:t> of the gene table is available at: </a:t>
            </a:r>
            <a:r>
              <a:rPr lang="en-US" sz="1200" b="0" i="0" u="none" strike="noStrike" kern="1200" dirty="0">
                <a:solidFill>
                  <a:schemeClr val="tx1"/>
                </a:solidFill>
                <a:effectLst/>
                <a:latin typeface="+mn-lt"/>
                <a:ea typeface="+mn-ea"/>
                <a:cs typeface="+mn-cs"/>
                <a:hlinkClick r:id="rId3"/>
              </a:rPr>
              <a:t>http://www.musclegenetable.fr</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purpose of the table is to </a:t>
            </a:r>
            <a:r>
              <a:rPr lang="en-US" sz="1200" b="0" i="0" kern="1200" dirty="0">
                <a:solidFill>
                  <a:schemeClr val="tx1"/>
                </a:solidFill>
                <a:effectLst/>
                <a:latin typeface="+mn-lt"/>
                <a:ea typeface="+mn-ea"/>
                <a:cs typeface="+mn-cs"/>
              </a:rPr>
              <a:t>provide an updated list of monogenic NMDs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resulting from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defect in a nuclear gene. It comprises diseases in which the causative gene is known or at least localized on a chromosome, if not yet identified. Diseases for which the locus has not been mapped or that are due to defects involving mitochondrial genes are not included.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diseases are classified into the 16 groups shown in the table.</a:t>
            </a:r>
          </a:p>
          <a:p>
            <a:endParaRPr lang="en-US" b="1" i="0" u="none" baseline="0" dirty="0"/>
          </a:p>
        </p:txBody>
      </p:sp>
      <p:sp>
        <p:nvSpPr>
          <p:cNvPr id="4" name="Slide Number Placeholder 3"/>
          <p:cNvSpPr>
            <a:spLocks noGrp="1"/>
          </p:cNvSpPr>
          <p:nvPr>
            <p:ph type="sldNum" sz="quarter" idx="10"/>
          </p:nvPr>
        </p:nvSpPr>
        <p:spPr/>
        <p:txBody>
          <a:bodyPr/>
          <a:lstStyle/>
          <a:p>
            <a:fld id="{838A768E-7E44-40D6-AAEA-1843133FCFF7}" type="slidenum">
              <a:rPr lang="en-US" smtClean="0"/>
              <a:t>4</a:t>
            </a:fld>
            <a:endParaRPr lang="en-US" dirty="0"/>
          </a:p>
        </p:txBody>
      </p:sp>
    </p:spTree>
    <p:extLst>
      <p:ext uri="{BB962C8B-B14F-4D97-AF65-F5344CB8AC3E}">
        <p14:creationId xmlns:p14="http://schemas.microsoft.com/office/powerpoint/2010/main" val="180274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b="0" i="0" u="none" baseline="0" dirty="0"/>
              <a:t>1. Office for Civil Rights. (July 26, 2013). "Summary of HIPAA Privacy Rule."   Retrieved August 14, 2019, from https://www.hhs.gov/hipaa/for-professionals/privacy/laws-regulations/index.html.</a:t>
            </a:r>
            <a:endParaRPr lang="en-US" dirty="0"/>
          </a:p>
          <a:p>
            <a:endParaRPr lang="en-US" dirty="0"/>
          </a:p>
          <a:p>
            <a:r>
              <a:rPr lang="en-US"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patients choose not to notify family members, doctors typically respect the decision. </a:t>
            </a:r>
          </a:p>
          <a:p>
            <a:pPr marL="171450" indent="-171450">
              <a:buFont typeface="Arial" panose="020B0604020202020204" pitchFamily="34" charset="0"/>
              <a:buChar char="•"/>
            </a:pPr>
            <a:r>
              <a:rPr lang="en-US" sz="1200" dirty="0"/>
              <a:t>In some cases, the doctor may consider overriding the patient's preferences if the family member is judged to be in danger of serious or immediate harm or there is a high likelihood that a dangerous condition can be either prevented or treated with early recognition. </a:t>
            </a:r>
          </a:p>
          <a:p>
            <a:endParaRPr lang="en-US" u="sng" dirty="0"/>
          </a:p>
          <a:p>
            <a:r>
              <a:rPr lang="en-US" u="sng" dirty="0"/>
              <a:t>Definitions</a:t>
            </a:r>
            <a:endParaRPr lang="en-US" u="none" dirty="0"/>
          </a:p>
          <a:p>
            <a:r>
              <a:rPr lang="en-US" sz="1200" dirty="0"/>
              <a:t>HIPAA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dirty="0"/>
              <a:t> The Health Insurance Portability and Accountability Act of 1996.</a:t>
            </a:r>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33</a:t>
            </a:fld>
            <a:endParaRPr lang="en-US" dirty="0"/>
          </a:p>
        </p:txBody>
      </p:sp>
    </p:spTree>
    <p:extLst>
      <p:ext uri="{BB962C8B-B14F-4D97-AF65-F5344CB8AC3E}">
        <p14:creationId xmlns:p14="http://schemas.microsoft.com/office/powerpoint/2010/main" val="338927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r>
              <a:rPr lang="en-US" b="0" i="0" u="none" baseline="0" dirty="0"/>
              <a:t>U.S. National Library of Medicine. (August 6, 2019). "What are the types of genetic tests?"   Retrieved August 14, 2019, from https://ghr.nlm.nih.gov/primer/testing/uses.</a:t>
            </a:r>
          </a:p>
          <a:p>
            <a:endParaRPr lang="en-US" b="0" i="0" u="none" baseline="0" dirty="0"/>
          </a:p>
          <a:p>
            <a:r>
              <a:rPr lang="en-US" b="0" i="0" u="sng" baseline="0"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34</a:t>
            </a:fld>
            <a:endParaRPr lang="en-US" dirty="0"/>
          </a:p>
        </p:txBody>
      </p:sp>
    </p:spTree>
    <p:extLst>
      <p:ext uri="{BB962C8B-B14F-4D97-AF65-F5344CB8AC3E}">
        <p14:creationId xmlns:p14="http://schemas.microsoft.com/office/powerpoint/2010/main" val="3239206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McDonald, C. M. (2012). "Clinical approach to the diagnostic evaluation of hereditary and acquired neuromuscular diseases." </a:t>
            </a:r>
            <a:r>
              <a:rPr lang="en-US" b="0" i="1" u="none" baseline="0" dirty="0"/>
              <a:t>Phys Med Rehabil Clin N Am</a:t>
            </a:r>
            <a:r>
              <a:rPr lang="en-US" b="0" i="0" u="none" baseline="0" dirty="0"/>
              <a:t> </a:t>
            </a:r>
            <a:r>
              <a:rPr lang="en-US" b="1" i="0" u="none" baseline="0" dirty="0"/>
              <a:t>23</a:t>
            </a:r>
            <a:r>
              <a:rPr lang="en-US" b="0" i="0" u="none" baseline="0" dirty="0"/>
              <a:t>(3):495-563.</a:t>
            </a:r>
            <a:endParaRPr lang="en-US" b="1"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Testing parent</a:t>
            </a:r>
            <a:r>
              <a:rPr lang="en-US" i="1" baseline="0" dirty="0"/>
              <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case of </a:t>
            </a:r>
            <a:r>
              <a:rPr lang="en-US" dirty="0"/>
              <a:t>myotonic muscular dystrophy (MMD), genetic anticipation with abnormal CTG trinucleotide expansion of unstable DNA results in progressively earlier onset of the disease in successive generations with increasing severity.</a:t>
            </a:r>
          </a:p>
          <a:p>
            <a:endParaRPr lang="en-US" dirty="0"/>
          </a:p>
          <a:p>
            <a:r>
              <a:rPr lang="en-US" i="1" dirty="0"/>
              <a:t>Testing</a:t>
            </a:r>
            <a:r>
              <a:rPr lang="en-US" i="1" baseline="0" dirty="0"/>
              <a:t> siblings</a:t>
            </a:r>
          </a:p>
          <a:p>
            <a:r>
              <a:rPr lang="en-US" dirty="0"/>
              <a:t>In the case of dystrophic myopathies, a genetic diagnosis in a relative will</a:t>
            </a:r>
            <a:r>
              <a:rPr lang="en-US" baseline="0" dirty="0"/>
              <a:t> call for further </a:t>
            </a:r>
            <a:r>
              <a:rPr lang="en-US" dirty="0"/>
              <a:t>creatine kinase or molecular genetic testing</a:t>
            </a:r>
            <a:r>
              <a:rPr lang="en-US" baseline="0" dirty="0"/>
              <a:t> in a patient,</a:t>
            </a:r>
            <a:r>
              <a:rPr lang="en-US" dirty="0"/>
              <a:t> thus allowing the avoidance of further invasive testing such as a muscle biopsy.</a:t>
            </a:r>
          </a:p>
        </p:txBody>
      </p:sp>
      <p:sp>
        <p:nvSpPr>
          <p:cNvPr id="4" name="Slide Number Placeholder 3"/>
          <p:cNvSpPr>
            <a:spLocks noGrp="1"/>
          </p:cNvSpPr>
          <p:nvPr>
            <p:ph type="sldNum" sz="quarter" idx="10"/>
          </p:nvPr>
        </p:nvSpPr>
        <p:spPr/>
        <p:txBody>
          <a:bodyPr/>
          <a:lstStyle/>
          <a:p>
            <a:fld id="{838A768E-7E44-40D6-AAEA-1843133FCFF7}" type="slidenum">
              <a:rPr lang="en-US" smtClean="0"/>
              <a:t>35</a:t>
            </a:fld>
            <a:endParaRPr lang="en-US" dirty="0"/>
          </a:p>
        </p:txBody>
      </p:sp>
    </p:spTree>
    <p:extLst>
      <p:ext uri="{BB962C8B-B14F-4D97-AF65-F5344CB8AC3E}">
        <p14:creationId xmlns:p14="http://schemas.microsoft.com/office/powerpoint/2010/main" val="205212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b="0" i="0" u="none" baseline="0" dirty="0"/>
              <a:t>U.S. National Library of Medicine. (August 6, 2019). "What is genetic discrimination?"   Retrieved August 14, 2019, from https://ghr.nlm.nih.gov/primer/testing/discrimination.</a:t>
            </a:r>
          </a:p>
          <a:p>
            <a:pPr marL="228600" indent="-228600">
              <a:buFont typeface="+mj-lt"/>
              <a:buAutoNum type="arabicPeriod"/>
            </a:pPr>
            <a:r>
              <a:rPr lang="en-US" dirty="0"/>
              <a:t>Genetic Alliance,</a:t>
            </a:r>
            <a:r>
              <a:rPr lang="en-US" baseline="0" dirty="0"/>
              <a:t> the Genetics and Public Policy Center at Johns Hopkins University, and the National Coalition for Health Professional Education in Genetics. </a:t>
            </a:r>
            <a:r>
              <a:rPr lang="en-US" b="0" i="0" u="none" baseline="0" dirty="0"/>
              <a:t> (May 2010). "GINA - Genetic Information Nondiscrimination Act."   Retrieved August 14, 2019, from http://www.ginahelp.org/GINAhelp.pdf.</a:t>
            </a:r>
          </a:p>
          <a:p>
            <a:pPr marL="228600" indent="-228600">
              <a:buFont typeface="+mj-lt"/>
              <a:buAutoNum type="arabicPeriod"/>
            </a:pPr>
            <a:endParaRPr lang="en-US" b="0" i="0" u="none" baseline="0" dirty="0"/>
          </a:p>
          <a:p>
            <a:pPr marL="0" indent="0">
              <a:buFont typeface="+mj-lt"/>
              <a:buNone/>
            </a:pPr>
            <a:r>
              <a:rPr lang="en-US" b="0" i="0" u="sng" baseline="0"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36</a:t>
            </a:fld>
            <a:endParaRPr lang="en-US" dirty="0"/>
          </a:p>
        </p:txBody>
      </p:sp>
    </p:spTree>
    <p:extLst>
      <p:ext uri="{BB962C8B-B14F-4D97-AF65-F5344CB8AC3E}">
        <p14:creationId xmlns:p14="http://schemas.microsoft.com/office/powerpoint/2010/main" val="2303238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dirty="0"/>
          </a:p>
          <a:p>
            <a:r>
              <a:rPr lang="en-US" i="0" u="sng" dirty="0"/>
              <a:t>Notes</a:t>
            </a:r>
          </a:p>
          <a:p>
            <a:r>
              <a:rPr lang="en-US" dirty="0"/>
              <a:t>For clinicians: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a:t>
            </a:r>
            <a:r>
              <a:rPr lang="en-US" sz="1200" baseline="0" dirty="0"/>
              <a:t> online database provides </a:t>
            </a:r>
            <a:r>
              <a:rPr lang="en-US" sz="1200" dirty="0"/>
              <a:t>current </a:t>
            </a:r>
            <a:r>
              <a:rPr lang="en-US" sz="1200"/>
              <a:t>testing availability:</a:t>
            </a:r>
            <a:r>
              <a:rPr lang="en-US" sz="1200" dirty="0"/>
              <a:t> </a:t>
            </a:r>
            <a:r>
              <a:rPr lang="en-US" sz="1200" dirty="0">
                <a:hlinkClick r:id="rId3"/>
              </a:rPr>
              <a:t>www.genetests.org</a:t>
            </a:r>
            <a:endParaRPr lang="en-US" sz="1200" dirty="0"/>
          </a:p>
          <a:p>
            <a:endParaRPr lang="en-US" dirty="0"/>
          </a:p>
        </p:txBody>
      </p:sp>
      <p:sp>
        <p:nvSpPr>
          <p:cNvPr id="4" name="Slide Number Placeholder 3"/>
          <p:cNvSpPr>
            <a:spLocks noGrp="1"/>
          </p:cNvSpPr>
          <p:nvPr>
            <p:ph type="sldNum" sz="quarter" idx="10"/>
          </p:nvPr>
        </p:nvSpPr>
        <p:spPr/>
        <p:txBody>
          <a:bodyPr/>
          <a:lstStyle/>
          <a:p>
            <a:fld id="{838A768E-7E44-40D6-AAEA-1843133FCFF7}" type="slidenum">
              <a:rPr lang="en-US" smtClean="0"/>
              <a:t>37</a:t>
            </a:fld>
            <a:endParaRPr lang="en-US" dirty="0"/>
          </a:p>
        </p:txBody>
      </p:sp>
    </p:spTree>
    <p:extLst>
      <p:ext uri="{BB962C8B-B14F-4D97-AF65-F5344CB8AC3E}">
        <p14:creationId xmlns:p14="http://schemas.microsoft.com/office/powerpoint/2010/main" val="264460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0" indent="0">
              <a:buFont typeface="+mj-lt"/>
              <a:buNone/>
            </a:pPr>
            <a:r>
              <a:rPr lang="en-US" b="0" i="0" u="none" baseline="0" dirty="0"/>
              <a:t>Kassardjian, C. D., A. A. Amato, A. J. Boon, M. K. Childers, C. J. Klein and A. P. P. Committee (2016). "The utility of genetic testing in neuromuscular disease: A consensus statement from the AANEM on the clinical utility of genetic testing in diagnosis of neuromuscular disease." </a:t>
            </a:r>
            <a:r>
              <a:rPr lang="en-US" b="0" i="1" u="none" baseline="0" dirty="0"/>
              <a:t>Muscle Nerve</a:t>
            </a:r>
            <a:r>
              <a:rPr lang="en-US" b="0" i="0" u="none" baseline="0" dirty="0"/>
              <a:t> </a:t>
            </a:r>
            <a:r>
              <a:rPr lang="en-US" b="1" i="0" u="none" baseline="0" dirty="0"/>
              <a:t>54</a:t>
            </a:r>
            <a:r>
              <a:rPr lang="en-US" b="0" i="0" u="none" baseline="0" dirty="0"/>
              <a:t>(6):1007-1009.</a:t>
            </a:r>
          </a:p>
          <a:p>
            <a:endParaRPr lang="en-US" b="1" i="0" u="none" baseline="0" dirty="0"/>
          </a:p>
          <a:p>
            <a:r>
              <a:rPr lang="en-US" b="0" i="0" u="sng" baseline="0" dirty="0"/>
              <a:t>Notes</a:t>
            </a:r>
          </a:p>
        </p:txBody>
      </p:sp>
      <p:sp>
        <p:nvSpPr>
          <p:cNvPr id="4" name="Slide Number Placeholder 3"/>
          <p:cNvSpPr>
            <a:spLocks noGrp="1"/>
          </p:cNvSpPr>
          <p:nvPr>
            <p:ph type="sldNum" sz="quarter" idx="10"/>
          </p:nvPr>
        </p:nvSpPr>
        <p:spPr/>
        <p:txBody>
          <a:bodyPr/>
          <a:lstStyle/>
          <a:p>
            <a:fld id="{838A768E-7E44-40D6-AAEA-1843133FCFF7}" type="slidenum">
              <a:rPr lang="en-US" smtClean="0"/>
              <a:t>5</a:t>
            </a:fld>
            <a:endParaRPr lang="en-US" dirty="0"/>
          </a:p>
        </p:txBody>
      </p:sp>
    </p:spTree>
    <p:extLst>
      <p:ext uri="{BB962C8B-B14F-4D97-AF65-F5344CB8AC3E}">
        <p14:creationId xmlns:p14="http://schemas.microsoft.com/office/powerpoint/2010/main" val="241909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sng" kern="1200" dirty="0">
                <a:solidFill>
                  <a:schemeClr val="tx1"/>
                </a:solidFill>
                <a:effectLst/>
                <a:latin typeface="+mn-lt"/>
                <a:ea typeface="+mn-ea"/>
                <a:cs typeface="+mn-cs"/>
              </a:rPr>
              <a:t>References</a:t>
            </a:r>
          </a:p>
          <a:p>
            <a:pPr fontAlgn="base"/>
            <a:endParaRPr lang="en-US" sz="1200" b="0" i="0" u="sng" kern="1200" dirty="0">
              <a:solidFill>
                <a:schemeClr val="tx1"/>
              </a:solidFill>
              <a:effectLst/>
              <a:latin typeface="+mn-lt"/>
              <a:ea typeface="+mn-ea"/>
              <a:cs typeface="+mn-cs"/>
            </a:endParaRPr>
          </a:p>
          <a:p>
            <a:pPr fontAlgn="base"/>
            <a:r>
              <a:rPr lang="en-US" sz="1200" b="0" i="0" u="sng" kern="1200" dirty="0">
                <a:solidFill>
                  <a:schemeClr val="tx1"/>
                </a:solidFill>
                <a:effectLst/>
                <a:latin typeface="+mn-lt"/>
                <a:ea typeface="+mn-ea"/>
                <a:cs typeface="+mn-cs"/>
              </a:rPr>
              <a:t>Notes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The possibility of incidental</a:t>
            </a:r>
            <a:r>
              <a:rPr lang="en-US" sz="1200" baseline="0" dirty="0"/>
              <a:t> findings with NGS-based methods </a:t>
            </a:r>
            <a:r>
              <a:rPr lang="en-US" sz="1200" dirty="0"/>
              <a:t>should be conveyed to the patient/family prior to the test.</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6</a:t>
            </a:fld>
            <a:endParaRPr lang="en-US" dirty="0"/>
          </a:p>
        </p:txBody>
      </p:sp>
    </p:spTree>
    <p:extLst>
      <p:ext uri="{BB962C8B-B14F-4D97-AF65-F5344CB8AC3E}">
        <p14:creationId xmlns:p14="http://schemas.microsoft.com/office/powerpoint/2010/main" val="100218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sng" strike="noStrike" kern="1200" dirty="0">
                <a:solidFill>
                  <a:schemeClr val="tx1"/>
                </a:solidFill>
                <a:effectLst/>
                <a:latin typeface="+mn-lt"/>
                <a:ea typeface="+mn-ea"/>
                <a:cs typeface="+mn-cs"/>
              </a:rPr>
              <a:t>References</a:t>
            </a:r>
            <a:r>
              <a:rPr lang="en-US" sz="1200" b="0" i="0" u="none" strike="noStrike" kern="1200" dirty="0">
                <a:solidFill>
                  <a:schemeClr val="tx1"/>
                </a:solidFill>
                <a:effectLst/>
                <a:latin typeface="+mn-lt"/>
                <a:ea typeface="+mn-ea"/>
                <a:cs typeface="+mn-cs"/>
              </a:rPr>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u="none" strike="noStrike" kern="1200" dirty="0">
                <a:solidFill>
                  <a:schemeClr val="tx1"/>
                </a:solidFill>
                <a:effectLst/>
                <a:latin typeface="+mn-lt"/>
                <a:ea typeface="+mn-ea"/>
                <a:cs typeface="+mn-cs"/>
              </a:rPr>
              <a:t> A</a:t>
            </a:r>
            <a:r>
              <a:rPr lang="en-US" sz="1200" b="0" i="0" u="none" strike="noStrike" kern="1200" baseline="0" dirty="0">
                <a:solidFill>
                  <a:schemeClr val="tx1"/>
                </a:solidFill>
                <a:effectLst/>
                <a:latin typeface="+mn-lt"/>
                <a:ea typeface="+mn-ea"/>
                <a:cs typeface="+mn-cs"/>
              </a:rPr>
              <a:t> number of reviews discuss the various types of genetic testing available for NMD. A few recent reviews are listed here.</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Laing, N. G. (2012). "Genetics of neuromuscular disorders." </a:t>
            </a:r>
            <a:r>
              <a:rPr lang="fr-FR" sz="1200" b="0" i="1" u="none" strike="noStrike" kern="1200" baseline="0" dirty="0">
                <a:solidFill>
                  <a:schemeClr val="tx1"/>
                </a:solidFill>
                <a:effectLst/>
                <a:latin typeface="+mn-lt"/>
                <a:ea typeface="+mn-ea"/>
                <a:cs typeface="+mn-cs"/>
              </a:rPr>
              <a:t>Crit Rev Clin Lab Sc</a:t>
            </a:r>
            <a:r>
              <a:rPr lang="fr-FR" sz="1200" b="0" i="0" u="sng" strike="noStrike" kern="1200" baseline="0" dirty="0">
                <a:solidFill>
                  <a:schemeClr val="tx1"/>
                </a:solidFill>
                <a:effectLst/>
                <a:latin typeface="+mn-lt"/>
                <a:ea typeface="+mn-ea"/>
                <a:cs typeface="+mn-cs"/>
              </a:rPr>
              <a:t>i</a:t>
            </a:r>
            <a:r>
              <a:rPr lang="fr-FR" sz="1200" b="0" i="0" u="none" strike="noStrike" kern="1200" baseline="0" dirty="0">
                <a:solidFill>
                  <a:schemeClr val="tx1"/>
                </a:solidFill>
                <a:effectLst/>
                <a:latin typeface="+mn-lt"/>
                <a:ea typeface="+mn-ea"/>
                <a:cs typeface="+mn-cs"/>
              </a:rPr>
              <a:t> </a:t>
            </a:r>
            <a:r>
              <a:rPr lang="fr-FR" sz="1200" b="1" i="0" u="none" strike="noStrike" kern="1200" baseline="0" dirty="0">
                <a:solidFill>
                  <a:schemeClr val="tx1"/>
                </a:solidFill>
                <a:effectLst/>
                <a:latin typeface="+mn-lt"/>
                <a:ea typeface="+mn-ea"/>
                <a:cs typeface="+mn-cs"/>
              </a:rPr>
              <a:t>49</a:t>
            </a:r>
            <a:r>
              <a:rPr lang="fr-FR" sz="1200" b="0" i="0" u="none" strike="noStrike" kern="1200" baseline="0" dirty="0">
                <a:solidFill>
                  <a:schemeClr val="tx1"/>
                </a:solidFill>
                <a:effectLst/>
                <a:latin typeface="+mn-lt"/>
                <a:ea typeface="+mn-ea"/>
                <a:cs typeface="+mn-cs"/>
              </a:rPr>
              <a:t>(2):33-48.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Orengo, J. P., Murdock, D.R. (2019). "Genetic Testing in Neuromuscular Disorders." </a:t>
            </a:r>
            <a:r>
              <a:rPr lang="en-US" sz="1200" b="0" i="1" u="none" strike="noStrike" kern="1200" baseline="0" dirty="0">
                <a:solidFill>
                  <a:schemeClr val="tx1"/>
                </a:solidFill>
                <a:effectLst/>
                <a:latin typeface="+mn-lt"/>
                <a:ea typeface="+mn-ea"/>
                <a:cs typeface="+mn-cs"/>
              </a:rPr>
              <a:t>Practical Neurology</a:t>
            </a:r>
            <a:r>
              <a:rPr lang="en-US" sz="1200" b="0" i="0" u="none" strike="noStrike" kern="1200" baseline="0" dirty="0">
                <a:solidFill>
                  <a:schemeClr val="tx1"/>
                </a:solidFill>
                <a:effectLst/>
                <a:latin typeface="+mn-lt"/>
                <a:ea typeface="+mn-ea"/>
                <a:cs typeface="+mn-cs"/>
              </a:rPr>
              <a:t>.</a:t>
            </a:r>
          </a:p>
          <a:p>
            <a:pPr rtl="0" eaLnBrk="1" fontAlgn="t" latinLnBrk="0" hangingPunct="1"/>
            <a:endParaRPr lang="en-US" sz="1200" b="0" i="0" u="sng" strike="noStrike" kern="1200" dirty="0">
              <a:solidFill>
                <a:schemeClr val="tx1"/>
              </a:solidFill>
              <a:effectLst/>
              <a:latin typeface="+mn-lt"/>
              <a:ea typeface="+mn-ea"/>
              <a:cs typeface="+mn-cs"/>
            </a:endParaRPr>
          </a:p>
          <a:p>
            <a:pPr rtl="0" eaLnBrk="1" fontAlgn="t" latinLnBrk="0" hangingPunct="1"/>
            <a:r>
              <a:rPr lang="en-US" sz="1200" b="0" i="0" u="sng" strike="noStrike" kern="1200" dirty="0">
                <a:solidFill>
                  <a:schemeClr val="tx1"/>
                </a:solidFill>
                <a:effectLst/>
                <a:latin typeface="+mn-lt"/>
                <a:ea typeface="+mn-ea"/>
                <a:cs typeface="+mn-cs"/>
              </a:rPr>
              <a:t>Notes</a:t>
            </a:r>
          </a:p>
          <a:p>
            <a:pPr rtl="0" eaLnBrk="1" fontAlgn="t" latinLnBrk="0" hangingPunct="1"/>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A768E-7E44-40D6-AAEA-1843133FCFF7}" type="slidenum">
              <a:rPr lang="en-US" smtClean="0"/>
              <a:t>7</a:t>
            </a:fld>
            <a:endParaRPr lang="en-US" dirty="0"/>
          </a:p>
        </p:txBody>
      </p:sp>
    </p:spTree>
    <p:extLst>
      <p:ext uri="{BB962C8B-B14F-4D97-AF65-F5344CB8AC3E}">
        <p14:creationId xmlns:p14="http://schemas.microsoft.com/office/powerpoint/2010/main" val="192733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baseline="0" dirty="0"/>
              <a:t>U.S. National Library of Medicine. (November 2016). "Duchenne and Becker muscular dystrophy."   Retrieved August 13, 2019, from https://ghr.nlm.nih.gov/condition/duchenne-and-becker-muscular-dystrophy#genes.</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baseline="0" dirty="0"/>
              <a:t>Volk, A. E. and C. Kubisch (2017). "The rapid evolution of molecular genetic diagnostics in neuromuscular diseases." </a:t>
            </a:r>
            <a:r>
              <a:rPr lang="en-US" b="0" i="1" u="none" baseline="0" dirty="0"/>
              <a:t>Curr Opin Neurol</a:t>
            </a:r>
            <a:r>
              <a:rPr lang="en-US" b="0" i="0" u="none" baseline="0" dirty="0"/>
              <a:t> </a:t>
            </a:r>
            <a:r>
              <a:rPr lang="en-US" b="1" i="0" u="none" baseline="0" dirty="0"/>
              <a:t>30</a:t>
            </a:r>
            <a:r>
              <a:rPr lang="en-US" b="0" i="0" u="none" baseline="0" dirty="0"/>
              <a:t>(5):523-528.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baseline="0" dirty="0"/>
              <a:t>U.S. National Library of Medicine. (October 2018). "Charcot-Marie-Tooth disease."   Retrieved August 13, 2019, from https://ghr.nlm.nih.gov/condition/charcot-marie-tooth-disease#genes.</a:t>
            </a:r>
          </a:p>
          <a:p>
            <a:pPr marL="228600" indent="-228600">
              <a:buFont typeface="+mj-lt"/>
              <a:buAutoNum type="arabicPeriod"/>
            </a:pPr>
            <a:r>
              <a:rPr lang="en-US" b="0" i="0" u="none" baseline="0" dirty="0"/>
              <a:t>U.S. National Library of Medicine. (March 2016). "Amyotrophic lateral sclerosis."   Retrieved August 13, 2019, from https://ghr.nlm.nih.gov/condition/amyotrophic-lateral-sclerosis#genes.</a:t>
            </a:r>
          </a:p>
          <a:p>
            <a:pPr marL="228600" indent="-228600">
              <a:buFont typeface="+mj-lt"/>
              <a:buAutoNum type="arabicPeriod"/>
            </a:pPr>
            <a:endParaRPr lang="en-US" b="0" i="0" u="none" baseline="0" dirty="0"/>
          </a:p>
          <a:p>
            <a:pPr marL="0" indent="0">
              <a:buFont typeface="+mj-lt"/>
              <a:buNone/>
            </a:pPr>
            <a:r>
              <a:rPr lang="en-US" b="0" i="0" u="sng" baseline="0" dirty="0"/>
              <a:t>Notes</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8</a:t>
            </a:fld>
            <a:endParaRPr lang="en-US" dirty="0"/>
          </a:p>
        </p:txBody>
      </p:sp>
    </p:spTree>
    <p:extLst>
      <p:ext uri="{BB962C8B-B14F-4D97-AF65-F5344CB8AC3E}">
        <p14:creationId xmlns:p14="http://schemas.microsoft.com/office/powerpoint/2010/main" val="384054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References</a:t>
            </a:r>
            <a:r>
              <a:rPr lang="en-US" sz="1200" u="none" dirty="0"/>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u="none" dirty="0"/>
              <a:t> </a:t>
            </a:r>
            <a:r>
              <a:rPr lang="en-US" sz="1200" b="0" i="0" u="none" strike="noStrike" kern="1200" dirty="0">
                <a:solidFill>
                  <a:schemeClr val="tx1"/>
                </a:solidFill>
                <a:effectLst/>
                <a:latin typeface="+mn-lt"/>
                <a:ea typeface="+mn-ea"/>
                <a:cs typeface="+mn-cs"/>
              </a:rPr>
              <a:t>A</a:t>
            </a:r>
            <a:r>
              <a:rPr lang="en-US" sz="1200" b="0" i="0" u="none" strike="noStrike" kern="1200" baseline="0" dirty="0">
                <a:solidFill>
                  <a:schemeClr val="tx1"/>
                </a:solidFill>
                <a:effectLst/>
                <a:latin typeface="+mn-lt"/>
                <a:ea typeface="+mn-ea"/>
                <a:cs typeface="+mn-cs"/>
              </a:rPr>
              <a:t> number of reviews discuss the various types of genetic testing available for NMD. A few recent reviews are listed here.</a:t>
            </a:r>
            <a:endParaRPr lang="en-US" sz="1200" b="0" i="0" u="sng" strike="noStrike" kern="1200" dirty="0">
              <a:solidFill>
                <a:schemeClr val="tx1"/>
              </a:solidFill>
              <a:effectLst/>
              <a:latin typeface="+mn-lt"/>
              <a:ea typeface="+mn-ea"/>
              <a:cs typeface="+mn-cs"/>
            </a:endParaRP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Laing, N. G. (2012). "Genetics of neuromuscular disorders." </a:t>
            </a:r>
            <a:r>
              <a:rPr lang="fr-FR" sz="1200" b="0" i="1" u="none" strike="noStrike" kern="1200" baseline="0" dirty="0">
                <a:solidFill>
                  <a:schemeClr val="tx1"/>
                </a:solidFill>
                <a:effectLst/>
                <a:latin typeface="+mn-lt"/>
                <a:ea typeface="+mn-ea"/>
                <a:cs typeface="+mn-cs"/>
              </a:rPr>
              <a:t>Crit Rev Clin Lab Sci</a:t>
            </a:r>
            <a:r>
              <a:rPr lang="fr-FR" sz="1200" b="0" i="0" u="none" strike="noStrike" kern="1200" baseline="0" dirty="0">
                <a:solidFill>
                  <a:schemeClr val="tx1"/>
                </a:solidFill>
                <a:effectLst/>
                <a:latin typeface="+mn-lt"/>
                <a:ea typeface="+mn-ea"/>
                <a:cs typeface="+mn-cs"/>
              </a:rPr>
              <a:t> </a:t>
            </a:r>
            <a:r>
              <a:rPr lang="fr-FR" sz="1200" b="1" i="0" u="none" strike="noStrike" kern="1200" baseline="0" dirty="0">
                <a:solidFill>
                  <a:schemeClr val="tx1"/>
                </a:solidFill>
                <a:effectLst/>
                <a:latin typeface="+mn-lt"/>
                <a:ea typeface="+mn-ea"/>
                <a:cs typeface="+mn-cs"/>
              </a:rPr>
              <a:t>49</a:t>
            </a:r>
            <a:r>
              <a:rPr lang="fr-FR" sz="1200" b="0" i="0" u="none" strike="noStrike" kern="1200" baseline="0" dirty="0">
                <a:solidFill>
                  <a:schemeClr val="tx1"/>
                </a:solidFill>
                <a:effectLst/>
                <a:latin typeface="+mn-lt"/>
                <a:ea typeface="+mn-ea"/>
                <a:cs typeface="+mn-cs"/>
              </a:rPr>
              <a:t>(2):33-48.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Orengo, J. P., Murdock, D.R. (2019). "Genetic Testing in Neuromuscular Disorders." </a:t>
            </a:r>
            <a:r>
              <a:rPr lang="en-US" sz="1200" b="0" i="1" u="none" strike="noStrike" kern="1200" baseline="0" dirty="0">
                <a:solidFill>
                  <a:schemeClr val="tx1"/>
                </a:solidFill>
                <a:effectLst/>
                <a:latin typeface="+mn-lt"/>
                <a:ea typeface="+mn-ea"/>
                <a:cs typeface="+mn-cs"/>
              </a:rPr>
              <a:t>Practical Neurology</a:t>
            </a:r>
            <a:r>
              <a:rPr lang="en-US" sz="1200" b="0" i="0" u="none" strike="noStrik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Gene panels are the most common form of genetic testing for NMD.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One drawback is that gene panels have a short shelf-life because of the rapid discovery of new disease genes with diagnostic value.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Definition</a:t>
            </a:r>
          </a:p>
          <a:p>
            <a:r>
              <a:rPr lang="en-US" sz="1200" dirty="0"/>
              <a:t>Solution hybridization</a:t>
            </a:r>
            <a:r>
              <a:rPr lang="en-US" sz="1200" baseline="0" dirty="0"/>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aseline="0" dirty="0"/>
              <a:t> </a:t>
            </a:r>
            <a:r>
              <a:rPr lang="en-US" sz="1200" dirty="0"/>
              <a:t>Pools of biotinylated oligonucleotide probes, each targeting a segment of the desired capture region, are used to pull down particular pieces of the genome. </a:t>
            </a:r>
          </a:p>
          <a:p>
            <a:endParaRPr lang="en-US" sz="1200" dirty="0"/>
          </a:p>
        </p:txBody>
      </p:sp>
      <p:sp>
        <p:nvSpPr>
          <p:cNvPr id="4" name="Slide Number Placeholder 3"/>
          <p:cNvSpPr>
            <a:spLocks noGrp="1"/>
          </p:cNvSpPr>
          <p:nvPr>
            <p:ph type="sldNum" sz="quarter" idx="10"/>
          </p:nvPr>
        </p:nvSpPr>
        <p:spPr/>
        <p:txBody>
          <a:bodyPr/>
          <a:lstStyle/>
          <a:p>
            <a:fld id="{838A768E-7E44-40D6-AAEA-1843133FCFF7}" type="slidenum">
              <a:rPr lang="en-US" smtClean="0"/>
              <a:t>9</a:t>
            </a:fld>
            <a:endParaRPr lang="en-US" dirty="0"/>
          </a:p>
        </p:txBody>
      </p:sp>
    </p:spTree>
    <p:extLst>
      <p:ext uri="{BB962C8B-B14F-4D97-AF65-F5344CB8AC3E}">
        <p14:creationId xmlns:p14="http://schemas.microsoft.com/office/powerpoint/2010/main" val="263726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sng" strike="noStrike" kern="1200" dirty="0">
                <a:solidFill>
                  <a:schemeClr val="tx1"/>
                </a:solidFill>
                <a:effectLst/>
                <a:latin typeface="+mn-lt"/>
                <a:ea typeface="+mn-ea"/>
                <a:cs typeface="+mn-cs"/>
              </a:rPr>
              <a:t>References</a:t>
            </a:r>
            <a:r>
              <a:rPr lang="en-US" sz="1200" b="0" i="0" u="none" strike="noStrike" kern="1200" dirty="0">
                <a:solidFill>
                  <a:schemeClr val="tx1"/>
                </a:solidFill>
                <a:effectLst/>
                <a:latin typeface="+mn-lt"/>
                <a:ea typeface="+mn-ea"/>
                <a:cs typeface="+mn-cs"/>
              </a:rPr>
              <a:t> </a:t>
            </a:r>
            <a:r>
              <a:rPr lang="en-US" sz="1200" dirty="0">
                <a:solidFill>
                  <a:schemeClr val="tx1">
                    <a:lumMod val="50000"/>
                  </a:schemeClr>
                </a:solidFill>
                <a:latin typeface="Arial" panose="020B0604020202020204" pitchFamily="34" charset="0"/>
                <a:cs typeface="Arial" panose="020B0604020202020204" pitchFamily="34" charset="0"/>
              </a:rPr>
              <a:t>—</a:t>
            </a:r>
            <a:r>
              <a:rPr lang="en-US" sz="1200" b="0" i="0" u="none" strike="noStrike" kern="1200" dirty="0">
                <a:solidFill>
                  <a:schemeClr val="tx1"/>
                </a:solidFill>
                <a:effectLst/>
                <a:latin typeface="+mn-lt"/>
                <a:ea typeface="+mn-ea"/>
                <a:cs typeface="+mn-cs"/>
              </a:rPr>
              <a:t> A</a:t>
            </a:r>
            <a:r>
              <a:rPr lang="en-US" sz="1200" b="0" i="0" u="none" strike="noStrike" kern="1200" baseline="0" dirty="0">
                <a:solidFill>
                  <a:schemeClr val="tx1"/>
                </a:solidFill>
                <a:effectLst/>
                <a:latin typeface="+mn-lt"/>
                <a:ea typeface="+mn-ea"/>
                <a:cs typeface="+mn-cs"/>
              </a:rPr>
              <a:t> number of reviews discuss the various types of genetic testing available for NMD. A few recent reviews are listed here.</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Laing, N. G. (2012). "Genetics of neuromuscular disorders." </a:t>
            </a:r>
            <a:r>
              <a:rPr lang="fr-FR" sz="1200" b="0" i="1" u="none" strike="noStrike" kern="1200" baseline="0" dirty="0">
                <a:solidFill>
                  <a:schemeClr val="tx1"/>
                </a:solidFill>
                <a:effectLst/>
                <a:latin typeface="+mn-lt"/>
                <a:ea typeface="+mn-ea"/>
                <a:cs typeface="+mn-cs"/>
              </a:rPr>
              <a:t>Crit Rev Clin Lab Sci</a:t>
            </a:r>
            <a:r>
              <a:rPr lang="fr-FR" sz="1200" b="0" i="0" u="none" strike="noStrike" kern="1200" baseline="0" dirty="0">
                <a:solidFill>
                  <a:schemeClr val="tx1"/>
                </a:solidFill>
                <a:effectLst/>
                <a:latin typeface="+mn-lt"/>
                <a:ea typeface="+mn-ea"/>
                <a:cs typeface="+mn-cs"/>
              </a:rPr>
              <a:t> </a:t>
            </a:r>
            <a:r>
              <a:rPr lang="fr-FR" sz="1200" b="1" i="0" u="none" strike="noStrike" kern="1200" baseline="0" dirty="0">
                <a:solidFill>
                  <a:schemeClr val="tx1"/>
                </a:solidFill>
                <a:effectLst/>
                <a:latin typeface="+mn-lt"/>
                <a:ea typeface="+mn-ea"/>
                <a:cs typeface="+mn-cs"/>
              </a:rPr>
              <a:t>49</a:t>
            </a:r>
            <a:r>
              <a:rPr lang="fr-FR" sz="1200" b="0" i="0" u="none" strike="noStrike" kern="1200" baseline="0" dirty="0">
                <a:solidFill>
                  <a:schemeClr val="tx1"/>
                </a:solidFill>
                <a:effectLst/>
                <a:latin typeface="+mn-lt"/>
                <a:ea typeface="+mn-ea"/>
                <a:cs typeface="+mn-cs"/>
              </a:rPr>
              <a:t>(2):33-48.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Volk, A. E. and C. Kubisch (2017). "The rapid evolution of molecular genetic diagnostics in neuromuscular diseases." </a:t>
            </a:r>
            <a:r>
              <a:rPr lang="en-US" sz="1200" b="0" i="1" u="none" strike="noStrike" kern="1200" baseline="0" dirty="0">
                <a:solidFill>
                  <a:schemeClr val="tx1"/>
                </a:solidFill>
                <a:effectLst/>
                <a:latin typeface="+mn-lt"/>
                <a:ea typeface="+mn-ea"/>
                <a:cs typeface="+mn-cs"/>
              </a:rPr>
              <a:t>Curr Opin Neurol</a:t>
            </a:r>
            <a:r>
              <a:rPr lang="en-US" sz="1200" b="0" i="0" u="none" strike="noStrike" kern="1200" baseline="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30</a:t>
            </a:r>
            <a:r>
              <a:rPr lang="en-US" sz="1200" b="0" i="0" u="none" strike="noStrike" kern="1200" baseline="0" dirty="0">
                <a:solidFill>
                  <a:schemeClr val="tx1"/>
                </a:solidFill>
                <a:effectLst/>
                <a:latin typeface="+mn-lt"/>
                <a:ea typeface="+mn-ea"/>
                <a:cs typeface="+mn-cs"/>
              </a:rPr>
              <a:t>(5):523-528.</a:t>
            </a:r>
          </a:p>
          <a:p>
            <a:pPr marL="228600" indent="-228600" rtl="0" eaLnBrk="1" fontAlgn="t" latinLnBrk="0" hangingPunct="1">
              <a:buFont typeface="+mj-lt"/>
              <a:buAutoNum type="arabicPeriod"/>
            </a:pPr>
            <a:r>
              <a:rPr lang="en-US" sz="1200" b="0" i="0" u="none" strike="noStrike" kern="1200" baseline="0" dirty="0">
                <a:solidFill>
                  <a:schemeClr val="tx1"/>
                </a:solidFill>
                <a:effectLst/>
                <a:latin typeface="+mn-lt"/>
                <a:ea typeface="+mn-ea"/>
                <a:cs typeface="+mn-cs"/>
              </a:rPr>
              <a:t>Orengo, J. P., Murdock, D.R. (2019). "Genetic Testing in Neuromuscular Disorders." </a:t>
            </a:r>
            <a:r>
              <a:rPr lang="en-US" sz="1200" b="0" i="1" u="none" strike="noStrike" kern="1200" baseline="0" dirty="0">
                <a:solidFill>
                  <a:schemeClr val="tx1"/>
                </a:solidFill>
                <a:effectLst/>
                <a:latin typeface="+mn-lt"/>
                <a:ea typeface="+mn-ea"/>
                <a:cs typeface="+mn-cs"/>
              </a:rPr>
              <a:t>Practical Neurology</a:t>
            </a:r>
            <a:r>
              <a:rPr lang="en-US" sz="1200" b="0" i="0" u="none" strike="noStrike" kern="1200" baseline="0" dirty="0">
                <a:solidFill>
                  <a:schemeClr val="tx1"/>
                </a:solidFill>
                <a:effectLst/>
                <a:latin typeface="+mn-lt"/>
                <a:ea typeface="+mn-ea"/>
                <a:cs typeface="+mn-cs"/>
              </a:rPr>
              <a:t>.</a:t>
            </a:r>
          </a:p>
          <a:p>
            <a:endParaRPr lang="en-US" dirty="0"/>
          </a:p>
          <a:p>
            <a:r>
              <a:rPr lang="en-US" u="sng" dirty="0"/>
              <a:t>Notes</a:t>
            </a:r>
          </a:p>
          <a:p>
            <a:endParaRPr lang="en-US" u="sng" dirty="0"/>
          </a:p>
        </p:txBody>
      </p:sp>
      <p:sp>
        <p:nvSpPr>
          <p:cNvPr id="4" name="Slide Number Placeholder 3"/>
          <p:cNvSpPr>
            <a:spLocks noGrp="1"/>
          </p:cNvSpPr>
          <p:nvPr>
            <p:ph type="sldNum" sz="quarter" idx="10"/>
          </p:nvPr>
        </p:nvSpPr>
        <p:spPr/>
        <p:txBody>
          <a:bodyPr/>
          <a:lstStyle/>
          <a:p>
            <a:fld id="{838A768E-7E44-40D6-AAEA-1843133FCFF7}" type="slidenum">
              <a:rPr lang="en-US" smtClean="0"/>
              <a:t>10</a:t>
            </a:fld>
            <a:endParaRPr lang="en-US" dirty="0"/>
          </a:p>
        </p:txBody>
      </p:sp>
    </p:spTree>
    <p:extLst>
      <p:ext uri="{BB962C8B-B14F-4D97-AF65-F5344CB8AC3E}">
        <p14:creationId xmlns:p14="http://schemas.microsoft.com/office/powerpoint/2010/main" val="100836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838200" y="2590800"/>
            <a:ext cx="10363200" cy="1470025"/>
          </a:xfrm>
          <a:ln>
            <a:noFill/>
          </a:ln>
        </p:spPr>
        <p:txBody>
          <a:bodyPr/>
          <a:lstStyle>
            <a:lvl1pPr>
              <a:defRPr>
                <a:solidFill>
                  <a:srgbClr val="FFFFFF"/>
                </a:solidFill>
                <a:latin typeface="Arial Rounded MT Bold"/>
                <a:cs typeface="Arial Rounded MT Bold"/>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550720" y="5114800"/>
            <a:ext cx="2971800" cy="533400"/>
          </a:xfrm>
        </p:spPr>
        <p:txBody>
          <a:bodyPr>
            <a:normAutofit/>
          </a:bodyPr>
          <a:lstStyle>
            <a:lvl1pPr marL="0" indent="0" algn="ctr">
              <a:buNone/>
              <a:defRPr sz="1800">
                <a:solidFill>
                  <a:srgbClr val="FFFFFF"/>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Month, Day 2019</a:t>
            </a:r>
          </a:p>
        </p:txBody>
      </p:sp>
      <p:sp>
        <p:nvSpPr>
          <p:cNvPr id="9" name="Rectangle 8"/>
          <p:cNvSpPr/>
          <p:nvPr/>
        </p:nvSpPr>
        <p:spPr>
          <a:xfrm>
            <a:off x="5676900" y="4846319"/>
            <a:ext cx="6858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3238500" y="6210300"/>
            <a:ext cx="5562600" cy="381000"/>
          </a:xfrm>
        </p:spPr>
        <p:txBody>
          <a:bodyPr anchor="t" anchorCtr="0">
            <a:normAutofit/>
          </a:bodyPr>
          <a:lstStyle>
            <a:lvl1pPr marL="0" indent="0" algn="ctr">
              <a:buFontTx/>
              <a:buNone/>
              <a:defRPr sz="1600">
                <a:ln>
                  <a:noFill/>
                </a:ln>
                <a:solidFill>
                  <a:schemeClr val="tx1">
                    <a:lumMod val="65000"/>
                    <a:lumOff val="35000"/>
                  </a:schemeClr>
                </a:solidFill>
              </a:defRPr>
            </a:lvl1pPr>
          </a:lstStyle>
          <a:p>
            <a:pPr algn="ctr"/>
            <a:r>
              <a:rPr lang="en-US" dirty="0">
                <a:solidFill>
                  <a:schemeClr val="tx1">
                    <a:lumMod val="65000"/>
                    <a:lumOff val="35000"/>
                  </a:schemeClr>
                </a:solidFill>
                <a:latin typeface="Arial Rounded MT Bold"/>
                <a:cs typeface="Arial Rounded MT Bold"/>
              </a:rPr>
              <a:t>Transforming Lives Through Science and Care.</a:t>
            </a:r>
          </a:p>
        </p:txBody>
      </p:sp>
      <p:pic>
        <p:nvPicPr>
          <p:cNvPr id="6" name="Picture 5">
            <a:extLst>
              <a:ext uri="{FF2B5EF4-FFF2-40B4-BE49-F238E27FC236}">
                <a16:creationId xmlns:a16="http://schemas.microsoft.com/office/drawing/2014/main" id="{199080DF-0409-5E47-8667-704609A4AEE8}"/>
              </a:ext>
            </a:extLst>
          </p:cNvPr>
          <p:cNvPicPr>
            <a:picLocks noChangeAspect="1"/>
          </p:cNvPicPr>
          <p:nvPr/>
        </p:nvPicPr>
        <p:blipFill>
          <a:blip r:embed="rId3"/>
          <a:stretch>
            <a:fillRect/>
          </a:stretch>
        </p:blipFill>
        <p:spPr>
          <a:xfrm>
            <a:off x="4618038" y="338137"/>
            <a:ext cx="2955925" cy="545709"/>
          </a:xfrm>
          <a:prstGeom prst="rect">
            <a:avLst/>
          </a:prstGeom>
        </p:spPr>
      </p:pic>
    </p:spTree>
    <p:extLst>
      <p:ext uri="{BB962C8B-B14F-4D97-AF65-F5344CB8AC3E}">
        <p14:creationId xmlns:p14="http://schemas.microsoft.com/office/powerpoint/2010/main" val="421370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mper 1">
    <p:spTree>
      <p:nvGrpSpPr>
        <p:cNvPr id="1" name=""/>
        <p:cNvGrpSpPr/>
        <p:nvPr/>
      </p:nvGrpSpPr>
      <p:grpSpPr>
        <a:xfrm>
          <a:off x="0" y="0"/>
          <a:ext cx="0" cy="0"/>
          <a:chOff x="0" y="0"/>
          <a:chExt cx="0" cy="0"/>
        </a:xfrm>
      </p:grpSpPr>
      <p:pic>
        <p:nvPicPr>
          <p:cNvPr id="4" name="Picture 3" descr="Grand Rounds_Bumper 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542A53-7ADD-9E46-9120-09799AC6D3DC}"/>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92357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mper 2">
    <p:spTree>
      <p:nvGrpSpPr>
        <p:cNvPr id="1" name=""/>
        <p:cNvGrpSpPr/>
        <p:nvPr/>
      </p:nvGrpSpPr>
      <p:grpSpPr>
        <a:xfrm>
          <a:off x="0" y="0"/>
          <a:ext cx="0" cy="0"/>
          <a:chOff x="0" y="0"/>
          <a:chExt cx="0" cy="0"/>
        </a:xfrm>
      </p:grpSpPr>
      <p:pic>
        <p:nvPicPr>
          <p:cNvPr id="4" name="Picture 3" descr="Grand Rounds_Bumper 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10" name="Picture 9">
            <a:extLst>
              <a:ext uri="{FF2B5EF4-FFF2-40B4-BE49-F238E27FC236}">
                <a16:creationId xmlns:a16="http://schemas.microsoft.com/office/drawing/2014/main" id="{077E853B-8F30-D149-B283-56C48FEA9B3F}"/>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422606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mper 3">
    <p:spTree>
      <p:nvGrpSpPr>
        <p:cNvPr id="1" name=""/>
        <p:cNvGrpSpPr/>
        <p:nvPr/>
      </p:nvGrpSpPr>
      <p:grpSpPr>
        <a:xfrm>
          <a:off x="0" y="0"/>
          <a:ext cx="0" cy="0"/>
          <a:chOff x="0" y="0"/>
          <a:chExt cx="0" cy="0"/>
        </a:xfrm>
      </p:grpSpPr>
      <p:pic>
        <p:nvPicPr>
          <p:cNvPr id="3" name="Picture 2" descr="Grand Rounds_Bumper 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8" name="Picture 7">
            <a:extLst>
              <a:ext uri="{FF2B5EF4-FFF2-40B4-BE49-F238E27FC236}">
                <a16:creationId xmlns:a16="http://schemas.microsoft.com/office/drawing/2014/main" id="{82819B79-511A-FF45-8CF3-52B8740C8DE3}"/>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58088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mper 4">
    <p:spTree>
      <p:nvGrpSpPr>
        <p:cNvPr id="1" name=""/>
        <p:cNvGrpSpPr/>
        <p:nvPr/>
      </p:nvGrpSpPr>
      <p:grpSpPr>
        <a:xfrm>
          <a:off x="0" y="0"/>
          <a:ext cx="0" cy="0"/>
          <a:chOff x="0" y="0"/>
          <a:chExt cx="0" cy="0"/>
        </a:xfrm>
      </p:grpSpPr>
      <p:pic>
        <p:nvPicPr>
          <p:cNvPr id="4" name="Picture 3" descr="Grand Rounds.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9539BAE3-33FB-6B49-8005-58F2EA4D6573}"/>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7234896" y="176773"/>
            <a:ext cx="1654229" cy="831741"/>
          </a:xfrm>
          <a:prstGeom prst="rect">
            <a:avLst/>
          </a:prstGeom>
        </p:spPr>
      </p:pic>
      <p:pic>
        <p:nvPicPr>
          <p:cNvPr id="8" name="Picture 7">
            <a:extLst>
              <a:ext uri="{FF2B5EF4-FFF2-40B4-BE49-F238E27FC236}">
                <a16:creationId xmlns:a16="http://schemas.microsoft.com/office/drawing/2014/main" id="{146F2089-0F82-4F45-B04A-E1808A663613}"/>
              </a:ext>
            </a:extLst>
          </p:cNvPr>
          <p:cNvPicPr>
            <a:picLocks noChangeAspect="1"/>
          </p:cNvPicPr>
          <p:nvPr/>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00343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mper 5">
    <p:spTree>
      <p:nvGrpSpPr>
        <p:cNvPr id="1" name=""/>
        <p:cNvGrpSpPr/>
        <p:nvPr/>
      </p:nvGrpSpPr>
      <p:grpSpPr>
        <a:xfrm>
          <a:off x="0" y="0"/>
          <a:ext cx="0" cy="0"/>
          <a:chOff x="0" y="0"/>
          <a:chExt cx="0" cy="0"/>
        </a:xfrm>
      </p:grpSpPr>
      <p:pic>
        <p:nvPicPr>
          <p:cNvPr id="2" name="Picture 1" descr="Grand Rounds_Bumper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1172" cy="6858000"/>
          </a:xfrm>
          <a:prstGeom prst="rect">
            <a:avLst/>
          </a:prstGeom>
        </p:spPr>
      </p:pic>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183931" y="4586684"/>
            <a:ext cx="3546458" cy="894704"/>
          </a:xfrm>
        </p:spPr>
        <p:txBody>
          <a:bodyPr>
            <a:normAutofit/>
          </a:bodyPr>
          <a:lstStyle>
            <a:lvl1pPr algn="l">
              <a:defRPr sz="3000">
                <a:solidFill>
                  <a:srgbClr val="5BD8C2"/>
                </a:solidFill>
                <a:latin typeface="Arial Rounded MT Bold"/>
                <a:cs typeface="Arial Rounded MT Bold"/>
              </a:defRPr>
            </a:lvl1pPr>
          </a:lstStyle>
          <a:p>
            <a:r>
              <a:rPr lang="en-US" dirty="0"/>
              <a:t>Section Title</a:t>
            </a:r>
          </a:p>
        </p:txBody>
      </p:sp>
      <p:pic>
        <p:nvPicPr>
          <p:cNvPr id="6" name="Picture 5">
            <a:extLst>
              <a:ext uri="{FF2B5EF4-FFF2-40B4-BE49-F238E27FC236}">
                <a16:creationId xmlns:a16="http://schemas.microsoft.com/office/drawing/2014/main" id="{C4EFAF3C-3D0B-8344-BBF6-35A326AAC2DB}"/>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4948896" y="5297413"/>
            <a:ext cx="1654229" cy="831741"/>
          </a:xfrm>
          <a:prstGeom prst="rect">
            <a:avLst/>
          </a:prstGeom>
        </p:spPr>
      </p:pic>
      <p:pic>
        <p:nvPicPr>
          <p:cNvPr id="8" name="Picture 7">
            <a:extLst>
              <a:ext uri="{FF2B5EF4-FFF2-40B4-BE49-F238E27FC236}">
                <a16:creationId xmlns:a16="http://schemas.microsoft.com/office/drawing/2014/main" id="{780A50D5-C2C1-C24A-A363-F2F3D64E5854}"/>
              </a:ext>
            </a:extLst>
          </p:cNvPr>
          <p:cNvPicPr>
            <a:picLocks noChangeAspect="1"/>
          </p:cNvPicPr>
          <p:nvPr/>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74088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4" name="Picture 3" descr="Grand Rounds_Quo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2190750" y="1026610"/>
            <a:ext cx="7658100" cy="3743325"/>
          </a:xfrm>
        </p:spPr>
        <p:txBody>
          <a:bodyPr>
            <a:normAutofit/>
          </a:bodyPr>
          <a:lstStyle>
            <a:lvl1pPr marL="0" indent="0">
              <a:buNone/>
              <a:defRPr sz="2400">
                <a:solidFill>
                  <a:schemeClr val="bg1"/>
                </a:solidFill>
                <a:latin typeface="Arial"/>
                <a:cs typeface="Arial"/>
              </a:defRPr>
            </a:lvl1pPr>
          </a:lstStyle>
          <a:p>
            <a:pPr lvl="0"/>
            <a:r>
              <a:rPr lang="en-US"/>
              <a:t>Click to edit Master text styles</a:t>
            </a:r>
          </a:p>
        </p:txBody>
      </p:sp>
      <p:sp>
        <p:nvSpPr>
          <p:cNvPr id="10" name="Text Placeholder 9"/>
          <p:cNvSpPr>
            <a:spLocks noGrp="1"/>
          </p:cNvSpPr>
          <p:nvPr>
            <p:ph type="body" sz="quarter" idx="11"/>
          </p:nvPr>
        </p:nvSpPr>
        <p:spPr>
          <a:xfrm>
            <a:off x="7581900" y="4624388"/>
            <a:ext cx="3355975" cy="711200"/>
          </a:xfrm>
        </p:spPr>
        <p:txBody>
          <a:bodyPr>
            <a:noAutofit/>
          </a:bodyPr>
          <a:lstStyle>
            <a:lvl1pPr marL="0" indent="0">
              <a:buNone/>
              <a:defRPr sz="1400">
                <a:solidFill>
                  <a:srgbClr val="FFFFFF"/>
                </a:solidFill>
                <a:latin typeface="Arial"/>
                <a:cs typeface="Arial"/>
              </a:defRPr>
            </a:lvl1pPr>
            <a:lvl2pPr>
              <a:defRPr sz="1400">
                <a:solidFill>
                  <a:srgbClr val="FFFFFF"/>
                </a:solidFill>
                <a:latin typeface="Arial"/>
                <a:cs typeface="Arial"/>
              </a:defRPr>
            </a:lvl2pPr>
            <a:lvl3pPr>
              <a:defRPr sz="1400">
                <a:solidFill>
                  <a:srgbClr val="FFFFFF"/>
                </a:solidFill>
                <a:latin typeface="Arial"/>
                <a:cs typeface="Arial"/>
              </a:defRPr>
            </a:lvl3pPr>
            <a:lvl4pPr>
              <a:defRPr sz="1400">
                <a:solidFill>
                  <a:srgbClr val="FFFFFF"/>
                </a:solidFill>
                <a:latin typeface="Arial"/>
                <a:cs typeface="Arial"/>
              </a:defRPr>
            </a:lvl4pPr>
            <a:lvl5pPr>
              <a:defRPr sz="1400">
                <a:solidFill>
                  <a:srgbClr val="FFFFFF"/>
                </a:solidFill>
                <a:latin typeface="Arial"/>
                <a:cs typeface="Arial"/>
              </a:defRPr>
            </a:lvl5pPr>
          </a:lstStyle>
          <a:p>
            <a:pPr lvl="0"/>
            <a:r>
              <a:rPr lang="en-US"/>
              <a:t>Click to edit Master text styles</a:t>
            </a:r>
          </a:p>
        </p:txBody>
      </p:sp>
      <p:pic>
        <p:nvPicPr>
          <p:cNvPr id="8" name="Picture 7">
            <a:extLst>
              <a:ext uri="{FF2B5EF4-FFF2-40B4-BE49-F238E27FC236}">
                <a16:creationId xmlns:a16="http://schemas.microsoft.com/office/drawing/2014/main" id="{90AA67B7-28E4-3342-8CA1-2D5F394AA66D}"/>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38470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pic>
        <p:nvPicPr>
          <p:cNvPr id="3" name="Picture 2" descr="Summar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137151" cy="6871018"/>
          </a:xfrm>
          <a:prstGeom prst="rect">
            <a:avLst/>
          </a:prstGeom>
        </p:spPr>
      </p:pic>
      <p:sp>
        <p:nvSpPr>
          <p:cNvPr id="2" name="Title 1"/>
          <p:cNvSpPr>
            <a:spLocks noGrp="1"/>
          </p:cNvSpPr>
          <p:nvPr>
            <p:ph type="title" hasCustomPrompt="1"/>
          </p:nvPr>
        </p:nvSpPr>
        <p:spPr>
          <a:xfrm>
            <a:off x="4689679" y="447723"/>
            <a:ext cx="5598357" cy="888574"/>
          </a:xfrm>
        </p:spPr>
        <p:txBody>
          <a:bodyPr>
            <a:normAutofit/>
          </a:bodyPr>
          <a:lstStyle>
            <a:lvl1pPr algn="l">
              <a:defRPr sz="2800">
                <a:solidFill>
                  <a:schemeClr val="tx1">
                    <a:lumMod val="65000"/>
                    <a:lumOff val="35000"/>
                  </a:schemeClr>
                </a:solidFill>
                <a:latin typeface="Arial Rounded MT Bold"/>
                <a:cs typeface="Arial Rounded MT Bold"/>
              </a:defRPr>
            </a:lvl1pPr>
          </a:lstStyle>
          <a:p>
            <a:r>
              <a:rPr lang="en-US" dirty="0"/>
              <a:t>Summary</a:t>
            </a:r>
          </a:p>
        </p:txBody>
      </p:sp>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4692498" y="19613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p:txBody>
      </p:sp>
      <p:pic>
        <p:nvPicPr>
          <p:cNvPr id="6" name="Picture 5" descr="Grand Rounds Icons-07.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7385" y="435955"/>
            <a:ext cx="761396" cy="928773"/>
          </a:xfrm>
          <a:prstGeom prst="rect">
            <a:avLst/>
          </a:prstGeom>
        </p:spPr>
      </p:pic>
      <p:sp>
        <p:nvSpPr>
          <p:cNvPr id="10" name="Text Placeholder 6"/>
          <p:cNvSpPr>
            <a:spLocks noGrp="1"/>
          </p:cNvSpPr>
          <p:nvPr>
            <p:ph type="body" sz="quarter" idx="11"/>
          </p:nvPr>
        </p:nvSpPr>
        <p:spPr>
          <a:xfrm>
            <a:off x="4692498" y="3171264"/>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p:txBody>
      </p:sp>
      <p:sp>
        <p:nvSpPr>
          <p:cNvPr id="11" name="Text Placeholder 6"/>
          <p:cNvSpPr>
            <a:spLocks noGrp="1"/>
          </p:cNvSpPr>
          <p:nvPr>
            <p:ph type="body" sz="quarter" idx="12"/>
          </p:nvPr>
        </p:nvSpPr>
        <p:spPr>
          <a:xfrm>
            <a:off x="4692498" y="4381197"/>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p:txBody>
      </p:sp>
      <p:sp>
        <p:nvSpPr>
          <p:cNvPr id="12" name="Text Placeholder 6"/>
          <p:cNvSpPr>
            <a:spLocks noGrp="1"/>
          </p:cNvSpPr>
          <p:nvPr>
            <p:ph type="body" sz="quarter" idx="13"/>
          </p:nvPr>
        </p:nvSpPr>
        <p:spPr>
          <a:xfrm>
            <a:off x="4692498" y="5591131"/>
            <a:ext cx="6718769" cy="512240"/>
          </a:xfrm>
        </p:spPr>
        <p:txBody>
          <a:bodyPr>
            <a:noAutofit/>
          </a:bodyPr>
          <a:lstStyle>
            <a:lvl1pPr marL="0" indent="0" algn="l">
              <a:buNone/>
              <a:defRPr sz="1800">
                <a:solidFill>
                  <a:srgbClr val="595959"/>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p:txBody>
      </p:sp>
      <p:pic>
        <p:nvPicPr>
          <p:cNvPr id="13" name="Picture 12">
            <a:extLst>
              <a:ext uri="{FF2B5EF4-FFF2-40B4-BE49-F238E27FC236}">
                <a16:creationId xmlns:a16="http://schemas.microsoft.com/office/drawing/2014/main" id="{F2CCB404-02D8-7F4D-9ABF-C5FABEAEC44E}"/>
              </a:ext>
            </a:extLst>
          </p:cNvPr>
          <p:cNvPicPr>
            <a:picLocks noChangeAspect="1"/>
          </p:cNvPicPr>
          <p:nvPr/>
        </p:nvPicPr>
        <p:blipFill>
          <a:blip r:embed="rId4"/>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256481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4" name="Picture 3" descr="Thank Yo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64096"/>
          </a:xfrm>
          <a:prstGeom prst="rect">
            <a:avLst/>
          </a:prstGeom>
        </p:spPr>
      </p:pic>
      <p:sp>
        <p:nvSpPr>
          <p:cNvPr id="2" name="Title 1"/>
          <p:cNvSpPr>
            <a:spLocks noGrp="1"/>
          </p:cNvSpPr>
          <p:nvPr>
            <p:ph type="title" hasCustomPrompt="1"/>
          </p:nvPr>
        </p:nvSpPr>
        <p:spPr>
          <a:xfrm>
            <a:off x="3220621" y="2352657"/>
            <a:ext cx="5598357" cy="888574"/>
          </a:xfrm>
        </p:spPr>
        <p:txBody>
          <a:bodyPr>
            <a:normAutofit/>
          </a:bodyPr>
          <a:lstStyle>
            <a:lvl1pPr algn="ctr">
              <a:defRPr sz="4400">
                <a:solidFill>
                  <a:schemeClr val="bg1"/>
                </a:solidFill>
                <a:latin typeface="Arial Rounded MT Bold"/>
                <a:cs typeface="Arial Rounded MT Bold"/>
              </a:defRPr>
            </a:lvl1pPr>
          </a:lstStyle>
          <a:p>
            <a:r>
              <a:rPr lang="en-US" dirty="0"/>
              <a:t>Thank You</a:t>
            </a:r>
          </a:p>
        </p:txBody>
      </p:sp>
      <p:sp>
        <p:nvSpPr>
          <p:cNvPr id="5" name="Rectangle 4"/>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2749550" y="4302221"/>
            <a:ext cx="6540500" cy="1119188"/>
          </a:xfrm>
        </p:spPr>
        <p:txBody>
          <a:bodyPr>
            <a:noAutofit/>
          </a:bodyPr>
          <a:lstStyle>
            <a:lvl1pPr marL="0" indent="0" algn="ctr">
              <a:buNone/>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p:txBody>
      </p:sp>
      <p:pic>
        <p:nvPicPr>
          <p:cNvPr id="8" name="Picture 7">
            <a:extLst>
              <a:ext uri="{FF2B5EF4-FFF2-40B4-BE49-F238E27FC236}">
                <a16:creationId xmlns:a16="http://schemas.microsoft.com/office/drawing/2014/main" id="{CCCB9C5A-BF86-8848-BBB6-FC7053388032}"/>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50594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0BE49-3FCD-9347-A55B-747EE2FEA12C}"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86337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00200"/>
            <a:ext cx="5410200" cy="4525963"/>
          </a:xfrm>
        </p:spPr>
        <p:txBody>
          <a:bodyPr/>
          <a:lstStyle>
            <a:lvl1pPr>
              <a:buClr>
                <a:srgbClr val="5BD8C2"/>
              </a:buClr>
              <a:defRPr sz="2800"/>
            </a:lvl1pPr>
            <a:lvl2pPr>
              <a:buClr>
                <a:srgbClr val="5BD8C2"/>
              </a:buClr>
              <a:defRPr sz="2400"/>
            </a:lvl2pPr>
            <a:lvl3pPr>
              <a:buClr>
                <a:srgbClr val="5BD8C2"/>
              </a:buClr>
              <a:defRPr sz="2000"/>
            </a:lvl3pPr>
            <a:lvl4pPr>
              <a:buClr>
                <a:srgbClr val="5BD8C2"/>
              </a:buClr>
              <a:defRPr sz="1800"/>
            </a:lvl4pPr>
            <a:lvl5pPr>
              <a:buClr>
                <a:srgbClr val="5BD8C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90BE49-3FCD-9347-A55B-747EE2FEA12C}"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35805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Text</a:t>
            </a:r>
          </a:p>
        </p:txBody>
      </p:sp>
      <p:sp>
        <p:nvSpPr>
          <p:cNvPr id="8" name="Rectangle 7"/>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3946525" y="1689899"/>
            <a:ext cx="7629525" cy="4796626"/>
          </a:xfrm>
        </p:spPr>
        <p:txBody>
          <a:bodyPr>
            <a:normAutofit/>
          </a:bodyPr>
          <a:lstStyle>
            <a:lvl1pPr marL="342900" indent="-342900">
              <a:buClr>
                <a:srgbClr val="5BD8C2"/>
              </a:buClr>
              <a:buFont typeface="Arial" panose="020B0604020202020204" pitchFamily="34" charset="0"/>
              <a:buChar char="•"/>
              <a:defRPr sz="1800">
                <a:solidFill>
                  <a:srgbClr val="595959"/>
                </a:solidFill>
                <a:latin typeface="Arial"/>
                <a:cs typeface="Arial"/>
              </a:defRPr>
            </a:lvl1pPr>
            <a:lvl2pPr marL="742950" indent="-285750">
              <a:buClr>
                <a:srgbClr val="5BD8C2"/>
              </a:buClr>
              <a:buFont typeface="Arial" panose="020B0604020202020204" pitchFamily="34" charset="0"/>
              <a:buChar char="•"/>
              <a:defRPr sz="1800">
                <a:solidFill>
                  <a:srgbClr val="595959"/>
                </a:solidFill>
                <a:latin typeface="Arial"/>
                <a:cs typeface="Arial"/>
              </a:defRPr>
            </a:lvl2pPr>
            <a:lvl3pPr marL="1143000" indent="-228600">
              <a:buClr>
                <a:srgbClr val="5BD8C2"/>
              </a:buClr>
              <a:buFont typeface="Arial" panose="020B0604020202020204" pitchFamily="34" charset="0"/>
              <a:buChar char="•"/>
              <a:defRPr sz="1800">
                <a:solidFill>
                  <a:srgbClr val="595959"/>
                </a:solidFill>
                <a:latin typeface="Arial"/>
                <a:cs typeface="Arial"/>
              </a:defRPr>
            </a:lvl3pPr>
            <a:lvl4pPr marL="1600200" indent="-228600">
              <a:buClr>
                <a:srgbClr val="5BD8C2"/>
              </a:buClr>
              <a:buFont typeface="Arial" panose="020B0604020202020204" pitchFamily="34" charset="0"/>
              <a:buChar char="•"/>
              <a:defRPr sz="1800">
                <a:solidFill>
                  <a:srgbClr val="595959"/>
                </a:solidFill>
                <a:latin typeface="Arial"/>
                <a:cs typeface="Arial"/>
              </a:defRPr>
            </a:lvl4pPr>
            <a:lvl5pPr marL="2057400" indent="-228600">
              <a:buClr>
                <a:srgbClr val="5BD8C2"/>
              </a:buClr>
              <a:buFont typeface="Arial" panose="020B0604020202020204" pitchFamily="34" charset="0"/>
              <a:buChar char="•"/>
              <a:defRPr sz="1800">
                <a:solidFill>
                  <a:srgbClr val="595959"/>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ABB5584-5561-854D-9898-AB850F91149C}"/>
              </a:ext>
            </a:extLst>
          </p:cNvPr>
          <p:cNvSpPr txBox="1"/>
          <p:nvPr/>
        </p:nvSpPr>
        <p:spPr>
          <a:xfrm>
            <a:off x="3935866" y="6202033"/>
            <a:ext cx="5114925" cy="230832"/>
          </a:xfrm>
          <a:prstGeom prst="rect">
            <a:avLst/>
          </a:prstGeom>
          <a:noFill/>
        </p:spPr>
        <p:txBody>
          <a:bodyPr wrap="square" rtlCol="0">
            <a:spAutoFit/>
          </a:bodyPr>
          <a:lstStyle/>
          <a:p>
            <a:r>
              <a:rPr lang="en-US" sz="900" dirty="0">
                <a:solidFill>
                  <a:schemeClr val="bg1">
                    <a:lumMod val="50000"/>
                  </a:schemeClr>
                </a:solidFill>
              </a:rPr>
              <a:t>:</a:t>
            </a:r>
          </a:p>
        </p:txBody>
      </p:sp>
      <p:pic>
        <p:nvPicPr>
          <p:cNvPr id="7" name="Picture 6">
            <a:extLst>
              <a:ext uri="{FF2B5EF4-FFF2-40B4-BE49-F238E27FC236}">
                <a16:creationId xmlns:a16="http://schemas.microsoft.com/office/drawing/2014/main" id="{8F683318-27F8-7647-85DD-9BBABD549408}"/>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89461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buClr>
                <a:srgbClr val="5BD8C2"/>
              </a:buClr>
              <a:defRPr sz="2400"/>
            </a:lvl1pPr>
            <a:lvl2pPr>
              <a:buClr>
                <a:srgbClr val="5BD8C2"/>
              </a:buClr>
              <a:defRPr sz="2000"/>
            </a:lvl2pPr>
            <a:lvl3pPr>
              <a:buClr>
                <a:srgbClr val="5BD8C2"/>
              </a:buClr>
              <a:defRPr sz="1800"/>
            </a:lvl3pPr>
            <a:lvl4pPr>
              <a:buClr>
                <a:srgbClr val="5BD8C2"/>
              </a:buClr>
              <a:defRPr sz="1600"/>
            </a:lvl4pPr>
            <a:lvl5pPr>
              <a:buClr>
                <a:srgbClr val="5BD8C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90BE49-3FCD-9347-A55B-747EE2FEA12C}" type="datetimeFigureOut">
              <a:rPr lang="en-US" smtClean="0"/>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309274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90BE49-3FCD-9347-A55B-747EE2FEA12C}"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079851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0BE49-3FCD-9347-A55B-747EE2FEA12C}" type="datetimeFigureOut">
              <a:rPr lang="en-US" smtClean="0"/>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52184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buClr>
                <a:srgbClr val="5BD8C2"/>
              </a:buClr>
              <a:defRPr sz="3200"/>
            </a:lvl1pPr>
            <a:lvl2pPr>
              <a:buClr>
                <a:srgbClr val="5BD8C2"/>
              </a:buClr>
              <a:defRPr sz="2800"/>
            </a:lvl2pPr>
            <a:lvl3pPr>
              <a:buClr>
                <a:srgbClr val="5BD8C2"/>
              </a:buClr>
              <a:defRPr sz="2400"/>
            </a:lvl3pPr>
            <a:lvl4pPr>
              <a:buClr>
                <a:srgbClr val="5BD8C2"/>
              </a:buClr>
              <a:defRPr sz="2000"/>
            </a:lvl4pPr>
            <a:lvl5pPr>
              <a:buClr>
                <a:srgbClr val="5BD8C2"/>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263070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0BE49-3FCD-9347-A55B-747EE2FEA12C}"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A4E9B-AF38-0B4F-A135-5CF6AE5AFC59}" type="slidenum">
              <a:rPr lang="en-US" smtClean="0"/>
              <a:t>‹#›</a:t>
            </a:fld>
            <a:endParaRPr lang="en-US"/>
          </a:p>
        </p:txBody>
      </p:sp>
    </p:spTree>
    <p:extLst>
      <p:ext uri="{BB962C8B-B14F-4D97-AF65-F5344CB8AC3E}">
        <p14:creationId xmlns:p14="http://schemas.microsoft.com/office/powerpoint/2010/main" val="62562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C64C0-0B3E-0A4F-B8A1-D2B630B3F1F9}"/>
              </a:ext>
            </a:extLst>
          </p:cNvPr>
          <p:cNvPicPr>
            <a:picLocks noChangeAspect="1"/>
          </p:cNvPicPr>
          <p:nvPr/>
        </p:nvPicPr>
        <p:blipFill rotWithShape="1">
          <a:blip r:embed="rId2">
            <a:extLst>
              <a:ext uri="{28A0092B-C50C-407E-A947-70E740481C1C}">
                <a14:useLocalDpi xmlns:a14="http://schemas.microsoft.com/office/drawing/2010/main" val="0"/>
              </a:ext>
            </a:extLst>
          </a:blip>
          <a:srcRect l="47845" r="14234" b="94513"/>
          <a:stretch/>
        </p:blipFill>
        <p:spPr>
          <a:xfrm>
            <a:off x="0" y="-28842"/>
            <a:ext cx="12192000" cy="993165"/>
          </a:xfrm>
          <a:prstGeom prst="rect">
            <a:avLst/>
          </a:prstGeom>
        </p:spPr>
      </p:pic>
      <p:sp>
        <p:nvSpPr>
          <p:cNvPr id="2" name="Title 1"/>
          <p:cNvSpPr>
            <a:spLocks noGrp="1"/>
          </p:cNvSpPr>
          <p:nvPr>
            <p:ph type="title" hasCustomPrompt="1"/>
          </p:nvPr>
        </p:nvSpPr>
        <p:spPr>
          <a:xfrm>
            <a:off x="609600" y="23454"/>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Agenda</a:t>
            </a:r>
          </a:p>
        </p:txBody>
      </p:sp>
      <p:sp>
        <p:nvSpPr>
          <p:cNvPr id="3" name="Content Placeholder 2"/>
          <p:cNvSpPr>
            <a:spLocks noGrp="1"/>
          </p:cNvSpPr>
          <p:nvPr>
            <p:ph idx="1"/>
          </p:nvPr>
        </p:nvSpPr>
        <p:spPr>
          <a:xfrm>
            <a:off x="609600" y="2116554"/>
            <a:ext cx="10972800" cy="3733800"/>
          </a:xfrm>
        </p:spPr>
        <p:txBody>
          <a:bodyPr>
            <a:normAutofit/>
          </a:bodyPr>
          <a:lstStyle>
            <a:lvl1pPr>
              <a:buClr>
                <a:srgbClr val="5BD8C2"/>
              </a:buClr>
              <a:defRPr sz="1800">
                <a:solidFill>
                  <a:schemeClr val="tx1">
                    <a:lumMod val="65000"/>
                    <a:lumOff val="35000"/>
                  </a:schemeClr>
                </a:solidFill>
                <a:latin typeface="Arial"/>
                <a:cs typeface="Arial"/>
              </a:defRPr>
            </a:lvl1pPr>
            <a:lvl2pPr>
              <a:buClr>
                <a:srgbClr val="5BD8C2"/>
              </a:buClr>
              <a:defRPr sz="1800">
                <a:solidFill>
                  <a:schemeClr val="tx1">
                    <a:lumMod val="65000"/>
                    <a:lumOff val="35000"/>
                  </a:schemeClr>
                </a:solidFill>
                <a:latin typeface="Arial"/>
                <a:cs typeface="Arial"/>
              </a:defRPr>
            </a:lvl2pPr>
            <a:lvl3pPr>
              <a:buClr>
                <a:srgbClr val="5BD8C2"/>
              </a:buClr>
              <a:defRPr sz="1800">
                <a:solidFill>
                  <a:schemeClr val="tx1">
                    <a:lumMod val="65000"/>
                    <a:lumOff val="35000"/>
                  </a:schemeClr>
                </a:solidFill>
                <a:latin typeface="Arial"/>
                <a:cs typeface="Arial"/>
              </a:defRPr>
            </a:lvl3pPr>
            <a:lvl4pPr>
              <a:buClr>
                <a:srgbClr val="5BD8C2"/>
              </a:buClr>
              <a:defRPr sz="1800">
                <a:solidFill>
                  <a:schemeClr val="tx1">
                    <a:lumMod val="65000"/>
                    <a:lumOff val="35000"/>
                  </a:schemeClr>
                </a:solidFill>
                <a:latin typeface="Arial"/>
                <a:cs typeface="Arial"/>
              </a:defRPr>
            </a:lvl4pPr>
            <a:lvl5pPr>
              <a:buClr>
                <a:srgbClr val="5BD8C2"/>
              </a:buClr>
              <a:defRPr sz="1800">
                <a:solidFill>
                  <a:schemeClr val="tx1">
                    <a:lumMod val="65000"/>
                    <a:lumOff val="3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13B8B06-7E56-0A47-8D55-FCEF3C6E42C3}"/>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320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19" name="Picture 18" descr="Grand Rounds_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264268" cy="6858000"/>
          </a:xfrm>
          <a:prstGeom prst="rect">
            <a:avLst/>
          </a:prstGeom>
        </p:spPr>
      </p:pic>
      <p:sp>
        <p:nvSpPr>
          <p:cNvPr id="2" name="Title 1"/>
          <p:cNvSpPr>
            <a:spLocks noGrp="1"/>
          </p:cNvSpPr>
          <p:nvPr>
            <p:ph type="ctrTitle"/>
          </p:nvPr>
        </p:nvSpPr>
        <p:spPr>
          <a:xfrm>
            <a:off x="838200" y="2590800"/>
            <a:ext cx="10363200" cy="1470025"/>
          </a:xfrm>
          <a:ln>
            <a:noFill/>
          </a:ln>
        </p:spPr>
        <p:txBody>
          <a:bodyPr/>
          <a:lstStyle>
            <a:lvl1pPr>
              <a:defRPr>
                <a:solidFill>
                  <a:srgbClr val="FFFFFF"/>
                </a:solidFill>
                <a:latin typeface="Arial Rounded MT Bold"/>
                <a:cs typeface="Arial Rounded MT Bold"/>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550720" y="5114800"/>
            <a:ext cx="2971800" cy="533400"/>
          </a:xfrm>
        </p:spPr>
        <p:txBody>
          <a:bodyPr>
            <a:normAutofit/>
          </a:bodyPr>
          <a:lstStyle>
            <a:lvl1pPr marL="0" indent="0" algn="ctr">
              <a:buNone/>
              <a:defRPr sz="1800">
                <a:solidFill>
                  <a:srgbClr val="FFFFFF"/>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Month, Day 2019</a:t>
            </a:r>
          </a:p>
        </p:txBody>
      </p:sp>
      <p:sp>
        <p:nvSpPr>
          <p:cNvPr id="9" name="Rectangle 8"/>
          <p:cNvSpPr/>
          <p:nvPr/>
        </p:nvSpPr>
        <p:spPr>
          <a:xfrm>
            <a:off x="5676900" y="4846319"/>
            <a:ext cx="685800" cy="45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3238500" y="6210300"/>
            <a:ext cx="5562600" cy="381000"/>
          </a:xfrm>
        </p:spPr>
        <p:txBody>
          <a:bodyPr anchor="t" anchorCtr="0">
            <a:normAutofit/>
          </a:bodyPr>
          <a:lstStyle>
            <a:lvl1pPr marL="0" indent="0" algn="ctr">
              <a:buFontTx/>
              <a:buNone/>
              <a:defRPr sz="1600">
                <a:ln>
                  <a:noFill/>
                </a:ln>
                <a:solidFill>
                  <a:schemeClr val="tx1">
                    <a:lumMod val="65000"/>
                    <a:lumOff val="35000"/>
                  </a:schemeClr>
                </a:solidFill>
              </a:defRPr>
            </a:lvl1pPr>
          </a:lstStyle>
          <a:p>
            <a:pPr algn="ctr"/>
            <a:r>
              <a:rPr lang="en-US" dirty="0">
                <a:solidFill>
                  <a:schemeClr val="tx1">
                    <a:lumMod val="65000"/>
                    <a:lumOff val="35000"/>
                  </a:schemeClr>
                </a:solidFill>
                <a:latin typeface="Arial Rounded MT Bold"/>
                <a:cs typeface="Arial Rounded MT Bold"/>
              </a:rPr>
              <a:t>Transforming Lives Through Science and Care.</a:t>
            </a:r>
          </a:p>
        </p:txBody>
      </p:sp>
      <p:pic>
        <p:nvPicPr>
          <p:cNvPr id="10" name="Picture 9">
            <a:extLst>
              <a:ext uri="{FF2B5EF4-FFF2-40B4-BE49-F238E27FC236}">
                <a16:creationId xmlns:a16="http://schemas.microsoft.com/office/drawing/2014/main" id="{6AD9AEE2-914A-AC46-9672-5F5AEF0B843B}"/>
              </a:ext>
            </a:extLst>
          </p:cNvPr>
          <p:cNvPicPr>
            <a:picLocks noChangeAspect="1"/>
          </p:cNvPicPr>
          <p:nvPr/>
        </p:nvPicPr>
        <p:blipFill>
          <a:blip r:embed="rId3"/>
          <a:stretch>
            <a:fillRect/>
          </a:stretch>
        </p:blipFill>
        <p:spPr>
          <a:xfrm>
            <a:off x="4618038" y="338137"/>
            <a:ext cx="2955925" cy="545709"/>
          </a:xfrm>
          <a:prstGeom prst="rect">
            <a:avLst/>
          </a:prstGeom>
        </p:spPr>
      </p:pic>
    </p:spTree>
    <p:extLst>
      <p:ext uri="{BB962C8B-B14F-4D97-AF65-F5344CB8AC3E}">
        <p14:creationId xmlns:p14="http://schemas.microsoft.com/office/powerpoint/2010/main" val="341500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13" name="Picture 12" descr="Grand Rounds_Agenda.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82707"/>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Agenda</a:t>
            </a:r>
          </a:p>
        </p:txBody>
      </p:sp>
      <p:sp>
        <p:nvSpPr>
          <p:cNvPr id="3" name="Content Placeholder 2"/>
          <p:cNvSpPr>
            <a:spLocks noGrp="1"/>
          </p:cNvSpPr>
          <p:nvPr>
            <p:ph idx="1"/>
          </p:nvPr>
        </p:nvSpPr>
        <p:spPr>
          <a:xfrm>
            <a:off x="609600" y="2116554"/>
            <a:ext cx="10972800" cy="3733800"/>
          </a:xfrm>
        </p:spPr>
        <p:txBody>
          <a:bodyPr>
            <a:normAutofit/>
          </a:bodyPr>
          <a:lstStyle>
            <a:lvl1pPr>
              <a:buClr>
                <a:srgbClr val="5BD8C2"/>
              </a:buClr>
              <a:defRPr sz="1800" baseline="0">
                <a:solidFill>
                  <a:schemeClr val="tx1">
                    <a:lumMod val="50000"/>
                  </a:schemeClr>
                </a:solidFill>
                <a:latin typeface="Arial"/>
                <a:cs typeface="Arial"/>
              </a:defRPr>
            </a:lvl1pPr>
            <a:lvl2pPr>
              <a:buClr>
                <a:srgbClr val="5BD8C2"/>
              </a:buClr>
              <a:defRPr sz="1800" baseline="0">
                <a:solidFill>
                  <a:schemeClr val="tx1">
                    <a:lumMod val="50000"/>
                  </a:schemeClr>
                </a:solidFill>
                <a:latin typeface="Arial"/>
                <a:cs typeface="Arial"/>
              </a:defRPr>
            </a:lvl2pPr>
            <a:lvl3pPr>
              <a:buClr>
                <a:srgbClr val="5BD8C2"/>
              </a:buClr>
              <a:defRPr sz="1800" baseline="0">
                <a:solidFill>
                  <a:schemeClr val="tx1">
                    <a:lumMod val="50000"/>
                  </a:schemeClr>
                </a:solidFill>
                <a:latin typeface="Arial"/>
                <a:cs typeface="Arial"/>
              </a:defRPr>
            </a:lvl3pPr>
            <a:lvl4pPr>
              <a:buClr>
                <a:srgbClr val="5BD8C2"/>
              </a:buClr>
              <a:defRPr sz="1800" baseline="0">
                <a:solidFill>
                  <a:schemeClr val="tx1">
                    <a:lumMod val="50000"/>
                  </a:schemeClr>
                </a:solidFill>
                <a:latin typeface="Arial"/>
                <a:cs typeface="Arial"/>
              </a:defRPr>
            </a:lvl4pPr>
            <a:lvl5pPr>
              <a:buClr>
                <a:srgbClr val="5BD8C2"/>
              </a:buClr>
              <a:defRPr sz="1800" baseline="0">
                <a:solidFill>
                  <a:schemeClr val="tx1">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ED8F2399-E0FE-6745-AF77-6BE5F9EE7E63}"/>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5097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pic>
        <p:nvPicPr>
          <p:cNvPr id="8" name="Picture 7" descr="Presenters.jpg"/>
          <p:cNvPicPr>
            <a:picLocks noChangeAspect="1"/>
          </p:cNvPicPr>
          <p:nvPr/>
        </p:nvPicPr>
        <p:blipFill rotWithShape="1">
          <a:blip r:embed="rId2" cstate="screen">
            <a:extLst>
              <a:ext uri="{28A0092B-C50C-407E-A947-70E740481C1C}">
                <a14:useLocalDpi xmlns:a14="http://schemas.microsoft.com/office/drawing/2010/main"/>
              </a:ext>
            </a:extLst>
          </a:blip>
          <a:srcRect l="-82"/>
          <a:stretch/>
        </p:blipFill>
        <p:spPr>
          <a:xfrm>
            <a:off x="1" y="-1"/>
            <a:ext cx="12192000" cy="1595433"/>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Today’s Presenters</a:t>
            </a:r>
          </a:p>
        </p:txBody>
      </p:sp>
      <p:cxnSp>
        <p:nvCxnSpPr>
          <p:cNvPr id="11" name="Straight Connector 10"/>
          <p:cNvCxnSpPr/>
          <p:nvPr/>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EB6A442-C277-EE4C-B7D2-C64CC336523D}"/>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307482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s">
    <p:spTree>
      <p:nvGrpSpPr>
        <p:cNvPr id="1" name=""/>
        <p:cNvGrpSpPr/>
        <p:nvPr/>
      </p:nvGrpSpPr>
      <p:grpSpPr>
        <a:xfrm>
          <a:off x="0" y="0"/>
          <a:ext cx="0" cy="0"/>
          <a:chOff x="0" y="0"/>
          <a:chExt cx="0" cy="0"/>
        </a:xfrm>
      </p:grpSpPr>
      <p:pic>
        <p:nvPicPr>
          <p:cNvPr id="3" name="Picture 2" descr="Graph Slid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116422" cy="6858000"/>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Graphs</a:t>
            </a:r>
          </a:p>
        </p:txBody>
      </p:sp>
      <p:sp>
        <p:nvSpPr>
          <p:cNvPr id="8" name="Rectangle 7"/>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hart Placeholder 5"/>
          <p:cNvSpPr>
            <a:spLocks noGrp="1"/>
          </p:cNvSpPr>
          <p:nvPr>
            <p:ph type="chart" sz="quarter" idx="10"/>
          </p:nvPr>
        </p:nvSpPr>
        <p:spPr>
          <a:xfrm>
            <a:off x="3925888" y="1752600"/>
            <a:ext cx="7681912" cy="4587875"/>
          </a:xfrm>
        </p:spPr>
        <p:txBody>
          <a:bodyPr>
            <a:normAutofit/>
          </a:bodyPr>
          <a:lstStyle>
            <a:lvl1pPr>
              <a:buClr>
                <a:srgbClr val="5BD8C2"/>
              </a:buClr>
              <a:defRPr sz="1800">
                <a:solidFill>
                  <a:srgbClr val="595959"/>
                </a:solidFill>
                <a:latin typeface="Arial"/>
                <a:cs typeface="Arial"/>
              </a:defRPr>
            </a:lvl1pPr>
          </a:lstStyle>
          <a:p>
            <a:r>
              <a:rPr lang="en-US"/>
              <a:t>Click icon to add chart</a:t>
            </a:r>
            <a:endParaRPr lang="en-US" dirty="0"/>
          </a:p>
        </p:txBody>
      </p:sp>
      <p:pic>
        <p:nvPicPr>
          <p:cNvPr id="7" name="Picture 6">
            <a:extLst>
              <a:ext uri="{FF2B5EF4-FFF2-40B4-BE49-F238E27FC236}">
                <a16:creationId xmlns:a16="http://schemas.microsoft.com/office/drawing/2014/main" id="{52A41FFF-3F1C-3B48-82CD-22AF51313EBE}"/>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10653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pic>
        <p:nvPicPr>
          <p:cNvPr id="8" name="Picture 7" descr="Table Slid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61" y="-94466"/>
            <a:ext cx="12197461" cy="1679402"/>
          </a:xfrm>
          <a:prstGeom prst="rect">
            <a:avLst/>
          </a:prstGeom>
        </p:spPr>
      </p:pic>
      <p:sp>
        <p:nvSpPr>
          <p:cNvPr id="2" name="Title 1"/>
          <p:cNvSpPr>
            <a:spLocks noGrp="1"/>
          </p:cNvSpPr>
          <p:nvPr>
            <p:ph type="title" hasCustomPrompt="1"/>
          </p:nvPr>
        </p:nvSpPr>
        <p:spPr>
          <a:xfrm>
            <a:off x="609600" y="381381"/>
            <a:ext cx="10972800" cy="888574"/>
          </a:xfrm>
        </p:spPr>
        <p:txBody>
          <a:bodyPr>
            <a:normAutofit/>
          </a:bodyPr>
          <a:lstStyle>
            <a:lvl1pPr algn="l">
              <a:defRPr sz="3000">
                <a:solidFill>
                  <a:schemeClr val="bg1"/>
                </a:solidFill>
                <a:latin typeface="Arial Rounded MT Bold"/>
                <a:cs typeface="Arial Rounded MT Bold"/>
              </a:defRPr>
            </a:lvl1pPr>
          </a:lstStyle>
          <a:p>
            <a:r>
              <a:rPr lang="en-US" dirty="0"/>
              <a:t>Table Slide</a:t>
            </a:r>
          </a:p>
        </p:txBody>
      </p:sp>
      <p:cxnSp>
        <p:nvCxnSpPr>
          <p:cNvPr id="11" name="Straight Connector 10"/>
          <p:cNvCxnSpPr/>
          <p:nvPr/>
        </p:nvCxnSpPr>
        <p:spPr>
          <a:xfrm>
            <a:off x="0" y="6324600"/>
            <a:ext cx="12192000"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0"/>
          </p:nvPr>
        </p:nvSpPr>
        <p:spPr>
          <a:xfrm>
            <a:off x="525462" y="1994256"/>
            <a:ext cx="10988675" cy="4094162"/>
          </a:xfrm>
        </p:spPr>
        <p:txBody>
          <a:bodyPr>
            <a:normAutofit/>
          </a:bodyPr>
          <a:lstStyle>
            <a:lvl1pPr>
              <a:buClr>
                <a:srgbClr val="5BD8C2"/>
              </a:buClr>
              <a:defRPr sz="1800">
                <a:solidFill>
                  <a:srgbClr val="595959"/>
                </a:solidFill>
                <a:latin typeface="Arial"/>
                <a:cs typeface="Arial"/>
              </a:defRPr>
            </a:lvl1pPr>
          </a:lstStyle>
          <a:p>
            <a:r>
              <a:rPr lang="en-US"/>
              <a:t>Click icon to add table</a:t>
            </a:r>
            <a:endParaRPr lang="en-US" dirty="0"/>
          </a:p>
        </p:txBody>
      </p:sp>
      <p:pic>
        <p:nvPicPr>
          <p:cNvPr id="7" name="Picture 6">
            <a:extLst>
              <a:ext uri="{FF2B5EF4-FFF2-40B4-BE49-F238E27FC236}">
                <a16:creationId xmlns:a16="http://schemas.microsoft.com/office/drawing/2014/main" id="{EA2E2D06-E906-144F-8900-75CA43BCD8D1}"/>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92249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pic>
        <p:nvPicPr>
          <p:cNvPr id="10" name="Picture 9" descr="Text Slid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3091341" cy="6851748"/>
          </a:xfrm>
          <a:prstGeom prst="rect">
            <a:avLst/>
          </a:prstGeom>
        </p:spPr>
      </p:pic>
      <p:sp>
        <p:nvSpPr>
          <p:cNvPr id="2" name="Title 1"/>
          <p:cNvSpPr>
            <a:spLocks noGrp="1"/>
          </p:cNvSpPr>
          <p:nvPr>
            <p:ph type="title" hasCustomPrompt="1"/>
          </p:nvPr>
        </p:nvSpPr>
        <p:spPr>
          <a:xfrm>
            <a:off x="3935866" y="381381"/>
            <a:ext cx="7646534" cy="888574"/>
          </a:xfrm>
        </p:spPr>
        <p:txBody>
          <a:bodyPr>
            <a:normAutofit/>
          </a:bodyPr>
          <a:lstStyle>
            <a:lvl1pPr algn="l">
              <a:defRPr sz="3000">
                <a:solidFill>
                  <a:schemeClr val="accent1"/>
                </a:solidFill>
                <a:latin typeface="Arial Rounded MT Bold"/>
                <a:cs typeface="Arial Rounded MT Bold"/>
              </a:defRPr>
            </a:lvl1pPr>
          </a:lstStyle>
          <a:p>
            <a:r>
              <a:rPr lang="en-US" dirty="0"/>
              <a:t>Text</a:t>
            </a:r>
          </a:p>
        </p:txBody>
      </p:sp>
      <p:sp>
        <p:nvSpPr>
          <p:cNvPr id="8" name="Rectangle 7"/>
          <p:cNvSpPr/>
          <p:nvPr/>
        </p:nvSpPr>
        <p:spPr>
          <a:xfrm>
            <a:off x="0" y="6324600"/>
            <a:ext cx="12192000" cy="53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3946525" y="1689899"/>
            <a:ext cx="7629525" cy="4796626"/>
          </a:xfrm>
        </p:spPr>
        <p:txBody>
          <a:bodyPr>
            <a:normAutofit/>
          </a:bodyPr>
          <a:lstStyle>
            <a:lvl1pPr>
              <a:buClr>
                <a:srgbClr val="5BD8C2"/>
              </a:buClr>
              <a:defRPr sz="1800">
                <a:solidFill>
                  <a:srgbClr val="595959"/>
                </a:solidFill>
                <a:latin typeface="Arial"/>
                <a:cs typeface="Arial"/>
              </a:defRPr>
            </a:lvl1pPr>
            <a:lvl2pPr>
              <a:buClr>
                <a:srgbClr val="5BD8C2"/>
              </a:buClr>
              <a:defRPr sz="1800">
                <a:solidFill>
                  <a:srgbClr val="595959"/>
                </a:solidFill>
                <a:latin typeface="Arial"/>
                <a:cs typeface="Arial"/>
              </a:defRPr>
            </a:lvl2pPr>
            <a:lvl3pPr>
              <a:buClr>
                <a:srgbClr val="5BD8C2"/>
              </a:buClr>
              <a:defRPr sz="1800">
                <a:solidFill>
                  <a:srgbClr val="595959"/>
                </a:solidFill>
                <a:latin typeface="Arial"/>
                <a:cs typeface="Arial"/>
              </a:defRPr>
            </a:lvl3pPr>
            <a:lvl4pPr>
              <a:buClr>
                <a:srgbClr val="5BD8C2"/>
              </a:buClr>
              <a:defRPr sz="1800">
                <a:solidFill>
                  <a:srgbClr val="595959"/>
                </a:solidFill>
                <a:latin typeface="Arial"/>
                <a:cs typeface="Arial"/>
              </a:defRPr>
            </a:lvl4pPr>
            <a:lvl5pPr>
              <a:buClr>
                <a:srgbClr val="5BD8C2"/>
              </a:buClr>
              <a:defRPr sz="1800">
                <a:solidFill>
                  <a:srgbClr val="595959"/>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9190C69-5A5A-104E-9129-717CC53927A4}"/>
              </a:ext>
            </a:extLst>
          </p:cNvPr>
          <p:cNvPicPr>
            <a:picLocks noChangeAspect="1"/>
          </p:cNvPicPr>
          <p:nvPr/>
        </p:nvPicPr>
        <p:blipFill>
          <a:blip r:embed="rId3"/>
          <a:stretch>
            <a:fillRect/>
          </a:stretch>
        </p:blipFill>
        <p:spPr>
          <a:xfrm>
            <a:off x="245152" y="6486525"/>
            <a:ext cx="1355725" cy="250288"/>
          </a:xfrm>
          <a:prstGeom prst="rect">
            <a:avLst/>
          </a:prstGeom>
        </p:spPr>
      </p:pic>
    </p:spTree>
    <p:extLst>
      <p:ext uri="{BB962C8B-B14F-4D97-AF65-F5344CB8AC3E}">
        <p14:creationId xmlns:p14="http://schemas.microsoft.com/office/powerpoint/2010/main" val="141475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BE49-3FCD-9347-A55B-747EE2FEA12C}" type="datetimeFigureOut">
              <a:rPr lang="en-US" smtClean="0"/>
              <a:t>1/7/2020</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A4E9B-AF38-0B4F-A135-5CF6AE5AFC59}" type="slidenum">
              <a:rPr lang="en-US" smtClean="0"/>
              <a:t>‹#›</a:t>
            </a:fld>
            <a:endParaRPr lang="en-US"/>
          </a:p>
        </p:txBody>
      </p:sp>
    </p:spTree>
    <p:extLst>
      <p:ext uri="{BB962C8B-B14F-4D97-AF65-F5344CB8AC3E}">
        <p14:creationId xmlns:p14="http://schemas.microsoft.com/office/powerpoint/2010/main" val="333968980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da.org/science/medical-education-resource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ghr.nlm.nih.gov/primer/inheritance/inheritancepattern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rkinelmergenomics.com/lanternproject/"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raregenomes.org/limb-girdle-muscular-dystrophy" TargetMode="External"/><Relationship Id="rId4" Type="http://schemas.openxmlformats.org/officeDocument/2006/relationships/hyperlink" Target="https://www.invitae.com/en/sma-identifi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arentprojectmd.org/about-duchenne/decode-duchenn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invitae.com/en/detect-muscular-dystroph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k2d.com/hcp"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umdf.org/umdf-genetic-testing-progra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ewbornscreening/index.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preventiongenetics.com/ClinicalTesting/TestCategory/targetedTesting.php" TargetMode="External"/><Relationship Id="rId5" Type="http://schemas.openxmlformats.org/officeDocument/2006/relationships/hyperlink" Target="https://www.illumina.com/company/ihope.html" TargetMode="External"/><Relationship Id="rId4" Type="http://schemas.openxmlformats.org/officeDocument/2006/relationships/hyperlink" Target="https://commonfund.nih.gov/diseas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nfo@matchmakerexchange.or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nsgc.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acmg.net/ACMG/Genetic_Services_Directory_Search.aspx" TargetMode="External"/><Relationship Id="rId4" Type="http://schemas.openxmlformats.org/officeDocument/2006/relationships/hyperlink" Target="http://www.geneticalliance.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A38F-A6A2-434E-881C-15898B2BE458}"/>
              </a:ext>
            </a:extLst>
          </p:cNvPr>
          <p:cNvSpPr>
            <a:spLocks noGrp="1"/>
          </p:cNvSpPr>
          <p:nvPr>
            <p:ph type="ctrTitle"/>
          </p:nvPr>
        </p:nvSpPr>
        <p:spPr/>
        <p:txBody>
          <a:bodyPr/>
          <a:lstStyle/>
          <a:p>
            <a:r>
              <a:rPr lang="en-US" dirty="0"/>
              <a:t>Speaker Slides –</a:t>
            </a:r>
            <a:br>
              <a:rPr lang="en-US" dirty="0"/>
            </a:br>
            <a:r>
              <a:rPr lang="en-US" dirty="0"/>
              <a:t>What’s New in Genetic Testing</a:t>
            </a:r>
          </a:p>
        </p:txBody>
      </p:sp>
      <p:sp>
        <p:nvSpPr>
          <p:cNvPr id="28" name="Subtitle 27">
            <a:extLst>
              <a:ext uri="{FF2B5EF4-FFF2-40B4-BE49-F238E27FC236}">
                <a16:creationId xmlns:a16="http://schemas.microsoft.com/office/drawing/2014/main" id="{ED755882-32B2-4BCF-814F-35EB541CC90F}"/>
              </a:ext>
            </a:extLst>
          </p:cNvPr>
          <p:cNvSpPr>
            <a:spLocks noGrp="1"/>
          </p:cNvSpPr>
          <p:nvPr>
            <p:ph type="subTitle" idx="1"/>
          </p:nvPr>
        </p:nvSpPr>
        <p:spPr/>
        <p:txBody>
          <a:bodyPr/>
          <a:lstStyle/>
          <a:p>
            <a:r>
              <a:rPr lang="en-US" dirty="0"/>
              <a:t>January 6, 2020</a:t>
            </a:r>
          </a:p>
        </p:txBody>
      </p:sp>
      <p:sp>
        <p:nvSpPr>
          <p:cNvPr id="3" name="Text Placeholder 2">
            <a:extLst>
              <a:ext uri="{FF2B5EF4-FFF2-40B4-BE49-F238E27FC236}">
                <a16:creationId xmlns:a16="http://schemas.microsoft.com/office/drawing/2014/main" id="{7A875538-06D2-0346-A5E2-93EA2214D70A}"/>
              </a:ext>
            </a:extLst>
          </p:cNvPr>
          <p:cNvSpPr>
            <a:spLocks noGrp="1"/>
          </p:cNvSpPr>
          <p:nvPr>
            <p:ph type="body" sz="quarter" idx="10"/>
          </p:nvPr>
        </p:nvSpPr>
        <p:spPr>
          <a:xfrm>
            <a:off x="3440206" y="5688180"/>
            <a:ext cx="5562600" cy="381000"/>
          </a:xfrm>
        </p:spPr>
        <p:txBody>
          <a:bodyPr/>
          <a:lstStyle/>
          <a:p>
            <a:endParaRPr lang="en-US" dirty="0"/>
          </a:p>
        </p:txBody>
      </p:sp>
      <p:sp>
        <p:nvSpPr>
          <p:cNvPr id="5" name="Slide Number Placeholder 4">
            <a:extLst>
              <a:ext uri="{FF2B5EF4-FFF2-40B4-BE49-F238E27FC236}">
                <a16:creationId xmlns:a16="http://schemas.microsoft.com/office/drawing/2014/main" id="{BDE966A4-F17D-4766-BAF0-8B99BD0702CC}"/>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F912F-1C8C-4406-A72D-DDC68CC735EB}"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5A122600-3DC0-4126-A686-E6EF5C0DD061}"/>
              </a:ext>
            </a:extLst>
          </p:cNvPr>
          <p:cNvSpPr txBox="1"/>
          <p:nvPr/>
        </p:nvSpPr>
        <p:spPr>
          <a:xfrm>
            <a:off x="1039906" y="6200841"/>
            <a:ext cx="10363200" cy="492443"/>
          </a:xfrm>
          <a:prstGeom prst="rect">
            <a:avLst/>
          </a:prstGeom>
          <a:noFill/>
        </p:spPr>
        <p:txBody>
          <a:bodyPr wrap="square" rtlCol="0">
            <a:spAutoFit/>
          </a:bodyPr>
          <a:lstStyle/>
          <a:p>
            <a:pPr algn="ctr"/>
            <a:r>
              <a:rPr lang="en-US" sz="1200" i="1" dirty="0">
                <a:solidFill>
                  <a:schemeClr val="tx1">
                    <a:lumMod val="60000"/>
                    <a:lumOff val="40000"/>
                  </a:schemeClr>
                </a:solidFill>
              </a:rPr>
              <a:t>*Disclaimer: MDA and the contributing authors are not responsible for  any changes, edits and redistribution of this program, and are solely responsible for the original copy only, which may be found on mda.org: </a:t>
            </a:r>
            <a:r>
              <a:rPr lang="en-US" sz="1400"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https://www.mda.org/science/medical-education-resources</a:t>
            </a:r>
            <a:endParaRPr lang="en-US" dirty="0">
              <a:solidFill>
                <a:schemeClr val="tx1">
                  <a:lumMod val="60000"/>
                  <a:lumOff val="40000"/>
                </a:schemeClr>
              </a:solidFill>
            </a:endParaRPr>
          </a:p>
        </p:txBody>
      </p:sp>
    </p:spTree>
    <p:extLst>
      <p:ext uri="{BB962C8B-B14F-4D97-AF65-F5344CB8AC3E}">
        <p14:creationId xmlns:p14="http://schemas.microsoft.com/office/powerpoint/2010/main" val="322752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Exome Sequencing (WES)</a:t>
            </a:r>
          </a:p>
        </p:txBody>
      </p:sp>
      <p:sp>
        <p:nvSpPr>
          <p:cNvPr id="4" name="Text Placeholder 3"/>
          <p:cNvSpPr>
            <a:spLocks noGrp="1"/>
          </p:cNvSpPr>
          <p:nvPr>
            <p:ph idx="1"/>
          </p:nvPr>
        </p:nvSpPr>
        <p:spPr/>
        <p:txBody>
          <a:bodyPr/>
          <a:lstStyle/>
          <a:p>
            <a:r>
              <a:rPr lang="en-US" dirty="0"/>
              <a:t>WES analyzes the exons (protein coding regions) of approximately 22,000+ genes using next generation sequencing </a:t>
            </a:r>
          </a:p>
          <a:p>
            <a:endParaRPr lang="en-US" dirty="0"/>
          </a:p>
          <a:p>
            <a:endParaRPr lang="en-US" dirty="0"/>
          </a:p>
          <a:p>
            <a:endParaRPr lang="en-US" dirty="0"/>
          </a:p>
          <a:p>
            <a:endParaRPr lang="en-US" dirty="0"/>
          </a:p>
          <a:p>
            <a:endParaRPr lang="en-US" dirty="0"/>
          </a:p>
          <a:p>
            <a:r>
              <a:rPr lang="en-US" dirty="0"/>
              <a:t>WES is considered a less expensive and more practical alternative to whole genome sequencing (WGS)</a:t>
            </a:r>
          </a:p>
          <a:p>
            <a:r>
              <a:rPr lang="en-US" dirty="0"/>
              <a:t>Exons comprise ~2% of the entire human genome but harbor up to 85% of disease-causing mutations</a:t>
            </a:r>
          </a:p>
          <a:p>
            <a:r>
              <a:rPr lang="en-US" dirty="0"/>
              <a:t>Can help provide a unifying diagnosis for complex medical issues</a:t>
            </a:r>
          </a:p>
          <a:p>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10</a:t>
            </a:fld>
            <a:endParaRPr lang="en-US" dirty="0"/>
          </a:p>
        </p:txBody>
      </p:sp>
      <p:pic>
        <p:nvPicPr>
          <p:cNvPr id="13" name="Picture 12" descr="A screen shot of a computer&#10;&#10;Description automatically generated">
            <a:extLst>
              <a:ext uri="{FF2B5EF4-FFF2-40B4-BE49-F238E27FC236}">
                <a16:creationId xmlns:a16="http://schemas.microsoft.com/office/drawing/2014/main" id="{65E46FAA-15A1-5D4B-91D5-B365D3BF8B7A}"/>
              </a:ext>
            </a:extLst>
          </p:cNvPr>
          <p:cNvPicPr>
            <a:picLocks noChangeAspect="1"/>
          </p:cNvPicPr>
          <p:nvPr/>
        </p:nvPicPr>
        <p:blipFill rotWithShape="1">
          <a:blip r:embed="rId3">
            <a:extLst>
              <a:ext uri="{28A0092B-C50C-407E-A947-70E740481C1C}">
                <a14:useLocalDpi xmlns:a14="http://schemas.microsoft.com/office/drawing/2010/main" val="0"/>
              </a:ext>
            </a:extLst>
          </a:blip>
          <a:srcRect r="10340" b="70504"/>
          <a:stretch/>
        </p:blipFill>
        <p:spPr>
          <a:xfrm>
            <a:off x="1996751" y="2186546"/>
            <a:ext cx="8198498" cy="1887954"/>
          </a:xfrm>
          <a:prstGeom prst="rect">
            <a:avLst/>
          </a:prstGeom>
        </p:spPr>
      </p:pic>
    </p:spTree>
    <p:extLst>
      <p:ext uri="{BB962C8B-B14F-4D97-AF65-F5344CB8AC3E}">
        <p14:creationId xmlns:p14="http://schemas.microsoft.com/office/powerpoint/2010/main" val="97317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WES for NMD Diagnosis</a:t>
            </a:r>
          </a:p>
        </p:txBody>
      </p:sp>
      <p:sp>
        <p:nvSpPr>
          <p:cNvPr id="4" name="Text Placeholder 3"/>
          <p:cNvSpPr>
            <a:spLocks noGrp="1"/>
          </p:cNvSpPr>
          <p:nvPr>
            <p:ph idx="1"/>
          </p:nvPr>
        </p:nvSpPr>
        <p:spPr/>
        <p:txBody>
          <a:bodyPr>
            <a:normAutofit fontScale="92500" lnSpcReduction="20000"/>
          </a:bodyPr>
          <a:lstStyle/>
          <a:p>
            <a:pPr marL="0" indent="0">
              <a:buNone/>
            </a:pPr>
            <a:r>
              <a:rPr lang="en-US" dirty="0"/>
              <a:t>Types of available WES testing:</a:t>
            </a:r>
          </a:p>
          <a:p>
            <a:r>
              <a:rPr lang="en-US" b="1" dirty="0"/>
              <a:t>Proband only</a:t>
            </a:r>
            <a:r>
              <a:rPr lang="en-US" dirty="0"/>
              <a:t> </a:t>
            </a:r>
            <a:r>
              <a:rPr lang="en-US" dirty="0">
                <a:latin typeface="Arial" panose="020B0604020202020204" pitchFamily="34" charset="0"/>
                <a:cs typeface="Arial" panose="020B0604020202020204" pitchFamily="34" charset="0"/>
              </a:rPr>
              <a:t>—</a:t>
            </a:r>
            <a:r>
              <a:rPr lang="en-US" dirty="0"/>
              <a:t> Performed on the patient only, often when one or both biological parents are not available for testing</a:t>
            </a:r>
          </a:p>
          <a:p>
            <a:r>
              <a:rPr lang="en-US" b="1" dirty="0"/>
              <a:t>Trio </a:t>
            </a:r>
            <a:r>
              <a:rPr lang="en-US" dirty="0">
                <a:latin typeface="Arial" panose="020B0604020202020204" pitchFamily="34" charset="0"/>
                <a:cs typeface="Arial" panose="020B0604020202020204" pitchFamily="34" charset="0"/>
              </a:rPr>
              <a:t>—</a:t>
            </a:r>
            <a:r>
              <a:rPr lang="en-US" dirty="0"/>
              <a:t> Testing of the patient and parents. Can narrow the pool of potential disease-causing variants, increasing the speed and likelihood of accurate diagnosis</a:t>
            </a:r>
          </a:p>
          <a:p>
            <a:r>
              <a:rPr lang="en-US" b="1" dirty="0"/>
              <a:t>WES + chromosomal microarray analysis (CMA)</a:t>
            </a:r>
            <a:r>
              <a:rPr lang="en-US" dirty="0"/>
              <a:t> </a:t>
            </a:r>
            <a:r>
              <a:rPr lang="en-US" dirty="0">
                <a:latin typeface="Arial" panose="020B0604020202020204" pitchFamily="34" charset="0"/>
                <a:cs typeface="Arial" panose="020B0604020202020204" pitchFamily="34" charset="0"/>
              </a:rPr>
              <a:t>—</a:t>
            </a:r>
            <a:r>
              <a:rPr lang="en-US" dirty="0"/>
              <a:t> CMA can provide a measure of exon-level copy numbers, as well as SNP analysis for detection of chromosomal abnormalities</a:t>
            </a:r>
          </a:p>
          <a:p>
            <a:r>
              <a:rPr lang="en-US" b="1" dirty="0"/>
              <a:t>WES + NGS of </a:t>
            </a:r>
            <a:r>
              <a:rPr lang="en-US" b="1" dirty="0" err="1"/>
              <a:t>mtDNA</a:t>
            </a:r>
            <a:r>
              <a:rPr lang="en-US" b="1" dirty="0"/>
              <a:t> </a:t>
            </a:r>
            <a:r>
              <a:rPr lang="en-US" dirty="0">
                <a:latin typeface="Arial" panose="020B0604020202020204" pitchFamily="34" charset="0"/>
                <a:cs typeface="Arial" panose="020B0604020202020204" pitchFamily="34" charset="0"/>
              </a:rPr>
              <a:t>—</a:t>
            </a:r>
            <a:r>
              <a:rPr lang="en-US" dirty="0"/>
              <a:t> Patients can be screened for pathogenic variants in the mitochondrial genome (</a:t>
            </a:r>
            <a:r>
              <a:rPr lang="en-US" dirty="0" err="1"/>
              <a:t>mtDNA</a:t>
            </a:r>
            <a:r>
              <a:rPr lang="en-US" dirty="0"/>
              <a:t>), prior to WES, if mitochondrial disorder is suspected</a:t>
            </a:r>
          </a:p>
          <a:p>
            <a:endParaRPr lang="en-US" dirty="0"/>
          </a:p>
          <a:p>
            <a:pPr marL="0" indent="0">
              <a:buNone/>
            </a:pPr>
            <a:r>
              <a:rPr lang="en-US" dirty="0"/>
              <a:t>Example of use case: </a:t>
            </a:r>
          </a:p>
          <a:p>
            <a:r>
              <a:rPr lang="en-US" dirty="0"/>
              <a:t>WES was used</a:t>
            </a:r>
            <a:r>
              <a:rPr lang="en-US" dirty="0">
                <a:solidFill>
                  <a:schemeClr val="bg1">
                    <a:lumMod val="10000"/>
                  </a:schemeClr>
                </a:solidFill>
              </a:rPr>
              <a:t> to search for the genetic cause of limb-girdle muscular dystrophy (LGMD) in a large patient cohort with 45% diagnostic success rate after targeted approaches had failed to identify the genetic cause</a:t>
            </a:r>
            <a:r>
              <a:rPr lang="en-US" baseline="30000" dirty="0">
                <a:solidFill>
                  <a:schemeClr val="bg1">
                    <a:lumMod val="10000"/>
                  </a:schemeClr>
                </a:solidFill>
              </a:rPr>
              <a:t>1</a:t>
            </a:r>
          </a:p>
          <a:p>
            <a:r>
              <a:rPr lang="en-US" dirty="0">
                <a:solidFill>
                  <a:schemeClr val="bg1">
                    <a:lumMod val="10000"/>
                  </a:schemeClr>
                </a:solidFill>
              </a:rPr>
              <a:t>Trio WES impro</a:t>
            </a:r>
            <a:r>
              <a:rPr lang="en-US" dirty="0"/>
              <a:t>ved the accuracy of diagnosis to about 60%</a:t>
            </a:r>
            <a:r>
              <a:rPr lang="en-US" baseline="30000" dirty="0"/>
              <a:t>1</a:t>
            </a:r>
          </a:p>
          <a:p>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11</a:t>
            </a:fld>
            <a:endParaRPr lang="en-US" dirty="0"/>
          </a:p>
        </p:txBody>
      </p:sp>
    </p:spTree>
    <p:extLst>
      <p:ext uri="{BB962C8B-B14F-4D97-AF65-F5344CB8AC3E}">
        <p14:creationId xmlns:p14="http://schemas.microsoft.com/office/powerpoint/2010/main" val="106230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Genome Sequencing (WGS)</a:t>
            </a:r>
          </a:p>
        </p:txBody>
      </p:sp>
      <p:sp>
        <p:nvSpPr>
          <p:cNvPr id="4" name="Text Placeholder 3"/>
          <p:cNvSpPr>
            <a:spLocks noGrp="1"/>
          </p:cNvSpPr>
          <p:nvPr>
            <p:ph idx="1"/>
          </p:nvPr>
        </p:nvSpPr>
        <p:spPr>
          <a:xfrm>
            <a:off x="609600" y="1688123"/>
            <a:ext cx="10972800" cy="4529797"/>
          </a:xfrm>
        </p:spPr>
        <p:txBody>
          <a:bodyPr>
            <a:normAutofit fontScale="92500" lnSpcReduction="10000"/>
          </a:bodyPr>
          <a:lstStyle/>
          <a:p>
            <a:r>
              <a:rPr lang="en-US" dirty="0"/>
              <a:t>The advent of NGS has enabled the sequencing of whole genomes (WGS), as well as detection of the genetic causes of some highly heterogeneous diseases</a:t>
            </a:r>
          </a:p>
          <a:p>
            <a:endParaRPr lang="en-US" dirty="0"/>
          </a:p>
          <a:p>
            <a:endParaRPr lang="en-US" dirty="0"/>
          </a:p>
          <a:p>
            <a:endParaRPr lang="en-US" dirty="0"/>
          </a:p>
          <a:p>
            <a:endParaRPr lang="en-US" dirty="0"/>
          </a:p>
          <a:p>
            <a:endParaRPr lang="en-US" dirty="0"/>
          </a:p>
          <a:p>
            <a:endParaRPr lang="en-US" dirty="0"/>
          </a:p>
          <a:p>
            <a:r>
              <a:rPr lang="en-US" dirty="0"/>
              <a:t>Some features of WGS include:</a:t>
            </a:r>
          </a:p>
          <a:p>
            <a:pPr lvl="1"/>
            <a:r>
              <a:rPr lang="en-US" dirty="0"/>
              <a:t>High cost </a:t>
            </a:r>
            <a:r>
              <a:rPr lang="en-US" dirty="0">
                <a:latin typeface="Arial" panose="020B0604020202020204" pitchFamily="34" charset="0"/>
                <a:cs typeface="Arial" panose="020B0604020202020204" pitchFamily="34" charset="0"/>
              </a:rPr>
              <a:t>— </a:t>
            </a:r>
            <a:r>
              <a:rPr lang="en-US" dirty="0"/>
              <a:t>while testing prices have been decreasing, this method is still rather expensive</a:t>
            </a:r>
            <a:endParaRPr lang="en-US" dirty="0">
              <a:solidFill>
                <a:srgbClr val="FF0000"/>
              </a:solidFill>
            </a:endParaRPr>
          </a:p>
          <a:p>
            <a:pPr lvl="1"/>
            <a:r>
              <a:rPr lang="en-US" dirty="0"/>
              <a:t>~4-5 million genetic variants detected per sequence </a:t>
            </a:r>
          </a:p>
          <a:p>
            <a:pPr lvl="1"/>
            <a:r>
              <a:rPr lang="en-US" dirty="0"/>
              <a:t>Ability to detect mutations missed by other techniques, e.g., noncoding regions (missed by gene panels and WES), </a:t>
            </a:r>
            <a:r>
              <a:rPr lang="en-US" dirty="0">
                <a:solidFill>
                  <a:schemeClr val="tx1"/>
                </a:solidFill>
              </a:rPr>
              <a:t>chromosomal rearrangements (missed by MLPA)</a:t>
            </a:r>
          </a:p>
          <a:p>
            <a:endParaRPr lang="en-US" dirty="0"/>
          </a:p>
          <a:p>
            <a:r>
              <a:rPr lang="en-US" dirty="0"/>
              <a:t>This technique is being developed by genetic laboratories and is difficult to interpret so may not be useful at this time</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12</a:t>
            </a:fld>
            <a:endParaRPr lang="en-US" dirty="0"/>
          </a:p>
        </p:txBody>
      </p:sp>
      <p:pic>
        <p:nvPicPr>
          <p:cNvPr id="12" name="Picture 11" descr="A screen shot of a computer&#10;&#10;Description automatically generated">
            <a:extLst>
              <a:ext uri="{FF2B5EF4-FFF2-40B4-BE49-F238E27FC236}">
                <a16:creationId xmlns:a16="http://schemas.microsoft.com/office/drawing/2014/main" id="{D53A53B8-A7F5-1E48-BA6D-AF652AC88B45}"/>
              </a:ext>
            </a:extLst>
          </p:cNvPr>
          <p:cNvPicPr>
            <a:picLocks noChangeAspect="1"/>
          </p:cNvPicPr>
          <p:nvPr/>
        </p:nvPicPr>
        <p:blipFill rotWithShape="1">
          <a:blip r:embed="rId3">
            <a:extLst>
              <a:ext uri="{28A0092B-C50C-407E-A947-70E740481C1C}">
                <a14:useLocalDpi xmlns:a14="http://schemas.microsoft.com/office/drawing/2010/main" val="0"/>
              </a:ext>
            </a:extLst>
          </a:blip>
          <a:srcRect r="4626" b="63338"/>
          <a:stretch/>
        </p:blipFill>
        <p:spPr>
          <a:xfrm>
            <a:off x="2048588" y="1889449"/>
            <a:ext cx="8721012" cy="2346649"/>
          </a:xfrm>
          <a:prstGeom prst="rect">
            <a:avLst/>
          </a:prstGeom>
        </p:spPr>
      </p:pic>
    </p:spTree>
    <p:extLst>
      <p:ext uri="{BB962C8B-B14F-4D97-AF65-F5344CB8AC3E}">
        <p14:creationId xmlns:p14="http://schemas.microsoft.com/office/powerpoint/2010/main" val="277769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WGS for NMD Diagnosis</a:t>
            </a:r>
          </a:p>
        </p:txBody>
      </p:sp>
      <p:sp>
        <p:nvSpPr>
          <p:cNvPr id="4" name="Text Placeholder 3"/>
          <p:cNvSpPr>
            <a:spLocks noGrp="1"/>
          </p:cNvSpPr>
          <p:nvPr>
            <p:ph idx="1"/>
          </p:nvPr>
        </p:nvSpPr>
        <p:spPr/>
        <p:txBody>
          <a:bodyPr>
            <a:normAutofit fontScale="92500" lnSpcReduction="10000"/>
          </a:bodyPr>
          <a:lstStyle/>
          <a:p>
            <a:r>
              <a:rPr lang="en-US" dirty="0"/>
              <a:t>Complexities of the WGS approach include:</a:t>
            </a:r>
          </a:p>
          <a:p>
            <a:pPr lvl="1"/>
            <a:r>
              <a:rPr lang="en-US" dirty="0"/>
              <a:t>Generation of a vast amount of data on genetic variants, which requires intensive filtering and complex interpretation </a:t>
            </a:r>
          </a:p>
          <a:p>
            <a:pPr lvl="1"/>
            <a:r>
              <a:rPr lang="en-US" dirty="0"/>
              <a:t>Incomplete coverage of disease genes</a:t>
            </a:r>
          </a:p>
          <a:p>
            <a:pPr lvl="1"/>
            <a:r>
              <a:rPr lang="en-US" dirty="0"/>
              <a:t>Low reproducibility of repeat expansion and insertion/deletion detection </a:t>
            </a:r>
          </a:p>
          <a:p>
            <a:pPr lvl="1"/>
            <a:r>
              <a:rPr lang="en-US" dirty="0"/>
              <a:t>False positives resulting from mutations introduced by amplification/sequencing</a:t>
            </a:r>
          </a:p>
          <a:p>
            <a:pPr lvl="1"/>
            <a:r>
              <a:rPr lang="en-US" dirty="0"/>
              <a:t>Computationally intensive </a:t>
            </a:r>
          </a:p>
          <a:p>
            <a:pPr lvl="1"/>
            <a:r>
              <a:rPr lang="en-US" dirty="0"/>
              <a:t>Significant time and expertise required to match prioritized variants to patient’s phenotype</a:t>
            </a:r>
          </a:p>
          <a:p>
            <a:pPr lvl="1"/>
            <a:endParaRPr lang="en-US" dirty="0"/>
          </a:p>
          <a:p>
            <a:r>
              <a:rPr lang="en-US" dirty="0"/>
              <a:t>Given these difficulties, WGS is not yet used as a routine diagnostic</a:t>
            </a:r>
          </a:p>
          <a:p>
            <a:endParaRPr lang="en-US" dirty="0"/>
          </a:p>
          <a:p>
            <a:r>
              <a:rPr lang="en-US" dirty="0"/>
              <a:t>Rather, WGS is expected to impact the discovery of novel NMD-causing genes that have not been previously described</a:t>
            </a:r>
          </a:p>
          <a:p>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13</a:t>
            </a:fld>
            <a:endParaRPr lang="en-US" dirty="0"/>
          </a:p>
        </p:txBody>
      </p:sp>
    </p:spTree>
    <p:extLst>
      <p:ext uri="{BB962C8B-B14F-4D97-AF65-F5344CB8AC3E}">
        <p14:creationId xmlns:p14="http://schemas.microsoft.com/office/powerpoint/2010/main" val="189015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RNA Sequencing (RNA-seq)</a:t>
            </a:r>
          </a:p>
        </p:txBody>
      </p:sp>
      <p:sp>
        <p:nvSpPr>
          <p:cNvPr id="4" name="Text Placeholder 3"/>
          <p:cNvSpPr>
            <a:spLocks noGrp="1"/>
          </p:cNvSpPr>
          <p:nvPr>
            <p:ph idx="1"/>
          </p:nvPr>
        </p:nvSpPr>
        <p:spPr/>
        <p:txBody>
          <a:bodyPr>
            <a:normAutofit fontScale="85000" lnSpcReduction="10000"/>
          </a:bodyPr>
          <a:lstStyle/>
          <a:p>
            <a:r>
              <a:rPr lang="en-US" dirty="0"/>
              <a:t>Diagnostic RNA-seq is a promising tool to bypass some hurdles of NGS-based diagnostics using genomic DNA (e.g., interpreting intronic variants, splice variants, etc.)</a:t>
            </a:r>
            <a:r>
              <a:rPr lang="en-US" baseline="30000" dirty="0"/>
              <a:t>1-3</a:t>
            </a:r>
          </a:p>
          <a:p>
            <a:endParaRPr lang="en-US" dirty="0"/>
          </a:p>
          <a:p>
            <a:r>
              <a:rPr lang="en-US" dirty="0"/>
              <a:t>RNA-seq provides insight into normal mRNA maturation and expression, as well as perturbations caused by genome alterations</a:t>
            </a:r>
          </a:p>
          <a:p>
            <a:endParaRPr lang="en-US" dirty="0"/>
          </a:p>
          <a:p>
            <a:r>
              <a:rPr lang="en-US" dirty="0"/>
              <a:t>Using RNA-seq, it is possible to:</a:t>
            </a:r>
          </a:p>
          <a:p>
            <a:pPr lvl="1"/>
            <a:r>
              <a:rPr lang="en-US" dirty="0"/>
              <a:t>Detect genetic alterations within expressed regions </a:t>
            </a:r>
          </a:p>
          <a:p>
            <a:pPr lvl="1"/>
            <a:r>
              <a:rPr lang="en-US" dirty="0"/>
              <a:t>Detect monoallelic expression of disease genes</a:t>
            </a:r>
          </a:p>
          <a:p>
            <a:pPr lvl="1"/>
            <a:r>
              <a:rPr lang="en-US" dirty="0"/>
              <a:t>Quantify mRNA expression levels</a:t>
            </a:r>
          </a:p>
          <a:p>
            <a:pPr lvl="1"/>
            <a:r>
              <a:rPr lang="en-US" dirty="0"/>
              <a:t>Detect alternatively spliced transcripts (caused by promoter mutations, intronic mutations, etc.)</a:t>
            </a:r>
          </a:p>
          <a:p>
            <a:pPr lvl="1"/>
            <a:endParaRPr lang="en-US" dirty="0"/>
          </a:p>
          <a:p>
            <a:r>
              <a:rPr lang="en-US" dirty="0"/>
              <a:t>A drawback of diagnostic RNA-seq is that invasive tissue sampling may be required to access affected tissue for analysis </a:t>
            </a:r>
          </a:p>
          <a:p>
            <a:endParaRPr lang="en-US" dirty="0"/>
          </a:p>
          <a:p>
            <a:r>
              <a:rPr lang="en-US" dirty="0"/>
              <a:t>RNA-seq is not yet used as a routine diagnostic for NMD</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14</a:t>
            </a:fld>
            <a:endParaRPr lang="en-US" dirty="0"/>
          </a:p>
        </p:txBody>
      </p:sp>
    </p:spTree>
    <p:extLst>
      <p:ext uri="{BB962C8B-B14F-4D97-AF65-F5344CB8AC3E}">
        <p14:creationId xmlns:p14="http://schemas.microsoft.com/office/powerpoint/2010/main" val="284153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Genetic Testing Options </a:t>
            </a:r>
          </a:p>
        </p:txBody>
      </p:sp>
      <p:graphicFrame>
        <p:nvGraphicFramePr>
          <p:cNvPr id="6" name="Content Placeholder 5">
            <a:extLst>
              <a:ext uri="{FF2B5EF4-FFF2-40B4-BE49-F238E27FC236}">
                <a16:creationId xmlns:a16="http://schemas.microsoft.com/office/drawing/2014/main" id="{49C7B234-2C1E-DA46-9EF3-DE199DA42021}"/>
              </a:ext>
            </a:extLst>
          </p:cNvPr>
          <p:cNvGraphicFramePr>
            <a:graphicFrameLocks noGrp="1"/>
          </p:cNvGraphicFramePr>
          <p:nvPr>
            <p:ph idx="1"/>
            <p:extLst>
              <p:ext uri="{D42A27DB-BD31-4B8C-83A1-F6EECF244321}">
                <p14:modId xmlns:p14="http://schemas.microsoft.com/office/powerpoint/2010/main" val="3692601342"/>
              </p:ext>
            </p:extLst>
          </p:nvPr>
        </p:nvGraphicFramePr>
        <p:xfrm>
          <a:off x="609600" y="1764446"/>
          <a:ext cx="10972800" cy="4389120"/>
        </p:xfrm>
        <a:graphic>
          <a:graphicData uri="http://schemas.openxmlformats.org/drawingml/2006/table">
            <a:tbl>
              <a:tblPr firstRow="1" bandRow="1">
                <a:tableStyleId>{7DF18680-E054-41AD-8BC1-D1AEF772440D}</a:tableStyleId>
              </a:tblPr>
              <a:tblGrid>
                <a:gridCol w="1828800">
                  <a:extLst>
                    <a:ext uri="{9D8B030D-6E8A-4147-A177-3AD203B41FA5}">
                      <a16:colId xmlns:a16="http://schemas.microsoft.com/office/drawing/2014/main" val="3094834961"/>
                    </a:ext>
                  </a:extLst>
                </a:gridCol>
                <a:gridCol w="1828800">
                  <a:extLst>
                    <a:ext uri="{9D8B030D-6E8A-4147-A177-3AD203B41FA5}">
                      <a16:colId xmlns:a16="http://schemas.microsoft.com/office/drawing/2014/main" val="1406096111"/>
                    </a:ext>
                  </a:extLst>
                </a:gridCol>
                <a:gridCol w="1828800">
                  <a:extLst>
                    <a:ext uri="{9D8B030D-6E8A-4147-A177-3AD203B41FA5}">
                      <a16:colId xmlns:a16="http://schemas.microsoft.com/office/drawing/2014/main" val="2404834969"/>
                    </a:ext>
                  </a:extLst>
                </a:gridCol>
                <a:gridCol w="1828800">
                  <a:extLst>
                    <a:ext uri="{9D8B030D-6E8A-4147-A177-3AD203B41FA5}">
                      <a16:colId xmlns:a16="http://schemas.microsoft.com/office/drawing/2014/main" val="333390228"/>
                    </a:ext>
                  </a:extLst>
                </a:gridCol>
                <a:gridCol w="1828800">
                  <a:extLst>
                    <a:ext uri="{9D8B030D-6E8A-4147-A177-3AD203B41FA5}">
                      <a16:colId xmlns:a16="http://schemas.microsoft.com/office/drawing/2014/main" val="70021517"/>
                    </a:ext>
                  </a:extLst>
                </a:gridCol>
                <a:gridCol w="1828800">
                  <a:extLst>
                    <a:ext uri="{9D8B030D-6E8A-4147-A177-3AD203B41FA5}">
                      <a16:colId xmlns:a16="http://schemas.microsoft.com/office/drawing/2014/main" val="3048928581"/>
                    </a:ext>
                  </a:extLst>
                </a:gridCol>
              </a:tblGrid>
              <a:tr h="370840">
                <a:tc>
                  <a:txBody>
                    <a:bodyPr/>
                    <a:lstStyle/>
                    <a:p>
                      <a:endParaRPr lang="en-US" dirty="0"/>
                    </a:p>
                  </a:txBody>
                  <a:tcPr/>
                </a:tc>
                <a:tc>
                  <a:txBody>
                    <a:bodyPr/>
                    <a:lstStyle/>
                    <a:p>
                      <a:r>
                        <a:rPr lang="en-US" dirty="0"/>
                        <a:t>Sanger</a:t>
                      </a:r>
                    </a:p>
                  </a:txBody>
                  <a:tcPr/>
                </a:tc>
                <a:tc>
                  <a:txBody>
                    <a:bodyPr/>
                    <a:lstStyle/>
                    <a:p>
                      <a:r>
                        <a:rPr lang="en-US" dirty="0"/>
                        <a:t>Panel</a:t>
                      </a:r>
                    </a:p>
                  </a:txBody>
                  <a:tcPr/>
                </a:tc>
                <a:tc>
                  <a:txBody>
                    <a:bodyPr/>
                    <a:lstStyle/>
                    <a:p>
                      <a:r>
                        <a:rPr lang="en-US" dirty="0"/>
                        <a:t>mtDNA</a:t>
                      </a:r>
                    </a:p>
                  </a:txBody>
                  <a:tcPr/>
                </a:tc>
                <a:tc>
                  <a:txBody>
                    <a:bodyPr/>
                    <a:lstStyle/>
                    <a:p>
                      <a:r>
                        <a:rPr lang="en-US" dirty="0"/>
                        <a:t>Whole exome sequencing</a:t>
                      </a:r>
                    </a:p>
                  </a:txBody>
                  <a:tcPr/>
                </a:tc>
                <a:tc>
                  <a:txBody>
                    <a:bodyPr/>
                    <a:lstStyle/>
                    <a:p>
                      <a:r>
                        <a:rPr lang="en-US" dirty="0"/>
                        <a:t>Whole genome sequencing</a:t>
                      </a:r>
                    </a:p>
                  </a:txBody>
                  <a:tcPr/>
                </a:tc>
                <a:extLst>
                  <a:ext uri="{0D108BD9-81ED-4DB2-BD59-A6C34878D82A}">
                    <a16:rowId xmlns:a16="http://schemas.microsoft.com/office/drawing/2014/main" val="227709573"/>
                  </a:ext>
                </a:extLst>
              </a:tr>
              <a:tr h="370840">
                <a:tc>
                  <a:txBody>
                    <a:bodyPr/>
                    <a:lstStyle/>
                    <a:p>
                      <a:r>
                        <a:rPr lang="en-US" dirty="0"/>
                        <a:t>Technology</a:t>
                      </a:r>
                    </a:p>
                  </a:txBody>
                  <a:tcPr/>
                </a:tc>
                <a:tc>
                  <a:txBody>
                    <a:bodyPr/>
                    <a:lstStyle/>
                    <a:p>
                      <a:r>
                        <a:rPr lang="en-US" dirty="0"/>
                        <a:t>Chain termination</a:t>
                      </a:r>
                    </a:p>
                  </a:txBody>
                  <a:tcPr/>
                </a:tc>
                <a:tc>
                  <a:txBody>
                    <a:bodyPr/>
                    <a:lstStyle/>
                    <a:p>
                      <a:r>
                        <a:rPr lang="en-US" dirty="0"/>
                        <a:t>NGS</a:t>
                      </a:r>
                    </a:p>
                  </a:txBody>
                  <a:tcPr/>
                </a:tc>
                <a:tc>
                  <a:txBody>
                    <a:bodyPr/>
                    <a:lstStyle/>
                    <a:p>
                      <a:r>
                        <a:rPr lang="en-US" dirty="0"/>
                        <a:t>NGS</a:t>
                      </a:r>
                    </a:p>
                  </a:txBody>
                  <a:tcPr/>
                </a:tc>
                <a:tc>
                  <a:txBody>
                    <a:bodyPr/>
                    <a:lstStyle/>
                    <a:p>
                      <a:r>
                        <a:rPr lang="en-US" dirty="0"/>
                        <a:t>NGS</a:t>
                      </a:r>
                    </a:p>
                  </a:txBody>
                  <a:tcPr/>
                </a:tc>
                <a:tc>
                  <a:txBody>
                    <a:bodyPr/>
                    <a:lstStyle/>
                    <a:p>
                      <a:r>
                        <a:rPr lang="en-US" dirty="0"/>
                        <a:t>NGS</a:t>
                      </a:r>
                    </a:p>
                  </a:txBody>
                  <a:tcPr/>
                </a:tc>
                <a:extLst>
                  <a:ext uri="{0D108BD9-81ED-4DB2-BD59-A6C34878D82A}">
                    <a16:rowId xmlns:a16="http://schemas.microsoft.com/office/drawing/2014/main" val="340093694"/>
                  </a:ext>
                </a:extLst>
              </a:tr>
              <a:tr h="370840">
                <a:tc>
                  <a:txBody>
                    <a:bodyPr/>
                    <a:lstStyle/>
                    <a:p>
                      <a:r>
                        <a:rPr lang="en-US" dirty="0"/>
                        <a:t>Number of genes tested</a:t>
                      </a:r>
                    </a:p>
                  </a:txBody>
                  <a:tcPr/>
                </a:tc>
                <a:tc>
                  <a:txBody>
                    <a:bodyPr/>
                    <a:lstStyle/>
                    <a:p>
                      <a:r>
                        <a:rPr lang="en-US" dirty="0"/>
                        <a:t>1</a:t>
                      </a:r>
                    </a:p>
                  </a:txBody>
                  <a:tcPr/>
                </a:tc>
                <a:tc>
                  <a:txBody>
                    <a:bodyPr/>
                    <a:lstStyle/>
                    <a:p>
                      <a:r>
                        <a:rPr lang="en-US" dirty="0"/>
                        <a:t>Few hundred</a:t>
                      </a:r>
                    </a:p>
                  </a:txBody>
                  <a:tcPr/>
                </a:tc>
                <a:tc>
                  <a:txBody>
                    <a:bodyPr/>
                    <a:lstStyle/>
                    <a:p>
                      <a:r>
                        <a:rPr lang="en-US" dirty="0"/>
                        <a:t>37 </a:t>
                      </a:r>
                      <a:r>
                        <a:rPr lang="en-US" sz="1600" dirty="0"/>
                        <a:t>(mitochondrial genome)</a:t>
                      </a:r>
                      <a:endParaRPr lang="en-US" dirty="0"/>
                    </a:p>
                  </a:txBody>
                  <a:tcPr/>
                </a:tc>
                <a:tc>
                  <a:txBody>
                    <a:bodyPr/>
                    <a:lstStyle/>
                    <a:p>
                      <a:r>
                        <a:rPr lang="en-US" dirty="0"/>
                        <a:t>20,000 coding regions</a:t>
                      </a:r>
                    </a:p>
                  </a:txBody>
                  <a:tcPr/>
                </a:tc>
                <a:tc>
                  <a:txBody>
                    <a:bodyPr/>
                    <a:lstStyle/>
                    <a:p>
                      <a:r>
                        <a:rPr lang="en-US" sz="1400" dirty="0"/>
                        <a:t>all coding and non-coding regions</a:t>
                      </a:r>
                    </a:p>
                  </a:txBody>
                  <a:tcPr/>
                </a:tc>
                <a:extLst>
                  <a:ext uri="{0D108BD9-81ED-4DB2-BD59-A6C34878D82A}">
                    <a16:rowId xmlns:a16="http://schemas.microsoft.com/office/drawing/2014/main" val="2220414984"/>
                  </a:ext>
                </a:extLst>
              </a:tr>
              <a:tr h="370840">
                <a:tc>
                  <a:txBody>
                    <a:bodyPr/>
                    <a:lstStyle/>
                    <a:p>
                      <a:r>
                        <a:rPr lang="en-US" dirty="0"/>
                        <a:t>Cost</a:t>
                      </a:r>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50792937"/>
                  </a:ext>
                </a:extLst>
              </a:tr>
              <a:tr h="370840">
                <a:tc>
                  <a:txBody>
                    <a:bodyPr/>
                    <a:lstStyle/>
                    <a:p>
                      <a:r>
                        <a:rPr lang="en-US" dirty="0"/>
                        <a:t>Types of variants detected</a:t>
                      </a:r>
                    </a:p>
                  </a:txBody>
                  <a:tcPr/>
                </a:tc>
                <a:tc>
                  <a:txBody>
                    <a:bodyPr/>
                    <a:lstStyle/>
                    <a:p>
                      <a:r>
                        <a:rPr lang="en-US" dirty="0"/>
                        <a:t>Point mutation;</a:t>
                      </a:r>
                    </a:p>
                    <a:p>
                      <a:r>
                        <a:rPr lang="en-US" dirty="0" err="1"/>
                        <a:t>InDel</a:t>
                      </a:r>
                      <a:endParaRPr lang="en-US" dirty="0"/>
                    </a:p>
                  </a:txBody>
                  <a:tcPr/>
                </a:tc>
                <a:tc>
                  <a:txBody>
                    <a:bodyPr/>
                    <a:lstStyle/>
                    <a:p>
                      <a:r>
                        <a:rPr lang="en-US" dirty="0"/>
                        <a:t>Point mutation;</a:t>
                      </a:r>
                    </a:p>
                    <a:p>
                      <a:r>
                        <a:rPr lang="en-US" dirty="0" err="1"/>
                        <a:t>InDel</a:t>
                      </a:r>
                      <a:r>
                        <a:rPr lang="en-US" dirty="0"/>
                        <a:t>;</a:t>
                      </a:r>
                    </a:p>
                    <a:p>
                      <a:r>
                        <a:rPr lang="en-US" dirty="0"/>
                        <a:t>Duplication</a:t>
                      </a:r>
                    </a:p>
                  </a:txBody>
                  <a:tcPr/>
                </a:tc>
                <a:tc>
                  <a:txBody>
                    <a:bodyPr/>
                    <a:lstStyle/>
                    <a:p>
                      <a:r>
                        <a:rPr lang="en-US" dirty="0"/>
                        <a:t>Point mutation;</a:t>
                      </a:r>
                    </a:p>
                    <a:p>
                      <a:r>
                        <a:rPr lang="en-US" dirty="0" err="1"/>
                        <a:t>InDel</a:t>
                      </a:r>
                      <a:endParaRPr lang="en-US" dirty="0"/>
                    </a:p>
                    <a:p>
                      <a:endParaRPr lang="en-US" dirty="0"/>
                    </a:p>
                  </a:txBody>
                  <a:tcPr/>
                </a:tc>
                <a:tc>
                  <a:txBody>
                    <a:bodyPr/>
                    <a:lstStyle/>
                    <a:p>
                      <a:r>
                        <a:rPr lang="en-US" dirty="0"/>
                        <a:t>Point mutation;</a:t>
                      </a:r>
                    </a:p>
                    <a:p>
                      <a:r>
                        <a:rPr lang="en-US" dirty="0" err="1"/>
                        <a:t>InDel</a:t>
                      </a:r>
                      <a:endParaRPr lang="en-US" dirty="0"/>
                    </a:p>
                    <a:p>
                      <a:endParaRPr lang="en-US" dirty="0"/>
                    </a:p>
                  </a:txBody>
                  <a:tcPr/>
                </a:tc>
                <a:tc>
                  <a:txBody>
                    <a:bodyPr/>
                    <a:lstStyle/>
                    <a:p>
                      <a:r>
                        <a:rPr lang="en-US" dirty="0"/>
                        <a:t>Point mutation;</a:t>
                      </a:r>
                    </a:p>
                    <a:p>
                      <a:r>
                        <a:rPr lang="en-US" dirty="0" err="1"/>
                        <a:t>InDel</a:t>
                      </a:r>
                      <a:r>
                        <a:rPr lang="en-US" dirty="0"/>
                        <a:t>;</a:t>
                      </a:r>
                    </a:p>
                    <a:p>
                      <a:r>
                        <a:rPr lang="en-US" dirty="0"/>
                        <a:t>Duplication,</a:t>
                      </a:r>
                    </a:p>
                    <a:p>
                      <a:r>
                        <a:rPr lang="en-US" dirty="0"/>
                        <a:t>Repeats</a:t>
                      </a:r>
                    </a:p>
                  </a:txBody>
                  <a:tcPr/>
                </a:tc>
                <a:extLst>
                  <a:ext uri="{0D108BD9-81ED-4DB2-BD59-A6C34878D82A}">
                    <a16:rowId xmlns:a16="http://schemas.microsoft.com/office/drawing/2014/main" val="1320178743"/>
                  </a:ext>
                </a:extLst>
              </a:tr>
              <a:tr h="370840">
                <a:tc>
                  <a:txBody>
                    <a:bodyPr/>
                    <a:lstStyle/>
                    <a:p>
                      <a:r>
                        <a:rPr lang="en-US" dirty="0"/>
                        <a:t>Potential for VUS</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945673357"/>
                  </a:ext>
                </a:extLst>
              </a:tr>
            </a:tbl>
          </a:graphicData>
        </a:graphic>
      </p:graphicFrame>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15</a:t>
            </a:fld>
            <a:endParaRPr lang="en-US" dirty="0"/>
          </a:p>
        </p:txBody>
      </p:sp>
      <p:sp>
        <p:nvSpPr>
          <p:cNvPr id="4" name="Triangle 3">
            <a:extLst>
              <a:ext uri="{FF2B5EF4-FFF2-40B4-BE49-F238E27FC236}">
                <a16:creationId xmlns:a16="http://schemas.microsoft.com/office/drawing/2014/main" id="{4F65CE97-918B-2448-8B8A-B9AB006C9910}"/>
              </a:ext>
            </a:extLst>
          </p:cNvPr>
          <p:cNvSpPr/>
          <p:nvPr/>
        </p:nvSpPr>
        <p:spPr>
          <a:xfrm>
            <a:off x="2438400" y="3751106"/>
            <a:ext cx="9109494" cy="503049"/>
          </a:xfrm>
          <a:prstGeom prst="triangle">
            <a:avLst>
              <a:gd name="adj"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21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 of Inheritance Patterns</a:t>
            </a:r>
          </a:p>
        </p:txBody>
      </p:sp>
      <p:sp>
        <p:nvSpPr>
          <p:cNvPr id="4" name="Text Placeholder 3"/>
          <p:cNvSpPr>
            <a:spLocks noGrp="1"/>
          </p:cNvSpPr>
          <p:nvPr>
            <p:ph idx="1"/>
          </p:nvPr>
        </p:nvSpPr>
        <p:spPr>
          <a:xfrm>
            <a:off x="498764" y="1704109"/>
            <a:ext cx="11083636" cy="4544291"/>
          </a:xfrm>
        </p:spPr>
        <p:txBody>
          <a:bodyPr>
            <a:normAutofit fontScale="92500" lnSpcReduction="10000"/>
          </a:bodyPr>
          <a:lstStyle/>
          <a:p>
            <a:r>
              <a:rPr lang="en-US" dirty="0"/>
              <a:t>Inheritance patterns describe how a disease is transmitted in families.</a:t>
            </a:r>
          </a:p>
          <a:p>
            <a:pPr lvl="1"/>
            <a:r>
              <a:rPr lang="en-US" dirty="0"/>
              <a:t>Mutated genes can be inherited and can sometimes cause disease in predictable patterns</a:t>
            </a:r>
          </a:p>
          <a:p>
            <a:pPr lvl="1"/>
            <a:r>
              <a:rPr lang="en-US" dirty="0"/>
              <a:t>Known patterns include autosomal dominant, autosomal recessive, x-linked, mitochondrial</a:t>
            </a:r>
          </a:p>
          <a:p>
            <a:pPr lvl="1"/>
            <a:r>
              <a:rPr lang="en-US" dirty="0"/>
              <a:t>Pedigree analysis can help determine the pattern of inheritance of a disease</a:t>
            </a:r>
          </a:p>
          <a:p>
            <a:endParaRPr lang="en-US" dirty="0"/>
          </a:p>
          <a:p>
            <a:r>
              <a:rPr lang="en-US" dirty="0"/>
              <a:t>Knowledge of these inheritance patterns for mutation-driven NMD is critical for: </a:t>
            </a:r>
          </a:p>
          <a:p>
            <a:pPr lvl="1"/>
            <a:r>
              <a:rPr lang="en-US" dirty="0"/>
              <a:t>Understanding genetic reports </a:t>
            </a:r>
          </a:p>
          <a:p>
            <a:pPr lvl="1"/>
            <a:r>
              <a:rPr lang="en-US" dirty="0"/>
              <a:t>Assessing disease risk:</a:t>
            </a:r>
          </a:p>
          <a:p>
            <a:pPr lvl="2"/>
            <a:r>
              <a:rPr lang="en-US" dirty="0"/>
              <a:t>Risk of transmission to offspring</a:t>
            </a:r>
          </a:p>
          <a:p>
            <a:pPr lvl="2"/>
            <a:r>
              <a:rPr lang="en-US" dirty="0"/>
              <a:t>Parental carrier testing and family planning</a:t>
            </a:r>
          </a:p>
          <a:p>
            <a:pPr lvl="2"/>
            <a:r>
              <a:rPr lang="en-US" dirty="0"/>
              <a:t>Risk to siblings</a:t>
            </a:r>
          </a:p>
          <a:p>
            <a:pPr lvl="2"/>
            <a:r>
              <a:rPr lang="en-US" dirty="0"/>
              <a:t>Risk to other relatives</a:t>
            </a:r>
            <a:br>
              <a:rPr lang="en-US" dirty="0"/>
            </a:br>
            <a:endParaRPr lang="en-US" dirty="0"/>
          </a:p>
          <a:p>
            <a:r>
              <a:rPr lang="en-US" dirty="0"/>
              <a:t>More information about inheritance patterns can be found at: </a:t>
            </a:r>
            <a:r>
              <a:rPr lang="en-US" dirty="0">
                <a:hlinkClick r:id="rId3"/>
              </a:rPr>
              <a:t>https://ghr.nlm.nih.gov/primer/inheritance/inheritancepatterns</a:t>
            </a:r>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16</a:t>
            </a:fld>
            <a:endParaRPr lang="en-US" dirty="0"/>
          </a:p>
        </p:txBody>
      </p:sp>
      <p:pic>
        <p:nvPicPr>
          <p:cNvPr id="6" name="Picture 5" descr="A picture containing clock&#10;&#10;Description automatically generated">
            <a:extLst>
              <a:ext uri="{FF2B5EF4-FFF2-40B4-BE49-F238E27FC236}">
                <a16:creationId xmlns:a16="http://schemas.microsoft.com/office/drawing/2014/main" id="{0065ADB8-E438-924A-A7F2-4D3635308F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58643" y="3075708"/>
            <a:ext cx="3829793" cy="2680855"/>
          </a:xfrm>
          <a:prstGeom prst="rect">
            <a:avLst/>
          </a:prstGeom>
        </p:spPr>
      </p:pic>
      <p:sp>
        <p:nvSpPr>
          <p:cNvPr id="7" name="TextBox 6">
            <a:extLst>
              <a:ext uri="{FF2B5EF4-FFF2-40B4-BE49-F238E27FC236}">
                <a16:creationId xmlns:a16="http://schemas.microsoft.com/office/drawing/2014/main" id="{6E630083-263B-0B4A-8549-BFA11A0C973C}"/>
              </a:ext>
            </a:extLst>
          </p:cNvPr>
          <p:cNvSpPr txBox="1"/>
          <p:nvPr/>
        </p:nvSpPr>
        <p:spPr>
          <a:xfrm>
            <a:off x="7997764" y="5571897"/>
            <a:ext cx="3390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Example of a pedigree analysis</a:t>
            </a:r>
          </a:p>
        </p:txBody>
      </p:sp>
    </p:spTree>
    <p:extLst>
      <p:ext uri="{BB962C8B-B14F-4D97-AF65-F5344CB8AC3E}">
        <p14:creationId xmlns:p14="http://schemas.microsoft.com/office/powerpoint/2010/main" val="428216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Reports</a:t>
            </a:r>
          </a:p>
        </p:txBody>
      </p:sp>
      <p:sp>
        <p:nvSpPr>
          <p:cNvPr id="3" name="Content Placeholder 2"/>
          <p:cNvSpPr>
            <a:spLocks noGrp="1"/>
          </p:cNvSpPr>
          <p:nvPr>
            <p:ph idx="1"/>
          </p:nvPr>
        </p:nvSpPr>
        <p:spPr/>
        <p:txBody>
          <a:bodyPr/>
          <a:lstStyle/>
          <a:p>
            <a:pPr marL="0" indent="0">
              <a:buNone/>
            </a:pPr>
            <a:r>
              <a:rPr lang="en-US" dirty="0"/>
              <a:t>Genetic reports typically include the following basic information:</a:t>
            </a:r>
          </a:p>
          <a:p>
            <a:pPr>
              <a:buFont typeface="+mj-lt"/>
              <a:buAutoNum type="arabicPeriod"/>
            </a:pPr>
            <a:r>
              <a:rPr lang="en-US" dirty="0"/>
              <a:t>Type of test performed</a:t>
            </a:r>
          </a:p>
          <a:p>
            <a:pPr>
              <a:buFont typeface="+mj-lt"/>
              <a:buAutoNum type="arabicPeriod"/>
            </a:pPr>
            <a:r>
              <a:rPr lang="en-US" dirty="0"/>
              <a:t>Whether a mutation was found and in what gene</a:t>
            </a:r>
          </a:p>
          <a:p>
            <a:pPr>
              <a:buFont typeface="+mj-lt"/>
              <a:buAutoNum type="arabicPeriod"/>
            </a:pPr>
            <a:r>
              <a:rPr lang="en-US" dirty="0"/>
              <a:t>Name of the mutation</a:t>
            </a:r>
          </a:p>
          <a:p>
            <a:pPr>
              <a:buFont typeface="+mj-lt"/>
              <a:buAutoNum type="arabicPeriod"/>
            </a:pPr>
            <a:r>
              <a:rPr lang="en-US" dirty="0"/>
              <a:t>Classification of the mutation (e.g., pathogenic, </a:t>
            </a:r>
            <a:r>
              <a:rPr lang="en-US" dirty="0" err="1"/>
              <a:t>vus</a:t>
            </a:r>
            <a:r>
              <a:rPr lang="en-US" dirty="0"/>
              <a:t>, etc.)</a:t>
            </a:r>
          </a:p>
          <a:p>
            <a:pPr>
              <a:buFont typeface="+mj-lt"/>
              <a:buAutoNum type="arabicPeriod"/>
            </a:pPr>
            <a:r>
              <a:rPr lang="en-US" dirty="0"/>
              <a:t>Information about the disease relating to the gene</a:t>
            </a:r>
          </a:p>
          <a:p>
            <a:pPr>
              <a:buFont typeface="+mj-lt"/>
              <a:buAutoNum type="arabicPeriod"/>
            </a:pPr>
            <a:r>
              <a:rPr lang="en-US" dirty="0"/>
              <a:t>Typical inheritance pattern</a:t>
            </a:r>
          </a:p>
          <a:p>
            <a:pPr>
              <a:buFont typeface="+mj-lt"/>
              <a:buAutoNum type="arabicPeriod"/>
            </a:pPr>
            <a:r>
              <a:rPr lang="en-US" dirty="0"/>
              <a:t>Whether there is free testing for immediate relatives</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93FF06CF-144B-8E4D-9FBA-ACD098AB3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595" y="2051240"/>
            <a:ext cx="3596896" cy="4082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515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DCD2-CA2F-CC41-8FD5-684BFEAA92CB}"/>
              </a:ext>
            </a:extLst>
          </p:cNvPr>
          <p:cNvSpPr>
            <a:spLocks noGrp="1"/>
          </p:cNvSpPr>
          <p:nvPr>
            <p:ph type="title"/>
          </p:nvPr>
        </p:nvSpPr>
        <p:spPr/>
        <p:txBody>
          <a:bodyPr/>
          <a:lstStyle/>
          <a:p>
            <a:r>
              <a:rPr lang="en-US" dirty="0"/>
              <a:t>Types of Pathogenic Variants</a:t>
            </a:r>
          </a:p>
        </p:txBody>
      </p:sp>
      <p:graphicFrame>
        <p:nvGraphicFramePr>
          <p:cNvPr id="4" name="Content Placeholder 3">
            <a:extLst>
              <a:ext uri="{FF2B5EF4-FFF2-40B4-BE49-F238E27FC236}">
                <a16:creationId xmlns:a16="http://schemas.microsoft.com/office/drawing/2014/main" id="{22458504-A320-EE45-B1B2-3CD8A4CB0E03}"/>
              </a:ext>
            </a:extLst>
          </p:cNvPr>
          <p:cNvGraphicFramePr>
            <a:graphicFrameLocks noGrp="1"/>
          </p:cNvGraphicFramePr>
          <p:nvPr>
            <p:ph idx="1"/>
            <p:extLst>
              <p:ext uri="{D42A27DB-BD31-4B8C-83A1-F6EECF244321}">
                <p14:modId xmlns:p14="http://schemas.microsoft.com/office/powerpoint/2010/main" val="1151238084"/>
              </p:ext>
            </p:extLst>
          </p:nvPr>
        </p:nvGraphicFramePr>
        <p:xfrm>
          <a:off x="304800" y="1769774"/>
          <a:ext cx="11582400" cy="436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8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Point Mutations </a:t>
            </a:r>
            <a:r>
              <a:rPr lang="en-US" sz="3200" dirty="0">
                <a:latin typeface="Arial" panose="020B0604020202020204" pitchFamily="34" charset="0"/>
                <a:cs typeface="Arial" panose="020B0604020202020204" pitchFamily="34" charset="0"/>
              </a:rPr>
              <a:t>—</a:t>
            </a:r>
            <a:r>
              <a:rPr lang="en-US" dirty="0"/>
              <a:t> Single Nucleotide Variant (SNV)</a:t>
            </a:r>
          </a:p>
        </p:txBody>
      </p:sp>
      <p:grpSp>
        <p:nvGrpSpPr>
          <p:cNvPr id="4" name="Group 3">
            <a:extLst>
              <a:ext uri="{FF2B5EF4-FFF2-40B4-BE49-F238E27FC236}">
                <a16:creationId xmlns:a16="http://schemas.microsoft.com/office/drawing/2014/main" id="{9B0C95A3-23CE-DC4A-8F7B-3AE69B6ACCA6}"/>
              </a:ext>
            </a:extLst>
          </p:cNvPr>
          <p:cNvGrpSpPr/>
          <p:nvPr/>
        </p:nvGrpSpPr>
        <p:grpSpPr>
          <a:xfrm>
            <a:off x="0" y="3724414"/>
            <a:ext cx="7952508" cy="1089900"/>
            <a:chOff x="0" y="2096838"/>
            <a:chExt cx="7952508" cy="1089900"/>
          </a:xfrm>
        </p:grpSpPr>
        <p:sp>
          <p:nvSpPr>
            <p:cNvPr id="14" name="Freeform 13">
              <a:extLst>
                <a:ext uri="{FF2B5EF4-FFF2-40B4-BE49-F238E27FC236}">
                  <a16:creationId xmlns:a16="http://schemas.microsoft.com/office/drawing/2014/main" id="{FA63582F-52E2-2845-B276-9BCCDC74829A}"/>
                </a:ext>
              </a:extLst>
            </p:cNvPr>
            <p:cNvSpPr/>
            <p:nvPr/>
          </p:nvSpPr>
          <p:spPr>
            <a:xfrm>
              <a:off x="0" y="2096838"/>
              <a:ext cx="7952508" cy="10899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0" lvl="1"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A </a:t>
              </a:r>
              <a:r>
                <a:rPr lang="en-US" b="1" dirty="0">
                  <a:latin typeface="Arial" panose="020B0604020202020204" pitchFamily="34" charset="0"/>
                  <a:cs typeface="Arial" panose="020B0604020202020204" pitchFamily="34" charset="0"/>
                </a:rPr>
                <a:t>nonsense</a:t>
              </a:r>
              <a:r>
                <a:rPr lang="en-US" dirty="0">
                  <a:latin typeface="Arial" panose="020B0604020202020204" pitchFamily="34" charset="0"/>
                  <a:cs typeface="Arial" panose="020B0604020202020204" pitchFamily="34" charset="0"/>
                </a:rPr>
                <a:t> mutation leads to a premature stop codon </a:t>
              </a:r>
              <a:r>
                <a:rPr lang="en-US" dirty="0">
                  <a:solidFill>
                    <a:schemeClr val="tx1">
                      <a:lumMod val="50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 			shortened protein is not functional </a:t>
              </a:r>
            </a:p>
            <a:p>
              <a:pPr marL="0" lvl="1" algn="l"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A </a:t>
              </a:r>
              <a:r>
                <a:rPr lang="en-US" b="1" dirty="0">
                  <a:latin typeface="Arial" panose="020B0604020202020204" pitchFamily="34" charset="0"/>
                  <a:cs typeface="Arial" panose="020B0604020202020204" pitchFamily="34" charset="0"/>
                </a:rPr>
                <a:t>missense</a:t>
              </a:r>
              <a:r>
                <a:rPr lang="en-US" dirty="0">
                  <a:latin typeface="Arial" panose="020B0604020202020204" pitchFamily="34" charset="0"/>
                  <a:cs typeface="Arial" panose="020B0604020202020204" pitchFamily="34" charset="0"/>
                </a:rPr>
                <a:t> mutation can lead to </a:t>
              </a:r>
              <a:r>
                <a:rPr lang="en-US" dirty="0">
                  <a:solidFill>
                    <a:schemeClr val="tx1"/>
                  </a:solidFill>
                  <a:latin typeface="Arial" panose="020B0604020202020204" pitchFamily="34" charset="0"/>
                  <a:cs typeface="Arial" panose="020B0604020202020204" pitchFamily="34" charset="0"/>
                </a:rPr>
                <a:t>structural changes, or 			changes in the activity of the protein, or not cause any effect</a:t>
              </a:r>
            </a:p>
          </p:txBody>
        </p:sp>
        <p:pic>
          <p:nvPicPr>
            <p:cNvPr id="17" name="Graphic 16" descr="Pin">
              <a:extLst>
                <a:ext uri="{FF2B5EF4-FFF2-40B4-BE49-F238E27FC236}">
                  <a16:creationId xmlns:a16="http://schemas.microsoft.com/office/drawing/2014/main" id="{A5E285AD-FFC1-5643-B6DB-F032063F61A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88" y="2096838"/>
              <a:ext cx="914400" cy="914400"/>
            </a:xfrm>
            <a:prstGeom prst="rect">
              <a:avLst/>
            </a:prstGeom>
            <a:effectLst>
              <a:outerShdw blurRad="50800" dist="38100" dir="2700000" algn="tl" rotWithShape="0">
                <a:prstClr val="black">
                  <a:alpha val="40000"/>
                </a:prstClr>
              </a:outerShdw>
            </a:effectLst>
          </p:spPr>
        </p:pic>
      </p:grpSp>
      <p:sp>
        <p:nvSpPr>
          <p:cNvPr id="6" name="TextBox 5">
            <a:extLst>
              <a:ext uri="{FF2B5EF4-FFF2-40B4-BE49-F238E27FC236}">
                <a16:creationId xmlns:a16="http://schemas.microsoft.com/office/drawing/2014/main" id="{A92A4857-0627-FE46-BAEC-B18DBF618EB3}"/>
              </a:ext>
            </a:extLst>
          </p:cNvPr>
          <p:cNvSpPr txBox="1"/>
          <p:nvPr/>
        </p:nvSpPr>
        <p:spPr>
          <a:xfrm>
            <a:off x="1092616" y="2009738"/>
            <a:ext cx="9537284" cy="400110"/>
          </a:xfrm>
          <a:prstGeom prst="rect">
            <a:avLst/>
          </a:prstGeom>
          <a:noFill/>
        </p:spPr>
        <p:txBody>
          <a:bodyPr wrap="square" rtlCol="0">
            <a:spAutoFit/>
          </a:bodyPr>
          <a:lstStyle/>
          <a:p>
            <a:pPr algn="ctr"/>
            <a:r>
              <a:rPr lang="en-US" sz="2000" dirty="0"/>
              <a:t>A point mutation, or single nucleotide variant (SNV), is a change in one base pair</a:t>
            </a:r>
          </a:p>
        </p:txBody>
      </p:sp>
      <p:pic>
        <p:nvPicPr>
          <p:cNvPr id="18" name="Picture 17" descr="A screen shot of a computer&#10;&#10;Description automatically generated">
            <a:extLst>
              <a:ext uri="{FF2B5EF4-FFF2-40B4-BE49-F238E27FC236}">
                <a16:creationId xmlns:a16="http://schemas.microsoft.com/office/drawing/2014/main" id="{83025F42-057A-A947-AB37-E899DF122DF6}"/>
              </a:ext>
            </a:extLst>
          </p:cNvPr>
          <p:cNvPicPr>
            <a:picLocks noChangeAspect="1"/>
          </p:cNvPicPr>
          <p:nvPr/>
        </p:nvPicPr>
        <p:blipFill rotWithShape="1">
          <a:blip r:embed="rId5">
            <a:extLst>
              <a:ext uri="{28A0092B-C50C-407E-A947-70E740481C1C}">
                <a14:useLocalDpi xmlns:a14="http://schemas.microsoft.com/office/drawing/2010/main" val="0"/>
              </a:ext>
            </a:extLst>
          </a:blip>
          <a:srcRect l="47177" t="13427" r="23656" b="72065"/>
          <a:stretch/>
        </p:blipFill>
        <p:spPr>
          <a:xfrm>
            <a:off x="3660123" y="1361630"/>
            <a:ext cx="4871754" cy="1696326"/>
          </a:xfrm>
          <a:prstGeom prst="rect">
            <a:avLst/>
          </a:prstGeom>
        </p:spPr>
      </p:pic>
      <p:cxnSp>
        <p:nvCxnSpPr>
          <p:cNvPr id="12" name="Straight Arrow Connector 11">
            <a:extLst>
              <a:ext uri="{FF2B5EF4-FFF2-40B4-BE49-F238E27FC236}">
                <a16:creationId xmlns:a16="http://schemas.microsoft.com/office/drawing/2014/main" id="{F1F10728-A63B-9340-8271-CBFA6E002D7A}"/>
              </a:ext>
            </a:extLst>
          </p:cNvPr>
          <p:cNvCxnSpPr/>
          <p:nvPr/>
        </p:nvCxnSpPr>
        <p:spPr>
          <a:xfrm>
            <a:off x="5671478" y="2794959"/>
            <a:ext cx="374857"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grpSp>
        <p:nvGrpSpPr>
          <p:cNvPr id="19" name="Group 18">
            <a:extLst>
              <a:ext uri="{FF2B5EF4-FFF2-40B4-BE49-F238E27FC236}">
                <a16:creationId xmlns:a16="http://schemas.microsoft.com/office/drawing/2014/main" id="{6CC7353B-4B89-3146-978F-41392F30845E}"/>
              </a:ext>
            </a:extLst>
          </p:cNvPr>
          <p:cNvGrpSpPr/>
          <p:nvPr/>
        </p:nvGrpSpPr>
        <p:grpSpPr>
          <a:xfrm flipH="1">
            <a:off x="4813540" y="5120374"/>
            <a:ext cx="7378460" cy="1089900"/>
            <a:chOff x="0" y="2096838"/>
            <a:chExt cx="7952508" cy="1089900"/>
          </a:xfrm>
        </p:grpSpPr>
        <p:sp>
          <p:nvSpPr>
            <p:cNvPr id="20" name="Freeform 19">
              <a:extLst>
                <a:ext uri="{FF2B5EF4-FFF2-40B4-BE49-F238E27FC236}">
                  <a16:creationId xmlns:a16="http://schemas.microsoft.com/office/drawing/2014/main" id="{4AA0C63C-F5B3-F546-A7FB-63B0EA06232A}"/>
                </a:ext>
              </a:extLst>
            </p:cNvPr>
            <p:cNvSpPr/>
            <p:nvPr/>
          </p:nvSpPr>
          <p:spPr>
            <a:xfrm>
              <a:off x="0" y="2096838"/>
              <a:ext cx="7952508" cy="10899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0" lvl="1"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A point mutation can also result in a </a:t>
              </a:r>
              <a:r>
                <a:rPr lang="en-US" b="1" dirty="0">
                  <a:latin typeface="Arial" panose="020B0604020202020204" pitchFamily="34" charset="0"/>
                  <a:cs typeface="Arial" panose="020B0604020202020204" pitchFamily="34" charset="0"/>
                </a:rPr>
                <a:t>splice site mutation</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it occur</a:t>
              </a:r>
              <a:r>
                <a:rPr lang="en-US" dirty="0">
                  <a:solidFill>
                    <a:schemeClr val="tx1"/>
                  </a:solidFill>
                  <a:latin typeface="Arial" panose="020B0604020202020204" pitchFamily="34" charset="0"/>
                  <a:cs typeface="Arial" panose="020B0604020202020204" pitchFamily="34" charset="0"/>
                </a:rPr>
                <a:t>s at an exon-intron border</a:t>
              </a:r>
            </a:p>
          </p:txBody>
        </p:sp>
        <p:pic>
          <p:nvPicPr>
            <p:cNvPr id="21" name="Graphic 20" descr="Pin">
              <a:extLst>
                <a:ext uri="{FF2B5EF4-FFF2-40B4-BE49-F238E27FC236}">
                  <a16:creationId xmlns:a16="http://schemas.microsoft.com/office/drawing/2014/main" id="{71BC5A75-15C9-8745-A2B2-C5BD5EAC76D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88" y="2096838"/>
              <a:ext cx="914400" cy="9144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92545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CBA24C-D4EA-4229-BC75-A3C9A7E1B95C}"/>
              </a:ext>
            </a:extLst>
          </p:cNvPr>
          <p:cNvSpPr>
            <a:spLocks noGrp="1"/>
          </p:cNvSpPr>
          <p:nvPr>
            <p:ph idx="1"/>
          </p:nvPr>
        </p:nvSpPr>
        <p:spPr/>
        <p:txBody>
          <a:bodyPr>
            <a:normAutofit lnSpcReduction="10000"/>
          </a:bodyPr>
          <a:lstStyle/>
          <a:p>
            <a:pPr marL="0" indent="0" algn="ctr">
              <a:lnSpc>
                <a:spcPct val="120000"/>
              </a:lnSpc>
              <a:buNone/>
            </a:pPr>
            <a:r>
              <a:rPr lang="en-US" sz="2400" b="1" dirty="0">
                <a:solidFill>
                  <a:schemeClr val="accent5"/>
                </a:solidFill>
              </a:rPr>
              <a:t>MDA would like to acknowledge </a:t>
            </a:r>
          </a:p>
          <a:p>
            <a:pPr marL="0" indent="0" algn="ctr">
              <a:lnSpc>
                <a:spcPct val="120000"/>
              </a:lnSpc>
              <a:buNone/>
            </a:pPr>
            <a:r>
              <a:rPr lang="en-US" sz="2400" b="1" dirty="0">
                <a:solidFill>
                  <a:schemeClr val="accent5"/>
                </a:solidFill>
              </a:rPr>
              <a:t>Kristin Engelstad, MS, CGC</a:t>
            </a:r>
          </a:p>
          <a:p>
            <a:pPr marL="0" indent="0" algn="ctr">
              <a:lnSpc>
                <a:spcPct val="120000"/>
              </a:lnSpc>
              <a:buNone/>
            </a:pPr>
            <a:r>
              <a:rPr lang="en-US" sz="2400" b="1" dirty="0">
                <a:solidFill>
                  <a:schemeClr val="accent5"/>
                </a:solidFill>
              </a:rPr>
              <a:t>of Columbia University School of Medicine</a:t>
            </a:r>
          </a:p>
          <a:p>
            <a:pPr marL="0" indent="0" algn="ctr">
              <a:lnSpc>
                <a:spcPct val="120000"/>
              </a:lnSpc>
              <a:buNone/>
            </a:pPr>
            <a:r>
              <a:rPr lang="en-US" sz="2400" b="1" dirty="0">
                <a:solidFill>
                  <a:schemeClr val="accent5"/>
                </a:solidFill>
              </a:rPr>
              <a:t>for her support in developing this content. </a:t>
            </a:r>
          </a:p>
          <a:p>
            <a:endParaRPr lang="en-US" dirty="0"/>
          </a:p>
          <a:p>
            <a:endParaRPr lang="en-US" dirty="0"/>
          </a:p>
          <a:p>
            <a:endParaRPr lang="en-US" dirty="0"/>
          </a:p>
          <a:p>
            <a:pPr algn="ctr"/>
            <a:endParaRPr lang="en-US" dirty="0">
              <a:latin typeface="+mn-lt"/>
            </a:endParaRPr>
          </a:p>
          <a:p>
            <a:pPr marL="0" indent="0" algn="ctr">
              <a:buNone/>
            </a:pPr>
            <a:r>
              <a:rPr lang="en-US" sz="2000" dirty="0">
                <a:solidFill>
                  <a:srgbClr val="414042"/>
                </a:solidFill>
                <a:latin typeface="+mn-lt"/>
                <a:ea typeface="Calibri" panose="020F0502020204030204" pitchFamily="34" charset="0"/>
              </a:rPr>
              <a:t>This program is supported in part by an independent educational grant from Sanofi Genzyme </a:t>
            </a:r>
            <a:endParaRPr lang="en-US" sz="2000" dirty="0">
              <a:latin typeface="+mn-lt"/>
              <a:ea typeface="Calibri" panose="020F0502020204030204" pitchFamily="34" charset="0"/>
            </a:endParaRPr>
          </a:p>
          <a:p>
            <a:endParaRPr lang="en-US" dirty="0"/>
          </a:p>
        </p:txBody>
      </p:sp>
    </p:spTree>
    <p:extLst>
      <p:ext uri="{BB962C8B-B14F-4D97-AF65-F5344CB8AC3E}">
        <p14:creationId xmlns:p14="http://schemas.microsoft.com/office/powerpoint/2010/main" val="71784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B673-23E6-0A49-9203-1107361F4FAC}"/>
              </a:ext>
            </a:extLst>
          </p:cNvPr>
          <p:cNvSpPr>
            <a:spLocks noGrp="1"/>
          </p:cNvSpPr>
          <p:nvPr>
            <p:ph type="title"/>
          </p:nvPr>
        </p:nvSpPr>
        <p:spPr/>
        <p:txBody>
          <a:bodyPr/>
          <a:lstStyle/>
          <a:p>
            <a:r>
              <a:rPr lang="en-US" dirty="0"/>
              <a:t>Deletions and Duplications</a:t>
            </a:r>
          </a:p>
        </p:txBody>
      </p:sp>
      <p:grpSp>
        <p:nvGrpSpPr>
          <p:cNvPr id="17" name="Group 16">
            <a:extLst>
              <a:ext uri="{FF2B5EF4-FFF2-40B4-BE49-F238E27FC236}">
                <a16:creationId xmlns:a16="http://schemas.microsoft.com/office/drawing/2014/main" id="{F877673F-42AE-5446-AD69-C4F8132D6C51}"/>
              </a:ext>
            </a:extLst>
          </p:cNvPr>
          <p:cNvGrpSpPr/>
          <p:nvPr/>
        </p:nvGrpSpPr>
        <p:grpSpPr>
          <a:xfrm>
            <a:off x="2793707" y="1833403"/>
            <a:ext cx="6604586" cy="2331799"/>
            <a:chOff x="0" y="1708712"/>
            <a:chExt cx="6604586" cy="2331799"/>
          </a:xfrm>
        </p:grpSpPr>
        <p:pic>
          <p:nvPicPr>
            <p:cNvPr id="5" name="Picture 4" descr="A screen shot of a computer&#10;&#10;Description automatically generated">
              <a:extLst>
                <a:ext uri="{FF2B5EF4-FFF2-40B4-BE49-F238E27FC236}">
                  <a16:creationId xmlns:a16="http://schemas.microsoft.com/office/drawing/2014/main" id="{6CF264CC-FA1E-8F40-A6AB-FE6200CB0FFB}"/>
                </a:ext>
              </a:extLst>
            </p:cNvPr>
            <p:cNvPicPr>
              <a:picLocks noChangeAspect="1"/>
            </p:cNvPicPr>
            <p:nvPr/>
          </p:nvPicPr>
          <p:blipFill rotWithShape="1">
            <a:blip r:embed="rId2">
              <a:extLst>
                <a:ext uri="{28A0092B-C50C-407E-A947-70E740481C1C}">
                  <a14:useLocalDpi xmlns:a14="http://schemas.microsoft.com/office/drawing/2010/main" val="0"/>
                </a:ext>
              </a:extLst>
            </a:blip>
            <a:srcRect l="74324" t="10969" r="-104" b="18184"/>
            <a:stretch/>
          </p:blipFill>
          <p:spPr>
            <a:xfrm rot="5400000" flipV="1">
              <a:off x="1456296" y="252416"/>
              <a:ext cx="2255455" cy="5168047"/>
            </a:xfrm>
            <a:prstGeom prst="rect">
              <a:avLst/>
            </a:prstGeom>
          </p:spPr>
        </p:pic>
        <p:sp>
          <p:nvSpPr>
            <p:cNvPr id="14" name="TextBox 13">
              <a:extLst>
                <a:ext uri="{FF2B5EF4-FFF2-40B4-BE49-F238E27FC236}">
                  <a16:creationId xmlns:a16="http://schemas.microsoft.com/office/drawing/2014/main" id="{CDEA6B98-84C7-F840-912D-EBDAA9EB5B5A}"/>
                </a:ext>
              </a:extLst>
            </p:cNvPr>
            <p:cNvSpPr txBox="1"/>
            <p:nvPr/>
          </p:nvSpPr>
          <p:spPr>
            <a:xfrm>
              <a:off x="5278582" y="2840182"/>
              <a:ext cx="1326004" cy="120032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Deletion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Duplication</a:t>
              </a:r>
            </a:p>
            <a:p>
              <a:endParaRPr lang="en-US" dirty="0">
                <a:latin typeface="Arial" panose="020B0604020202020204" pitchFamily="34" charset="0"/>
                <a:cs typeface="Arial" panose="020B0604020202020204" pitchFamily="34" charset="0"/>
              </a:endParaRPr>
            </a:p>
          </p:txBody>
        </p:sp>
      </p:grpSp>
      <p:sp>
        <p:nvSpPr>
          <p:cNvPr id="15" name="Freeform 14">
            <a:extLst>
              <a:ext uri="{FF2B5EF4-FFF2-40B4-BE49-F238E27FC236}">
                <a16:creationId xmlns:a16="http://schemas.microsoft.com/office/drawing/2014/main" id="{F9AD6C43-7562-5940-817A-AACE3EA70031}"/>
              </a:ext>
            </a:extLst>
          </p:cNvPr>
          <p:cNvSpPr/>
          <p:nvPr/>
        </p:nvSpPr>
        <p:spPr>
          <a:xfrm>
            <a:off x="0" y="4402924"/>
            <a:ext cx="7952508" cy="1350761"/>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0" lvl="1" algn="l"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A large deletion can remove an exon or the whole gene leading 			to absence of the protein</a:t>
            </a:r>
          </a:p>
          <a:p>
            <a:pPr marL="0" lvl="1" algn="l" defTabSz="622300">
              <a:lnSpc>
                <a:spcPct val="90000"/>
              </a:lnSpc>
              <a:spcBef>
                <a:spcPct val="0"/>
              </a:spcBef>
              <a:spcAft>
                <a:spcPct val="15000"/>
              </a:spcAft>
            </a:pPr>
            <a:endParaRPr lang="en-US" dirty="0">
              <a:latin typeface="Arial" panose="020B0604020202020204" pitchFamily="34" charset="0"/>
              <a:cs typeface="Arial" panose="020B0604020202020204" pitchFamily="34" charset="0"/>
            </a:endParaRPr>
          </a:p>
          <a:p>
            <a:pPr marL="0" lvl="1" algn="l"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A gene</a:t>
            </a:r>
            <a:r>
              <a:rPr lang="en-US" dirty="0">
                <a:solidFill>
                  <a:schemeClr val="tx1"/>
                </a:solidFill>
                <a:latin typeface="Arial" panose="020B0604020202020204" pitchFamily="34" charset="0"/>
                <a:cs typeface="Arial" panose="020B0604020202020204" pitchFamily="34" charset="0"/>
              </a:rPr>
              <a:t> duplication can lead to toxic levels of a protein or no 			protein product produced</a:t>
            </a:r>
          </a:p>
        </p:txBody>
      </p:sp>
      <p:pic>
        <p:nvPicPr>
          <p:cNvPr id="16" name="Graphic 15" descr="Pin">
            <a:extLst>
              <a:ext uri="{FF2B5EF4-FFF2-40B4-BE49-F238E27FC236}">
                <a16:creationId xmlns:a16="http://schemas.microsoft.com/office/drawing/2014/main" id="{AD378722-782C-8241-8EC9-7438362F378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62110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050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1439-F790-9D47-A17E-B36B6E07B0BE}"/>
              </a:ext>
            </a:extLst>
          </p:cNvPr>
          <p:cNvSpPr>
            <a:spLocks noGrp="1"/>
          </p:cNvSpPr>
          <p:nvPr>
            <p:ph type="title"/>
          </p:nvPr>
        </p:nvSpPr>
        <p:spPr/>
        <p:txBody>
          <a:bodyPr/>
          <a:lstStyle/>
          <a:p>
            <a:r>
              <a:rPr lang="en-US" dirty="0"/>
              <a:t>Frameshift Mutations</a:t>
            </a:r>
          </a:p>
        </p:txBody>
      </p:sp>
      <p:sp>
        <p:nvSpPr>
          <p:cNvPr id="5" name="Freeform 4">
            <a:extLst>
              <a:ext uri="{FF2B5EF4-FFF2-40B4-BE49-F238E27FC236}">
                <a16:creationId xmlns:a16="http://schemas.microsoft.com/office/drawing/2014/main" id="{793299F0-ABA3-0D42-B7EB-41DA31EA5392}"/>
              </a:ext>
            </a:extLst>
          </p:cNvPr>
          <p:cNvSpPr/>
          <p:nvPr/>
        </p:nvSpPr>
        <p:spPr>
          <a:xfrm>
            <a:off x="0" y="4754616"/>
            <a:ext cx="7952508" cy="1350761"/>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0" lvl="1" algn="l"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Frameshift mutations can result in misshapen protein products</a:t>
            </a:r>
          </a:p>
        </p:txBody>
      </p:sp>
      <p:pic>
        <p:nvPicPr>
          <p:cNvPr id="6" name="Graphic 5" descr="Pin">
            <a:extLst>
              <a:ext uri="{FF2B5EF4-FFF2-40B4-BE49-F238E27FC236}">
                <a16:creationId xmlns:a16="http://schemas.microsoft.com/office/drawing/2014/main" id="{FA4B08EE-CBE5-2F4E-B3F6-D81F52D62CF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72796"/>
            <a:ext cx="914400" cy="914400"/>
          </a:xfrm>
          <a:prstGeom prst="rect">
            <a:avLst/>
          </a:prstGeom>
          <a:effectLst>
            <a:outerShdw blurRad="50800" dist="38100" dir="2700000" algn="tl" rotWithShape="0">
              <a:prstClr val="black">
                <a:alpha val="40000"/>
              </a:prstClr>
            </a:outerShdw>
          </a:effectLst>
        </p:spPr>
      </p:pic>
      <p:pic>
        <p:nvPicPr>
          <p:cNvPr id="4" name="Picture 3" descr="A close up of a logo&#10;&#10;Description automatically generated">
            <a:extLst>
              <a:ext uri="{FF2B5EF4-FFF2-40B4-BE49-F238E27FC236}">
                <a16:creationId xmlns:a16="http://schemas.microsoft.com/office/drawing/2014/main" id="{8CD6113C-4DB2-5C4C-AE3B-BA784276DF9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15727" y="1250430"/>
            <a:ext cx="6935639" cy="4854947"/>
          </a:xfrm>
          <a:prstGeom prst="rect">
            <a:avLst/>
          </a:prstGeom>
        </p:spPr>
      </p:pic>
      <p:sp>
        <p:nvSpPr>
          <p:cNvPr id="9" name="TextBox 8">
            <a:extLst>
              <a:ext uri="{FF2B5EF4-FFF2-40B4-BE49-F238E27FC236}">
                <a16:creationId xmlns:a16="http://schemas.microsoft.com/office/drawing/2014/main" id="{FF5AFE26-D60A-8D44-A475-F33DDE239AB7}"/>
              </a:ext>
            </a:extLst>
          </p:cNvPr>
          <p:cNvSpPr txBox="1"/>
          <p:nvPr/>
        </p:nvSpPr>
        <p:spPr>
          <a:xfrm>
            <a:off x="1092616" y="2009738"/>
            <a:ext cx="9537284" cy="707886"/>
          </a:xfrm>
          <a:prstGeom prst="rect">
            <a:avLst/>
          </a:prstGeom>
          <a:noFill/>
        </p:spPr>
        <p:txBody>
          <a:bodyPr wrap="square" rtlCol="0">
            <a:spAutoFit/>
          </a:bodyPr>
          <a:lstStyle/>
          <a:p>
            <a:pPr algn="ctr"/>
            <a:r>
              <a:rPr lang="en-US" sz="2000" dirty="0"/>
              <a:t>A frameshift mutation is caused by a small insertion or deletion (sometimes called “indel” </a:t>
            </a:r>
            <a:r>
              <a:rPr lang="en-US" sz="2000" dirty="0">
                <a:solidFill>
                  <a:schemeClr val="tx1">
                    <a:lumMod val="50000"/>
                  </a:schemeClr>
                </a:solidFill>
                <a:latin typeface="Arial" panose="020B0604020202020204" pitchFamily="34" charset="0"/>
                <a:cs typeface="Arial" panose="020B0604020202020204" pitchFamily="34" charset="0"/>
              </a:rPr>
              <a:t>—</a:t>
            </a:r>
            <a:r>
              <a:rPr lang="en-US" sz="2000" dirty="0"/>
              <a:t> they are often the result of a double strand break)</a:t>
            </a:r>
          </a:p>
        </p:txBody>
      </p:sp>
    </p:spTree>
    <p:extLst>
      <p:ext uri="{BB962C8B-B14F-4D97-AF65-F5344CB8AC3E}">
        <p14:creationId xmlns:p14="http://schemas.microsoft.com/office/powerpoint/2010/main" val="3958624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4D64-B450-A24D-9ECC-BF45CFCAD8CB}"/>
              </a:ext>
            </a:extLst>
          </p:cNvPr>
          <p:cNvSpPr>
            <a:spLocks noGrp="1"/>
          </p:cNvSpPr>
          <p:nvPr>
            <p:ph type="title"/>
          </p:nvPr>
        </p:nvSpPr>
        <p:spPr/>
        <p:txBody>
          <a:bodyPr/>
          <a:lstStyle/>
          <a:p>
            <a:r>
              <a:rPr lang="en-US" dirty="0"/>
              <a:t>Repeat Expansions</a:t>
            </a:r>
          </a:p>
        </p:txBody>
      </p:sp>
      <p:sp>
        <p:nvSpPr>
          <p:cNvPr id="3" name="Content Placeholder 2">
            <a:extLst>
              <a:ext uri="{FF2B5EF4-FFF2-40B4-BE49-F238E27FC236}">
                <a16:creationId xmlns:a16="http://schemas.microsoft.com/office/drawing/2014/main" id="{15201D79-8258-B641-BF14-18BAF9A907D3}"/>
              </a:ext>
            </a:extLst>
          </p:cNvPr>
          <p:cNvSpPr>
            <a:spLocks noGrp="1"/>
          </p:cNvSpPr>
          <p:nvPr>
            <p:ph idx="1"/>
          </p:nvPr>
        </p:nvSpPr>
        <p:spPr>
          <a:xfrm>
            <a:off x="609600" y="2116554"/>
            <a:ext cx="6705600" cy="3733800"/>
          </a:xfrm>
        </p:spPr>
        <p:txBody>
          <a:bodyPr/>
          <a:lstStyle/>
          <a:p>
            <a:r>
              <a:rPr lang="en-US" dirty="0"/>
              <a:t>A repeating unit (group of nucleotides) is erroneously repeated more times than in the unmutated gene</a:t>
            </a:r>
          </a:p>
          <a:p>
            <a:r>
              <a:rPr lang="en-US" dirty="0"/>
              <a:t>﻿In contrast to other mutations, expanded repeats are unstable (dynamic) mutations that often change size in successive generations</a:t>
            </a:r>
          </a:p>
          <a:p>
            <a:r>
              <a:rPr lang="en-US" dirty="0"/>
              <a:t>Depending on the size of the mutation, repeat expansion diseases can manifest with markedly varied phenotypes </a:t>
            </a:r>
          </a:p>
        </p:txBody>
      </p:sp>
      <p:sp>
        <p:nvSpPr>
          <p:cNvPr id="5" name="Freeform 4">
            <a:extLst>
              <a:ext uri="{FF2B5EF4-FFF2-40B4-BE49-F238E27FC236}">
                <a16:creationId xmlns:a16="http://schemas.microsoft.com/office/drawing/2014/main" id="{F68FB9FD-745C-174D-8C08-239B274B2C57}"/>
              </a:ext>
            </a:extLst>
          </p:cNvPr>
          <p:cNvSpPr/>
          <p:nvPr/>
        </p:nvSpPr>
        <p:spPr>
          <a:xfrm>
            <a:off x="0" y="4754616"/>
            <a:ext cx="7952508" cy="1350761"/>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0" lvl="1" algn="l" defTabSz="622300">
              <a:lnSpc>
                <a:spcPct val="90000"/>
              </a:lnSpc>
              <a:spcBef>
                <a:spcPct val="0"/>
              </a:spcBef>
              <a:spcAft>
                <a:spcPct val="15000"/>
              </a:spcAft>
            </a:pPr>
            <a:r>
              <a:rPr lang="en-US" dirty="0">
                <a:latin typeface="Arial" panose="020B0604020202020204" pitchFamily="34" charset="0"/>
                <a:cs typeface="Arial" panose="020B0604020202020204" pitchFamily="34" charset="0"/>
              </a:rPr>
              <a:t>		Repeat expansion can destabilize the protein and cause toxicity 		in the cell</a:t>
            </a:r>
          </a:p>
        </p:txBody>
      </p:sp>
      <p:pic>
        <p:nvPicPr>
          <p:cNvPr id="6" name="Graphic 5" descr="Pin">
            <a:extLst>
              <a:ext uri="{FF2B5EF4-FFF2-40B4-BE49-F238E27FC236}">
                <a16:creationId xmlns:a16="http://schemas.microsoft.com/office/drawing/2014/main" id="{878108A5-D07D-E14B-9B99-5627C67E42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972796"/>
            <a:ext cx="914400" cy="914400"/>
          </a:xfrm>
          <a:prstGeom prst="rect">
            <a:avLst/>
          </a:prstGeom>
          <a:effectLst>
            <a:outerShdw blurRad="50800" dist="38100" dir="2700000" algn="tl" rotWithShape="0">
              <a:prstClr val="black">
                <a:alpha val="40000"/>
              </a:prstClr>
            </a:outerShdw>
          </a:effectLst>
        </p:spPr>
      </p:pic>
      <p:pic>
        <p:nvPicPr>
          <p:cNvPr id="8" name="Picture 7" descr="A picture containing black, table, bear, stuffed&#10;&#10;Description automatically generated">
            <a:extLst>
              <a:ext uri="{FF2B5EF4-FFF2-40B4-BE49-F238E27FC236}">
                <a16:creationId xmlns:a16="http://schemas.microsoft.com/office/drawing/2014/main" id="{95C5FB6C-957C-BF4A-AC80-564C1B4EFC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92685" y="1358739"/>
            <a:ext cx="5162939" cy="3614057"/>
          </a:xfrm>
          <a:prstGeom prst="rect">
            <a:avLst/>
          </a:prstGeom>
        </p:spPr>
      </p:pic>
    </p:spTree>
    <p:extLst>
      <p:ext uri="{BB962C8B-B14F-4D97-AF65-F5344CB8AC3E}">
        <p14:creationId xmlns:p14="http://schemas.microsoft.com/office/powerpoint/2010/main" val="239656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Generation Sequencing (NGS)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23</a:t>
            </a:fld>
            <a:endParaRPr lang="en-US" dirty="0"/>
          </a:p>
        </p:txBody>
      </p:sp>
      <p:sp>
        <p:nvSpPr>
          <p:cNvPr id="15" name="TextBox 14"/>
          <p:cNvSpPr txBox="1"/>
          <p:nvPr/>
        </p:nvSpPr>
        <p:spPr>
          <a:xfrm>
            <a:off x="7475965" y="3429000"/>
            <a:ext cx="3414408" cy="369332"/>
          </a:xfrm>
          <a:prstGeom prst="rect">
            <a:avLst/>
          </a:prstGeom>
          <a:noFill/>
        </p:spPr>
        <p:txBody>
          <a:bodyPr wrap="square" rtlCol="0">
            <a:spAutoFit/>
          </a:bodyPr>
          <a:lstStyle/>
          <a:p>
            <a:r>
              <a:rPr lang="en-US" dirty="0"/>
              <a:t>Sequencing and gene mapping</a:t>
            </a:r>
          </a:p>
        </p:txBody>
      </p:sp>
      <p:sp>
        <p:nvSpPr>
          <p:cNvPr id="4" name="Rectangle 3">
            <a:extLst>
              <a:ext uri="{FF2B5EF4-FFF2-40B4-BE49-F238E27FC236}">
                <a16:creationId xmlns:a16="http://schemas.microsoft.com/office/drawing/2014/main" id="{9BD7577E-1EB8-9041-B6EF-FA62396F0781}"/>
              </a:ext>
            </a:extLst>
          </p:cNvPr>
          <p:cNvSpPr/>
          <p:nvPr/>
        </p:nvSpPr>
        <p:spPr>
          <a:xfrm>
            <a:off x="305664" y="1735397"/>
            <a:ext cx="10972799" cy="4431983"/>
          </a:xfrm>
          <a:prstGeom prst="rect">
            <a:avLst/>
          </a:prstGeom>
        </p:spPr>
        <p:txBody>
          <a:bodyPr wrap="square">
            <a:spAutoFit/>
          </a:bodyPr>
          <a:lstStyle/>
          <a:p>
            <a:r>
              <a:rPr lang="en-US" sz="1600" dirty="0"/>
              <a:t>NGS is used when the doctor is convinced that the underlying basis of disease is genetic but a hypothesis about which gene is causing the NMD cannot be reached because the disease presentation does not fit a characteristic pattern, or a reasonable hypothesis was generated but could not be validated.</a:t>
            </a:r>
          </a:p>
          <a:p>
            <a:endParaRPr lang="en-US" sz="1600" dirty="0"/>
          </a:p>
          <a:p>
            <a:r>
              <a:rPr lang="en-US" sz="1600" dirty="0"/>
              <a:t>In these cases, a switch from a hypothesis-driven approach to a shotgun approach may help with diagnosis. NGS can be used to examine all known genes at once.</a:t>
            </a:r>
          </a:p>
          <a:p>
            <a:endParaRPr lang="en-US" sz="1600" dirty="0"/>
          </a:p>
          <a:p>
            <a:r>
              <a:rPr lang="en-US" sz="1600" dirty="0"/>
              <a:t>Identified variants can be filtered for:</a:t>
            </a:r>
          </a:p>
          <a:p>
            <a:pPr marL="171450" indent="-171450">
              <a:buFont typeface="Arial" panose="020B0604020202020204" pitchFamily="34" charset="0"/>
              <a:buChar char="•"/>
            </a:pPr>
            <a:r>
              <a:rPr lang="en-US" sz="1600" dirty="0"/>
              <a:t>Allele frequencies</a:t>
            </a:r>
          </a:p>
          <a:p>
            <a:pPr marL="171450" indent="-171450">
              <a:buFont typeface="Arial" panose="020B0604020202020204" pitchFamily="34" charset="0"/>
              <a:buChar char="•"/>
            </a:pPr>
            <a:r>
              <a:rPr lang="en-US" sz="1600" dirty="0"/>
              <a:t>Functional impact of variants (e.g., truncating variants, </a:t>
            </a:r>
            <a:br>
              <a:rPr lang="en-US" sz="1600" dirty="0"/>
            </a:br>
            <a:r>
              <a:rPr lang="en-US" sz="1600" dirty="0"/>
              <a:t>canonical splice site variants)</a:t>
            </a:r>
          </a:p>
          <a:p>
            <a:pPr marL="171450" indent="-171450">
              <a:buFont typeface="Arial" panose="020B0604020202020204" pitchFamily="34" charset="0"/>
              <a:buChar char="•"/>
            </a:pPr>
            <a:r>
              <a:rPr lang="en-US" sz="1600" dirty="0"/>
              <a:t>In-silico predictions </a:t>
            </a:r>
          </a:p>
          <a:p>
            <a:pPr marL="171450" indent="-171450">
              <a:buFont typeface="Arial" panose="020B0604020202020204" pitchFamily="34" charset="0"/>
              <a:buChar char="•"/>
            </a:pPr>
            <a:r>
              <a:rPr lang="en-US" sz="1600" dirty="0"/>
              <a:t>Presence in disease or SNP databases</a:t>
            </a:r>
          </a:p>
          <a:p>
            <a:endParaRPr lang="en-US" sz="1600" dirty="0"/>
          </a:p>
          <a:p>
            <a:pPr lvl="0">
              <a:defRPr/>
            </a:pPr>
            <a:r>
              <a:rPr lang="en-US" sz="1600" dirty="0"/>
              <a:t>It is worth noting that around 25% of mutations currently listed as </a:t>
            </a:r>
            <a:br>
              <a:rPr lang="en-US" sz="1600" dirty="0"/>
            </a:br>
            <a:r>
              <a:rPr lang="en-US" sz="1600" dirty="0"/>
              <a:t>pathogenic in databases are thought to be either common polymorphisms, </a:t>
            </a:r>
            <a:br>
              <a:rPr lang="en-US" sz="1600" dirty="0"/>
            </a:br>
            <a:r>
              <a:rPr lang="en-US" sz="1600" dirty="0"/>
              <a:t>sequencing errors, or do not show any further evidence of pathogenicity</a:t>
            </a:r>
          </a:p>
        </p:txBody>
      </p:sp>
      <p:graphicFrame>
        <p:nvGraphicFramePr>
          <p:cNvPr id="7" name="Table 6">
            <a:extLst>
              <a:ext uri="{FF2B5EF4-FFF2-40B4-BE49-F238E27FC236}">
                <a16:creationId xmlns:a16="http://schemas.microsoft.com/office/drawing/2014/main" id="{C100EAEC-5F26-2642-9C9B-EDC00BA66B3B}"/>
              </a:ext>
            </a:extLst>
          </p:cNvPr>
          <p:cNvGraphicFramePr>
            <a:graphicFrameLocks noGrp="1"/>
          </p:cNvGraphicFramePr>
          <p:nvPr>
            <p:extLst>
              <p:ext uri="{D42A27DB-BD31-4B8C-83A1-F6EECF244321}">
                <p14:modId xmlns:p14="http://schemas.microsoft.com/office/powerpoint/2010/main" val="1620848247"/>
              </p:ext>
            </p:extLst>
          </p:nvPr>
        </p:nvGraphicFramePr>
        <p:xfrm>
          <a:off x="6590342" y="3916023"/>
          <a:ext cx="4179258" cy="1349831"/>
        </p:xfrm>
        <a:graphic>
          <a:graphicData uri="http://schemas.openxmlformats.org/drawingml/2006/table">
            <a:tbl>
              <a:tblPr firstRow="1" bandRow="1">
                <a:tableStyleId>{5C22544A-7EE6-4342-B048-85BDC9FD1C3A}</a:tableStyleId>
              </a:tblPr>
              <a:tblGrid>
                <a:gridCol w="232181">
                  <a:extLst>
                    <a:ext uri="{9D8B030D-6E8A-4147-A177-3AD203B41FA5}">
                      <a16:colId xmlns:a16="http://schemas.microsoft.com/office/drawing/2014/main" val="303113327"/>
                    </a:ext>
                  </a:extLst>
                </a:gridCol>
                <a:gridCol w="232181">
                  <a:extLst>
                    <a:ext uri="{9D8B030D-6E8A-4147-A177-3AD203B41FA5}">
                      <a16:colId xmlns:a16="http://schemas.microsoft.com/office/drawing/2014/main" val="2253398624"/>
                    </a:ext>
                  </a:extLst>
                </a:gridCol>
                <a:gridCol w="232181">
                  <a:extLst>
                    <a:ext uri="{9D8B030D-6E8A-4147-A177-3AD203B41FA5}">
                      <a16:colId xmlns:a16="http://schemas.microsoft.com/office/drawing/2014/main" val="9158860"/>
                    </a:ext>
                  </a:extLst>
                </a:gridCol>
                <a:gridCol w="232181">
                  <a:extLst>
                    <a:ext uri="{9D8B030D-6E8A-4147-A177-3AD203B41FA5}">
                      <a16:colId xmlns:a16="http://schemas.microsoft.com/office/drawing/2014/main" val="2488118345"/>
                    </a:ext>
                  </a:extLst>
                </a:gridCol>
                <a:gridCol w="232181">
                  <a:extLst>
                    <a:ext uri="{9D8B030D-6E8A-4147-A177-3AD203B41FA5}">
                      <a16:colId xmlns:a16="http://schemas.microsoft.com/office/drawing/2014/main" val="2946884565"/>
                    </a:ext>
                  </a:extLst>
                </a:gridCol>
                <a:gridCol w="232181">
                  <a:extLst>
                    <a:ext uri="{9D8B030D-6E8A-4147-A177-3AD203B41FA5}">
                      <a16:colId xmlns:a16="http://schemas.microsoft.com/office/drawing/2014/main" val="3187715389"/>
                    </a:ext>
                  </a:extLst>
                </a:gridCol>
                <a:gridCol w="232181">
                  <a:extLst>
                    <a:ext uri="{9D8B030D-6E8A-4147-A177-3AD203B41FA5}">
                      <a16:colId xmlns:a16="http://schemas.microsoft.com/office/drawing/2014/main" val="2000414590"/>
                    </a:ext>
                  </a:extLst>
                </a:gridCol>
                <a:gridCol w="232181">
                  <a:extLst>
                    <a:ext uri="{9D8B030D-6E8A-4147-A177-3AD203B41FA5}">
                      <a16:colId xmlns:a16="http://schemas.microsoft.com/office/drawing/2014/main" val="1230786040"/>
                    </a:ext>
                  </a:extLst>
                </a:gridCol>
                <a:gridCol w="202213">
                  <a:extLst>
                    <a:ext uri="{9D8B030D-6E8A-4147-A177-3AD203B41FA5}">
                      <a16:colId xmlns:a16="http://schemas.microsoft.com/office/drawing/2014/main" val="402078734"/>
                    </a:ext>
                  </a:extLst>
                </a:gridCol>
                <a:gridCol w="262149">
                  <a:extLst>
                    <a:ext uri="{9D8B030D-6E8A-4147-A177-3AD203B41FA5}">
                      <a16:colId xmlns:a16="http://schemas.microsoft.com/office/drawing/2014/main" val="1337525146"/>
                    </a:ext>
                  </a:extLst>
                </a:gridCol>
                <a:gridCol w="232181">
                  <a:extLst>
                    <a:ext uri="{9D8B030D-6E8A-4147-A177-3AD203B41FA5}">
                      <a16:colId xmlns:a16="http://schemas.microsoft.com/office/drawing/2014/main" val="3350314326"/>
                    </a:ext>
                  </a:extLst>
                </a:gridCol>
                <a:gridCol w="232181">
                  <a:extLst>
                    <a:ext uri="{9D8B030D-6E8A-4147-A177-3AD203B41FA5}">
                      <a16:colId xmlns:a16="http://schemas.microsoft.com/office/drawing/2014/main" val="373953438"/>
                    </a:ext>
                  </a:extLst>
                </a:gridCol>
                <a:gridCol w="232181">
                  <a:extLst>
                    <a:ext uri="{9D8B030D-6E8A-4147-A177-3AD203B41FA5}">
                      <a16:colId xmlns:a16="http://schemas.microsoft.com/office/drawing/2014/main" val="1526357841"/>
                    </a:ext>
                  </a:extLst>
                </a:gridCol>
                <a:gridCol w="232181">
                  <a:extLst>
                    <a:ext uri="{9D8B030D-6E8A-4147-A177-3AD203B41FA5}">
                      <a16:colId xmlns:a16="http://schemas.microsoft.com/office/drawing/2014/main" val="3280832185"/>
                    </a:ext>
                  </a:extLst>
                </a:gridCol>
                <a:gridCol w="232181">
                  <a:extLst>
                    <a:ext uri="{9D8B030D-6E8A-4147-A177-3AD203B41FA5}">
                      <a16:colId xmlns:a16="http://schemas.microsoft.com/office/drawing/2014/main" val="1901282348"/>
                    </a:ext>
                  </a:extLst>
                </a:gridCol>
                <a:gridCol w="232181">
                  <a:extLst>
                    <a:ext uri="{9D8B030D-6E8A-4147-A177-3AD203B41FA5}">
                      <a16:colId xmlns:a16="http://schemas.microsoft.com/office/drawing/2014/main" val="3725988148"/>
                    </a:ext>
                  </a:extLst>
                </a:gridCol>
                <a:gridCol w="232181">
                  <a:extLst>
                    <a:ext uri="{9D8B030D-6E8A-4147-A177-3AD203B41FA5}">
                      <a16:colId xmlns:a16="http://schemas.microsoft.com/office/drawing/2014/main" val="3037801127"/>
                    </a:ext>
                  </a:extLst>
                </a:gridCol>
                <a:gridCol w="232181">
                  <a:extLst>
                    <a:ext uri="{9D8B030D-6E8A-4147-A177-3AD203B41FA5}">
                      <a16:colId xmlns:a16="http://schemas.microsoft.com/office/drawing/2014/main" val="1883508662"/>
                    </a:ext>
                  </a:extLst>
                </a:gridCol>
              </a:tblGrid>
              <a:tr h="192833">
                <a:tc>
                  <a:txBody>
                    <a:bodyPr/>
                    <a:lstStyle/>
                    <a:p>
                      <a:pPr algn="ctr"/>
                      <a:r>
                        <a:rPr lang="en-US" sz="1200" b="0" dirty="0"/>
                        <a:t>...</a:t>
                      </a:r>
                    </a:p>
                  </a:txBody>
                  <a:tcPr marL="0" marR="0" marT="0" marB="0" anchor="ctr">
                    <a:solidFill>
                      <a:schemeClr val="accent3"/>
                    </a:solidFill>
                  </a:tcPr>
                </a:tc>
                <a:tc>
                  <a:txBody>
                    <a:bodyPr/>
                    <a:lstStyle/>
                    <a:p>
                      <a:pPr algn="ctr"/>
                      <a:r>
                        <a:rPr lang="en-US" sz="1200" b="0" dirty="0"/>
                        <a:t>T</a:t>
                      </a:r>
                    </a:p>
                  </a:txBody>
                  <a:tcPr marL="0" marR="0" marT="0" marB="0" anchor="ctr">
                    <a:solidFill>
                      <a:schemeClr val="accent3"/>
                    </a:solidFill>
                  </a:tcPr>
                </a:tc>
                <a:tc>
                  <a:txBody>
                    <a:bodyPr/>
                    <a:lstStyle/>
                    <a:p>
                      <a:pPr algn="ctr"/>
                      <a:r>
                        <a:rPr lang="en-US" sz="1200" b="0" dirty="0"/>
                        <a:t>G</a:t>
                      </a:r>
                    </a:p>
                  </a:txBody>
                  <a:tcPr marL="0" marR="0" marT="0" marB="0" anchor="ctr">
                    <a:solidFill>
                      <a:schemeClr val="accent3"/>
                    </a:solidFill>
                  </a:tcPr>
                </a:tc>
                <a:tc>
                  <a:txBody>
                    <a:bodyPr/>
                    <a:lstStyle/>
                    <a:p>
                      <a:pPr algn="ctr"/>
                      <a:r>
                        <a:rPr lang="en-US" sz="1200" b="0" dirty="0"/>
                        <a:t>A</a:t>
                      </a:r>
                    </a:p>
                  </a:txBody>
                  <a:tcPr marL="0" marR="0" marT="0" marB="0" anchor="ctr">
                    <a:solidFill>
                      <a:schemeClr val="accent3"/>
                    </a:solidFill>
                  </a:tcPr>
                </a:tc>
                <a:tc>
                  <a:txBody>
                    <a:bodyPr/>
                    <a:lstStyle/>
                    <a:p>
                      <a:pPr algn="ctr"/>
                      <a:r>
                        <a:rPr lang="en-US" sz="1200" b="0" dirty="0"/>
                        <a:t>G</a:t>
                      </a:r>
                    </a:p>
                  </a:txBody>
                  <a:tcPr marL="0" marR="0" marT="0" marB="0" anchor="ctr">
                    <a:solidFill>
                      <a:schemeClr val="accent3"/>
                    </a:solidFill>
                  </a:tcPr>
                </a:tc>
                <a:tc>
                  <a:txBody>
                    <a:bodyPr/>
                    <a:lstStyle/>
                    <a:p>
                      <a:pPr algn="ctr"/>
                      <a:r>
                        <a:rPr lang="en-US" sz="1200" dirty="0"/>
                        <a:t>A</a:t>
                      </a:r>
                    </a:p>
                  </a:txBody>
                  <a:tcPr marL="0" marR="0" marT="0" marB="0" anchor="ctr"/>
                </a:tc>
                <a:tc>
                  <a:txBody>
                    <a:bodyPr/>
                    <a:lstStyle/>
                    <a:p>
                      <a:pPr algn="ctr"/>
                      <a:r>
                        <a:rPr lang="en-US" sz="1200" dirty="0"/>
                        <a:t>T</a:t>
                      </a:r>
                    </a:p>
                  </a:txBody>
                  <a:tcPr marL="0" marR="0" marT="0" marB="0" anchor="ctr"/>
                </a:tc>
                <a:tc>
                  <a:txBody>
                    <a:bodyPr/>
                    <a:lstStyle/>
                    <a:p>
                      <a:pPr algn="ctr"/>
                      <a:r>
                        <a:rPr lang="en-US" sz="1200" dirty="0"/>
                        <a:t>C</a:t>
                      </a:r>
                    </a:p>
                  </a:txBody>
                  <a:tcPr marL="0" marR="0" marT="0" marB="0" anchor="ctr"/>
                </a:tc>
                <a:tc>
                  <a:txBody>
                    <a:bodyPr/>
                    <a:lstStyle/>
                    <a:p>
                      <a:pPr algn="ctr"/>
                      <a:r>
                        <a:rPr lang="en-US" sz="1200" dirty="0"/>
                        <a:t>C</a:t>
                      </a:r>
                    </a:p>
                  </a:txBody>
                  <a:tcPr marL="0" marR="0" marT="0" marB="0" anchor="ctr"/>
                </a:tc>
                <a:tc>
                  <a:txBody>
                    <a:bodyPr/>
                    <a:lstStyle/>
                    <a:p>
                      <a:pPr algn="ctr"/>
                      <a:r>
                        <a:rPr lang="en-US" sz="1200" dirty="0"/>
                        <a:t>T</a:t>
                      </a:r>
                    </a:p>
                  </a:txBody>
                  <a:tcPr marL="0" marR="0" marT="0" marB="0" anchor="ctr"/>
                </a:tc>
                <a:tc>
                  <a:txBody>
                    <a:bodyPr/>
                    <a:lstStyle/>
                    <a:p>
                      <a:pPr algn="ctr"/>
                      <a:r>
                        <a:rPr lang="en-US" sz="1200" dirty="0"/>
                        <a:t>C</a:t>
                      </a:r>
                    </a:p>
                  </a:txBody>
                  <a:tcPr marL="0" marR="0" marT="0" marB="0" anchor="ctr"/>
                </a:tc>
                <a:tc>
                  <a:txBody>
                    <a:bodyPr/>
                    <a:lstStyle/>
                    <a:p>
                      <a:pPr algn="ctr"/>
                      <a:r>
                        <a:rPr lang="en-US" sz="1200" dirty="0"/>
                        <a:t>A</a:t>
                      </a:r>
                    </a:p>
                  </a:txBody>
                  <a:tcPr marL="0" marR="0" marT="0" marB="0" anchor="ctr"/>
                </a:tc>
                <a:tc>
                  <a:txBody>
                    <a:bodyPr/>
                    <a:lstStyle/>
                    <a:p>
                      <a:pPr algn="ctr"/>
                      <a:r>
                        <a:rPr lang="en-US" sz="1200" dirty="0"/>
                        <a:t>C</a:t>
                      </a:r>
                    </a:p>
                  </a:txBody>
                  <a:tcPr marL="0" marR="0" marT="0" marB="0" anchor="ctr"/>
                </a:tc>
                <a:tc>
                  <a:txBody>
                    <a:bodyPr/>
                    <a:lstStyle/>
                    <a:p>
                      <a:pPr algn="ctr"/>
                      <a:r>
                        <a:rPr lang="en-US" sz="1200" dirty="0"/>
                        <a:t>G</a:t>
                      </a:r>
                    </a:p>
                  </a:txBody>
                  <a:tcPr marL="0" marR="0" marT="0" marB="0" anchor="ctr"/>
                </a:tc>
                <a:tc>
                  <a:txBody>
                    <a:bodyPr/>
                    <a:lstStyle/>
                    <a:p>
                      <a:pPr algn="ctr"/>
                      <a:r>
                        <a:rPr lang="en-US" sz="1200" b="0" dirty="0"/>
                        <a:t>A</a:t>
                      </a:r>
                    </a:p>
                  </a:txBody>
                  <a:tcPr marL="0" marR="0" marT="0" marB="0" anchor="ctr">
                    <a:solidFill>
                      <a:schemeClr val="accent3"/>
                    </a:solidFill>
                  </a:tcPr>
                </a:tc>
                <a:tc>
                  <a:txBody>
                    <a:bodyPr/>
                    <a:lstStyle/>
                    <a:p>
                      <a:pPr algn="ctr"/>
                      <a:r>
                        <a:rPr lang="en-US" sz="1200" b="0" dirty="0"/>
                        <a:t>G</a:t>
                      </a:r>
                    </a:p>
                  </a:txBody>
                  <a:tcPr marL="0" marR="0" marT="0" marB="0" anchor="ctr">
                    <a:solidFill>
                      <a:schemeClr val="accent3"/>
                    </a:solidFill>
                  </a:tcPr>
                </a:tc>
                <a:tc>
                  <a:txBody>
                    <a:bodyPr/>
                    <a:lstStyle/>
                    <a:p>
                      <a:pPr algn="ctr"/>
                      <a:r>
                        <a:rPr lang="en-US" sz="1200" b="0" dirty="0"/>
                        <a:t>A</a:t>
                      </a:r>
                    </a:p>
                  </a:txBody>
                  <a:tcPr marL="0" marR="0" marT="0" marB="0" anchor="ctr">
                    <a:solidFill>
                      <a:schemeClr val="accent3"/>
                    </a:solidFill>
                  </a:tcPr>
                </a:tc>
                <a:tc>
                  <a:txBody>
                    <a:bodyPr/>
                    <a:lstStyle/>
                    <a:p>
                      <a:pPr algn="ctr"/>
                      <a:r>
                        <a:rPr lang="en-US" sz="1200" b="0" dirty="0"/>
                        <a:t>...</a:t>
                      </a:r>
                    </a:p>
                  </a:txBody>
                  <a:tcPr marL="0" marR="0" marT="0" marB="0" anchor="ctr">
                    <a:solidFill>
                      <a:schemeClr val="accent3"/>
                    </a:solidFill>
                  </a:tcPr>
                </a:tc>
                <a:extLst>
                  <a:ext uri="{0D108BD9-81ED-4DB2-BD59-A6C34878D82A}">
                    <a16:rowId xmlns:a16="http://schemas.microsoft.com/office/drawing/2014/main" val="3545927172"/>
                  </a:ext>
                </a:extLst>
              </a:tr>
              <a:tr h="192833">
                <a:tc>
                  <a:txBody>
                    <a:bodyPr/>
                    <a:lstStyle/>
                    <a:p>
                      <a:pPr algn="ctr"/>
                      <a:endParaRPr lang="en-US" sz="1200"/>
                    </a:p>
                  </a:txBody>
                  <a:tcPr marL="0" marR="0" marT="0" marB="0" anchor="ctr">
                    <a:solidFill>
                      <a:schemeClr val="bg1"/>
                    </a:solidFill>
                  </a:tcPr>
                </a:tc>
                <a:tc>
                  <a:txBody>
                    <a:bodyPr/>
                    <a:lstStyle/>
                    <a:p>
                      <a:pPr algn="ctr"/>
                      <a:endParaRPr lang="en-US" sz="120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0" dirty="0"/>
                    </a:p>
                  </a:txBody>
                  <a:tcPr marL="0" marR="0" marT="0" marB="0" anchor="ctr">
                    <a:solidFill>
                      <a:schemeClr val="bg1"/>
                    </a:solidFill>
                  </a:tcPr>
                </a:tc>
                <a:tc>
                  <a:txBody>
                    <a:bodyPr/>
                    <a:lstStyle/>
                    <a:p>
                      <a:pPr algn="ctr"/>
                      <a:endParaRPr lang="en-US" sz="1200" b="0" dirty="0"/>
                    </a:p>
                  </a:txBody>
                  <a:tcPr marL="0" marR="0" marT="0" marB="0" anchor="ctr">
                    <a:solidFill>
                      <a:schemeClr val="bg1"/>
                    </a:solidFill>
                  </a:tcPr>
                </a:tc>
                <a:tc>
                  <a:txBody>
                    <a:bodyPr/>
                    <a:lstStyle/>
                    <a:p>
                      <a:pPr algn="ctr"/>
                      <a:endParaRPr lang="en-US" sz="1200" b="0" dirty="0"/>
                    </a:p>
                  </a:txBody>
                  <a:tcPr marL="0" marR="0" marT="0" marB="0" anchor="ctr">
                    <a:solidFill>
                      <a:schemeClr val="bg1"/>
                    </a:solidFill>
                  </a:tcPr>
                </a:tc>
                <a:tc>
                  <a:txBody>
                    <a:bodyPr/>
                    <a:lstStyle/>
                    <a:p>
                      <a:pPr algn="ctr"/>
                      <a:endParaRPr lang="en-US" sz="1200" b="0" dirty="0"/>
                    </a:p>
                  </a:txBody>
                  <a:tcPr marL="0" marR="0" marT="0" marB="0" anchor="ctr">
                    <a:solidFill>
                      <a:schemeClr val="bg1"/>
                    </a:solidFill>
                  </a:tcPr>
                </a:tc>
                <a:extLst>
                  <a:ext uri="{0D108BD9-81ED-4DB2-BD59-A6C34878D82A}">
                    <a16:rowId xmlns:a16="http://schemas.microsoft.com/office/drawing/2014/main" val="1977573564"/>
                  </a:ext>
                </a:extLst>
              </a:tr>
              <a:tr h="192833">
                <a:tc>
                  <a:txBody>
                    <a:bodyPr/>
                    <a:lstStyle/>
                    <a:p>
                      <a:pPr algn="ctr"/>
                      <a:endParaRPr lang="en-US" sz="1200"/>
                    </a:p>
                  </a:txBody>
                  <a:tcPr marL="0" marR="0" marT="0" marB="0" anchor="ctr">
                    <a:solidFill>
                      <a:schemeClr val="bg1"/>
                    </a:solidFill>
                  </a:tcPr>
                </a:tc>
                <a:tc>
                  <a:txBody>
                    <a:bodyPr/>
                    <a:lstStyle/>
                    <a:p>
                      <a:pPr algn="ctr"/>
                      <a:endParaRPr lang="en-US" sz="120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G</a:t>
                      </a:r>
                    </a:p>
                  </a:txBody>
                  <a:tcPr marL="0" marR="0" marT="0" marB="0" anchor="ctr">
                    <a:solidFill>
                      <a:schemeClr val="bg1">
                        <a:lumMod val="85000"/>
                      </a:schemeClr>
                    </a:solidFill>
                  </a:tcPr>
                </a:tc>
                <a:tc>
                  <a:txBody>
                    <a:bodyPr/>
                    <a:lstStyle/>
                    <a:p>
                      <a:pPr algn="ctr"/>
                      <a:r>
                        <a:rPr lang="en-US" sz="1200" b="0" dirty="0"/>
                        <a:t>A</a:t>
                      </a:r>
                    </a:p>
                  </a:txBody>
                  <a:tcPr marL="0" marR="0" marT="0" marB="0" anchor="ctr">
                    <a:solidFill>
                      <a:schemeClr val="bg1">
                        <a:lumMod val="85000"/>
                      </a:schemeClr>
                    </a:solidFill>
                  </a:tcPr>
                </a:tc>
                <a:tc>
                  <a:txBody>
                    <a:bodyPr/>
                    <a:lstStyle/>
                    <a:p>
                      <a:pPr algn="ctr"/>
                      <a:r>
                        <a:rPr lang="en-US" sz="1200" b="0" dirty="0"/>
                        <a:t>G</a:t>
                      </a:r>
                    </a:p>
                  </a:txBody>
                  <a:tcPr marL="0" marR="0" marT="0" marB="0" anchor="ctr">
                    <a:solidFill>
                      <a:schemeClr val="bg1">
                        <a:lumMod val="85000"/>
                      </a:schemeClr>
                    </a:solidFill>
                  </a:tcPr>
                </a:tc>
                <a:tc>
                  <a:txBody>
                    <a:bodyPr/>
                    <a:lstStyle/>
                    <a:p>
                      <a:pPr algn="ctr"/>
                      <a:r>
                        <a:rPr lang="en-US" sz="1200" b="0" dirty="0"/>
                        <a:t>A</a:t>
                      </a:r>
                    </a:p>
                  </a:txBody>
                  <a:tcPr marL="0" marR="0" marT="0" marB="0" anchor="ctr">
                    <a:solidFill>
                      <a:schemeClr val="bg1">
                        <a:lumMod val="85000"/>
                      </a:schemeClr>
                    </a:solidFill>
                  </a:tcPr>
                </a:tc>
                <a:tc>
                  <a:txBody>
                    <a:bodyPr/>
                    <a:lstStyle/>
                    <a:p>
                      <a:pPr algn="ctr"/>
                      <a:r>
                        <a:rPr lang="en-US" sz="1200" b="0" dirty="0"/>
                        <a:t>...</a:t>
                      </a:r>
                    </a:p>
                  </a:txBody>
                  <a:tcPr marL="0" marR="0" marT="0" marB="0" anchor="ctr">
                    <a:solidFill>
                      <a:schemeClr val="bg1">
                        <a:lumMod val="85000"/>
                      </a:schemeClr>
                    </a:solidFill>
                  </a:tcPr>
                </a:tc>
                <a:extLst>
                  <a:ext uri="{0D108BD9-81ED-4DB2-BD59-A6C34878D82A}">
                    <a16:rowId xmlns:a16="http://schemas.microsoft.com/office/drawing/2014/main" val="1683626973"/>
                  </a:ext>
                </a:extLst>
              </a:tr>
              <a:tr h="192833">
                <a:tc>
                  <a:txBody>
                    <a:bodyPr/>
                    <a:lstStyle/>
                    <a:p>
                      <a:pPr algn="ctr"/>
                      <a:endParaRPr lang="en-US" sz="1200"/>
                    </a:p>
                  </a:txBody>
                  <a:tcPr marL="0" marR="0" marT="0" marB="0" anchor="ctr">
                    <a:solidFill>
                      <a:schemeClr val="bg1"/>
                    </a:solidFill>
                  </a:tcPr>
                </a:tc>
                <a:tc>
                  <a:txBody>
                    <a:bodyPr/>
                    <a:lstStyle/>
                    <a:p>
                      <a:pPr algn="ctr"/>
                      <a:endParaRPr lang="en-US" sz="1200"/>
                    </a:p>
                  </a:txBody>
                  <a:tcPr marL="0" marR="0" marT="0" marB="0" anchor="ctr">
                    <a:solidFill>
                      <a:schemeClr val="bg1"/>
                    </a:solidFill>
                  </a:tcPr>
                </a:tc>
                <a:tc>
                  <a:txBody>
                    <a:bodyPr/>
                    <a:lstStyle/>
                    <a:p>
                      <a:pPr algn="ctr"/>
                      <a:endParaRPr lang="en-US" sz="1200"/>
                    </a:p>
                  </a:txBody>
                  <a:tcPr marL="0" marR="0" marT="0" marB="0" anchor="ctr">
                    <a:solidFill>
                      <a:schemeClr val="bg1"/>
                    </a:solidFill>
                  </a:tcPr>
                </a:tc>
                <a:tc>
                  <a:txBody>
                    <a:bodyPr/>
                    <a:lstStyle/>
                    <a:p>
                      <a:pPr algn="ctr"/>
                      <a:endParaRPr lang="en-US" sz="1200"/>
                    </a:p>
                  </a:txBody>
                  <a:tcPr marL="0" marR="0" marT="0" marB="0" anchor="ctr">
                    <a:solidFill>
                      <a:schemeClr val="bg1"/>
                    </a:solidFill>
                  </a:tcPr>
                </a:tc>
                <a:tc>
                  <a:txBody>
                    <a:bodyPr/>
                    <a:lstStyle/>
                    <a:p>
                      <a:pPr algn="ctr"/>
                      <a:r>
                        <a:rPr lang="en-US" sz="1200" dirty="0"/>
                        <a:t>G</a:t>
                      </a:r>
                    </a:p>
                  </a:txBody>
                  <a:tcPr marL="0" marR="0" marT="0" marB="0" anchor="ctr">
                    <a:solidFill>
                      <a:schemeClr val="bg1"/>
                    </a:solidFill>
                  </a:tcPr>
                </a:tc>
                <a:tc>
                  <a:txBody>
                    <a:bodyPr/>
                    <a:lstStyle/>
                    <a:p>
                      <a:pPr algn="ctr"/>
                      <a:r>
                        <a:rPr lang="en-US" sz="1200" b="1" dirty="0"/>
                        <a:t>A</a:t>
                      </a:r>
                    </a:p>
                  </a:txBody>
                  <a:tcPr marL="0" marR="0" marT="0" marB="0" anchor="ctr">
                    <a:solidFill>
                      <a:schemeClr val="bg1"/>
                    </a:solidFill>
                  </a:tcPr>
                </a:tc>
                <a:tc>
                  <a:txBody>
                    <a:bodyPr/>
                    <a:lstStyle/>
                    <a:p>
                      <a:pPr algn="ctr"/>
                      <a:r>
                        <a:rPr lang="en-US" sz="1200" b="1" dirty="0"/>
                        <a:t>T</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solidFill>
                            <a:srgbClr val="FF0000"/>
                          </a:solidFill>
                        </a:rPr>
                        <a:t>G</a:t>
                      </a:r>
                    </a:p>
                  </a:txBody>
                  <a:tcPr marL="0" marR="0" marT="0" marB="0" anchor="ctr">
                    <a:solidFill>
                      <a:schemeClr val="bg1"/>
                    </a:solidFill>
                  </a:tcPr>
                </a:tc>
                <a:tc>
                  <a:txBody>
                    <a:bodyPr/>
                    <a:lstStyle/>
                    <a:p>
                      <a:pPr algn="ctr"/>
                      <a:r>
                        <a:rPr lang="en-US" sz="1200" b="1" dirty="0"/>
                        <a:t>T</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t>A</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t>G</a:t>
                      </a:r>
                    </a:p>
                  </a:txBody>
                  <a:tcPr marL="0" marR="0" marT="0" marB="0" anchor="ctr">
                    <a:solidFill>
                      <a:schemeClr val="bg1"/>
                    </a:solidFill>
                  </a:tcPr>
                </a:tc>
                <a:tc>
                  <a:txBody>
                    <a:bodyPr/>
                    <a:lstStyle/>
                    <a:p>
                      <a:pPr algn="ctr"/>
                      <a:r>
                        <a:rPr lang="en-US" sz="1200" b="0" dirty="0"/>
                        <a:t>A</a:t>
                      </a:r>
                    </a:p>
                  </a:txBody>
                  <a:tcPr marL="0" marR="0" marT="0" marB="0" anchor="ctr">
                    <a:solidFill>
                      <a:schemeClr val="bg1"/>
                    </a:solidFill>
                  </a:tcPr>
                </a:tc>
                <a:tc>
                  <a:txBody>
                    <a:bodyPr/>
                    <a:lstStyle/>
                    <a:p>
                      <a:pPr algn="ctr"/>
                      <a:r>
                        <a:rPr lang="en-US" sz="1200" b="0" dirty="0"/>
                        <a:t>G</a:t>
                      </a:r>
                    </a:p>
                  </a:txBody>
                  <a:tcPr marL="0" marR="0" marT="0" marB="0" anchor="ctr">
                    <a:solidFill>
                      <a:schemeClr val="bg1"/>
                    </a:solidFill>
                  </a:tcPr>
                </a:tc>
                <a:tc>
                  <a:txBody>
                    <a:bodyPr/>
                    <a:lstStyle/>
                    <a:p>
                      <a:pPr algn="ctr"/>
                      <a:r>
                        <a:rPr lang="en-US" sz="1200" b="0" dirty="0"/>
                        <a:t>A</a:t>
                      </a:r>
                    </a:p>
                  </a:txBody>
                  <a:tcPr marL="0" marR="0" marT="0" marB="0" anchor="ctr">
                    <a:solidFill>
                      <a:schemeClr val="bg1"/>
                    </a:solidFill>
                  </a:tcPr>
                </a:tc>
                <a:tc>
                  <a:txBody>
                    <a:bodyPr/>
                    <a:lstStyle/>
                    <a:p>
                      <a:pPr algn="ctr"/>
                      <a:r>
                        <a:rPr lang="en-US" sz="1200" b="0" dirty="0"/>
                        <a:t>...</a:t>
                      </a:r>
                    </a:p>
                  </a:txBody>
                  <a:tcPr marL="0" marR="0" marT="0" marB="0" anchor="ctr">
                    <a:solidFill>
                      <a:schemeClr val="bg1"/>
                    </a:solidFill>
                  </a:tcPr>
                </a:tc>
                <a:extLst>
                  <a:ext uri="{0D108BD9-81ED-4DB2-BD59-A6C34878D82A}">
                    <a16:rowId xmlns:a16="http://schemas.microsoft.com/office/drawing/2014/main" val="1683841819"/>
                  </a:ext>
                </a:extLst>
              </a:tr>
              <a:tr h="192833">
                <a:tc>
                  <a:txBody>
                    <a:bodyPr/>
                    <a:lstStyle/>
                    <a:p>
                      <a:pPr algn="ctr"/>
                      <a:r>
                        <a:rPr lang="en-US" sz="1200" dirty="0"/>
                        <a:t>...</a:t>
                      </a:r>
                    </a:p>
                  </a:txBody>
                  <a:tcPr marL="0" marR="0" marT="0" marB="0" anchor="ctr">
                    <a:solidFill>
                      <a:schemeClr val="bg1">
                        <a:lumMod val="85000"/>
                      </a:schemeClr>
                    </a:solidFill>
                  </a:tcPr>
                </a:tc>
                <a:tc>
                  <a:txBody>
                    <a:bodyPr/>
                    <a:lstStyle/>
                    <a:p>
                      <a:pPr algn="ctr"/>
                      <a:r>
                        <a:rPr lang="en-US" sz="1200" dirty="0"/>
                        <a:t>T</a:t>
                      </a:r>
                    </a:p>
                  </a:txBody>
                  <a:tcPr marL="0" marR="0" marT="0" marB="0" anchor="ctr">
                    <a:solidFill>
                      <a:schemeClr val="bg1">
                        <a:lumMod val="85000"/>
                      </a:schemeClr>
                    </a:solidFill>
                  </a:tcPr>
                </a:tc>
                <a:tc>
                  <a:txBody>
                    <a:bodyPr/>
                    <a:lstStyle/>
                    <a:p>
                      <a:pPr algn="ctr"/>
                      <a:r>
                        <a:rPr lang="en-US" sz="1200" dirty="0"/>
                        <a:t>G</a:t>
                      </a:r>
                    </a:p>
                  </a:txBody>
                  <a:tcPr marL="0" marR="0" marT="0" marB="0" anchor="ctr">
                    <a:solidFill>
                      <a:schemeClr val="bg1">
                        <a:lumMod val="85000"/>
                      </a:schemeClr>
                    </a:solidFill>
                  </a:tcPr>
                </a:tc>
                <a:tc>
                  <a:txBody>
                    <a:bodyPr/>
                    <a:lstStyle/>
                    <a:p>
                      <a:pPr algn="ctr"/>
                      <a:r>
                        <a:rPr lang="en-US" sz="1200" dirty="0"/>
                        <a:t>A</a:t>
                      </a:r>
                    </a:p>
                  </a:txBody>
                  <a:tcPr marL="0" marR="0" marT="0" marB="0" anchor="ctr">
                    <a:solidFill>
                      <a:schemeClr val="bg1">
                        <a:lumMod val="85000"/>
                      </a:schemeClr>
                    </a:solidFill>
                  </a:tcPr>
                </a:tc>
                <a:tc>
                  <a:txBody>
                    <a:bodyPr/>
                    <a:lstStyle/>
                    <a:p>
                      <a:pPr algn="ctr"/>
                      <a:r>
                        <a:rPr lang="en-US" sz="1200" dirty="0"/>
                        <a:t>G</a:t>
                      </a:r>
                    </a:p>
                  </a:txBody>
                  <a:tcPr marL="0" marR="0" marT="0" marB="0" anchor="ctr">
                    <a:solidFill>
                      <a:schemeClr val="bg1">
                        <a:lumMod val="85000"/>
                      </a:schemeClr>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extLst>
                  <a:ext uri="{0D108BD9-81ED-4DB2-BD59-A6C34878D82A}">
                    <a16:rowId xmlns:a16="http://schemas.microsoft.com/office/drawing/2014/main" val="796558214"/>
                  </a:ext>
                </a:extLst>
              </a:tr>
              <a:tr h="192833">
                <a:tc>
                  <a:txBody>
                    <a:bodyPr/>
                    <a:lstStyle/>
                    <a:p>
                      <a:pPr algn="ctr"/>
                      <a:r>
                        <a:rPr lang="en-US" sz="1200" dirty="0"/>
                        <a:t>...</a:t>
                      </a:r>
                    </a:p>
                  </a:txBody>
                  <a:tcPr marL="0" marR="0" marT="0" marB="0" anchor="ctr">
                    <a:solidFill>
                      <a:schemeClr val="bg1"/>
                    </a:solidFill>
                  </a:tcPr>
                </a:tc>
                <a:tc>
                  <a:txBody>
                    <a:bodyPr/>
                    <a:lstStyle/>
                    <a:p>
                      <a:pPr algn="ctr"/>
                      <a:r>
                        <a:rPr lang="en-US" sz="1200" dirty="0"/>
                        <a:t>T</a:t>
                      </a:r>
                    </a:p>
                  </a:txBody>
                  <a:tcPr marL="0" marR="0" marT="0" marB="0" anchor="ctr">
                    <a:solidFill>
                      <a:schemeClr val="bg1"/>
                    </a:solidFill>
                  </a:tcPr>
                </a:tc>
                <a:tc>
                  <a:txBody>
                    <a:bodyPr/>
                    <a:lstStyle/>
                    <a:p>
                      <a:pPr algn="ctr"/>
                      <a:r>
                        <a:rPr lang="en-US" sz="1200" dirty="0"/>
                        <a:t>G</a:t>
                      </a:r>
                    </a:p>
                  </a:txBody>
                  <a:tcPr marL="0" marR="0" marT="0" marB="0" anchor="ctr">
                    <a:solidFill>
                      <a:schemeClr val="bg1"/>
                    </a:solidFill>
                  </a:tcPr>
                </a:tc>
                <a:tc>
                  <a:txBody>
                    <a:bodyPr/>
                    <a:lstStyle/>
                    <a:p>
                      <a:pPr algn="ctr"/>
                      <a:r>
                        <a:rPr lang="en-US" sz="1200" dirty="0"/>
                        <a:t>A</a:t>
                      </a:r>
                    </a:p>
                  </a:txBody>
                  <a:tcPr marL="0" marR="0" marT="0" marB="0" anchor="ctr">
                    <a:solidFill>
                      <a:schemeClr val="bg1"/>
                    </a:solidFill>
                  </a:tcPr>
                </a:tc>
                <a:tc>
                  <a:txBody>
                    <a:bodyPr/>
                    <a:lstStyle/>
                    <a:p>
                      <a:pPr algn="ctr"/>
                      <a:r>
                        <a:rPr lang="en-US" sz="1200" dirty="0"/>
                        <a:t>G</a:t>
                      </a:r>
                    </a:p>
                  </a:txBody>
                  <a:tcPr marL="0" marR="0" marT="0" marB="0" anchor="ctr">
                    <a:solidFill>
                      <a:schemeClr val="bg1"/>
                    </a:solidFill>
                  </a:tcPr>
                </a:tc>
                <a:tc>
                  <a:txBody>
                    <a:bodyPr/>
                    <a:lstStyle/>
                    <a:p>
                      <a:pPr algn="ctr"/>
                      <a:r>
                        <a:rPr lang="en-US" sz="1200" b="1" dirty="0"/>
                        <a:t>A</a:t>
                      </a:r>
                    </a:p>
                  </a:txBody>
                  <a:tcPr marL="0" marR="0" marT="0" marB="0" anchor="ctr">
                    <a:solidFill>
                      <a:schemeClr val="bg1"/>
                    </a:solidFill>
                  </a:tcPr>
                </a:tc>
                <a:tc>
                  <a:txBody>
                    <a:bodyPr/>
                    <a:lstStyle/>
                    <a:p>
                      <a:pPr algn="ctr"/>
                      <a:r>
                        <a:rPr lang="en-US" sz="1200" b="1" dirty="0"/>
                        <a:t>T</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solidFill>
                            <a:srgbClr val="FF0000"/>
                          </a:solidFill>
                        </a:rPr>
                        <a:t>G</a:t>
                      </a:r>
                    </a:p>
                  </a:txBody>
                  <a:tcPr marL="0" marR="0" marT="0" marB="0" anchor="ctr">
                    <a:solidFill>
                      <a:schemeClr val="bg1"/>
                    </a:solidFill>
                  </a:tcPr>
                </a:tc>
                <a:tc>
                  <a:txBody>
                    <a:bodyPr/>
                    <a:lstStyle/>
                    <a:p>
                      <a:pPr algn="ctr"/>
                      <a:r>
                        <a:rPr lang="en-US" sz="1200" b="1" dirty="0"/>
                        <a:t>T</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t>A</a:t>
                      </a:r>
                    </a:p>
                  </a:txBody>
                  <a:tcPr marL="0" marR="0" marT="0" marB="0" anchor="ctr">
                    <a:solidFill>
                      <a:schemeClr val="bg1"/>
                    </a:solidFill>
                  </a:tcPr>
                </a:tc>
                <a:tc>
                  <a:txBody>
                    <a:bodyPr/>
                    <a:lstStyle/>
                    <a:p>
                      <a:pPr algn="ctr"/>
                      <a:r>
                        <a:rPr lang="en-US" sz="1200" b="1" dirty="0"/>
                        <a:t>C</a:t>
                      </a:r>
                    </a:p>
                  </a:txBody>
                  <a:tcPr marL="0" marR="0" marT="0" marB="0" anchor="ctr">
                    <a:solidFill>
                      <a:schemeClr val="bg1"/>
                    </a:solidFill>
                  </a:tcPr>
                </a:tc>
                <a:tc>
                  <a:txBody>
                    <a:bodyPr/>
                    <a:lstStyle/>
                    <a:p>
                      <a:pPr algn="ctr"/>
                      <a:r>
                        <a:rPr lang="en-US" sz="1200" b="1" dirty="0"/>
                        <a:t>G</a:t>
                      </a:r>
                    </a:p>
                  </a:txBody>
                  <a:tcPr marL="0" marR="0" marT="0" marB="0" anchor="ctr">
                    <a:solidFill>
                      <a:schemeClr val="bg1"/>
                    </a:solidFill>
                  </a:tcPr>
                </a:tc>
                <a:tc>
                  <a:txBody>
                    <a:bodyPr/>
                    <a:lstStyle/>
                    <a:p>
                      <a:pPr algn="ctr"/>
                      <a:r>
                        <a:rPr lang="en-US" sz="1200" b="0" dirty="0"/>
                        <a:t>A</a:t>
                      </a:r>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extLst>
                  <a:ext uri="{0D108BD9-81ED-4DB2-BD59-A6C34878D82A}">
                    <a16:rowId xmlns:a16="http://schemas.microsoft.com/office/drawing/2014/main" val="3180184589"/>
                  </a:ext>
                </a:extLst>
              </a:tr>
              <a:tr h="192833">
                <a:tc>
                  <a:txBody>
                    <a:bodyPr/>
                    <a:lstStyle/>
                    <a:p>
                      <a:pPr algn="ctr"/>
                      <a:r>
                        <a:rPr lang="en-US" sz="1200" dirty="0"/>
                        <a:t>...</a:t>
                      </a:r>
                    </a:p>
                  </a:txBody>
                  <a:tcPr marL="0" marR="0" marT="0" marB="0" anchor="ctr">
                    <a:solidFill>
                      <a:schemeClr val="bg1">
                        <a:lumMod val="85000"/>
                      </a:schemeClr>
                    </a:solidFill>
                  </a:tcPr>
                </a:tc>
                <a:tc>
                  <a:txBody>
                    <a:bodyPr/>
                    <a:lstStyle/>
                    <a:p>
                      <a:pPr algn="ctr"/>
                      <a:r>
                        <a:rPr lang="en-US" sz="1200" dirty="0"/>
                        <a:t>T</a:t>
                      </a:r>
                    </a:p>
                  </a:txBody>
                  <a:tcPr marL="0" marR="0" marT="0" marB="0" anchor="ctr">
                    <a:solidFill>
                      <a:schemeClr val="bg1">
                        <a:lumMod val="85000"/>
                      </a:schemeClr>
                    </a:solidFill>
                  </a:tcPr>
                </a:tc>
                <a:tc>
                  <a:txBody>
                    <a:bodyPr/>
                    <a:lstStyle/>
                    <a:p>
                      <a:pPr algn="ctr"/>
                      <a:r>
                        <a:rPr lang="en-US" sz="1200" dirty="0"/>
                        <a:t>G</a:t>
                      </a:r>
                    </a:p>
                  </a:txBody>
                  <a:tcPr marL="0" marR="0" marT="0" marB="0" anchor="ctr">
                    <a:solidFill>
                      <a:schemeClr val="bg1">
                        <a:lumMod val="85000"/>
                      </a:schemeClr>
                    </a:solidFill>
                  </a:tcPr>
                </a:tc>
                <a:tc>
                  <a:txBody>
                    <a:bodyPr/>
                    <a:lstStyle/>
                    <a:p>
                      <a:pPr algn="ctr"/>
                      <a:r>
                        <a:rPr lang="en-US" sz="1200" dirty="0"/>
                        <a:t>A</a:t>
                      </a:r>
                    </a:p>
                  </a:txBody>
                  <a:tcPr marL="0" marR="0" marT="0" marB="0" anchor="ctr">
                    <a:solidFill>
                      <a:schemeClr val="bg1">
                        <a:lumMod val="85000"/>
                      </a:schemeClr>
                    </a:solidFill>
                  </a:tcPr>
                </a:tc>
                <a:tc>
                  <a:txBody>
                    <a:bodyPr/>
                    <a:lstStyle/>
                    <a:p>
                      <a:pPr algn="ctr"/>
                      <a:r>
                        <a:rPr lang="en-US" sz="1200" dirty="0"/>
                        <a:t>G</a:t>
                      </a:r>
                    </a:p>
                  </a:txBody>
                  <a:tcPr marL="0" marR="0" marT="0" marB="0" anchor="ctr">
                    <a:solidFill>
                      <a:schemeClr val="bg1">
                        <a:lumMod val="85000"/>
                      </a:schemeClr>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T</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r>
                        <a:rPr lang="en-US" sz="1200" b="1" dirty="0"/>
                        <a:t>A</a:t>
                      </a:r>
                    </a:p>
                  </a:txBody>
                  <a:tcPr marL="0" marR="0" marT="0" marB="0" anchor="ctr">
                    <a:solidFill>
                      <a:schemeClr val="bg1">
                        <a:lumMod val="85000"/>
                      </a:schemeClr>
                    </a:solidFill>
                  </a:tcPr>
                </a:tc>
                <a:tc>
                  <a:txBody>
                    <a:bodyPr/>
                    <a:lstStyle/>
                    <a:p>
                      <a:pPr algn="ctr"/>
                      <a:r>
                        <a:rPr lang="en-US" sz="1200" b="1" dirty="0"/>
                        <a:t>C</a:t>
                      </a:r>
                    </a:p>
                  </a:txBody>
                  <a:tcPr marL="0" marR="0" marT="0" marB="0" anchor="ctr">
                    <a:solidFill>
                      <a:schemeClr val="bg1">
                        <a:lumMod val="85000"/>
                      </a:schemeClr>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b="1"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tc>
                  <a:txBody>
                    <a:bodyPr/>
                    <a:lstStyle/>
                    <a:p>
                      <a:pPr algn="ctr"/>
                      <a:endParaRPr lang="en-US" sz="1200" dirty="0"/>
                    </a:p>
                  </a:txBody>
                  <a:tcPr marL="0" marR="0" marT="0" marB="0" anchor="ctr">
                    <a:solidFill>
                      <a:schemeClr val="bg1"/>
                    </a:solidFill>
                  </a:tcPr>
                </a:tc>
                <a:extLst>
                  <a:ext uri="{0D108BD9-81ED-4DB2-BD59-A6C34878D82A}">
                    <a16:rowId xmlns:a16="http://schemas.microsoft.com/office/drawing/2014/main" val="1441239630"/>
                  </a:ext>
                </a:extLst>
              </a:tr>
            </a:tbl>
          </a:graphicData>
        </a:graphic>
      </p:graphicFrame>
      <p:sp>
        <p:nvSpPr>
          <p:cNvPr id="8" name="TextBox 7">
            <a:extLst>
              <a:ext uri="{FF2B5EF4-FFF2-40B4-BE49-F238E27FC236}">
                <a16:creationId xmlns:a16="http://schemas.microsoft.com/office/drawing/2014/main" id="{BA1367E8-A7E4-A74C-BF81-95A7F4699308}"/>
              </a:ext>
            </a:extLst>
          </p:cNvPr>
          <p:cNvSpPr txBox="1"/>
          <p:nvPr/>
        </p:nvSpPr>
        <p:spPr>
          <a:xfrm>
            <a:off x="10890373" y="3734722"/>
            <a:ext cx="1313180" cy="646331"/>
          </a:xfrm>
          <a:prstGeom prst="rect">
            <a:avLst/>
          </a:prstGeom>
          <a:noFill/>
        </p:spPr>
        <p:txBody>
          <a:bodyPr wrap="none" rtlCol="0">
            <a:spAutoFit/>
          </a:bodyPr>
          <a:lstStyle/>
          <a:p>
            <a:r>
              <a:rPr lang="en-US" dirty="0"/>
              <a:t>Reference </a:t>
            </a:r>
            <a:br>
              <a:rPr lang="en-US" dirty="0"/>
            </a:br>
            <a:r>
              <a:rPr lang="en-US" dirty="0"/>
              <a:t>sequence</a:t>
            </a:r>
          </a:p>
        </p:txBody>
      </p:sp>
      <p:sp>
        <p:nvSpPr>
          <p:cNvPr id="9" name="TextBox 8">
            <a:extLst>
              <a:ext uri="{FF2B5EF4-FFF2-40B4-BE49-F238E27FC236}">
                <a16:creationId xmlns:a16="http://schemas.microsoft.com/office/drawing/2014/main" id="{F8072B9F-5C41-F64F-BEDB-F2821C831688}"/>
              </a:ext>
            </a:extLst>
          </p:cNvPr>
          <p:cNvSpPr txBox="1"/>
          <p:nvPr/>
        </p:nvSpPr>
        <p:spPr>
          <a:xfrm>
            <a:off x="10878820" y="4627885"/>
            <a:ext cx="1223412" cy="646331"/>
          </a:xfrm>
          <a:prstGeom prst="rect">
            <a:avLst/>
          </a:prstGeom>
          <a:noFill/>
        </p:spPr>
        <p:txBody>
          <a:bodyPr wrap="none" rtlCol="0">
            <a:spAutoFit/>
          </a:bodyPr>
          <a:lstStyle/>
          <a:p>
            <a:r>
              <a:rPr lang="en-US" dirty="0"/>
              <a:t>Sequence</a:t>
            </a:r>
            <a:br>
              <a:rPr lang="en-US" dirty="0"/>
            </a:br>
            <a:r>
              <a:rPr lang="en-US" dirty="0"/>
              <a:t>reads</a:t>
            </a:r>
          </a:p>
        </p:txBody>
      </p:sp>
      <p:sp>
        <p:nvSpPr>
          <p:cNvPr id="10" name="Right Brace 9">
            <a:extLst>
              <a:ext uri="{FF2B5EF4-FFF2-40B4-BE49-F238E27FC236}">
                <a16:creationId xmlns:a16="http://schemas.microsoft.com/office/drawing/2014/main" id="{B469A42D-6F40-ED44-AD4A-8AE0F85D72CB}"/>
              </a:ext>
            </a:extLst>
          </p:cNvPr>
          <p:cNvSpPr/>
          <p:nvPr/>
        </p:nvSpPr>
        <p:spPr>
          <a:xfrm>
            <a:off x="10793453" y="4381053"/>
            <a:ext cx="109220" cy="8931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B45E274-9222-604B-A070-F5A7F8344281}"/>
              </a:ext>
            </a:extLst>
          </p:cNvPr>
          <p:cNvSpPr txBox="1"/>
          <p:nvPr/>
        </p:nvSpPr>
        <p:spPr>
          <a:xfrm>
            <a:off x="7475965" y="5282303"/>
            <a:ext cx="3038011" cy="230832"/>
          </a:xfrm>
          <a:prstGeom prst="rect">
            <a:avLst/>
          </a:prstGeom>
          <a:noFill/>
        </p:spPr>
        <p:txBody>
          <a:bodyPr wrap="none" rtlCol="0">
            <a:spAutoFit/>
          </a:bodyPr>
          <a:lstStyle/>
          <a:p>
            <a:r>
              <a:rPr lang="en-US" sz="900" dirty="0"/>
              <a:t>Adapted from: </a:t>
            </a:r>
            <a:r>
              <a:rPr lang="en-US" sz="900" dirty="0" err="1"/>
              <a:t>Biancalana</a:t>
            </a:r>
            <a:r>
              <a:rPr lang="en-US" sz="900" dirty="0"/>
              <a:t>, V.. 2015. </a:t>
            </a:r>
            <a:r>
              <a:rPr lang="en-US" sz="900" u="sng" dirty="0"/>
              <a:t>J </a:t>
            </a:r>
            <a:r>
              <a:rPr lang="en-US" sz="900" u="sng" dirty="0" err="1"/>
              <a:t>Neuromuscul</a:t>
            </a:r>
            <a:r>
              <a:rPr lang="en-US" sz="900" u="sng" dirty="0"/>
              <a:t> Dis</a:t>
            </a:r>
            <a:endParaRPr lang="en-US" sz="900" dirty="0"/>
          </a:p>
        </p:txBody>
      </p:sp>
    </p:spTree>
    <p:extLst>
      <p:ext uri="{BB962C8B-B14F-4D97-AF65-F5344CB8AC3E}">
        <p14:creationId xmlns:p14="http://schemas.microsoft.com/office/powerpoint/2010/main" val="397898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Complimentary Genetic Testing Programs for NMDs</a:t>
            </a:r>
          </a:p>
        </p:txBody>
      </p:sp>
      <p:sp>
        <p:nvSpPr>
          <p:cNvPr id="4" name="Text Placeholder 3"/>
          <p:cNvSpPr>
            <a:spLocks noGrp="1"/>
          </p:cNvSpPr>
          <p:nvPr>
            <p:ph idx="1"/>
          </p:nvPr>
        </p:nvSpPr>
        <p:spPr>
          <a:xfrm>
            <a:off x="609600" y="1548254"/>
            <a:ext cx="10972800" cy="4529797"/>
          </a:xfrm>
        </p:spPr>
        <p:txBody>
          <a:bodyPr>
            <a:noAutofit/>
          </a:bodyPr>
          <a:lstStyle/>
          <a:p>
            <a:pPr>
              <a:lnSpc>
                <a:spcPct val="120000"/>
              </a:lnSpc>
              <a:spcBef>
                <a:spcPts val="0"/>
              </a:spcBef>
            </a:pPr>
            <a:r>
              <a:rPr lang="en-US" sz="1400" b="1" dirty="0"/>
              <a:t>The Lantern Project </a:t>
            </a:r>
            <a:r>
              <a:rPr lang="en-US" sz="1400" i="1" dirty="0"/>
              <a:t>(Sanofi Genzyme and PerkinElmer Genomics) </a:t>
            </a:r>
            <a:r>
              <a:rPr lang="en-US" sz="1400" dirty="0">
                <a:latin typeface="Arial" panose="020B0604020202020204" pitchFamily="34" charset="0"/>
                <a:cs typeface="Arial" panose="020B0604020202020204" pitchFamily="34" charset="0"/>
              </a:rPr>
              <a:t>—</a:t>
            </a:r>
            <a:r>
              <a:rPr lang="en-US" sz="1400" dirty="0"/>
              <a:t> Genetic testing for diagnosis of:</a:t>
            </a:r>
          </a:p>
          <a:p>
            <a:pPr lvl="1">
              <a:lnSpc>
                <a:spcPct val="120000"/>
              </a:lnSpc>
              <a:spcBef>
                <a:spcPts val="0"/>
              </a:spcBef>
            </a:pPr>
            <a:r>
              <a:rPr lang="en-US" sz="1400" dirty="0"/>
              <a:t>Fabry disease</a:t>
            </a:r>
          </a:p>
          <a:p>
            <a:pPr lvl="1">
              <a:lnSpc>
                <a:spcPct val="120000"/>
              </a:lnSpc>
              <a:spcBef>
                <a:spcPts val="0"/>
              </a:spcBef>
            </a:pPr>
            <a:r>
              <a:rPr lang="en-US" sz="1400" dirty="0"/>
              <a:t>Pompe disease</a:t>
            </a:r>
          </a:p>
          <a:p>
            <a:pPr lvl="1">
              <a:lnSpc>
                <a:spcPct val="120000"/>
              </a:lnSpc>
              <a:spcBef>
                <a:spcPts val="0"/>
              </a:spcBef>
            </a:pPr>
            <a:r>
              <a:rPr lang="en-US" sz="1400" dirty="0"/>
              <a:t>Gaucher disease</a:t>
            </a:r>
          </a:p>
          <a:p>
            <a:pPr lvl="1">
              <a:lnSpc>
                <a:spcPct val="120000"/>
              </a:lnSpc>
              <a:spcBef>
                <a:spcPts val="0"/>
              </a:spcBef>
            </a:pPr>
            <a:r>
              <a:rPr lang="en-US" sz="1400" dirty="0"/>
              <a:t>Niemann-Pick types A and B (ASMD)</a:t>
            </a:r>
          </a:p>
          <a:p>
            <a:pPr lvl="1">
              <a:lnSpc>
                <a:spcPct val="120000"/>
              </a:lnSpc>
              <a:spcBef>
                <a:spcPts val="0"/>
              </a:spcBef>
            </a:pPr>
            <a:r>
              <a:rPr lang="en-US" sz="1400" dirty="0"/>
              <a:t>Mucopolysaccharidosis I (MPS I) and other MPS disorders</a:t>
            </a:r>
          </a:p>
          <a:p>
            <a:pPr lvl="1">
              <a:lnSpc>
                <a:spcPct val="120000"/>
              </a:lnSpc>
              <a:spcBef>
                <a:spcPts val="0"/>
              </a:spcBef>
            </a:pPr>
            <a:r>
              <a:rPr lang="en-US" sz="1400" dirty="0"/>
              <a:t>Limb-girdle muscular dystrophy (LGMD) and overlapping myopathies </a:t>
            </a:r>
          </a:p>
          <a:p>
            <a:pPr lvl="1">
              <a:lnSpc>
                <a:spcPct val="120000"/>
              </a:lnSpc>
              <a:spcBef>
                <a:spcPts val="0"/>
              </a:spcBef>
            </a:pPr>
            <a:r>
              <a:rPr lang="en-US" sz="1400" dirty="0">
                <a:hlinkClick r:id="rId3"/>
              </a:rPr>
              <a:t>https://www.perkinelmergenomics.com/lanternproject/</a:t>
            </a:r>
            <a:endParaRPr lang="en-US" sz="1400" dirty="0"/>
          </a:p>
          <a:p>
            <a:pPr>
              <a:lnSpc>
                <a:spcPct val="120000"/>
              </a:lnSpc>
              <a:spcBef>
                <a:spcPts val="0"/>
              </a:spcBef>
            </a:pPr>
            <a:r>
              <a:rPr lang="en-US" sz="1400" b="1" dirty="0"/>
              <a:t>SMA Identified </a:t>
            </a:r>
            <a:r>
              <a:rPr lang="en-US" sz="1400" i="1" dirty="0"/>
              <a:t>(Biogen and Invitae) </a:t>
            </a:r>
            <a:r>
              <a:rPr lang="en-US" sz="1400" dirty="0">
                <a:latin typeface="Arial" panose="020B0604020202020204" pitchFamily="34" charset="0"/>
                <a:cs typeface="Arial" panose="020B0604020202020204" pitchFamily="34" charset="0"/>
              </a:rPr>
              <a:t>—</a:t>
            </a:r>
            <a:r>
              <a:rPr lang="en-US" sz="1400" dirty="0"/>
              <a:t> Testing for patients suspected of or clinically diagnosed with SMA</a:t>
            </a:r>
          </a:p>
          <a:p>
            <a:pPr lvl="1">
              <a:lnSpc>
                <a:spcPct val="120000"/>
              </a:lnSpc>
              <a:spcBef>
                <a:spcPts val="0"/>
              </a:spcBef>
            </a:pPr>
            <a:r>
              <a:rPr lang="en-US" sz="1400" dirty="0"/>
              <a:t>Detects </a:t>
            </a:r>
            <a:r>
              <a:rPr lang="en-US" sz="1400" i="1" dirty="0"/>
              <a:t>SMN1</a:t>
            </a:r>
            <a:r>
              <a:rPr lang="en-US" sz="1400" dirty="0"/>
              <a:t> whole-gene deletions and sequence variants and quantifies </a:t>
            </a:r>
            <a:r>
              <a:rPr lang="en-US" sz="1400" i="1" dirty="0"/>
              <a:t>SMN2</a:t>
            </a:r>
            <a:r>
              <a:rPr lang="en-US" sz="1400" dirty="0"/>
              <a:t> copy number. Knowledge of these two alterations together may be useful for prognosis</a:t>
            </a:r>
          </a:p>
          <a:p>
            <a:pPr lvl="1">
              <a:lnSpc>
                <a:spcPct val="120000"/>
              </a:lnSpc>
              <a:spcBef>
                <a:spcPts val="0"/>
              </a:spcBef>
            </a:pPr>
            <a:r>
              <a:rPr lang="en-US" sz="1400" dirty="0"/>
              <a:t>Biogen does not receive identifiable patient information through this program</a:t>
            </a:r>
          </a:p>
          <a:p>
            <a:pPr lvl="1">
              <a:lnSpc>
                <a:spcPct val="120000"/>
              </a:lnSpc>
              <a:spcBef>
                <a:spcPts val="0"/>
              </a:spcBef>
            </a:pPr>
            <a:r>
              <a:rPr lang="en-US" sz="1400" dirty="0">
                <a:hlinkClick r:id="rId4"/>
              </a:rPr>
              <a:t>https://www.invitae.com/en/sma-identified/</a:t>
            </a:r>
            <a:endParaRPr lang="en-US" sz="1400" dirty="0"/>
          </a:p>
          <a:p>
            <a:pPr>
              <a:lnSpc>
                <a:spcPct val="120000"/>
              </a:lnSpc>
              <a:spcBef>
                <a:spcPts val="0"/>
              </a:spcBef>
            </a:pPr>
            <a:r>
              <a:rPr lang="en-US" sz="1400" b="1" dirty="0"/>
              <a:t>LGMD Rare Genomes Project</a:t>
            </a:r>
            <a:r>
              <a:rPr lang="en-US" sz="1400" dirty="0"/>
              <a:t> </a:t>
            </a:r>
            <a:r>
              <a:rPr lang="en-US" sz="1400" i="1" dirty="0"/>
              <a:t>(MDA and the Broad Institute of MIT and Harvard) </a:t>
            </a:r>
            <a:r>
              <a:rPr lang="en-US" sz="1400" dirty="0">
                <a:latin typeface="Arial" panose="020B0604020202020204" pitchFamily="34" charset="0"/>
                <a:cs typeface="Arial" panose="020B0604020202020204" pitchFamily="34" charset="0"/>
              </a:rPr>
              <a:t>—</a:t>
            </a:r>
            <a:r>
              <a:rPr lang="en-US" sz="1400" dirty="0"/>
              <a:t> Collaboration to offer free whole-genome sequencing and genetic analysis to individuals whose prior LGMD gene panel testing did not provide a definitive genetic explanation of their disease</a:t>
            </a:r>
          </a:p>
          <a:p>
            <a:pPr lvl="1">
              <a:lnSpc>
                <a:spcPct val="120000"/>
              </a:lnSpc>
              <a:spcBef>
                <a:spcPts val="0"/>
              </a:spcBef>
            </a:pPr>
            <a:r>
              <a:rPr lang="en-US" sz="1400" dirty="0">
                <a:hlinkClick r:id="rId5"/>
              </a:rPr>
              <a:t>https://raregenomes.org/limb-girdle-muscular-dystrophy</a:t>
            </a:r>
            <a:endParaRPr lang="en-US" sz="1400"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24</a:t>
            </a:fld>
            <a:endParaRPr lang="en-US" dirty="0"/>
          </a:p>
        </p:txBody>
      </p:sp>
    </p:spTree>
    <p:extLst>
      <p:ext uri="{BB962C8B-B14F-4D97-AF65-F5344CB8AC3E}">
        <p14:creationId xmlns:p14="http://schemas.microsoft.com/office/powerpoint/2010/main" val="396110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Complimentary Genetic Testing Programs for NMDs (continued)</a:t>
            </a:r>
          </a:p>
        </p:txBody>
      </p:sp>
      <p:sp>
        <p:nvSpPr>
          <p:cNvPr id="4" name="Text Placeholder 3"/>
          <p:cNvSpPr>
            <a:spLocks noGrp="1"/>
          </p:cNvSpPr>
          <p:nvPr>
            <p:ph idx="1"/>
          </p:nvPr>
        </p:nvSpPr>
        <p:spPr>
          <a:xfrm>
            <a:off x="609600" y="1772529"/>
            <a:ext cx="10972800" cy="4178105"/>
          </a:xfrm>
        </p:spPr>
        <p:txBody>
          <a:bodyPr>
            <a:normAutofit fontScale="92500"/>
          </a:bodyPr>
          <a:lstStyle/>
          <a:p>
            <a:pPr fontAlgn="base">
              <a:lnSpc>
                <a:spcPct val="120000"/>
              </a:lnSpc>
              <a:spcBef>
                <a:spcPts val="0"/>
              </a:spcBef>
            </a:pPr>
            <a:r>
              <a:rPr lang="en-US" sz="1600" b="1" dirty="0"/>
              <a:t>Decode Duchenne </a:t>
            </a:r>
            <a:r>
              <a:rPr lang="en-US" sz="1600" i="1" dirty="0"/>
              <a:t>(Parent Project Muscular Dystrophy [PPMD]) </a:t>
            </a:r>
            <a:r>
              <a:rPr lang="en-US" sz="1600" dirty="0">
                <a:latin typeface="Arial" panose="020B0604020202020204" pitchFamily="34" charset="0"/>
                <a:cs typeface="Arial" panose="020B0604020202020204" pitchFamily="34" charset="0"/>
              </a:rPr>
              <a:t>—</a:t>
            </a:r>
            <a:r>
              <a:rPr lang="en-US" sz="1600" dirty="0"/>
              <a:t> Testing and counseling to people in the Duchenne or Becker muscular dystrophy community who otherwise could not afford genetic testing. Program includes:</a:t>
            </a:r>
          </a:p>
          <a:p>
            <a:pPr lvl="1" fontAlgn="base">
              <a:lnSpc>
                <a:spcPct val="120000"/>
              </a:lnSpc>
              <a:spcBef>
                <a:spcPts val="0"/>
              </a:spcBef>
            </a:pPr>
            <a:r>
              <a:rPr lang="en-US" sz="1600" dirty="0"/>
              <a:t>Full analysis of the Duchenne gene through NGS, targeted testing, or repeat testing for those with incomplete testing thus far</a:t>
            </a:r>
          </a:p>
          <a:p>
            <a:pPr lvl="1" fontAlgn="base">
              <a:lnSpc>
                <a:spcPct val="120000"/>
              </a:lnSpc>
              <a:spcBef>
                <a:spcPts val="0"/>
              </a:spcBef>
            </a:pPr>
            <a:r>
              <a:rPr lang="en-US" sz="1600" dirty="0"/>
              <a:t>Specimen shipping kits and reimbursed blood draw costs when needed</a:t>
            </a:r>
          </a:p>
          <a:p>
            <a:pPr lvl="1" fontAlgn="base">
              <a:lnSpc>
                <a:spcPct val="120000"/>
              </a:lnSpc>
              <a:spcBef>
                <a:spcPts val="0"/>
              </a:spcBef>
            </a:pPr>
            <a:r>
              <a:rPr lang="en-US" sz="1600" dirty="0"/>
              <a:t>Certified genetic counselors available to providers and families during the testing process</a:t>
            </a:r>
            <a:endParaRPr lang="en-US" sz="1600" b="1" dirty="0"/>
          </a:p>
          <a:p>
            <a:pPr lvl="1" fontAlgn="base"/>
            <a:r>
              <a:rPr lang="en-US" sz="1600" dirty="0">
                <a:hlinkClick r:id="rId3"/>
              </a:rPr>
              <a:t>https://www.parentprojectmd.org/about-duchenne/decode-duchenne/</a:t>
            </a:r>
            <a:endParaRPr lang="en-US" sz="1600" dirty="0"/>
          </a:p>
          <a:p>
            <a:pPr lvl="1" fontAlgn="base"/>
            <a:endParaRPr lang="en-US" sz="1600" b="1" dirty="0"/>
          </a:p>
          <a:p>
            <a:pPr fontAlgn="base"/>
            <a:r>
              <a:rPr lang="en-US" sz="1600" b="1" dirty="0"/>
              <a:t>Detect Muscular Dystrophy Program </a:t>
            </a:r>
            <a:r>
              <a:rPr lang="en-US" sz="1600" i="1" dirty="0"/>
              <a:t>(Invitae) </a:t>
            </a:r>
            <a:r>
              <a:rPr lang="en-US" sz="1600" dirty="0">
                <a:latin typeface="Arial" panose="020B0604020202020204" pitchFamily="34" charset="0"/>
                <a:cs typeface="Arial" panose="020B0604020202020204" pitchFamily="34" charset="0"/>
              </a:rPr>
              <a:t>—</a:t>
            </a:r>
            <a:r>
              <a:rPr lang="en-US" sz="1600" dirty="0"/>
              <a:t> Free genetic testing and post-test counseling for people suspected of having muscular dystrophy (MD) and who meet eligibility requirements such as a family history or progressive muscle weakness</a:t>
            </a:r>
          </a:p>
          <a:p>
            <a:pPr lvl="1" fontAlgn="base"/>
            <a:r>
              <a:rPr lang="en-US" sz="1600" dirty="0"/>
              <a:t>The tests are carried out by partner pharmaceutical companies</a:t>
            </a:r>
          </a:p>
          <a:p>
            <a:pPr lvl="1" fontAlgn="base"/>
            <a:r>
              <a:rPr lang="en-US" sz="1600" dirty="0"/>
              <a:t>Several types of test panels are offered</a:t>
            </a:r>
          </a:p>
          <a:p>
            <a:pPr lvl="1" fontAlgn="base"/>
            <a:r>
              <a:rPr lang="en-US" sz="1600" dirty="0"/>
              <a:t>Counseling is offered through GeneMatters, a genetic counseling service</a:t>
            </a:r>
          </a:p>
          <a:p>
            <a:pPr lvl="1" fontAlgn="base"/>
            <a:r>
              <a:rPr lang="en-US" sz="1600" dirty="0">
                <a:hlinkClick r:id="rId4"/>
              </a:rPr>
              <a:t>https://www.invitae.com/en/detect-muscular-dystrophy/</a:t>
            </a:r>
            <a:endParaRPr lang="en-US" sz="1600" dirty="0"/>
          </a:p>
          <a:p>
            <a:endParaRPr lang="en-US" sz="2000"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25</a:t>
            </a:fld>
            <a:endParaRPr lang="en-US" dirty="0"/>
          </a:p>
        </p:txBody>
      </p:sp>
    </p:spTree>
    <p:extLst>
      <p:ext uri="{BB962C8B-B14F-4D97-AF65-F5344CB8AC3E}">
        <p14:creationId xmlns:p14="http://schemas.microsoft.com/office/powerpoint/2010/main" val="1390622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Complimentary Genetic Testing Programs for Mitochondrial Disorders</a:t>
            </a:r>
          </a:p>
        </p:txBody>
      </p:sp>
      <p:sp>
        <p:nvSpPr>
          <p:cNvPr id="4" name="Text Placeholder 3"/>
          <p:cNvSpPr>
            <a:spLocks noGrp="1"/>
          </p:cNvSpPr>
          <p:nvPr>
            <p:ph idx="1"/>
          </p:nvPr>
        </p:nvSpPr>
        <p:spPr>
          <a:xfrm>
            <a:off x="609600" y="1772529"/>
            <a:ext cx="10972800" cy="4093699"/>
          </a:xfrm>
        </p:spPr>
        <p:txBody>
          <a:bodyPr>
            <a:normAutofit/>
          </a:bodyPr>
          <a:lstStyle/>
          <a:p>
            <a:r>
              <a:rPr lang="en-US" sz="1600" b="1" dirty="0"/>
              <a:t>Genetic Testing in Ultra-Rare Mitochondrial Depletion Syndrome </a:t>
            </a:r>
            <a:r>
              <a:rPr lang="en-US" sz="1600" i="1" dirty="0"/>
              <a:t>(Modis Therapeutics, Inc.) </a:t>
            </a:r>
            <a:r>
              <a:rPr lang="en-US" sz="1600" dirty="0">
                <a:latin typeface="Arial" panose="020B0604020202020204" pitchFamily="34" charset="0"/>
                <a:cs typeface="Arial" panose="020B0604020202020204" pitchFamily="34" charset="0"/>
              </a:rPr>
              <a:t>—</a:t>
            </a:r>
            <a:r>
              <a:rPr lang="en-US" sz="1600" b="1" dirty="0"/>
              <a:t> </a:t>
            </a:r>
            <a:r>
              <a:rPr lang="en-US" sz="1600" dirty="0"/>
              <a:t>Thymidine kinase 2 deficiency (TK2d) causes an ultra-rare genetic disease characterized by mtDNA deletions or depletion. TK2d presents similarly to several NMDs. No-cost genetic screening is available for patients, suspected of TK2d. </a:t>
            </a:r>
          </a:p>
          <a:p>
            <a:pPr lvl="1"/>
            <a:r>
              <a:rPr lang="en-US" sz="1600" dirty="0">
                <a:hlinkClick r:id="rId3"/>
              </a:rPr>
              <a:t>https://www.tk2d.com/hcp</a:t>
            </a:r>
            <a:endParaRPr lang="en-US" sz="1600" dirty="0"/>
          </a:p>
          <a:p>
            <a:endParaRPr lang="en-US" sz="1600" dirty="0"/>
          </a:p>
          <a:p>
            <a:pPr>
              <a:lnSpc>
                <a:spcPct val="100000"/>
              </a:lnSpc>
              <a:spcBef>
                <a:spcPts val="0"/>
              </a:spcBef>
            </a:pPr>
            <a:r>
              <a:rPr lang="en-US" altLang="en-US" sz="1600" b="1" dirty="0"/>
              <a:t>UMDF Genetic Testing Program </a:t>
            </a:r>
            <a:r>
              <a:rPr lang="en-US" altLang="en-US" sz="1600" i="1" dirty="0"/>
              <a:t>(UMDF+ Gene Dx) </a:t>
            </a:r>
            <a:r>
              <a:rPr lang="en-US" sz="1600" dirty="0">
                <a:latin typeface="Arial" panose="020B0604020202020204" pitchFamily="34" charset="0"/>
                <a:cs typeface="Arial" panose="020B0604020202020204" pitchFamily="34" charset="0"/>
              </a:rPr>
              <a:t>—</a:t>
            </a:r>
            <a:r>
              <a:rPr lang="en-US" altLang="en-US" sz="1600" dirty="0"/>
              <a:t> </a:t>
            </a:r>
            <a:r>
              <a:rPr lang="en-US" sz="1600" dirty="0"/>
              <a:t>On a quarterly basis, one complimentary mtDNA analysis or nuclear gene analysis is offered to patients.  The test must be ordered by a physician. To qualify, patients must:</a:t>
            </a:r>
          </a:p>
          <a:p>
            <a:pPr lvl="1">
              <a:lnSpc>
                <a:spcPct val="100000"/>
              </a:lnSpc>
              <a:spcBef>
                <a:spcPts val="0"/>
              </a:spcBef>
            </a:pPr>
            <a:r>
              <a:rPr lang="en-US" sz="1600" dirty="0"/>
              <a:t>Have a confirmed or suspected diagnosis of mitochondrial disease based on a physician’s clinical assessment</a:t>
            </a:r>
          </a:p>
          <a:p>
            <a:pPr lvl="1">
              <a:lnSpc>
                <a:spcPct val="100000"/>
              </a:lnSpc>
              <a:spcBef>
                <a:spcPts val="0"/>
              </a:spcBef>
            </a:pPr>
            <a:r>
              <a:rPr lang="en-US" sz="1600" dirty="0"/>
              <a:t>Never have had genetic testing</a:t>
            </a:r>
          </a:p>
          <a:p>
            <a:pPr lvl="1">
              <a:lnSpc>
                <a:spcPct val="100000"/>
              </a:lnSpc>
              <a:spcBef>
                <a:spcPts val="0"/>
              </a:spcBef>
            </a:pPr>
            <a:r>
              <a:rPr lang="en-US" sz="1600" dirty="0"/>
              <a:t>Be registered in the Mitochondrial Disease Community Registry (MDCR)</a:t>
            </a:r>
          </a:p>
          <a:p>
            <a:pPr lvl="1">
              <a:lnSpc>
                <a:spcPct val="100000"/>
              </a:lnSpc>
              <a:spcBef>
                <a:spcPts val="0"/>
              </a:spcBef>
            </a:pPr>
            <a:r>
              <a:rPr lang="en-US" sz="1600" dirty="0"/>
              <a:t>Have a financial barrier to receiving genetic testing (e.g., lack of insurance, insurance that does not cover testing, unable to afford the test)</a:t>
            </a:r>
          </a:p>
          <a:p>
            <a:pPr lvl="1">
              <a:spcBef>
                <a:spcPts val="0"/>
              </a:spcBef>
            </a:pPr>
            <a:r>
              <a:rPr lang="en-US" sz="1600" dirty="0">
                <a:hlinkClick r:id="rId4"/>
              </a:rPr>
              <a:t>https://www.umdf.org/umdf-genetic-testing-program/</a:t>
            </a:r>
            <a:endParaRPr lang="en-US" sz="2000" dirty="0"/>
          </a:p>
          <a:p>
            <a:endParaRPr lang="en-US" sz="2000"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26</a:t>
            </a:fld>
            <a:endParaRPr lang="en-US" dirty="0"/>
          </a:p>
        </p:txBody>
      </p:sp>
    </p:spTree>
    <p:extLst>
      <p:ext uri="{BB962C8B-B14F-4D97-AF65-F5344CB8AC3E}">
        <p14:creationId xmlns:p14="http://schemas.microsoft.com/office/powerpoint/2010/main" val="323795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No-Charge Genetic Testing Programs</a:t>
            </a:r>
          </a:p>
        </p:txBody>
      </p:sp>
      <p:sp>
        <p:nvSpPr>
          <p:cNvPr id="4" name="Text Placeholder 3"/>
          <p:cNvSpPr>
            <a:spLocks noGrp="1"/>
          </p:cNvSpPr>
          <p:nvPr>
            <p:ph idx="1"/>
          </p:nvPr>
        </p:nvSpPr>
        <p:spPr>
          <a:xfrm>
            <a:off x="609600" y="1562321"/>
            <a:ext cx="10972800" cy="4501662"/>
          </a:xfrm>
        </p:spPr>
        <p:txBody>
          <a:bodyPr>
            <a:noAutofit/>
          </a:bodyPr>
          <a:lstStyle/>
          <a:p>
            <a:pPr>
              <a:lnSpc>
                <a:spcPct val="100000"/>
              </a:lnSpc>
              <a:spcBef>
                <a:spcPts val="0"/>
              </a:spcBef>
            </a:pPr>
            <a:r>
              <a:rPr lang="en-US" sz="1400" b="1" dirty="0">
                <a:latin typeface="Arial" panose="020B0604020202020204" pitchFamily="34" charset="0"/>
                <a:cs typeface="Arial" panose="020B0604020202020204" pitchFamily="34" charset="0"/>
              </a:rPr>
              <a:t>Newborn screening </a:t>
            </a:r>
            <a:r>
              <a:rPr lang="en-US" sz="1400" i="1" dirty="0">
                <a:latin typeface="Arial" panose="020B0604020202020204" pitchFamily="34" charset="0"/>
                <a:cs typeface="Arial" panose="020B0604020202020204" pitchFamily="34" charset="0"/>
              </a:rPr>
              <a:t>(US public health program) </a:t>
            </a:r>
            <a:r>
              <a:rPr lang="en-US" sz="1400" dirty="0">
                <a:latin typeface="Arial" panose="020B0604020202020204" pitchFamily="34" charset="0"/>
                <a:cs typeface="Arial" panose="020B0604020202020204" pitchFamily="34" charset="0"/>
              </a:rPr>
              <a:t>— Blood sample taken from newborn babies is used to detect certain serious and life-threatening genetic diseases for which earlier treatment may contribute to better outcomes</a:t>
            </a:r>
          </a:p>
          <a:p>
            <a:pPr lvl="1">
              <a:lnSpc>
                <a:spcPct val="100000"/>
              </a:lnSpc>
              <a:spcBef>
                <a:spcPts val="0"/>
              </a:spcBef>
            </a:pPr>
            <a:r>
              <a:rPr lang="en-US" sz="1400" dirty="0">
                <a:latin typeface="Arial" panose="020B0604020202020204" pitchFamily="34" charset="0"/>
                <a:cs typeface="Arial" panose="020B0604020202020204" pitchFamily="34" charset="0"/>
              </a:rPr>
              <a:t>Pompe disease and spinal muscular atrophy (SMA) are included on the national list of diseases recommended for screening (the Recommended Uniform Screening Panel, or RUSP), but screening for these NMDs has not been implemented in every state</a:t>
            </a:r>
          </a:p>
          <a:p>
            <a:pPr lvl="1">
              <a:spcBef>
                <a:spcPts val="0"/>
              </a:spcBef>
            </a:pPr>
            <a:r>
              <a:rPr lang="en-US" sz="1400" dirty="0">
                <a:hlinkClick r:id="rId3"/>
              </a:rPr>
              <a:t>https://www.cdc.gov/newbornscreening/index.html</a:t>
            </a:r>
            <a:endParaRPr lang="en-US" sz="1400" dirty="0"/>
          </a:p>
          <a:p>
            <a:pPr lvl="1">
              <a:spcBef>
                <a:spcPts val="0"/>
              </a:spcBef>
            </a:pPr>
            <a:endParaRPr lang="en-US" sz="14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Undiagnosed disorders network (UDN) </a:t>
            </a:r>
            <a:r>
              <a:rPr lang="en-US" sz="1400" i="1" dirty="0">
                <a:latin typeface="Arial" panose="020B0604020202020204" pitchFamily="34" charset="0"/>
                <a:cs typeface="Arial" panose="020B0604020202020204" pitchFamily="34" charset="0"/>
              </a:rPr>
              <a:t>(National Institutes of Health Common Fund) </a:t>
            </a:r>
            <a:r>
              <a:rPr lang="en-US" sz="1400" dirty="0">
                <a:latin typeface="Arial" panose="020B0604020202020204" pitchFamily="34" charset="0"/>
                <a:cs typeface="Arial" panose="020B0604020202020204" pitchFamily="34" charset="0"/>
              </a:rPr>
              <a:t>— UDN brings together doctors and healthcare providers like neurologists, immunologists, nephrologists, endocrinologists, and geneticists to help find the cause of participant symptoms. Genetic testing is performed at the Sequencing Core at Baylor College of Medicine</a:t>
            </a:r>
          </a:p>
          <a:p>
            <a:pPr lvl="1">
              <a:spcBef>
                <a:spcPts val="0"/>
              </a:spcBef>
            </a:pPr>
            <a:r>
              <a:rPr lang="en-US" sz="1400" dirty="0">
                <a:hlinkClick r:id="rId4"/>
              </a:rPr>
              <a:t>https://commonfund.nih.gov/diseases</a:t>
            </a:r>
            <a:endParaRPr lang="en-US" sz="1400" dirty="0">
              <a:latin typeface="Arial" panose="020B0604020202020204" pitchFamily="34" charset="0"/>
              <a:cs typeface="Arial" panose="020B0604020202020204" pitchFamily="34" charset="0"/>
            </a:endParaRPr>
          </a:p>
          <a:p>
            <a:pPr>
              <a:lnSpc>
                <a:spcPct val="100000"/>
              </a:lnSpc>
              <a:spcBef>
                <a:spcPts val="0"/>
              </a:spcBef>
            </a:pPr>
            <a:r>
              <a:rPr lang="en-US" altLang="en-US" sz="1400" b="1" dirty="0">
                <a:latin typeface="Arial" panose="020B0604020202020204" pitchFamily="34" charset="0"/>
                <a:cs typeface="Arial" panose="020B0604020202020204" pitchFamily="34" charset="0"/>
              </a:rPr>
              <a:t>iHope program </a:t>
            </a:r>
            <a:r>
              <a:rPr lang="en-US" altLang="en-US" sz="1400" i="1" dirty="0">
                <a:latin typeface="Arial" panose="020B0604020202020204" pitchFamily="34" charset="0"/>
                <a:cs typeface="Arial" panose="020B0604020202020204" pitchFamily="34" charset="0"/>
              </a:rPr>
              <a:t>(United mitochondrial disease foundation (UMDF) + Rare Genomics Institute (RG) + Illumina Inc.) </a:t>
            </a:r>
            <a:r>
              <a:rPr lang="en-US" sz="1400" dirty="0">
                <a:latin typeface="Arial" panose="020B0604020202020204" pitchFamily="34" charset="0"/>
                <a:cs typeface="Arial" panose="020B0604020202020204" pitchFamily="34" charset="0"/>
              </a:rPr>
              <a:t>—</a:t>
            </a:r>
            <a:r>
              <a:rPr lang="en-US" altLang="en-US" sz="1400" dirty="0">
                <a:latin typeface="Arial" panose="020B0604020202020204" pitchFamily="34" charset="0"/>
                <a:cs typeface="Arial" panose="020B0604020202020204" pitchFamily="34" charset="0"/>
              </a:rPr>
              <a:t> Provides free trio clinical whole genome sequencing to children affected by rare or undiagnosed diseases. No cost for the sequencing and interpretation</a:t>
            </a:r>
          </a:p>
          <a:p>
            <a:pPr lvl="1">
              <a:spcBef>
                <a:spcPts val="0"/>
              </a:spcBef>
            </a:pPr>
            <a:r>
              <a:rPr lang="en-US" sz="1400" dirty="0">
                <a:hlinkClick r:id="rId5"/>
              </a:rPr>
              <a:t>https://www.illumina.com/company/ihope.html</a:t>
            </a:r>
            <a:endParaRPr lang="en-US" altLang="en-US" sz="14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Variants of Uncertain Significance (VUS) </a:t>
            </a:r>
            <a:r>
              <a:rPr lang="en-US" sz="1400" i="1" dirty="0">
                <a:latin typeface="Arial" panose="020B0604020202020204" pitchFamily="34" charset="0"/>
                <a:cs typeface="Arial" panose="020B0604020202020204" pitchFamily="34" charset="0"/>
              </a:rPr>
              <a:t>(</a:t>
            </a:r>
            <a:r>
              <a:rPr lang="en-US" altLang="en-US" sz="1400" i="1" dirty="0">
                <a:latin typeface="Arial" panose="020B0604020202020204" pitchFamily="34" charset="0"/>
                <a:cs typeface="Arial" panose="020B0604020202020204" pitchFamily="34" charset="0"/>
              </a:rPr>
              <a:t>PreventionGenetics) </a:t>
            </a:r>
            <a:r>
              <a:rPr lang="en-US" sz="1400" dirty="0">
                <a:latin typeface="Arial" panose="020B0604020202020204" pitchFamily="34" charset="0"/>
                <a:cs typeface="Arial" panose="020B0604020202020204" pitchFamily="34" charset="0"/>
              </a:rPr>
              <a:t>—</a:t>
            </a:r>
            <a:r>
              <a:rPr lang="en-US" alt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Free testing for VUS for up to two family members of probands who had full gene sequencing at PreventionGenetics. Free testing for deletion/duplications of uncertain significance discovered by certain methods (aCGH or CMA) for up to two family members of the proband if testing allowed by PCR</a:t>
            </a:r>
          </a:p>
          <a:p>
            <a:pPr lvl="1">
              <a:spcBef>
                <a:spcPts val="0"/>
              </a:spcBef>
            </a:pPr>
            <a:r>
              <a:rPr lang="en-US" sz="1400" dirty="0">
                <a:hlinkClick r:id="rId6"/>
              </a:rPr>
              <a:t>https://www.preventiongenetics.com/ClinicalTesting/TestCategory/targetedTesting.php</a:t>
            </a:r>
            <a:endParaRPr lang="en-US" altLang="en-US" sz="1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27</a:t>
            </a:fld>
            <a:endParaRPr lang="en-US" dirty="0"/>
          </a:p>
        </p:txBody>
      </p:sp>
    </p:spTree>
    <p:extLst>
      <p:ext uri="{BB962C8B-B14F-4D97-AF65-F5344CB8AC3E}">
        <p14:creationId xmlns:p14="http://schemas.microsoft.com/office/powerpoint/2010/main" val="362104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Services for Genetic Diagnosis</a:t>
            </a:r>
          </a:p>
        </p:txBody>
      </p:sp>
      <p:sp>
        <p:nvSpPr>
          <p:cNvPr id="4" name="Text Placeholder 3"/>
          <p:cNvSpPr>
            <a:spLocks noGrp="1"/>
          </p:cNvSpPr>
          <p:nvPr>
            <p:ph idx="1"/>
          </p:nvPr>
        </p:nvSpPr>
        <p:spPr/>
        <p:txBody>
          <a:bodyPr>
            <a:normAutofit/>
          </a:bodyPr>
          <a:lstStyle/>
          <a:p>
            <a:r>
              <a:rPr lang="en-US" sz="1400" b="1" dirty="0"/>
              <a:t>The Matchmaker Exchange </a:t>
            </a:r>
            <a:r>
              <a:rPr lang="en-US" sz="1400" dirty="0">
                <a:latin typeface="Arial" panose="020B0604020202020204" pitchFamily="34" charset="0"/>
                <a:cs typeface="Arial" panose="020B0604020202020204" pitchFamily="34" charset="0"/>
              </a:rPr>
              <a:t>—</a:t>
            </a:r>
            <a:r>
              <a:rPr lang="en-US" sz="1400" dirty="0"/>
              <a:t> A consortium effort launched in October 2013 to create a platform to match cases with similar phenotypic and genotypic profiles. This “exchange” can help identify genetic causes for patients with rare diseases. </a:t>
            </a:r>
          </a:p>
          <a:p>
            <a:pPr lvl="1"/>
            <a:r>
              <a:rPr lang="en-US" sz="1400" dirty="0"/>
              <a:t>For more information, please contact </a:t>
            </a:r>
            <a:r>
              <a:rPr lang="en-US" sz="1400" dirty="0">
                <a:hlinkClick r:id="rId3"/>
              </a:rPr>
              <a:t>info@matchmakerexchange.org</a:t>
            </a:r>
            <a:endParaRPr lang="en-US" sz="1400" dirty="0"/>
          </a:p>
          <a:p>
            <a:pPr lvl="1"/>
            <a:endParaRPr lang="en-US" sz="1400" dirty="0"/>
          </a:p>
          <a:p>
            <a:r>
              <a:rPr lang="en-US" altLang="en-US" sz="1400" dirty="0">
                <a:latin typeface="Arial" panose="020B0604020202020204" pitchFamily="34" charset="0"/>
                <a:cs typeface="Arial" panose="020B0604020202020204" pitchFamily="34" charset="0"/>
              </a:rPr>
              <a:t>Additionally, some clinical trials will offer genetic testing free-of-charge to verify that participants meet the inclusion criteria for the study. </a:t>
            </a:r>
            <a:endParaRPr lang="en-US" sz="1400" dirty="0">
              <a:latin typeface="Arial" panose="020B0604020202020204" pitchFamily="34" charset="0"/>
              <a:cs typeface="Arial" panose="020B0604020202020204" pitchFamily="34" charset="0"/>
            </a:endParaRPr>
          </a:p>
          <a:p>
            <a:pPr lvl="1"/>
            <a:endParaRPr lang="en-US" sz="1400"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28</a:t>
            </a:fld>
            <a:endParaRPr lang="en-US" dirty="0"/>
          </a:p>
        </p:txBody>
      </p:sp>
    </p:spTree>
    <p:extLst>
      <p:ext uri="{BB962C8B-B14F-4D97-AF65-F5344CB8AC3E}">
        <p14:creationId xmlns:p14="http://schemas.microsoft.com/office/powerpoint/2010/main" val="356406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Results</a:t>
            </a:r>
          </a:p>
        </p:txBody>
      </p:sp>
      <p:sp>
        <p:nvSpPr>
          <p:cNvPr id="4" name="Text Placeholder 3"/>
          <p:cNvSpPr>
            <a:spLocks noGrp="1"/>
          </p:cNvSpPr>
          <p:nvPr>
            <p:ph idx="1"/>
          </p:nvPr>
        </p:nvSpPr>
        <p:spPr>
          <a:xfrm>
            <a:off x="609600" y="1688123"/>
            <a:ext cx="10972800" cy="4668227"/>
          </a:xfrm>
        </p:spPr>
        <p:txBody>
          <a:bodyPr>
            <a:normAutofit fontScale="85000" lnSpcReduction="10000"/>
          </a:bodyPr>
          <a:lstStyle/>
          <a:p>
            <a:pPr>
              <a:lnSpc>
                <a:spcPct val="120000"/>
              </a:lnSpc>
              <a:spcBef>
                <a:spcPts val="0"/>
              </a:spcBef>
            </a:pPr>
            <a:r>
              <a:rPr lang="en-US" sz="2000" dirty="0"/>
              <a:t>Guidance by a genetic specialist can help patients understand the implications of their genetic data and make informed decisions regarding their care. Some considerations include the following:</a:t>
            </a:r>
          </a:p>
          <a:p>
            <a:pPr lvl="1">
              <a:lnSpc>
                <a:spcPct val="120000"/>
              </a:lnSpc>
              <a:spcBef>
                <a:spcPts val="0"/>
              </a:spcBef>
            </a:pPr>
            <a:endParaRPr lang="en-US" sz="2000" dirty="0"/>
          </a:p>
          <a:p>
            <a:pPr lvl="1">
              <a:lnSpc>
                <a:spcPct val="120000"/>
              </a:lnSpc>
              <a:spcBef>
                <a:spcPts val="0"/>
              </a:spcBef>
            </a:pPr>
            <a:r>
              <a:rPr lang="en-US" sz="2000" dirty="0"/>
              <a:t>A specific genetic diagnosis helps to predict the pattern of inheritance. This information is critical for:</a:t>
            </a:r>
          </a:p>
          <a:p>
            <a:pPr lvl="2">
              <a:lnSpc>
                <a:spcPct val="120000"/>
              </a:lnSpc>
              <a:spcBef>
                <a:spcPts val="0"/>
              </a:spcBef>
            </a:pPr>
            <a:r>
              <a:rPr lang="en-US" dirty="0"/>
              <a:t>Genetic counseling </a:t>
            </a:r>
          </a:p>
          <a:p>
            <a:pPr lvl="2">
              <a:lnSpc>
                <a:spcPct val="120000"/>
              </a:lnSpc>
              <a:spcBef>
                <a:spcPts val="0"/>
              </a:spcBef>
            </a:pPr>
            <a:r>
              <a:rPr lang="en-US" dirty="0"/>
              <a:t>Informing family planning discussions</a:t>
            </a:r>
          </a:p>
          <a:p>
            <a:pPr lvl="2">
              <a:lnSpc>
                <a:spcPct val="120000"/>
              </a:lnSpc>
              <a:spcBef>
                <a:spcPts val="0"/>
              </a:spcBef>
            </a:pPr>
            <a:r>
              <a:rPr lang="en-US" dirty="0"/>
              <a:t>Discussions around prenatal diagnosis </a:t>
            </a:r>
          </a:p>
          <a:p>
            <a:pPr lvl="2">
              <a:lnSpc>
                <a:spcPct val="120000"/>
              </a:lnSpc>
              <a:spcBef>
                <a:spcPts val="0"/>
              </a:spcBef>
            </a:pPr>
            <a:r>
              <a:rPr lang="en-US" dirty="0"/>
              <a:t>Early diagnosis of asymptomatic family members </a:t>
            </a:r>
          </a:p>
          <a:p>
            <a:pPr marL="0" indent="0">
              <a:lnSpc>
                <a:spcPct val="120000"/>
              </a:lnSpc>
              <a:spcBef>
                <a:spcPts val="0"/>
              </a:spcBef>
              <a:buNone/>
            </a:pPr>
            <a:endParaRPr lang="en-US" sz="2000" dirty="0"/>
          </a:p>
          <a:p>
            <a:pPr lvl="1">
              <a:lnSpc>
                <a:spcPct val="120000"/>
              </a:lnSpc>
              <a:spcBef>
                <a:spcPts val="0"/>
              </a:spcBef>
            </a:pPr>
            <a:r>
              <a:rPr lang="en-US" sz="2000" dirty="0"/>
              <a:t>Variants of unknown significance (VUS)</a:t>
            </a:r>
            <a:r>
              <a:rPr lang="en-US" sz="2000" baseline="30000" dirty="0"/>
              <a:t>1</a:t>
            </a:r>
            <a:r>
              <a:rPr lang="en-US" sz="2000" dirty="0"/>
              <a:t> are commonly encountered during genetic testing. The effect of these variants on the function or health of an organism is not known. </a:t>
            </a:r>
          </a:p>
          <a:p>
            <a:pPr lvl="2">
              <a:lnSpc>
                <a:spcPct val="120000"/>
              </a:lnSpc>
              <a:spcBef>
                <a:spcPts val="0"/>
              </a:spcBef>
            </a:pPr>
            <a:r>
              <a:rPr lang="en-US" dirty="0"/>
              <a:t>Variant interpretation is especially challenging in WGS as more variants are identified, many in intronic regions</a:t>
            </a:r>
          </a:p>
          <a:p>
            <a:pPr lvl="2">
              <a:lnSpc>
                <a:spcPct val="120000"/>
              </a:lnSpc>
              <a:spcBef>
                <a:spcPts val="0"/>
              </a:spcBef>
            </a:pPr>
            <a:r>
              <a:rPr lang="en-US" dirty="0"/>
              <a:t>General guidelines for interpretation of sequence variants exist, but there is little consensus on how to classify VUS, leading to uncertainty on the pathogenicity of most variants</a:t>
            </a:r>
          </a:p>
          <a:p>
            <a:pPr lvl="2">
              <a:lnSpc>
                <a:spcPct val="120000"/>
              </a:lnSpc>
              <a:spcBef>
                <a:spcPts val="0"/>
              </a:spcBef>
            </a:pPr>
            <a:r>
              <a:rPr lang="en-US" dirty="0"/>
              <a:t>Recommendations for management of VUS focus on clinical factors, such as personal and family history of cancer</a:t>
            </a:r>
          </a:p>
          <a:p>
            <a:pPr lvl="2">
              <a:lnSpc>
                <a:spcPct val="120000"/>
              </a:lnSpc>
              <a:spcBef>
                <a:spcPts val="0"/>
              </a:spcBef>
            </a:pPr>
            <a:r>
              <a:rPr lang="en-US" dirty="0"/>
              <a:t>Testing immediate family members (i.e., parents) or affected siblings may provide useful information in interpreting VUS</a:t>
            </a:r>
          </a:p>
          <a:p>
            <a:endParaRPr lang="en-US" dirty="0"/>
          </a:p>
          <a:p>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29</a:t>
            </a:fld>
            <a:endParaRPr lang="en-US" dirty="0"/>
          </a:p>
        </p:txBody>
      </p:sp>
    </p:spTree>
    <p:extLst>
      <p:ext uri="{BB962C8B-B14F-4D97-AF65-F5344CB8AC3E}">
        <p14:creationId xmlns:p14="http://schemas.microsoft.com/office/powerpoint/2010/main" val="428766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96FE-59B3-4F5D-B6C1-EE428519B96F}"/>
              </a:ext>
            </a:extLst>
          </p:cNvPr>
          <p:cNvSpPr>
            <a:spLocks noGrp="1"/>
          </p:cNvSpPr>
          <p:nvPr>
            <p:ph type="title"/>
          </p:nvPr>
        </p:nvSpPr>
        <p:spPr>
          <a:xfrm>
            <a:off x="609600" y="381381"/>
            <a:ext cx="11212286" cy="888574"/>
          </a:xfrm>
        </p:spPr>
        <p:txBody>
          <a:bodyPr>
            <a:normAutofit fontScale="90000"/>
          </a:bodyPr>
          <a:lstStyle/>
          <a:p>
            <a:r>
              <a:rPr lang="en-US" dirty="0"/>
              <a:t>Clinical Practice Considerations in Neuromuscular Disease (NMD)</a:t>
            </a:r>
          </a:p>
        </p:txBody>
      </p:sp>
      <p:sp>
        <p:nvSpPr>
          <p:cNvPr id="3" name="Content Placeholder 2">
            <a:extLst>
              <a:ext uri="{FF2B5EF4-FFF2-40B4-BE49-F238E27FC236}">
                <a16:creationId xmlns:a16="http://schemas.microsoft.com/office/drawing/2014/main" id="{7D6CA062-6A50-435E-AE4A-7AEFA8B28451}"/>
              </a:ext>
            </a:extLst>
          </p:cNvPr>
          <p:cNvSpPr>
            <a:spLocks noGrp="1"/>
          </p:cNvSpPr>
          <p:nvPr>
            <p:ph idx="1"/>
          </p:nvPr>
        </p:nvSpPr>
        <p:spPr/>
        <p:txBody>
          <a:bodyPr>
            <a:normAutofit/>
          </a:bodyPr>
          <a:lstStyle/>
          <a:p>
            <a:r>
              <a:rPr lang="en-US" dirty="0"/>
              <a:t>More than 500 monogenic disease genes have been identified in NMD and the number is still growing</a:t>
            </a:r>
            <a:r>
              <a:rPr lang="en-US" baseline="30000" dirty="0"/>
              <a:t>1</a:t>
            </a:r>
          </a:p>
          <a:p>
            <a:endParaRPr lang="en-US" dirty="0"/>
          </a:p>
          <a:p>
            <a:r>
              <a:rPr lang="en-US" dirty="0"/>
              <a:t>Utilizing genetic testing to arrive at a specific molecular diagnosis is critical to providing high-quality care to patients</a:t>
            </a:r>
            <a:r>
              <a:rPr lang="en-US" baseline="30000" dirty="0"/>
              <a:t>2</a:t>
            </a:r>
          </a:p>
          <a:p>
            <a:endParaRPr lang="en-US" dirty="0"/>
          </a:p>
          <a:p>
            <a:r>
              <a:rPr lang="en-US" dirty="0"/>
              <a:t>Treating physicians need to be familiar with:</a:t>
            </a:r>
          </a:p>
          <a:p>
            <a:pPr lvl="1"/>
            <a:r>
              <a:rPr lang="en-US" dirty="0"/>
              <a:t>The types of available testing (e.g., single gene testing vs. large gene panels vs. </a:t>
            </a:r>
            <a:r>
              <a:rPr lang="en-US" dirty="0">
                <a:solidFill>
                  <a:schemeClr val="bg1">
                    <a:lumMod val="10000"/>
                  </a:schemeClr>
                </a:solidFill>
              </a:rPr>
              <a:t>whole exome/genome sequencing</a:t>
            </a:r>
          </a:p>
          <a:p>
            <a:pPr lvl="1"/>
            <a:endParaRPr lang="en-US" dirty="0"/>
          </a:p>
          <a:p>
            <a:pPr lvl="1"/>
            <a:r>
              <a:rPr lang="en-US" dirty="0"/>
              <a:t>Features that affect the choice of genetic test (e.g., family history, pattern of weakness, associated clinical features, or electrophysiological and pathological findings)</a:t>
            </a:r>
            <a:r>
              <a:rPr lang="en-US" baseline="30000" dirty="0"/>
              <a:t>3</a:t>
            </a:r>
          </a:p>
        </p:txBody>
      </p:sp>
      <p:sp>
        <p:nvSpPr>
          <p:cNvPr id="4" name="Slide Number Placeholder 3">
            <a:extLst>
              <a:ext uri="{FF2B5EF4-FFF2-40B4-BE49-F238E27FC236}">
                <a16:creationId xmlns:a16="http://schemas.microsoft.com/office/drawing/2014/main" id="{5286020D-0146-4D95-93D6-1D920E9F9A1F}"/>
              </a:ext>
            </a:extLst>
          </p:cNvPr>
          <p:cNvSpPr>
            <a:spLocks noGrp="1"/>
          </p:cNvSpPr>
          <p:nvPr>
            <p:ph type="sldNum" sz="quarter" idx="4294967295"/>
          </p:nvPr>
        </p:nvSpPr>
        <p:spPr>
          <a:xfrm>
            <a:off x="9448800" y="6356350"/>
            <a:ext cx="2743200" cy="365125"/>
          </a:xfrm>
        </p:spPr>
        <p:txBody>
          <a:bodyPr/>
          <a:lstStyle/>
          <a:p>
            <a:fld id="{103F912F-1C8C-4406-A72D-DDC68CC735EB}" type="slidenum">
              <a:rPr lang="en-US" smtClean="0"/>
              <a:pPr/>
              <a:t>3</a:t>
            </a:fld>
            <a:endParaRPr lang="en-US" dirty="0"/>
          </a:p>
        </p:txBody>
      </p:sp>
      <p:sp>
        <p:nvSpPr>
          <p:cNvPr id="5" name="TextBox 4">
            <a:extLst>
              <a:ext uri="{FF2B5EF4-FFF2-40B4-BE49-F238E27FC236}">
                <a16:creationId xmlns:a16="http://schemas.microsoft.com/office/drawing/2014/main" id="{4A6EF6FD-C938-294C-B76F-905751EFF087}"/>
              </a:ext>
            </a:extLst>
          </p:cNvPr>
          <p:cNvSpPr txBox="1"/>
          <p:nvPr/>
        </p:nvSpPr>
        <p:spPr>
          <a:xfrm>
            <a:off x="609600" y="6035342"/>
            <a:ext cx="5729004" cy="276999"/>
          </a:xfrm>
          <a:prstGeom prst="rect">
            <a:avLst/>
          </a:prstGeom>
          <a:noFill/>
        </p:spPr>
        <p:txBody>
          <a:bodyPr wrap="none" rtlCol="0">
            <a:spAutoFit/>
          </a:bodyPr>
          <a:lstStyle/>
          <a:p>
            <a:r>
              <a:rPr lang="en-US" sz="1200" dirty="0"/>
              <a:t>1. Bonne G, et al. 2018. 2. </a:t>
            </a:r>
            <a:r>
              <a:rPr lang="en-US" sz="1200" dirty="0" err="1"/>
              <a:t>Kasserdijan</a:t>
            </a:r>
            <a:r>
              <a:rPr lang="en-US" sz="1200" dirty="0"/>
              <a:t> CD, et al. 2016. 3. Arnold WD, et al. 2012.</a:t>
            </a:r>
          </a:p>
        </p:txBody>
      </p:sp>
    </p:spTree>
    <p:extLst>
      <p:ext uri="{BB962C8B-B14F-4D97-AF65-F5344CB8AC3E}">
        <p14:creationId xmlns:p14="http://schemas.microsoft.com/office/powerpoint/2010/main" val="238606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Importance of Genetic Counseling Pre- and Post-Testing</a:t>
            </a:r>
          </a:p>
        </p:txBody>
      </p:sp>
      <p:sp>
        <p:nvSpPr>
          <p:cNvPr id="4" name="Text Placeholder 3"/>
          <p:cNvSpPr>
            <a:spLocks noGrp="1"/>
          </p:cNvSpPr>
          <p:nvPr>
            <p:ph idx="1"/>
          </p:nvPr>
        </p:nvSpPr>
        <p:spPr>
          <a:xfrm>
            <a:off x="493160" y="1808251"/>
            <a:ext cx="11394040" cy="4417887"/>
          </a:xfrm>
        </p:spPr>
        <p:txBody>
          <a:bodyPr>
            <a:noAutofit/>
          </a:bodyPr>
          <a:lstStyle/>
          <a:p>
            <a:pPr marL="0" indent="0">
              <a:lnSpc>
                <a:spcPct val="120000"/>
              </a:lnSpc>
              <a:spcBef>
                <a:spcPts val="0"/>
              </a:spcBef>
              <a:buNone/>
            </a:pPr>
            <a:r>
              <a:rPr lang="en-US" sz="1600" dirty="0"/>
              <a:t>Prior to genetic testing, it is important that the patient is educated about the test and gives consent to conduct testing.</a:t>
            </a:r>
            <a:r>
              <a:rPr lang="en-US" sz="1600" baseline="30000" dirty="0"/>
              <a:t>1</a:t>
            </a:r>
            <a:r>
              <a:rPr lang="en-US" sz="1600" dirty="0"/>
              <a:t> </a:t>
            </a:r>
          </a:p>
          <a:p>
            <a:pPr marL="0" indent="0">
              <a:lnSpc>
                <a:spcPct val="120000"/>
              </a:lnSpc>
              <a:spcBef>
                <a:spcPts val="0"/>
              </a:spcBef>
              <a:buNone/>
            </a:pPr>
            <a:r>
              <a:rPr lang="en-US" sz="1600" dirty="0"/>
              <a:t>Factors commonly included on an informed consent form include:</a:t>
            </a:r>
          </a:p>
          <a:p>
            <a:pPr lvl="1">
              <a:lnSpc>
                <a:spcPct val="120000"/>
              </a:lnSpc>
              <a:spcBef>
                <a:spcPts val="0"/>
              </a:spcBef>
            </a:pPr>
            <a:r>
              <a:rPr lang="en-US" sz="1600" dirty="0"/>
              <a:t>A description of the test, including the purpose of the test </a:t>
            </a:r>
          </a:p>
          <a:p>
            <a:pPr lvl="1">
              <a:lnSpc>
                <a:spcPct val="120000"/>
              </a:lnSpc>
              <a:spcBef>
                <a:spcPts val="0"/>
              </a:spcBef>
            </a:pPr>
            <a:r>
              <a:rPr lang="en-US" sz="1600" dirty="0"/>
              <a:t>What type of sample is required</a:t>
            </a:r>
          </a:p>
          <a:p>
            <a:pPr lvl="1">
              <a:lnSpc>
                <a:spcPct val="120000"/>
              </a:lnSpc>
              <a:spcBef>
                <a:spcPts val="0"/>
              </a:spcBef>
            </a:pPr>
            <a:r>
              <a:rPr lang="en-US" sz="1600" dirty="0"/>
              <a:t>What the test results mean, including positive and negative results and the potential for false positive/negatives</a:t>
            </a:r>
          </a:p>
          <a:p>
            <a:pPr lvl="1">
              <a:lnSpc>
                <a:spcPct val="120000"/>
              </a:lnSpc>
              <a:spcBef>
                <a:spcPts val="0"/>
              </a:spcBef>
            </a:pPr>
            <a:r>
              <a:rPr lang="en-US" sz="1600" dirty="0"/>
              <a:t>Whether the results might provide information about family members’ risk of developing a particular condition </a:t>
            </a:r>
          </a:p>
          <a:p>
            <a:pPr lvl="1">
              <a:lnSpc>
                <a:spcPct val="120000"/>
              </a:lnSpc>
              <a:spcBef>
                <a:spcPts val="0"/>
              </a:spcBef>
            </a:pPr>
            <a:r>
              <a:rPr lang="en-US" sz="1600" dirty="0"/>
              <a:t>How and to whom test results can be disclosed (e.g., health insurance providers)</a:t>
            </a:r>
          </a:p>
          <a:p>
            <a:pPr lvl="1">
              <a:lnSpc>
                <a:spcPct val="120000"/>
              </a:lnSpc>
              <a:spcBef>
                <a:spcPts val="0"/>
              </a:spcBef>
            </a:pPr>
            <a:r>
              <a:rPr lang="en-US" sz="1600" dirty="0"/>
              <a:t>Acknowledgement that the patient has had the opportunity to discuss the test with a knowledgeable healthcare professional</a:t>
            </a:r>
          </a:p>
          <a:p>
            <a:pPr marL="0" indent="0">
              <a:lnSpc>
                <a:spcPct val="120000"/>
              </a:lnSpc>
              <a:spcBef>
                <a:spcPts val="0"/>
              </a:spcBef>
              <a:buNone/>
            </a:pPr>
            <a:r>
              <a:rPr lang="en-US" sz="1600" dirty="0"/>
              <a:t>Following genetic testing, it is recommended that the patient consult with a genetic counselor or a healthcare professional who is knowledgeable about genetics to aid in interpretation of the results. The counselor can:</a:t>
            </a:r>
          </a:p>
          <a:p>
            <a:pPr lvl="1">
              <a:lnSpc>
                <a:spcPct val="120000"/>
              </a:lnSpc>
              <a:spcBef>
                <a:spcPts val="0"/>
              </a:spcBef>
            </a:pPr>
            <a:r>
              <a:rPr lang="en-US" sz="1600" dirty="0"/>
              <a:t>Explain results to the patient and family</a:t>
            </a:r>
          </a:p>
          <a:p>
            <a:pPr lvl="1">
              <a:lnSpc>
                <a:spcPct val="120000"/>
              </a:lnSpc>
              <a:spcBef>
                <a:spcPts val="0"/>
              </a:spcBef>
            </a:pPr>
            <a:r>
              <a:rPr lang="en-US" sz="1600" dirty="0"/>
              <a:t>Advise patient about follow-up testing</a:t>
            </a:r>
          </a:p>
          <a:p>
            <a:pPr lvl="1">
              <a:lnSpc>
                <a:spcPct val="120000"/>
              </a:lnSpc>
              <a:spcBef>
                <a:spcPts val="0"/>
              </a:spcBef>
            </a:pPr>
            <a:r>
              <a:rPr lang="en-US" sz="1600" dirty="0"/>
              <a:t>Educate patient about family risk of disease</a:t>
            </a:r>
          </a:p>
          <a:p>
            <a:pPr lvl="1">
              <a:lnSpc>
                <a:spcPct val="120000"/>
              </a:lnSpc>
              <a:spcBef>
                <a:spcPts val="0"/>
              </a:spcBef>
            </a:pPr>
            <a:r>
              <a:rPr lang="en-US" sz="1600" dirty="0"/>
              <a:t>Coordinate resource and support groups required by patient</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30</a:t>
            </a:fld>
            <a:endParaRPr lang="en-US" dirty="0"/>
          </a:p>
        </p:txBody>
      </p:sp>
    </p:spTree>
    <p:extLst>
      <p:ext uri="{BB962C8B-B14F-4D97-AF65-F5344CB8AC3E}">
        <p14:creationId xmlns:p14="http://schemas.microsoft.com/office/powerpoint/2010/main" val="257057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and Insurance Issues</a:t>
            </a:r>
          </a:p>
        </p:txBody>
      </p:sp>
      <p:sp>
        <p:nvSpPr>
          <p:cNvPr id="4" name="Text Placeholder 3"/>
          <p:cNvSpPr>
            <a:spLocks noGrp="1"/>
          </p:cNvSpPr>
          <p:nvPr>
            <p:ph idx="1"/>
          </p:nvPr>
        </p:nvSpPr>
        <p:spPr>
          <a:xfrm>
            <a:off x="609600" y="1786877"/>
            <a:ext cx="10972800" cy="4763856"/>
          </a:xfrm>
        </p:spPr>
        <p:txBody>
          <a:bodyPr>
            <a:normAutofit fontScale="92500" lnSpcReduction="20000"/>
          </a:bodyPr>
          <a:lstStyle/>
          <a:p>
            <a:r>
              <a:rPr lang="en-US" dirty="0"/>
              <a:t>Cost considerations</a:t>
            </a:r>
          </a:p>
          <a:p>
            <a:pPr lvl="1"/>
            <a:r>
              <a:rPr lang="en-US" dirty="0"/>
              <a:t>Without insurance, a genetic test can cost thousands of dollars</a:t>
            </a:r>
          </a:p>
          <a:p>
            <a:pPr lvl="1"/>
            <a:r>
              <a:rPr lang="en-US" dirty="0"/>
              <a:t>Genetic counselors can help find companies that offer less expensive tests or complimentary genetic testing programs</a:t>
            </a:r>
          </a:p>
          <a:p>
            <a:pPr lvl="1"/>
            <a:endParaRPr lang="en-US" dirty="0"/>
          </a:p>
          <a:p>
            <a:r>
              <a:rPr lang="en-US" dirty="0"/>
              <a:t>Insurance</a:t>
            </a:r>
          </a:p>
          <a:p>
            <a:pPr lvl="1"/>
            <a:r>
              <a:rPr lang="en-US" dirty="0"/>
              <a:t>It is important to contact your insurance company before receiving genetic testing and counseling to ask about coverage</a:t>
            </a:r>
          </a:p>
          <a:p>
            <a:pPr lvl="2"/>
            <a:r>
              <a:rPr lang="en-US" dirty="0"/>
              <a:t>Health insurance plans can cover the costs of genetic counseling and often cover genetic testing when it is recommended by a doctor</a:t>
            </a:r>
          </a:p>
          <a:p>
            <a:pPr lvl="2"/>
            <a:r>
              <a:rPr lang="en-US" dirty="0"/>
              <a:t>Health insurance providers have different policies about which tests are covered. Some providers may require that certain conditions are met before covering genetic testing</a:t>
            </a:r>
          </a:p>
          <a:p>
            <a:pPr lvl="2"/>
            <a:r>
              <a:rPr lang="en-US" dirty="0"/>
              <a:t>Some patients choose not to use insurance to pay for testing because the results of the test can affect a person's insurance coverage</a:t>
            </a:r>
          </a:p>
          <a:p>
            <a:pPr lvl="1"/>
            <a:r>
              <a:rPr lang="en-US" dirty="0"/>
              <a:t>Public insurance plans, such as Medicare, vary on what they cover, however most cover the following:</a:t>
            </a:r>
          </a:p>
          <a:p>
            <a:pPr lvl="2"/>
            <a:r>
              <a:rPr lang="en-US" dirty="0"/>
              <a:t>Genetic testing for chromosomal abnormalities</a:t>
            </a:r>
          </a:p>
          <a:p>
            <a:pPr lvl="2"/>
            <a:r>
              <a:rPr lang="en-US" dirty="0"/>
              <a:t>Prenatal and neonatal diagnosis</a:t>
            </a:r>
          </a:p>
          <a:p>
            <a:pPr lvl="2"/>
            <a:r>
              <a:rPr lang="en-US" dirty="0"/>
              <a:t>Preimplantation genetic diagnosis in some high-risk cases</a:t>
            </a:r>
          </a:p>
          <a:p>
            <a:pPr lvl="2"/>
            <a:endParaRPr lang="en-US"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31</a:t>
            </a:fld>
            <a:endParaRPr lang="en-US" dirty="0"/>
          </a:p>
        </p:txBody>
      </p:sp>
    </p:spTree>
    <p:extLst>
      <p:ext uri="{BB962C8B-B14F-4D97-AF65-F5344CB8AC3E}">
        <p14:creationId xmlns:p14="http://schemas.microsoft.com/office/powerpoint/2010/main" val="2312079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Planning</a:t>
            </a:r>
          </a:p>
        </p:txBody>
      </p:sp>
      <p:sp>
        <p:nvSpPr>
          <p:cNvPr id="4" name="Text Placeholder 3"/>
          <p:cNvSpPr>
            <a:spLocks noGrp="1"/>
          </p:cNvSpPr>
          <p:nvPr>
            <p:ph idx="1"/>
          </p:nvPr>
        </p:nvSpPr>
        <p:spPr>
          <a:xfrm>
            <a:off x="609600" y="1695236"/>
            <a:ext cx="10972800" cy="4661114"/>
          </a:xfrm>
        </p:spPr>
        <p:txBody>
          <a:bodyPr>
            <a:normAutofit fontScale="92500" lnSpcReduction="10000"/>
          </a:bodyPr>
          <a:lstStyle/>
          <a:p>
            <a:pPr marL="0" indent="0">
              <a:buNone/>
            </a:pPr>
            <a:r>
              <a:rPr lang="en-US" dirty="0"/>
              <a:t>A genetic diagnosis can help physicians and genetic counselors educate patients or predict risks in a manner that helps guide family planning.</a:t>
            </a:r>
          </a:p>
          <a:p>
            <a:endParaRPr lang="en-US" dirty="0"/>
          </a:p>
          <a:p>
            <a:pPr marL="0" indent="0">
              <a:buNone/>
            </a:pPr>
            <a:r>
              <a:rPr lang="en-US" dirty="0"/>
              <a:t>Testing options</a:t>
            </a:r>
          </a:p>
          <a:p>
            <a:r>
              <a:rPr lang="en-US" b="1" dirty="0"/>
              <a:t>Carrier testing of parents </a:t>
            </a:r>
            <a:r>
              <a:rPr lang="en-US" dirty="0">
                <a:latin typeface="Arial" panose="020B0604020202020204" pitchFamily="34" charset="0"/>
                <a:cs typeface="Arial" panose="020B0604020202020204" pitchFamily="34" charset="0"/>
              </a:rPr>
              <a:t>—</a:t>
            </a:r>
            <a:r>
              <a:rPr lang="en-US" dirty="0"/>
              <a:t> Identifies people who carry a single copy of a known pathogenic mutation that, when present in two copies, causes a genetic disorder. If parents are tested, the test can provide information about their risk of having a child with a genetic condition</a:t>
            </a:r>
          </a:p>
          <a:p>
            <a:r>
              <a:rPr lang="en-US" b="1" dirty="0"/>
              <a:t>Prenatal testing </a:t>
            </a:r>
            <a:r>
              <a:rPr lang="en-US" dirty="0">
                <a:latin typeface="Arial" panose="020B0604020202020204" pitchFamily="34" charset="0"/>
                <a:cs typeface="Arial" panose="020B0604020202020204" pitchFamily="34" charset="0"/>
              </a:rPr>
              <a:t>—</a:t>
            </a:r>
            <a:r>
              <a:rPr lang="en-US" dirty="0"/>
              <a:t> Detects changes in a fetus's genes or chromosomes before birth. Though not usually performed for neuromuscular conditions, prenatal testing is offered during pregnancy if there is an increased risk that the baby will have a genetic or chromosomal disorder. In some cases, it can lessen a couple's uncertainty or help them make decisions about a pregnancy</a:t>
            </a:r>
            <a:endParaRPr lang="en-US" dirty="0">
              <a:solidFill>
                <a:srgbClr val="FF0000"/>
              </a:solidFill>
            </a:endParaRPr>
          </a:p>
          <a:p>
            <a:r>
              <a:rPr lang="en-US" b="1" dirty="0"/>
              <a:t>Pre-implantation genetic diagnosis (PGD) </a:t>
            </a:r>
            <a:r>
              <a:rPr lang="en-US" dirty="0">
                <a:latin typeface="Arial" panose="020B0604020202020204" pitchFamily="34" charset="0"/>
                <a:cs typeface="Arial" panose="020B0604020202020204" pitchFamily="34" charset="0"/>
              </a:rPr>
              <a:t>—</a:t>
            </a:r>
            <a:r>
              <a:rPr lang="en-US" dirty="0"/>
              <a:t> Embryos created during in vitro fertilization (IVF) are screened prior to implantation to identify known pathogenic mutations. Only desired embryos are implanted</a:t>
            </a:r>
          </a:p>
          <a:p>
            <a:pPr marL="0" indent="0">
              <a:buNone/>
            </a:pPr>
            <a:endParaRPr lang="en-US" dirty="0"/>
          </a:p>
          <a:p>
            <a:pPr marL="0" indent="0">
              <a:buNone/>
            </a:pPr>
            <a:r>
              <a:rPr lang="en-US" dirty="0"/>
              <a:t>Family planning alternatives </a:t>
            </a:r>
          </a:p>
          <a:p>
            <a:r>
              <a:rPr lang="en-US" dirty="0"/>
              <a:t>Sperm/oocyte donation </a:t>
            </a:r>
          </a:p>
          <a:p>
            <a:r>
              <a:rPr lang="en-US" dirty="0"/>
              <a:t>Adoption</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32</a:t>
            </a:fld>
            <a:endParaRPr lang="en-US" dirty="0"/>
          </a:p>
        </p:txBody>
      </p:sp>
    </p:spTree>
    <p:extLst>
      <p:ext uri="{BB962C8B-B14F-4D97-AF65-F5344CB8AC3E}">
        <p14:creationId xmlns:p14="http://schemas.microsoft.com/office/powerpoint/2010/main" val="149250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Considerations  </a:t>
            </a:r>
          </a:p>
        </p:txBody>
      </p:sp>
      <p:sp>
        <p:nvSpPr>
          <p:cNvPr id="4" name="Text Placeholder 3"/>
          <p:cNvSpPr>
            <a:spLocks noGrp="1"/>
          </p:cNvSpPr>
          <p:nvPr>
            <p:ph idx="1"/>
          </p:nvPr>
        </p:nvSpPr>
        <p:spPr>
          <a:xfrm>
            <a:off x="609600" y="1664413"/>
            <a:ext cx="10972800" cy="4520629"/>
          </a:xfrm>
        </p:spPr>
        <p:txBody>
          <a:bodyPr>
            <a:normAutofit fontScale="92500" lnSpcReduction="20000"/>
          </a:bodyPr>
          <a:lstStyle/>
          <a:p>
            <a:pPr marL="0" indent="0">
              <a:buNone/>
            </a:pPr>
            <a:r>
              <a:rPr lang="en-US" dirty="0"/>
              <a:t>Legal considerations:</a:t>
            </a:r>
          </a:p>
          <a:p>
            <a:r>
              <a:rPr lang="en-US" dirty="0"/>
              <a:t>Patients may choose not to disclose their genetic diagnosis to family members for various reasons</a:t>
            </a:r>
          </a:p>
          <a:p>
            <a:r>
              <a:rPr lang="en-US" dirty="0"/>
              <a:t>Under HIPAA</a:t>
            </a:r>
            <a:r>
              <a:rPr lang="en-US" baseline="30000" dirty="0"/>
              <a:t>1</a:t>
            </a:r>
            <a:r>
              <a:rPr lang="en-US" dirty="0"/>
              <a:t>, it is illegal for a doctor to share any “individually identifiable health information” without the patient’s consent</a:t>
            </a:r>
          </a:p>
          <a:p>
            <a:r>
              <a:rPr lang="en-US" dirty="0"/>
              <a:t>This includes genetic information</a:t>
            </a:r>
          </a:p>
          <a:p>
            <a:r>
              <a:rPr lang="en-US" dirty="0"/>
              <a:t>HIPAA allows for exceptions when a doctor believes disclosing the protected health information “is necessary to prevent or lessen a serious and imminent threat to a person or the public”</a:t>
            </a:r>
          </a:p>
          <a:p>
            <a:endParaRPr lang="en-US" dirty="0"/>
          </a:p>
          <a:p>
            <a:pPr marL="0" indent="0">
              <a:buNone/>
            </a:pPr>
            <a:r>
              <a:rPr lang="en-US" dirty="0"/>
              <a:t>Ethical considerations:</a:t>
            </a:r>
          </a:p>
          <a:p>
            <a:r>
              <a:rPr lang="en-US" dirty="0"/>
              <a:t>Not all family members need to be tested</a:t>
            </a:r>
          </a:p>
          <a:p>
            <a:pPr lvl="1"/>
            <a:r>
              <a:rPr lang="en-US" b="1" dirty="0"/>
              <a:t>A genetic counselor will provide guidance for tests and informing relatives of their increased risk of being a carrier of a known pathogenic mutation</a:t>
            </a:r>
          </a:p>
          <a:p>
            <a:pPr lvl="1"/>
            <a:r>
              <a:rPr lang="en-US" dirty="0"/>
              <a:t>Testing data will remain permanently in medical records</a:t>
            </a:r>
          </a:p>
          <a:p>
            <a:pPr lvl="1"/>
            <a:r>
              <a:rPr lang="en-US" dirty="0"/>
              <a:t>It is important to have a valid reason for testing (e.g., high risk of disease given inheritance pattern, etc.)</a:t>
            </a:r>
          </a:p>
          <a:p>
            <a:r>
              <a:rPr lang="en-US" dirty="0"/>
              <a:t>Professional recommendations suggest that discussing the reasons to disclose genetic information to at-risk family members prior to genetic testing may address potential barriers to disclosure</a:t>
            </a:r>
          </a:p>
          <a:p>
            <a:r>
              <a:rPr lang="en-US" dirty="0"/>
              <a:t>Following testing, doctors should explain the reasons for sharing information and assist patients who choose to notify at-risk relatives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33</a:t>
            </a:fld>
            <a:endParaRPr lang="en-US" dirty="0"/>
          </a:p>
        </p:txBody>
      </p:sp>
    </p:spTree>
    <p:extLst>
      <p:ext uri="{BB962C8B-B14F-4D97-AF65-F5344CB8AC3E}">
        <p14:creationId xmlns:p14="http://schemas.microsoft.com/office/powerpoint/2010/main" val="172467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Testing</a:t>
            </a:r>
          </a:p>
        </p:txBody>
      </p:sp>
      <p:sp>
        <p:nvSpPr>
          <p:cNvPr id="4" name="Text Placeholder 3"/>
          <p:cNvSpPr>
            <a:spLocks noGrp="1"/>
          </p:cNvSpPr>
          <p:nvPr>
            <p:ph idx="1"/>
          </p:nvPr>
        </p:nvSpPr>
        <p:spPr/>
        <p:txBody>
          <a:bodyPr/>
          <a:lstStyle/>
          <a:p>
            <a:r>
              <a:rPr lang="en-US" altLang="en-US" dirty="0"/>
              <a:t>Preconception or prenatal screening</a:t>
            </a:r>
          </a:p>
          <a:p>
            <a:pPr lvl="1"/>
            <a:r>
              <a:rPr lang="en-US" altLang="en-US" dirty="0"/>
              <a:t>Recommended for autosomal </a:t>
            </a:r>
            <a:r>
              <a:rPr lang="en-US" altLang="en-US" dirty="0">
                <a:solidFill>
                  <a:schemeClr val="bg1">
                    <a:lumMod val="10000"/>
                  </a:schemeClr>
                </a:solidFill>
              </a:rPr>
              <a:t>recessive and specific ethnic group conditions (e.g., SMA, cystic fibrosis)</a:t>
            </a:r>
          </a:p>
          <a:p>
            <a:pPr lvl="1"/>
            <a:r>
              <a:rPr lang="en-US" altLang="en-US" dirty="0">
                <a:solidFill>
                  <a:schemeClr val="bg1">
                    <a:lumMod val="10000"/>
                  </a:schemeClr>
                </a:solidFill>
              </a:rPr>
              <a:t>Preconception is the best time to screen as all family planning options are available without the need to make decisions on a current pregnancy</a:t>
            </a:r>
          </a:p>
          <a:p>
            <a:pPr lvl="1"/>
            <a:r>
              <a:rPr lang="en-US" altLang="en-US" dirty="0">
                <a:solidFill>
                  <a:schemeClr val="bg1">
                    <a:lumMod val="10000"/>
                  </a:schemeClr>
                </a:solidFill>
              </a:rPr>
              <a:t>Testing generally starts with the female and if positive will include the male. </a:t>
            </a:r>
          </a:p>
          <a:p>
            <a:pPr lvl="1"/>
            <a:endParaRPr lang="en-US" altLang="en-US" dirty="0">
              <a:solidFill>
                <a:schemeClr val="bg1">
                  <a:lumMod val="10000"/>
                </a:schemeClr>
              </a:solidFill>
            </a:endParaRPr>
          </a:p>
          <a:p>
            <a:r>
              <a:rPr lang="en-US" altLang="en-US" dirty="0">
                <a:solidFill>
                  <a:schemeClr val="bg1">
                    <a:lumMod val="10000"/>
                  </a:schemeClr>
                </a:solidFill>
              </a:rPr>
              <a:t>Targeted mutation testing </a:t>
            </a:r>
            <a:r>
              <a:rPr lang="en-US" dirty="0">
                <a:solidFill>
                  <a:schemeClr val="bg1">
                    <a:lumMod val="10000"/>
                  </a:schemeClr>
                </a:solidFill>
                <a:latin typeface="Arial" panose="020B0604020202020204" pitchFamily="34" charset="0"/>
                <a:cs typeface="Arial" panose="020B0604020202020204" pitchFamily="34" charset="0"/>
              </a:rPr>
              <a:t>—</a:t>
            </a:r>
            <a:r>
              <a:rPr lang="en-US" altLang="en-US" dirty="0">
                <a:solidFill>
                  <a:schemeClr val="bg1">
                    <a:lumMod val="10000"/>
                  </a:schemeClr>
                </a:solidFill>
              </a:rPr>
              <a:t> Family members tested for known pathogenic mutation</a:t>
            </a:r>
          </a:p>
          <a:p>
            <a:endParaRPr lang="en-US" altLang="en-US" dirty="0">
              <a:solidFill>
                <a:schemeClr val="bg1">
                  <a:lumMod val="10000"/>
                </a:schemeClr>
              </a:solidFill>
            </a:endParaRPr>
          </a:p>
          <a:p>
            <a:r>
              <a:rPr lang="en-US" altLang="en-US" dirty="0">
                <a:solidFill>
                  <a:schemeClr val="bg1">
                    <a:lumMod val="10000"/>
                  </a:schemeClr>
                </a:solidFill>
              </a:rPr>
              <a:t>If both parents are tested, the test can provide information about the risk of having a child with a genetic condition</a:t>
            </a:r>
          </a:p>
          <a:p>
            <a:pPr lvl="0"/>
            <a:endParaRPr lang="en-US" altLang="en-US" dirty="0">
              <a:solidFill>
                <a:schemeClr val="bg1">
                  <a:lumMod val="10000"/>
                </a:schemeClr>
              </a:solidFill>
            </a:endParaRPr>
          </a:p>
          <a:p>
            <a:endParaRPr lang="en-US" dirty="0">
              <a:solidFill>
                <a:schemeClr val="bg1">
                  <a:lumMod val="10000"/>
                </a:schemeClr>
              </a:solidFill>
            </a:endParaRP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34</a:t>
            </a:fld>
            <a:endParaRPr lang="en-US" dirty="0"/>
          </a:p>
        </p:txBody>
      </p:sp>
    </p:spTree>
    <p:extLst>
      <p:ext uri="{BB962C8B-B14F-4D97-AF65-F5344CB8AC3E}">
        <p14:creationId xmlns:p14="http://schemas.microsoft.com/office/powerpoint/2010/main" val="267341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Testing Family Members</a:t>
            </a:r>
          </a:p>
        </p:txBody>
      </p:sp>
      <p:sp>
        <p:nvSpPr>
          <p:cNvPr id="4" name="Text Placeholder 3"/>
          <p:cNvSpPr>
            <a:spLocks noGrp="1"/>
          </p:cNvSpPr>
          <p:nvPr>
            <p:ph idx="1"/>
          </p:nvPr>
        </p:nvSpPr>
        <p:spPr>
          <a:xfrm>
            <a:off x="609600" y="1727397"/>
            <a:ext cx="11380342" cy="4749222"/>
          </a:xfrm>
        </p:spPr>
        <p:txBody>
          <a:bodyPr>
            <a:noAutofit/>
          </a:bodyPr>
          <a:lstStyle/>
          <a:p>
            <a:r>
              <a:rPr lang="en-US" sz="1500" dirty="0"/>
              <a:t>Examining </a:t>
            </a:r>
            <a:r>
              <a:rPr lang="en-US" sz="1500" b="1" dirty="0"/>
              <a:t>affected </a:t>
            </a:r>
            <a:r>
              <a:rPr lang="en-US" sz="1500" dirty="0"/>
              <a:t>relatives who are earlier or later in the course of their NMD relative to the patient can help confirm a patient’s diagnosis</a:t>
            </a:r>
          </a:p>
          <a:p>
            <a:pPr lvl="1"/>
            <a:r>
              <a:rPr lang="en-US" sz="1500" b="1" dirty="0"/>
              <a:t>Testing parents</a:t>
            </a:r>
          </a:p>
          <a:p>
            <a:pPr marL="457200" lvl="1" indent="0">
              <a:buNone/>
            </a:pPr>
            <a:r>
              <a:rPr lang="en-US" sz="1500" dirty="0"/>
              <a:t>In some cases (e.g., myotonic muscular dystrophy), testing of a parent can help establish the diagnosis in an affected child</a:t>
            </a:r>
          </a:p>
          <a:p>
            <a:pPr lvl="1"/>
            <a:r>
              <a:rPr lang="en-US" sz="1500" b="1" dirty="0"/>
              <a:t>Testing siblings and other relatives</a:t>
            </a:r>
          </a:p>
          <a:p>
            <a:pPr marL="457200" lvl="1" indent="0">
              <a:buNone/>
            </a:pPr>
            <a:r>
              <a:rPr lang="en-US" sz="1500" dirty="0"/>
              <a:t>In some cases (e.g., dystrophic myopathies), a genetic or pathologic diagnosis in a sibling or close relative may help establish the diagnosis in a child or adult based on clinical examination and laboratory data, avoiding further invasive testing</a:t>
            </a:r>
          </a:p>
          <a:p>
            <a:pPr marL="0" indent="0">
              <a:buNone/>
            </a:pPr>
            <a:endParaRPr lang="en-US" sz="1500" dirty="0"/>
          </a:p>
          <a:p>
            <a:r>
              <a:rPr lang="en-US" sz="1500" dirty="0"/>
              <a:t>Testing of </a:t>
            </a:r>
            <a:r>
              <a:rPr lang="en-US" sz="1500" b="1" dirty="0"/>
              <a:t>unaffected </a:t>
            </a:r>
            <a:r>
              <a:rPr lang="en-US" sz="1500" dirty="0"/>
              <a:t>family members can also provide important information, including:</a:t>
            </a:r>
          </a:p>
          <a:p>
            <a:pPr lvl="1"/>
            <a:r>
              <a:rPr lang="en-US" sz="1500" dirty="0"/>
              <a:t>Their potential for developing disease</a:t>
            </a:r>
          </a:p>
          <a:p>
            <a:pPr lvl="1"/>
            <a:r>
              <a:rPr lang="en-US" sz="1500" dirty="0"/>
              <a:t>Their status as carriers of the disease allele </a:t>
            </a:r>
          </a:p>
          <a:p>
            <a:pPr lvl="1"/>
            <a:r>
              <a:rPr lang="en-US" sz="1500" dirty="0"/>
              <a:t>Their likelihood of passing disease alleles to the next generation</a:t>
            </a:r>
          </a:p>
          <a:p>
            <a:pPr marL="457200" lvl="1" indent="0">
              <a:buNone/>
            </a:pPr>
            <a:r>
              <a:rPr lang="en-US" sz="1500" b="1" dirty="0"/>
              <a:t>Testing of unaffected family members should occur only after careful consideration of utility and privacy concerns</a:t>
            </a:r>
          </a:p>
          <a:p>
            <a:pPr lvl="1"/>
            <a:endParaRPr lang="en-US" sz="1500" dirty="0"/>
          </a:p>
          <a:p>
            <a:pPr lvl="1"/>
            <a:r>
              <a:rPr lang="en-US" sz="1500" b="1" dirty="0"/>
              <a:t>Testing children</a:t>
            </a:r>
          </a:p>
          <a:p>
            <a:pPr marL="457200" lvl="1" indent="0">
              <a:buNone/>
            </a:pPr>
            <a:r>
              <a:rPr lang="en-US" sz="1500" dirty="0"/>
              <a:t>Unless the hereditary condition affects children, most experts recommend allowing children to make the decision to get tested once they turn 18 years or older, understand the implications of testing, and have been fully informed of the pros and cons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35</a:t>
            </a:fld>
            <a:endParaRPr lang="en-US" dirty="0"/>
          </a:p>
        </p:txBody>
      </p:sp>
    </p:spTree>
    <p:extLst>
      <p:ext uri="{BB962C8B-B14F-4D97-AF65-F5344CB8AC3E}">
        <p14:creationId xmlns:p14="http://schemas.microsoft.com/office/powerpoint/2010/main" val="1313426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Genetic Information Nondiscrimination Act (GINA)</a:t>
            </a:r>
          </a:p>
        </p:txBody>
      </p:sp>
      <p:sp>
        <p:nvSpPr>
          <p:cNvPr id="4" name="Text Placeholder 3"/>
          <p:cNvSpPr>
            <a:spLocks noGrp="1"/>
          </p:cNvSpPr>
          <p:nvPr>
            <p:ph idx="1"/>
          </p:nvPr>
        </p:nvSpPr>
        <p:spPr>
          <a:xfrm>
            <a:off x="609600" y="1620982"/>
            <a:ext cx="10972800" cy="4735368"/>
          </a:xfrm>
        </p:spPr>
        <p:txBody>
          <a:bodyPr>
            <a:normAutofit lnSpcReduction="10000"/>
          </a:bodyPr>
          <a:lstStyle/>
          <a:p>
            <a:r>
              <a:rPr lang="en-US" sz="1400" dirty="0"/>
              <a:t>GINA </a:t>
            </a:r>
            <a:r>
              <a:rPr lang="en-US" sz="1500" dirty="0"/>
              <a:t>is a federal law passed in 2008 that protects individuals from the misuse of genetic information (i.e., genetic discrimination) in health insurance and employment. GINA has two parts: </a:t>
            </a:r>
          </a:p>
          <a:p>
            <a:pPr lvl="1"/>
            <a:r>
              <a:rPr lang="en-US" sz="1500" dirty="0"/>
              <a:t>Title I prohibits genetic discrimination in health insurance</a:t>
            </a:r>
          </a:p>
          <a:p>
            <a:pPr lvl="1"/>
            <a:r>
              <a:rPr lang="en-US" sz="1500" dirty="0"/>
              <a:t>Title II prohibits genetic discrimination in employment</a:t>
            </a:r>
          </a:p>
          <a:p>
            <a:endParaRPr lang="en-US" sz="1500" dirty="0"/>
          </a:p>
          <a:p>
            <a:r>
              <a:rPr lang="en-US" sz="1500" dirty="0"/>
              <a:t>The information protected by GINA includes:</a:t>
            </a:r>
          </a:p>
          <a:p>
            <a:pPr lvl="1"/>
            <a:r>
              <a:rPr lang="en-US" sz="1500" dirty="0"/>
              <a:t>Family health history</a:t>
            </a:r>
          </a:p>
          <a:p>
            <a:pPr lvl="1"/>
            <a:r>
              <a:rPr lang="en-US" sz="1500" dirty="0"/>
              <a:t>Results of genetic tests</a:t>
            </a:r>
          </a:p>
          <a:p>
            <a:pPr lvl="1"/>
            <a:r>
              <a:rPr lang="en-US" sz="1500" dirty="0"/>
              <a:t>Use of genetic counseling and other genetic services</a:t>
            </a:r>
          </a:p>
          <a:p>
            <a:pPr lvl="1"/>
            <a:r>
              <a:rPr lang="en-US" sz="1500" dirty="0"/>
              <a:t>Participation in genetic research</a:t>
            </a:r>
            <a:endParaRPr lang="en-US" sz="1500" b="1" dirty="0"/>
          </a:p>
          <a:p>
            <a:endParaRPr lang="en-US" sz="1500" dirty="0"/>
          </a:p>
          <a:p>
            <a:r>
              <a:rPr lang="en-US" sz="1500" dirty="0"/>
              <a:t>GINA’s protections allow patients to talk openly about family health history with healthcare providers and use genetic testing to learn about health risks without fear of genetic discrimination</a:t>
            </a:r>
          </a:p>
          <a:p>
            <a:endParaRPr lang="en-US" sz="1500" dirty="0"/>
          </a:p>
          <a:p>
            <a:r>
              <a:rPr lang="en-US" sz="1500" dirty="0"/>
              <a:t>GINA and other laws do not protect people from genetic discrimination in the following cases:</a:t>
            </a:r>
          </a:p>
          <a:p>
            <a:pPr lvl="1"/>
            <a:r>
              <a:rPr lang="en-US" sz="1500" dirty="0"/>
              <a:t>At an employer that has fewer than 15 employees</a:t>
            </a:r>
          </a:p>
          <a:p>
            <a:pPr lvl="1"/>
            <a:r>
              <a:rPr lang="en-US" sz="1500" dirty="0"/>
              <a:t>People in the US military or others receiving health benefits through the Veterans Health Administration or Indian Health Service </a:t>
            </a:r>
          </a:p>
          <a:p>
            <a:pPr lvl="1"/>
            <a:r>
              <a:rPr lang="en-US" sz="1500" dirty="0"/>
              <a:t>When buying other insurance types, such as life, disability, or long-term care</a:t>
            </a:r>
            <a:endParaRPr lang="en-US" sz="1000" dirty="0"/>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36</a:t>
            </a:fld>
            <a:endParaRPr lang="en-US" dirty="0"/>
          </a:p>
        </p:txBody>
      </p:sp>
    </p:spTree>
    <p:extLst>
      <p:ext uri="{BB962C8B-B14F-4D97-AF65-F5344CB8AC3E}">
        <p14:creationId xmlns:p14="http://schemas.microsoft.com/office/powerpoint/2010/main" val="431008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Genetic Professional</a:t>
            </a:r>
          </a:p>
        </p:txBody>
      </p:sp>
      <p:sp>
        <p:nvSpPr>
          <p:cNvPr id="4" name="Text Placeholder 3"/>
          <p:cNvSpPr>
            <a:spLocks noGrp="1"/>
          </p:cNvSpPr>
          <p:nvPr>
            <p:ph idx="1"/>
          </p:nvPr>
        </p:nvSpPr>
        <p:spPr>
          <a:xfrm>
            <a:off x="609600" y="1620982"/>
            <a:ext cx="10972800" cy="4735368"/>
          </a:xfrm>
        </p:spPr>
        <p:txBody>
          <a:bodyPr>
            <a:normAutofit lnSpcReduction="10000"/>
          </a:bodyPr>
          <a:lstStyle/>
          <a:p>
            <a:r>
              <a:rPr lang="en-US" dirty="0"/>
              <a:t>To learn about the genetics of a particular neuromuscular disorder, a specialist can be consulted</a:t>
            </a:r>
          </a:p>
          <a:p>
            <a:endParaRPr lang="en-US" dirty="0"/>
          </a:p>
          <a:p>
            <a:r>
              <a:rPr lang="en-US" dirty="0"/>
              <a:t>The patient’s treating physician can generally refer the patient to a geneticist, genetic counselor, or other knowledgeable healthcare professional for testing and information</a:t>
            </a:r>
          </a:p>
          <a:p>
            <a:endParaRPr lang="en-US" dirty="0"/>
          </a:p>
          <a:p>
            <a:r>
              <a:rPr lang="en-US" dirty="0"/>
              <a:t>MDA-supported Care Centers can connect patients to genetic specialists</a:t>
            </a:r>
          </a:p>
          <a:p>
            <a:endParaRPr lang="en-US" dirty="0"/>
          </a:p>
          <a:p>
            <a:r>
              <a:rPr lang="en-US" dirty="0"/>
              <a:t>Other resources include: </a:t>
            </a:r>
          </a:p>
          <a:p>
            <a:pPr lvl="1"/>
            <a:r>
              <a:rPr lang="en-US" dirty="0"/>
              <a:t>National Society of Genetic Counselors: </a:t>
            </a:r>
            <a:r>
              <a:rPr lang="en-US" dirty="0">
                <a:hlinkClick r:id="rId3"/>
              </a:rPr>
              <a:t>https://www.nsgc.org/</a:t>
            </a:r>
            <a:endParaRPr lang="en-US" dirty="0"/>
          </a:p>
          <a:p>
            <a:pPr lvl="1"/>
            <a:r>
              <a:rPr lang="en-US" dirty="0"/>
              <a:t>Genetic Alliance: </a:t>
            </a:r>
            <a:r>
              <a:rPr lang="en-US" dirty="0">
                <a:hlinkClick r:id="rId4"/>
              </a:rPr>
              <a:t>http://www.geneticalliance.org/</a:t>
            </a:r>
            <a:endParaRPr lang="en-US" dirty="0"/>
          </a:p>
          <a:p>
            <a:pPr lvl="1"/>
            <a:r>
              <a:rPr lang="en-US" dirty="0"/>
              <a:t>American College of Medical Genetics and Genomics: Find a Genetic Service: </a:t>
            </a:r>
            <a:r>
              <a:rPr lang="en-US" dirty="0">
                <a:hlinkClick r:id="rId5"/>
              </a:rPr>
              <a:t>https://www.acmg.net/ACMG/Genetic_Services_Directory_Search.aspx</a:t>
            </a:r>
            <a:endParaRPr lang="en-US" dirty="0"/>
          </a:p>
          <a:p>
            <a:endParaRPr lang="en-US" dirty="0"/>
          </a:p>
          <a:p>
            <a:r>
              <a:rPr lang="en-US" dirty="0"/>
              <a:t>Testing should be ordered from accredited laboratories, such as those that have received Clinical Laboratory Improvement Amendments (CLIA) certification in the United States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37</a:t>
            </a:fld>
            <a:endParaRPr lang="en-US" dirty="0"/>
          </a:p>
        </p:txBody>
      </p:sp>
    </p:spTree>
    <p:extLst>
      <p:ext uri="{BB962C8B-B14F-4D97-AF65-F5344CB8AC3E}">
        <p14:creationId xmlns:p14="http://schemas.microsoft.com/office/powerpoint/2010/main" val="1430368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E00E4A-8B18-488C-A30C-342F3D2A6E9F}"/>
              </a:ext>
            </a:extLst>
          </p:cNvPr>
          <p:cNvSpPr>
            <a:spLocks noGrp="1"/>
          </p:cNvSpPr>
          <p:nvPr>
            <p:ph type="body" sz="quarter" idx="10"/>
          </p:nvPr>
        </p:nvSpPr>
        <p:spPr/>
        <p:txBody>
          <a:bodyPr/>
          <a:lstStyle/>
          <a:p>
            <a:endParaRPr lang="en-US" dirty="0"/>
          </a:p>
          <a:p>
            <a:endParaRPr lang="en-US" dirty="0"/>
          </a:p>
          <a:p>
            <a:endParaRPr lang="en-US" dirty="0"/>
          </a:p>
        </p:txBody>
      </p:sp>
      <p:sp>
        <p:nvSpPr>
          <p:cNvPr id="23" name="Text Placeholder 22">
            <a:extLst>
              <a:ext uri="{FF2B5EF4-FFF2-40B4-BE49-F238E27FC236}">
                <a16:creationId xmlns:a16="http://schemas.microsoft.com/office/drawing/2014/main" id="{F73F6FF6-C8D2-7946-BF68-33AE9C26A598}"/>
              </a:ext>
            </a:extLst>
          </p:cNvPr>
          <p:cNvSpPr>
            <a:spLocks noGrp="1"/>
          </p:cNvSpPr>
          <p:nvPr>
            <p:ph type="body"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DB5E779C-C419-454E-9BAE-B8D10AC6B3AA}"/>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F912F-1C8C-4406-A72D-DDC68CC735EB}"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895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Cumulative Number of Genes Known to Be Associated With NMDs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4</a:t>
            </a:fld>
            <a:endParaRPr lang="en-US" dirty="0"/>
          </a:p>
        </p:txBody>
      </p:sp>
      <p:sp>
        <p:nvSpPr>
          <p:cNvPr id="4" name="Text Placeholder 3"/>
          <p:cNvSpPr>
            <a:spLocks noGrp="1"/>
          </p:cNvSpPr>
          <p:nvPr>
            <p:ph type="body" sz="quarter" idx="4294967295"/>
          </p:nvPr>
        </p:nvSpPr>
        <p:spPr>
          <a:xfrm>
            <a:off x="0" y="1584325"/>
            <a:ext cx="11049000" cy="4511675"/>
          </a:xfrm>
        </p:spPr>
        <p:txBody>
          <a:bodyPr/>
          <a:lstStyle/>
          <a:p>
            <a:pPr marL="0" indent="0">
              <a:buNone/>
            </a:pPr>
            <a:r>
              <a:rPr lang="en-US" sz="1400" dirty="0"/>
              <a:t>Hundreds of genes have already been associated with neuromuscular disease.</a:t>
            </a:r>
            <a:r>
              <a:rPr lang="en-US" sz="1400" baseline="30000" dirty="0"/>
              <a:t>1</a:t>
            </a:r>
          </a:p>
          <a:p>
            <a:endParaRPr lang="en-US" dirty="0"/>
          </a:p>
        </p:txBody>
      </p:sp>
      <p:pic>
        <p:nvPicPr>
          <p:cNvPr id="8" name="Picture 7">
            <a:extLst>
              <a:ext uri="{FF2B5EF4-FFF2-40B4-BE49-F238E27FC236}">
                <a16:creationId xmlns:a16="http://schemas.microsoft.com/office/drawing/2014/main" id="{C745DE5C-2EC1-024D-A524-5A4E313046D6}"/>
              </a:ext>
            </a:extLst>
          </p:cNvPr>
          <p:cNvPicPr>
            <a:picLocks noChangeAspect="1"/>
          </p:cNvPicPr>
          <p:nvPr/>
        </p:nvPicPr>
        <p:blipFill>
          <a:blip r:embed="rId3"/>
          <a:stretch>
            <a:fillRect/>
          </a:stretch>
        </p:blipFill>
        <p:spPr>
          <a:xfrm>
            <a:off x="609600" y="1947711"/>
            <a:ext cx="10114141" cy="4462659"/>
          </a:xfrm>
          <a:prstGeom prst="rect">
            <a:avLst/>
          </a:prstGeom>
        </p:spPr>
      </p:pic>
      <p:sp>
        <p:nvSpPr>
          <p:cNvPr id="9" name="TextBox 8">
            <a:extLst>
              <a:ext uri="{FF2B5EF4-FFF2-40B4-BE49-F238E27FC236}">
                <a16:creationId xmlns:a16="http://schemas.microsoft.com/office/drawing/2014/main" id="{5FED5393-F997-C845-8D3D-EFFEE34EC0FF}"/>
              </a:ext>
            </a:extLst>
          </p:cNvPr>
          <p:cNvSpPr txBox="1"/>
          <p:nvPr/>
        </p:nvSpPr>
        <p:spPr>
          <a:xfrm>
            <a:off x="7499231" y="5712992"/>
            <a:ext cx="4083169" cy="461665"/>
          </a:xfrm>
          <a:prstGeom prst="rect">
            <a:avLst/>
          </a:prstGeom>
          <a:noFill/>
        </p:spPr>
        <p:txBody>
          <a:bodyPr wrap="none" rtlCol="0">
            <a:spAutoFit/>
          </a:bodyPr>
          <a:lstStyle/>
          <a:p>
            <a:r>
              <a:rPr lang="en-US" sz="2400" b="1" dirty="0">
                <a:solidFill>
                  <a:schemeClr val="accent3">
                    <a:lumMod val="50000"/>
                  </a:schemeClr>
                </a:solidFill>
              </a:rPr>
              <a:t>535 different genes to date</a:t>
            </a:r>
          </a:p>
        </p:txBody>
      </p:sp>
    </p:spTree>
    <p:extLst>
      <p:ext uri="{BB962C8B-B14F-4D97-AF65-F5344CB8AC3E}">
        <p14:creationId xmlns:p14="http://schemas.microsoft.com/office/powerpoint/2010/main" val="304023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24F5-2B53-420D-AC9B-011DE2394ECE}"/>
              </a:ext>
            </a:extLst>
          </p:cNvPr>
          <p:cNvSpPr>
            <a:spLocks noGrp="1"/>
          </p:cNvSpPr>
          <p:nvPr>
            <p:ph type="title"/>
          </p:nvPr>
        </p:nvSpPr>
        <p:spPr/>
        <p:txBody>
          <a:bodyPr/>
          <a:lstStyle/>
          <a:p>
            <a:r>
              <a:rPr lang="en-US" dirty="0"/>
              <a:t>Importance of Genetic Testing for NMD</a:t>
            </a:r>
          </a:p>
        </p:txBody>
      </p:sp>
      <p:sp>
        <p:nvSpPr>
          <p:cNvPr id="4" name="Slide Number Placeholder 3">
            <a:extLst>
              <a:ext uri="{FF2B5EF4-FFF2-40B4-BE49-F238E27FC236}">
                <a16:creationId xmlns:a16="http://schemas.microsoft.com/office/drawing/2014/main" id="{6E0B1DC1-F035-4743-AC58-728B59DBDF29}"/>
              </a:ext>
            </a:extLst>
          </p:cNvPr>
          <p:cNvSpPr>
            <a:spLocks noGrp="1"/>
          </p:cNvSpPr>
          <p:nvPr>
            <p:ph type="sldNum" sz="quarter" idx="4294967295"/>
          </p:nvPr>
        </p:nvSpPr>
        <p:spPr>
          <a:xfrm>
            <a:off x="9448800" y="6356350"/>
            <a:ext cx="2743200" cy="365125"/>
          </a:xfrm>
        </p:spPr>
        <p:txBody>
          <a:bodyPr/>
          <a:lstStyle/>
          <a:p>
            <a:fld id="{103F912F-1C8C-4406-A72D-DDC68CC735EB}" type="slidenum">
              <a:rPr lang="en-US" smtClean="0"/>
              <a:pPr/>
              <a:t>5</a:t>
            </a:fld>
            <a:endParaRPr lang="en-US" dirty="0"/>
          </a:p>
        </p:txBody>
      </p:sp>
      <p:grpSp>
        <p:nvGrpSpPr>
          <p:cNvPr id="18" name="Group 17">
            <a:extLst>
              <a:ext uri="{FF2B5EF4-FFF2-40B4-BE49-F238E27FC236}">
                <a16:creationId xmlns:a16="http://schemas.microsoft.com/office/drawing/2014/main" id="{5698009C-FE59-3748-8478-4DB60FF07F0D}"/>
              </a:ext>
            </a:extLst>
          </p:cNvPr>
          <p:cNvGrpSpPr/>
          <p:nvPr/>
        </p:nvGrpSpPr>
        <p:grpSpPr>
          <a:xfrm>
            <a:off x="542302" y="1669885"/>
            <a:ext cx="11273647" cy="1639109"/>
            <a:chOff x="7002745" y="568853"/>
            <a:chExt cx="7202288" cy="2255467"/>
          </a:xfrm>
        </p:grpSpPr>
        <p:sp>
          <p:nvSpPr>
            <p:cNvPr id="10" name="Freeform 9">
              <a:extLst>
                <a:ext uri="{FF2B5EF4-FFF2-40B4-BE49-F238E27FC236}">
                  <a16:creationId xmlns:a16="http://schemas.microsoft.com/office/drawing/2014/main" id="{8FCC08C3-B80A-0046-B049-EBDF08331EF6}"/>
                </a:ext>
              </a:extLst>
            </p:cNvPr>
            <p:cNvSpPr/>
            <p:nvPr/>
          </p:nvSpPr>
          <p:spPr>
            <a:xfrm>
              <a:off x="9003113" y="855196"/>
              <a:ext cx="5201920" cy="168278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Shorten diagnostic odyssey – rule out other diseases, confirm suspected diagnosis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Alleviate the need for invasive and painful procedures such as muscle biopsy</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Improve the psychological impact on patients and family members by confirming the diagnosis </a:t>
              </a:r>
            </a:p>
            <a:p>
              <a:pPr marL="114300" lvl="1" indent="-114300" defTabSz="622300">
                <a:lnSpc>
                  <a:spcPct val="90000"/>
                </a:lnSpc>
                <a:spcBef>
                  <a:spcPct val="0"/>
                </a:spcBef>
                <a:spcAft>
                  <a:spcPct val="15000"/>
                </a:spcAft>
                <a:buFontTx/>
                <a:buChar char="•"/>
              </a:pPr>
              <a:r>
                <a:rPr lang="en-US" sz="1400" dirty="0">
                  <a:latin typeface="Arial" panose="020B0604020202020204" pitchFamily="34" charset="0"/>
                  <a:cs typeface="Arial" panose="020B0604020202020204" pitchFamily="34" charset="0"/>
                </a:rPr>
                <a:t>Mitigate costs by preventing unnecessary procedures and treatments</a:t>
              </a:r>
            </a:p>
          </p:txBody>
        </p:sp>
        <p:sp>
          <p:nvSpPr>
            <p:cNvPr id="11" name="Freeform 10">
              <a:extLst>
                <a:ext uri="{FF2B5EF4-FFF2-40B4-BE49-F238E27FC236}">
                  <a16:creationId xmlns:a16="http://schemas.microsoft.com/office/drawing/2014/main" id="{CDC36452-2C22-9F41-9A3E-A22F1E73F9B1}"/>
                </a:ext>
              </a:extLst>
            </p:cNvPr>
            <p:cNvSpPr/>
            <p:nvPr/>
          </p:nvSpPr>
          <p:spPr>
            <a:xfrm>
              <a:off x="7002745" y="568853"/>
              <a:ext cx="2019333" cy="2255467"/>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a:solidFill>
              <a:schemeClr val="accent1">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7165" tIns="146205" rIns="207165" bIns="146205" numCol="1" spcCol="1270" anchor="ctr" anchorCtr="0">
              <a:noAutofit/>
            </a:bodyPr>
            <a:lstStyle/>
            <a:p>
              <a:pPr marL="0" lvl="0" indent="0" defTabSz="14224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Help establish a diagnosis</a:t>
              </a:r>
            </a:p>
          </p:txBody>
        </p:sp>
      </p:grpSp>
      <p:grpSp>
        <p:nvGrpSpPr>
          <p:cNvPr id="19" name="Group 18">
            <a:extLst>
              <a:ext uri="{FF2B5EF4-FFF2-40B4-BE49-F238E27FC236}">
                <a16:creationId xmlns:a16="http://schemas.microsoft.com/office/drawing/2014/main" id="{6CF1A98D-2C02-B24A-928D-6D5C30DB2514}"/>
              </a:ext>
            </a:extLst>
          </p:cNvPr>
          <p:cNvGrpSpPr/>
          <p:nvPr/>
        </p:nvGrpSpPr>
        <p:grpSpPr>
          <a:xfrm>
            <a:off x="542302" y="3418743"/>
            <a:ext cx="11273647" cy="1387704"/>
            <a:chOff x="7002746" y="2489727"/>
            <a:chExt cx="7202287" cy="1909526"/>
          </a:xfrm>
        </p:grpSpPr>
        <p:sp>
          <p:nvSpPr>
            <p:cNvPr id="12" name="Freeform 11">
              <a:extLst>
                <a:ext uri="{FF2B5EF4-FFF2-40B4-BE49-F238E27FC236}">
                  <a16:creationId xmlns:a16="http://schemas.microsoft.com/office/drawing/2014/main" id="{5EB96029-054A-A641-8AA4-AB5D94E0B4BF}"/>
                </a:ext>
              </a:extLst>
            </p:cNvPr>
            <p:cNvSpPr/>
            <p:nvPr/>
          </p:nvSpPr>
          <p:spPr>
            <a:xfrm>
              <a:off x="9003113" y="2657463"/>
              <a:ext cx="5201920" cy="1492592"/>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Provide a prognosis – i.e., </a:t>
              </a:r>
              <a:r>
                <a:rPr lang="en-US" sz="1400" dirty="0">
                  <a:latin typeface="Arial" panose="020B0604020202020204" pitchFamily="34" charset="0"/>
                  <a:cs typeface="Arial" panose="020B0604020202020204" pitchFamily="34" charset="0"/>
                </a:rPr>
                <a:t>i</a:t>
              </a:r>
              <a:r>
                <a:rPr lang="en-US" sz="1400" kern="1200" dirty="0">
                  <a:latin typeface="Arial" panose="020B0604020202020204" pitchFamily="34" charset="0"/>
                  <a:cs typeface="Arial" panose="020B0604020202020204" pitchFamily="34" charset="0"/>
                </a:rPr>
                <a:t>ndicate expected severity of disease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Identify patients eligible for treatments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Guide treatment plan</a:t>
              </a:r>
            </a:p>
            <a:p>
              <a:pPr marL="114300" lvl="1" indent="-114300" defTabSz="622300">
                <a:lnSpc>
                  <a:spcPct val="90000"/>
                </a:lnSpc>
                <a:spcBef>
                  <a:spcPct val="0"/>
                </a:spcBef>
                <a:spcAft>
                  <a:spcPct val="15000"/>
                </a:spcAft>
                <a:buFontTx/>
                <a:buChar char="•"/>
              </a:pPr>
              <a:r>
                <a:rPr lang="en-US" sz="1400" dirty="0">
                  <a:latin typeface="Arial" panose="020B0604020202020204" pitchFamily="34" charset="0"/>
                  <a:cs typeface="Arial" panose="020B0604020202020204" pitchFamily="34" charset="0"/>
                </a:rPr>
                <a:t>Identify patients eligible for clinical trials</a:t>
              </a:r>
            </a:p>
          </p:txBody>
        </p:sp>
        <p:sp>
          <p:nvSpPr>
            <p:cNvPr id="13" name="Freeform 12">
              <a:extLst>
                <a:ext uri="{FF2B5EF4-FFF2-40B4-BE49-F238E27FC236}">
                  <a16:creationId xmlns:a16="http://schemas.microsoft.com/office/drawing/2014/main" id="{48E400BA-5ADB-8248-B607-9D0D415FE2D9}"/>
                </a:ext>
              </a:extLst>
            </p:cNvPr>
            <p:cNvSpPr/>
            <p:nvPr/>
          </p:nvSpPr>
          <p:spPr>
            <a:xfrm>
              <a:off x="7002746" y="2489727"/>
              <a:ext cx="2019334" cy="1909526"/>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a:solidFill>
              <a:schemeClr val="accent1">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7165" tIns="146205" rIns="207165" bIns="146205" numCol="1" spcCol="1270" anchor="ctr" anchorCtr="0">
              <a:noAutofit/>
            </a:bodyPr>
            <a:lstStyle/>
            <a:p>
              <a:pPr marL="0" lvl="0" indent="0" defTabSz="14224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Help with disease management</a:t>
              </a:r>
            </a:p>
          </p:txBody>
        </p:sp>
      </p:grpSp>
      <p:grpSp>
        <p:nvGrpSpPr>
          <p:cNvPr id="14" name="Group 13">
            <a:extLst>
              <a:ext uri="{FF2B5EF4-FFF2-40B4-BE49-F238E27FC236}">
                <a16:creationId xmlns:a16="http://schemas.microsoft.com/office/drawing/2014/main" id="{B89B3CD6-9590-5B45-9394-EFE4341DF0F4}"/>
              </a:ext>
            </a:extLst>
          </p:cNvPr>
          <p:cNvGrpSpPr/>
          <p:nvPr/>
        </p:nvGrpSpPr>
        <p:grpSpPr>
          <a:xfrm>
            <a:off x="542302" y="4941181"/>
            <a:ext cx="11303331" cy="1015238"/>
            <a:chOff x="7002746" y="2402417"/>
            <a:chExt cx="7958880" cy="1397001"/>
          </a:xfrm>
        </p:grpSpPr>
        <p:sp>
          <p:nvSpPr>
            <p:cNvPr id="21" name="Freeform 20">
              <a:extLst>
                <a:ext uri="{FF2B5EF4-FFF2-40B4-BE49-F238E27FC236}">
                  <a16:creationId xmlns:a16="http://schemas.microsoft.com/office/drawing/2014/main" id="{790C2274-172B-E94B-97BB-3980B27DA487}"/>
                </a:ext>
              </a:extLst>
            </p:cNvPr>
            <p:cNvSpPr/>
            <p:nvPr/>
          </p:nvSpPr>
          <p:spPr>
            <a:xfrm>
              <a:off x="9228347" y="2613205"/>
              <a:ext cx="5733279" cy="975426"/>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94866" rIns="121536" bIns="94866"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Guide the testing of relatives</a:t>
              </a:r>
            </a:p>
            <a:p>
              <a:pPr marL="114300" lvl="1" indent="-114300" algn="l" defTabSz="622300">
                <a:lnSpc>
                  <a:spcPct val="90000"/>
                </a:lnSpc>
                <a:spcBef>
                  <a:spcPct val="0"/>
                </a:spcBef>
                <a:spcAft>
                  <a:spcPct val="15000"/>
                </a:spcAft>
                <a:buChar char="•"/>
              </a:pPr>
              <a:r>
                <a:rPr lang="en-US" sz="1400" dirty="0">
                  <a:latin typeface="Arial" panose="020B0604020202020204" pitchFamily="34" charset="0"/>
                  <a:cs typeface="Arial" panose="020B0604020202020204" pitchFamily="34" charset="0"/>
                </a:rPr>
                <a:t>Assist with decisions regarding family planning</a:t>
              </a:r>
            </a:p>
          </p:txBody>
        </p:sp>
        <p:sp>
          <p:nvSpPr>
            <p:cNvPr id="22" name="Freeform 21">
              <a:extLst>
                <a:ext uri="{FF2B5EF4-FFF2-40B4-BE49-F238E27FC236}">
                  <a16:creationId xmlns:a16="http://schemas.microsoft.com/office/drawing/2014/main" id="{586F7CA7-7EDC-D449-950D-F38DCE270A6A}"/>
                </a:ext>
              </a:extLst>
            </p:cNvPr>
            <p:cNvSpPr/>
            <p:nvPr/>
          </p:nvSpPr>
          <p:spPr>
            <a:xfrm>
              <a:off x="7002746" y="2402417"/>
              <a:ext cx="2225601" cy="1397001"/>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a:solidFill>
              <a:schemeClr val="accent1">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7165" tIns="146205" rIns="207165" bIns="146205" numCol="1" spcCol="1270" anchor="ctr" anchorCtr="0">
              <a:noAutofit/>
            </a:bodyPr>
            <a:lstStyle/>
            <a:p>
              <a:pPr marL="0" lvl="0" indent="0" defTabSz="1422400">
                <a:lnSpc>
                  <a:spcPct val="90000"/>
                </a:lnSpc>
                <a:spcBef>
                  <a:spcPct val="0"/>
                </a:spcBef>
                <a:spcAft>
                  <a:spcPct val="35000"/>
                </a:spcAft>
                <a:buNone/>
              </a:pPr>
              <a:r>
                <a:rPr lang="en-US" sz="2400" dirty="0">
                  <a:latin typeface="Arial" panose="020B0604020202020204" pitchFamily="34" charset="0"/>
                  <a:cs typeface="Arial" panose="020B0604020202020204" pitchFamily="34" charset="0"/>
                </a:rPr>
                <a:t>Effects on family members</a:t>
              </a:r>
              <a:endParaRPr lang="en-US" sz="2400" kern="1200" dirty="0">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E8755A6A-58C3-1849-9675-A0F2E03BAF7B}"/>
              </a:ext>
            </a:extLst>
          </p:cNvPr>
          <p:cNvSpPr/>
          <p:nvPr/>
        </p:nvSpPr>
        <p:spPr>
          <a:xfrm>
            <a:off x="542302" y="6065283"/>
            <a:ext cx="2052165" cy="276999"/>
          </a:xfrm>
          <a:prstGeom prst="rect">
            <a:avLst/>
          </a:prstGeom>
        </p:spPr>
        <p:txBody>
          <a:bodyPr wrap="none">
            <a:spAutoFit/>
          </a:bodyPr>
          <a:lstStyle/>
          <a:p>
            <a:r>
              <a:rPr lang="en-US" sz="1200" dirty="0" err="1">
                <a:latin typeface="Arial" panose="020B0604020202020204" pitchFamily="34" charset="0"/>
                <a:cs typeface="Arial" panose="020B0604020202020204" pitchFamily="34" charset="0"/>
              </a:rPr>
              <a:t>Kasserdijan</a:t>
            </a:r>
            <a:r>
              <a:rPr lang="en-US" sz="1200" dirty="0">
                <a:latin typeface="Arial" panose="020B0604020202020204" pitchFamily="34" charset="0"/>
                <a:cs typeface="Arial" panose="020B0604020202020204" pitchFamily="34" charset="0"/>
              </a:rPr>
              <a:t> CD, et al. 2016</a:t>
            </a:r>
          </a:p>
        </p:txBody>
      </p:sp>
    </p:spTree>
    <p:extLst>
      <p:ext uri="{BB962C8B-B14F-4D97-AF65-F5344CB8AC3E}">
        <p14:creationId xmlns:p14="http://schemas.microsoft.com/office/powerpoint/2010/main" val="355985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Types of Available Genetic Tests</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6</a:t>
            </a:fld>
            <a:endParaRPr lang="en-US" dirty="0"/>
          </a:p>
        </p:txBody>
      </p:sp>
      <p:sp>
        <p:nvSpPr>
          <p:cNvPr id="4" name="Text Placeholder 3"/>
          <p:cNvSpPr>
            <a:spLocks noGrp="1"/>
          </p:cNvSpPr>
          <p:nvPr>
            <p:ph type="body" sz="quarter" idx="4294967295"/>
          </p:nvPr>
        </p:nvSpPr>
        <p:spPr>
          <a:xfrm>
            <a:off x="932727" y="2030413"/>
            <a:ext cx="4416425" cy="4065587"/>
          </a:xfrm>
        </p:spPr>
        <p:txBody>
          <a:bodyPr>
            <a:normAutofit fontScale="92500"/>
          </a:bodyPr>
          <a:lstStyle/>
          <a:p>
            <a:pPr>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Single gene test</a:t>
            </a:r>
          </a:p>
          <a:p>
            <a:pPr>
              <a:lnSpc>
                <a:spcPct val="100000"/>
              </a:lnSpc>
              <a:spcBef>
                <a:spcPts val="0"/>
              </a:spcBef>
            </a:pPr>
            <a:endParaRPr lang="en-US" sz="1800"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Neuromuscular-associated gene panels</a:t>
            </a:r>
          </a:p>
          <a:p>
            <a:pPr>
              <a:lnSpc>
                <a:spcPct val="100000"/>
              </a:lnSpc>
              <a:spcBef>
                <a:spcPts val="0"/>
              </a:spcBef>
            </a:pPr>
            <a:endParaRPr lang="en-US" sz="1800"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Specific mutation test in a specified gene</a:t>
            </a:r>
          </a:p>
          <a:p>
            <a:pPr>
              <a:lnSpc>
                <a:spcPct val="100000"/>
              </a:lnSpc>
              <a:spcBef>
                <a:spcPts val="0"/>
              </a:spcBef>
            </a:pPr>
            <a:endParaRPr lang="en-US" sz="1800"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en-US" sz="1800" dirty="0">
              <a:solidFill>
                <a:schemeClr val="tx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Next-generation sequencing (NGS) — Enables efficient and affordable detection of genetic contributors to disease</a:t>
            </a:r>
          </a:p>
          <a:p>
            <a:pPr lvl="1">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Whole exome sequencing (WES)</a:t>
            </a:r>
          </a:p>
          <a:p>
            <a:pPr lvl="1">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Whole genome sequencing (WGS)</a:t>
            </a:r>
          </a:p>
          <a:p>
            <a:pPr lvl="1">
              <a:lnSpc>
                <a:spcPct val="100000"/>
              </a:lnSpc>
              <a:spcBef>
                <a:spcPts val="0"/>
              </a:spcBef>
            </a:pPr>
            <a:r>
              <a:rPr lang="en-US" sz="1800" dirty="0">
                <a:solidFill>
                  <a:schemeClr val="tx1">
                    <a:lumMod val="50000"/>
                  </a:schemeClr>
                </a:solidFill>
                <a:latin typeface="Arial" panose="020B0604020202020204" pitchFamily="34" charset="0"/>
                <a:cs typeface="Arial" panose="020B0604020202020204" pitchFamily="34" charset="0"/>
              </a:rPr>
              <a:t>RNA sequencing (RNA-seq)</a:t>
            </a:r>
          </a:p>
          <a:p>
            <a:pPr lvl="1">
              <a:lnSpc>
                <a:spcPct val="100000"/>
              </a:lnSpc>
              <a:spcBef>
                <a:spcPts val="0"/>
              </a:spcBef>
            </a:pPr>
            <a:endParaRPr lang="en-US" sz="1800" dirty="0">
              <a:solidFill>
                <a:schemeClr val="tx1">
                  <a:lumMod val="50000"/>
                </a:schemeClr>
              </a:solidFill>
              <a:latin typeface="Arial" panose="020B0604020202020204" pitchFamily="34" charset="0"/>
              <a:cs typeface="Arial" panose="020B0604020202020204" pitchFamily="34" charset="0"/>
            </a:endParaRPr>
          </a:p>
          <a:p>
            <a:endParaRPr lang="en-US" sz="4000" dirty="0">
              <a:solidFill>
                <a:schemeClr val="tx1">
                  <a:lumMod val="50000"/>
                </a:schemeClr>
              </a:solidFill>
              <a:latin typeface="Arial" panose="020B0604020202020204" pitchFamily="34" charset="0"/>
              <a:cs typeface="Arial" panose="020B0604020202020204" pitchFamily="34" charset="0"/>
            </a:endParaRPr>
          </a:p>
          <a:p>
            <a:pPr lvl="1"/>
            <a:endParaRPr lang="en-US" sz="1800" dirty="0">
              <a:solidFill>
                <a:schemeClr val="tx1">
                  <a:lumMod val="50000"/>
                </a:schemeClr>
              </a:solidFill>
              <a:latin typeface="Arial" panose="020B0604020202020204" pitchFamily="34" charset="0"/>
              <a:cs typeface="Arial" panose="020B0604020202020204" pitchFamily="34" charset="0"/>
            </a:endParaRPr>
          </a:p>
        </p:txBody>
      </p:sp>
      <p:sp>
        <p:nvSpPr>
          <p:cNvPr id="5" name="Text Placeholder 3"/>
          <p:cNvSpPr txBox="1">
            <a:spLocks/>
          </p:cNvSpPr>
          <p:nvPr/>
        </p:nvSpPr>
        <p:spPr>
          <a:xfrm>
            <a:off x="5623214" y="2410587"/>
            <a:ext cx="5695940" cy="4066032"/>
          </a:xfrm>
          <a:prstGeom prst="rect">
            <a:avLst/>
          </a:prstGeom>
        </p:spPr>
        <p:txBody>
          <a:bodyPr vert="horz" lIns="91440" tIns="45720" rIns="91440" bIns="45720" rtlCol="0">
            <a:normAutofit/>
          </a:bodyPr>
          <a:lstStyle>
            <a:lvl1pPr marL="287338" indent="-287338"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These tests analyze genes known to be associated with a particular disease</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800" dirty="0"/>
              <a:t>Phenotype-associated evaluation of data generated</a:t>
            </a:r>
          </a:p>
          <a:p>
            <a:pPr marL="0" indent="0">
              <a:lnSpc>
                <a:spcPct val="100000"/>
              </a:lnSpc>
              <a:spcBef>
                <a:spcPts val="0"/>
              </a:spcBef>
              <a:buNone/>
            </a:pPr>
            <a:endParaRPr lang="en-US" sz="1800" dirty="0"/>
          </a:p>
          <a:p>
            <a:pPr marL="0" indent="0">
              <a:lnSpc>
                <a:spcPct val="100000"/>
              </a:lnSpc>
              <a:spcBef>
                <a:spcPts val="0"/>
              </a:spcBef>
              <a:buNone/>
            </a:pPr>
            <a:r>
              <a:rPr lang="en-US" sz="1800" dirty="0"/>
              <a:t>These unbiased tests often identify mutations in additional genes that are unrelated to the primary cause of disease (i.e., incidental findings)</a:t>
            </a:r>
          </a:p>
          <a:p>
            <a:pPr lvl="1"/>
            <a:endParaRPr lang="en-US" sz="1800" dirty="0"/>
          </a:p>
        </p:txBody>
      </p:sp>
      <p:cxnSp>
        <p:nvCxnSpPr>
          <p:cNvPr id="6" name="Straight Connector 5"/>
          <p:cNvCxnSpPr/>
          <p:nvPr/>
        </p:nvCxnSpPr>
        <p:spPr>
          <a:xfrm>
            <a:off x="5440506" y="2241585"/>
            <a:ext cx="0" cy="892175"/>
          </a:xfrm>
          <a:prstGeom prst="line">
            <a:avLst/>
          </a:prstGeom>
          <a:ln w="3175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40506" y="3674527"/>
            <a:ext cx="0" cy="2054225"/>
          </a:xfrm>
          <a:prstGeom prst="line">
            <a:avLst/>
          </a:prstGeom>
          <a:ln w="31750" cap="flat"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50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Gene Tests</a:t>
            </a:r>
          </a:p>
        </p:txBody>
      </p:sp>
      <p:sp>
        <p:nvSpPr>
          <p:cNvPr id="4" name="Text Placeholder 3"/>
          <p:cNvSpPr>
            <a:spLocks noGrp="1"/>
          </p:cNvSpPr>
          <p:nvPr>
            <p:ph idx="1"/>
          </p:nvPr>
        </p:nvSpPr>
        <p:spPr>
          <a:xfrm>
            <a:off x="609600" y="1676399"/>
            <a:ext cx="10972800" cy="4679951"/>
          </a:xfrm>
        </p:spPr>
        <p:txBody>
          <a:bodyPr>
            <a:noAutofit/>
          </a:bodyPr>
          <a:lstStyle/>
          <a:p>
            <a:pPr marL="0" indent="0">
              <a:buNone/>
            </a:pPr>
            <a:r>
              <a:rPr lang="en-US" sz="1600" dirty="0">
                <a:latin typeface="Arial" panose="020B0604020202020204" pitchFamily="34" charset="0"/>
                <a:cs typeface="Arial" panose="020B0604020202020204" pitchFamily="34" charset="0"/>
              </a:rPr>
              <a:t>Single gene tests are often used when the practitioner is highly confident of a diagnosis and requires confirmation.</a:t>
            </a:r>
          </a:p>
          <a:p>
            <a:r>
              <a:rPr lang="en-US" sz="1600" dirty="0">
                <a:latin typeface="Arial" panose="020B0604020202020204" pitchFamily="34" charset="0"/>
                <a:cs typeface="Arial" panose="020B0604020202020204" pitchFamily="34" charset="0"/>
              </a:rPr>
              <a:t>Single gene tests can detect the following mutation types:</a:t>
            </a:r>
          </a:p>
          <a:p>
            <a:pPr lvl="1"/>
            <a:r>
              <a:rPr lang="en-US" sz="1600" dirty="0">
                <a:latin typeface="Arial" panose="020B0604020202020204" pitchFamily="34" charset="0"/>
                <a:cs typeface="Arial" panose="020B0604020202020204" pitchFamily="34" charset="0"/>
              </a:rPr>
              <a:t>Nucleotide deletions/insertions</a:t>
            </a:r>
          </a:p>
          <a:p>
            <a:pPr lvl="1"/>
            <a:r>
              <a:rPr lang="en-US" sz="1600" dirty="0">
                <a:latin typeface="Arial" panose="020B0604020202020204" pitchFamily="34" charset="0"/>
                <a:cs typeface="Arial" panose="020B0604020202020204" pitchFamily="34" charset="0"/>
              </a:rPr>
              <a:t>Missense mutations</a:t>
            </a:r>
          </a:p>
          <a:p>
            <a:pPr lvl="1"/>
            <a:r>
              <a:rPr lang="en-US" sz="1600" dirty="0">
                <a:latin typeface="Arial" panose="020B0604020202020204" pitchFamily="34" charset="0"/>
                <a:cs typeface="Arial" panose="020B0604020202020204" pitchFamily="34" charset="0"/>
              </a:rPr>
              <a:t>Nonsense mutations</a:t>
            </a:r>
          </a:p>
          <a:p>
            <a:pPr lvl="1"/>
            <a:r>
              <a:rPr lang="en-US" sz="1600" dirty="0">
                <a:latin typeface="Arial" panose="020B0604020202020204" pitchFamily="34" charset="0"/>
                <a:cs typeface="Arial" panose="020B0604020202020204" pitchFamily="34" charset="0"/>
              </a:rPr>
              <a:t>Splice site mutations</a:t>
            </a:r>
          </a:p>
          <a:p>
            <a:r>
              <a:rPr lang="en-US" sz="1600" dirty="0">
                <a:latin typeface="Arial" panose="020B0604020202020204" pitchFamily="34" charset="0"/>
                <a:cs typeface="Arial" panose="020B0604020202020204" pitchFamily="34" charset="0"/>
              </a:rPr>
              <a:t>Some single gene tests are specifically designed to test for exon deletions, gene deletions, gene duplications, or repeat expansions</a:t>
            </a:r>
          </a:p>
          <a:p>
            <a:r>
              <a:rPr lang="en-US" sz="1600" dirty="0">
                <a:latin typeface="Arial" panose="020B0604020202020204" pitchFamily="34" charset="0"/>
                <a:cs typeface="Arial" panose="020B0604020202020204" pitchFamily="34" charset="0"/>
              </a:rPr>
              <a:t>Examples of single gene tests include:</a:t>
            </a:r>
          </a:p>
          <a:p>
            <a:pPr lvl="1"/>
            <a:r>
              <a:rPr lang="en-US" sz="1600" u="sng" dirty="0">
                <a:latin typeface="Arial" panose="020B0604020202020204" pitchFamily="34" charset="0"/>
                <a:cs typeface="Arial" panose="020B0604020202020204" pitchFamily="34" charset="0"/>
              </a:rPr>
              <a:t>Sequencing of individual genes</a:t>
            </a:r>
            <a:r>
              <a:rPr lang="en-US" sz="1600" dirty="0">
                <a:latin typeface="Arial" panose="020B0604020202020204" pitchFamily="34" charset="0"/>
                <a:cs typeface="Arial" panose="020B0604020202020204" pitchFamily="34" charset="0"/>
              </a:rPr>
              <a:t> — Determines the nucleic acid sequence, one base at a time</a:t>
            </a:r>
          </a:p>
          <a:p>
            <a:pPr lvl="1"/>
            <a:r>
              <a:rPr lang="en-US" sz="1600" u="sng" dirty="0">
                <a:latin typeface="Arial" panose="020B0604020202020204" pitchFamily="34" charset="0"/>
                <a:cs typeface="Arial" panose="020B0604020202020204" pitchFamily="34" charset="0"/>
              </a:rPr>
              <a:t>Southern blotting</a:t>
            </a:r>
            <a:r>
              <a:rPr lang="en-US" sz="1600" dirty="0">
                <a:latin typeface="Arial" panose="020B0604020202020204" pitchFamily="34" charset="0"/>
                <a:cs typeface="Arial" panose="020B0604020202020204" pitchFamily="34" charset="0"/>
              </a:rPr>
              <a:t> — Analyzes whether DNA is produced from the gene</a:t>
            </a:r>
          </a:p>
          <a:p>
            <a:pPr lvl="1"/>
            <a:r>
              <a:rPr lang="en-US" sz="1600" u="sng" dirty="0">
                <a:latin typeface="Arial" panose="020B0604020202020204" pitchFamily="34" charset="0"/>
                <a:cs typeface="Arial" panose="020B0604020202020204" pitchFamily="34" charset="0"/>
              </a:rPr>
              <a:t>PCR-based fragment analysis</a:t>
            </a:r>
            <a:r>
              <a:rPr lang="en-US" sz="1600" dirty="0">
                <a:latin typeface="Arial" panose="020B0604020202020204" pitchFamily="34" charset="0"/>
                <a:cs typeface="Arial" panose="020B0604020202020204" pitchFamily="34" charset="0"/>
              </a:rPr>
              <a:t> — Detects well-characterized deletions and amplifications </a:t>
            </a:r>
            <a:endParaRPr lang="en-US" sz="1600" dirty="0">
              <a:solidFill>
                <a:srgbClr val="FF0000"/>
              </a:solidFill>
              <a:latin typeface="Arial" panose="020B0604020202020204" pitchFamily="34" charset="0"/>
              <a:cs typeface="Arial" panose="020B0604020202020204" pitchFamily="34" charset="0"/>
            </a:endParaRPr>
          </a:p>
          <a:p>
            <a:pPr lvl="1"/>
            <a:r>
              <a:rPr lang="en-US" sz="1600" u="sng" dirty="0">
                <a:latin typeface="Arial" panose="020B0604020202020204" pitchFamily="34" charset="0"/>
                <a:cs typeface="Arial" panose="020B0604020202020204" pitchFamily="34" charset="0"/>
              </a:rPr>
              <a:t>Multiplex ligation dependent probe amplification (MLPA)</a:t>
            </a:r>
            <a:r>
              <a:rPr lang="en-US" sz="1600" dirty="0">
                <a:latin typeface="Arial" panose="020B0604020202020204" pitchFamily="34" charset="0"/>
                <a:cs typeface="Arial" panose="020B0604020202020204" pitchFamily="34" charset="0"/>
              </a:rPr>
              <a:t> — Useful for detecting copy number variations</a:t>
            </a:r>
          </a:p>
          <a:p>
            <a:endParaRPr lang="en-US"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7</a:t>
            </a:fld>
            <a:endParaRPr lang="en-US" dirty="0"/>
          </a:p>
        </p:txBody>
      </p:sp>
    </p:spTree>
    <p:extLst>
      <p:ext uri="{BB962C8B-B14F-4D97-AF65-F5344CB8AC3E}">
        <p14:creationId xmlns:p14="http://schemas.microsoft.com/office/powerpoint/2010/main" val="186523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Single Gene Tests for NMD Diagnosis</a:t>
            </a:r>
          </a:p>
        </p:txBody>
      </p:sp>
      <p:sp>
        <p:nvSpPr>
          <p:cNvPr id="4" name="Text Placeholder 3"/>
          <p:cNvSpPr>
            <a:spLocks noGrp="1"/>
          </p:cNvSpPr>
          <p:nvPr>
            <p:ph idx="1"/>
          </p:nvPr>
        </p:nvSpPr>
        <p:spPr>
          <a:xfrm>
            <a:off x="609600" y="1623317"/>
            <a:ext cx="10972800" cy="4733033"/>
          </a:xfrm>
        </p:spPr>
        <p:txBody>
          <a:bodyPr>
            <a:normAutofit/>
          </a:bodyPr>
          <a:lstStyle/>
          <a:p>
            <a:pPr marL="0" indent="0" fontAlgn="t">
              <a:lnSpc>
                <a:spcPct val="100000"/>
              </a:lnSpc>
              <a:buNone/>
            </a:pPr>
            <a:r>
              <a:rPr lang="en-US" u="sng" dirty="0">
                <a:latin typeface="Arial" panose="020B0604020202020204" pitchFamily="34" charset="0"/>
                <a:cs typeface="Arial" panose="020B0604020202020204" pitchFamily="34" charset="0"/>
              </a:rPr>
              <a:t>Duchenne and Becker muscular dystrophies</a:t>
            </a:r>
          </a:p>
          <a:p>
            <a:pPr fontAlgn="t">
              <a:lnSpc>
                <a:spcPct val="100000"/>
              </a:lnSpc>
            </a:pPr>
            <a:r>
              <a:rPr lang="en-US" dirty="0">
                <a:latin typeface="Arial" panose="020B0604020202020204" pitchFamily="34" charset="0"/>
                <a:cs typeface="Arial" panose="020B0604020202020204" pitchFamily="34" charset="0"/>
              </a:rPr>
              <a:t>Caused by mutations (nonsense, missense, splice site, and exon deletion/duplications) in the </a:t>
            </a:r>
            <a:r>
              <a:rPr lang="en-US" b="1" i="1" dirty="0">
                <a:latin typeface="Arial" panose="020B0604020202020204" pitchFamily="34" charset="0"/>
                <a:cs typeface="Arial" panose="020B0604020202020204" pitchFamily="34" charset="0"/>
              </a:rPr>
              <a:t>DMD</a:t>
            </a:r>
            <a:r>
              <a:rPr lang="en-US" b="1" dirty="0">
                <a:latin typeface="Arial" panose="020B0604020202020204" pitchFamily="34" charset="0"/>
                <a:cs typeface="Arial" panose="020B0604020202020204" pitchFamily="34" charset="0"/>
              </a:rPr>
              <a:t> gene </a:t>
            </a:r>
            <a:r>
              <a:rPr lang="en-US" dirty="0">
                <a:latin typeface="Arial" panose="020B0604020202020204" pitchFamily="34" charset="0"/>
                <a:cs typeface="Arial" panose="020B0604020202020204" pitchFamily="34" charset="0"/>
              </a:rPr>
              <a:t>that encodes the dystrophin protein</a:t>
            </a:r>
            <a:r>
              <a:rPr lang="en-US" baseline="30000" dirty="0">
                <a:latin typeface="Arial" panose="020B0604020202020204" pitchFamily="34" charset="0"/>
                <a:cs typeface="Arial" panose="020B0604020202020204" pitchFamily="34" charset="0"/>
              </a:rPr>
              <a:t>1</a:t>
            </a:r>
          </a:p>
          <a:p>
            <a:pPr fontAlgn="t">
              <a:lnSpc>
                <a:spcPct val="100000"/>
              </a:lnSpc>
            </a:pPr>
            <a:r>
              <a:rPr lang="en-US" dirty="0">
                <a:latin typeface="Arial" panose="020B0604020202020204" pitchFamily="34" charset="0"/>
                <a:cs typeface="Arial" panose="020B0604020202020204" pitchFamily="34" charset="0"/>
              </a:rPr>
              <a:t>Deletion/duplication screening by multiplex ligation dependent probe amplification (MLPA) or similar techniques is a first-line diagnostic procedure</a:t>
            </a:r>
            <a:r>
              <a:rPr lang="en-US" baseline="30000" dirty="0">
                <a:latin typeface="Arial" panose="020B0604020202020204" pitchFamily="34" charset="0"/>
                <a:cs typeface="Arial" panose="020B0604020202020204" pitchFamily="34" charset="0"/>
              </a:rPr>
              <a:t>2</a:t>
            </a:r>
          </a:p>
          <a:p>
            <a:pPr marL="0" indent="0">
              <a:lnSpc>
                <a:spcPct val="100000"/>
              </a:lnSpc>
              <a:buNone/>
            </a:pPr>
            <a:endParaRPr lang="en-US" u="sng" dirty="0">
              <a:latin typeface="Arial" panose="020B0604020202020204" pitchFamily="34" charset="0"/>
              <a:cs typeface="Arial" panose="020B0604020202020204" pitchFamily="34" charset="0"/>
            </a:endParaRPr>
          </a:p>
          <a:p>
            <a:pPr marL="0" indent="0">
              <a:lnSpc>
                <a:spcPct val="100000"/>
              </a:lnSpc>
              <a:buNone/>
            </a:pPr>
            <a:r>
              <a:rPr lang="en-US" u="sng" dirty="0">
                <a:latin typeface="Arial" panose="020B0604020202020204" pitchFamily="34" charset="0"/>
                <a:cs typeface="Arial" panose="020B0604020202020204" pitchFamily="34" charset="0"/>
              </a:rPr>
              <a:t>Charcot Marie Tooth (CMT) type 1</a:t>
            </a:r>
          </a:p>
          <a:p>
            <a:pPr fontAlgn="t">
              <a:lnSpc>
                <a:spcPct val="100000"/>
              </a:lnSpc>
            </a:pPr>
            <a:r>
              <a:rPr lang="en-US" dirty="0">
                <a:latin typeface="Arial" panose="020B0604020202020204" pitchFamily="34" charset="0"/>
                <a:cs typeface="Arial" panose="020B0604020202020204" pitchFamily="34" charset="0"/>
              </a:rPr>
              <a:t>70%-80% of individuals with CMT type 1 have a </a:t>
            </a:r>
            <a:r>
              <a:rPr lang="en-US" b="1" i="1" dirty="0">
                <a:latin typeface="Arial" panose="020B0604020202020204" pitchFamily="34" charset="0"/>
                <a:cs typeface="Arial" panose="020B0604020202020204" pitchFamily="34" charset="0"/>
              </a:rPr>
              <a:t>PMP22 </a:t>
            </a:r>
            <a:r>
              <a:rPr lang="en-US" dirty="0">
                <a:latin typeface="Arial" panose="020B0604020202020204" pitchFamily="34" charset="0"/>
                <a:cs typeface="Arial" panose="020B0604020202020204" pitchFamily="34" charset="0"/>
              </a:rPr>
              <a:t>gene duplication</a:t>
            </a:r>
          </a:p>
          <a:p>
            <a:pPr fontAlgn="t">
              <a:lnSpc>
                <a:spcPct val="100000"/>
              </a:lnSpc>
            </a:pPr>
            <a:r>
              <a:rPr lang="en-US" dirty="0">
                <a:latin typeface="Arial" panose="020B0604020202020204" pitchFamily="34" charset="0"/>
                <a:cs typeface="Arial" panose="020B0604020202020204" pitchFamily="34" charset="0"/>
              </a:rPr>
              <a:t>Deletion/duplication screening by MLPA or similar techniques is a first-line diagnostic procedure%</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p>
          <a:p>
            <a:pPr marL="0" indent="0" fontAlgn="t">
              <a:lnSpc>
                <a:spcPct val="100000"/>
              </a:lnSpc>
              <a:buNone/>
            </a:pPr>
            <a:endParaRPr lang="en-US" dirty="0">
              <a:solidFill>
                <a:schemeClr val="tx1"/>
              </a:solidFill>
              <a:latin typeface="Arial" panose="020B0604020202020204" pitchFamily="34" charset="0"/>
              <a:cs typeface="Arial" panose="020B0604020202020204" pitchFamily="34" charset="0"/>
            </a:endParaRPr>
          </a:p>
          <a:p>
            <a:pPr marL="0" indent="0" fontAlgn="t">
              <a:lnSpc>
                <a:spcPct val="100000"/>
              </a:lnSpc>
              <a:buNone/>
            </a:pPr>
            <a:r>
              <a:rPr lang="en-US" u="sng" dirty="0">
                <a:latin typeface="Arial" panose="020B0604020202020204" pitchFamily="34" charset="0"/>
                <a:cs typeface="Arial" panose="020B0604020202020204" pitchFamily="34" charset="0"/>
              </a:rPr>
              <a:t>Familial ALS (fALS)</a:t>
            </a:r>
          </a:p>
          <a:p>
            <a:pPr fontAlgn="t">
              <a:lnSpc>
                <a:spcPct val="100000"/>
              </a:lnSpc>
            </a:pPr>
            <a:r>
              <a:rPr lang="en-US" dirty="0">
                <a:latin typeface="Arial" panose="020B0604020202020204" pitchFamily="34" charset="0"/>
                <a:cs typeface="Arial" panose="020B0604020202020204" pitchFamily="34" charset="0"/>
              </a:rPr>
              <a:t>Repeat expansion of a hexanucleotide sequence (GGGGCC) in the </a:t>
            </a:r>
            <a:r>
              <a:rPr lang="en-US" b="1" i="1" dirty="0">
                <a:latin typeface="Arial" panose="020B0604020202020204" pitchFamily="34" charset="0"/>
                <a:cs typeface="Arial" panose="020B0604020202020204" pitchFamily="34" charset="0"/>
              </a:rPr>
              <a:t>C9orf72</a:t>
            </a:r>
            <a:r>
              <a:rPr lang="en-US" b="1" dirty="0">
                <a:latin typeface="Arial" panose="020B0604020202020204" pitchFamily="34" charset="0"/>
                <a:cs typeface="Arial" panose="020B0604020202020204" pitchFamily="34" charset="0"/>
              </a:rPr>
              <a:t> locus </a:t>
            </a:r>
            <a:r>
              <a:rPr lang="en-US" dirty="0">
                <a:latin typeface="Arial" panose="020B0604020202020204" pitchFamily="34" charset="0"/>
                <a:cs typeface="Arial" panose="020B0604020202020204" pitchFamily="34" charset="0"/>
              </a:rPr>
              <a:t>is a major cause of fALS. </a:t>
            </a:r>
            <a:r>
              <a:rPr lang="en-US" i="1" dirty="0">
                <a:latin typeface="Arial" panose="020B0604020202020204" pitchFamily="34" charset="0"/>
                <a:cs typeface="Arial" panose="020B0604020202020204" pitchFamily="34" charset="0"/>
              </a:rPr>
              <a:t>C9orf72</a:t>
            </a:r>
            <a:r>
              <a:rPr lang="en-US" dirty="0">
                <a:latin typeface="Arial" panose="020B0604020202020204" pitchFamily="34" charset="0"/>
                <a:cs typeface="Arial" panose="020B0604020202020204" pitchFamily="34" charset="0"/>
              </a:rPr>
              <a:t> mutations account for 30-40% of fALS in the US and Europe</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p>
          <a:p>
            <a:pPr fontAlgn="t">
              <a:lnSpc>
                <a:spcPct val="100000"/>
              </a:lnSpc>
            </a:pPr>
            <a:r>
              <a:rPr lang="en-US" dirty="0">
                <a:latin typeface="Arial" panose="020B0604020202020204" pitchFamily="34" charset="0"/>
                <a:cs typeface="Arial" panose="020B0604020202020204" pitchFamily="34" charset="0"/>
              </a:rPr>
              <a:t>Southern blotting is still common for the diagnosis of </a:t>
            </a:r>
            <a:r>
              <a:rPr lang="en-US" i="1" dirty="0">
                <a:latin typeface="Arial" panose="020B0604020202020204" pitchFamily="34" charset="0"/>
                <a:cs typeface="Arial" panose="020B0604020202020204" pitchFamily="34" charset="0"/>
              </a:rPr>
              <a:t>C9orf2</a:t>
            </a:r>
            <a:r>
              <a:rPr lang="en-US" dirty="0">
                <a:latin typeface="Arial" panose="020B0604020202020204" pitchFamily="34" charset="0"/>
                <a:cs typeface="Arial" panose="020B0604020202020204" pitchFamily="34" charset="0"/>
              </a:rPr>
              <a:t> repeat expansions</a:t>
            </a:r>
            <a:r>
              <a:rPr lang="en-US" baseline="30000" dirty="0">
                <a:latin typeface="Arial" panose="020B0604020202020204" pitchFamily="34" charset="0"/>
                <a:cs typeface="Arial" panose="020B0604020202020204" pitchFamily="34" charset="0"/>
              </a:rPr>
              <a:t>2</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8</a:t>
            </a:fld>
            <a:endParaRPr lang="en-US" dirty="0"/>
          </a:p>
        </p:txBody>
      </p:sp>
    </p:spTree>
    <p:extLst>
      <p:ext uri="{BB962C8B-B14F-4D97-AF65-F5344CB8AC3E}">
        <p14:creationId xmlns:p14="http://schemas.microsoft.com/office/powerpoint/2010/main" val="35557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Neuromuscular-Associated Gene Panels</a:t>
            </a:r>
          </a:p>
        </p:txBody>
      </p:sp>
      <p:sp>
        <p:nvSpPr>
          <p:cNvPr id="4" name="Text Placeholder 3"/>
          <p:cNvSpPr>
            <a:spLocks noGrp="1"/>
          </p:cNvSpPr>
          <p:nvPr>
            <p:ph idx="1"/>
          </p:nvPr>
        </p:nvSpPr>
        <p:spPr>
          <a:xfrm>
            <a:off x="609600" y="1659988"/>
            <a:ext cx="10972800" cy="4436012"/>
          </a:xfrm>
        </p:spPr>
        <p:txBody>
          <a:bodyPr>
            <a:normAutofit/>
          </a:bodyPr>
          <a:lstStyle/>
          <a:p>
            <a:pPr marL="0" indent="0">
              <a:buNone/>
            </a:pPr>
            <a:r>
              <a:rPr lang="en-US" sz="1600" dirty="0"/>
              <a:t>Use of a gene panel is indicated if a causative gene or mutation is not identified during clinical diagnosis of a disorder. </a:t>
            </a:r>
          </a:p>
          <a:p>
            <a:r>
              <a:rPr lang="en-US" sz="1600" dirty="0"/>
              <a:t>Gene panels can screen patients for gene variants associated with specific NMDs. Some features include:</a:t>
            </a:r>
          </a:p>
          <a:p>
            <a:pPr lvl="1"/>
            <a:r>
              <a:rPr lang="en-US" sz="1600" dirty="0"/>
              <a:t>Custom designs to probe tens to hundreds of genes of interest</a:t>
            </a:r>
          </a:p>
          <a:p>
            <a:pPr lvl="1"/>
            <a:r>
              <a:rPr lang="en-US" sz="1600" dirty="0"/>
              <a:t>High coverage for detection of single nucleotide mutations, small insertions and deletions, and possibly larger copy number variants (e.g., exon deletions) </a:t>
            </a:r>
          </a:p>
          <a:p>
            <a:pPr lvl="1"/>
            <a:r>
              <a:rPr lang="en-US" sz="1600" dirty="0"/>
              <a:t>Next-generation sequencing or solution hybridization approaches </a:t>
            </a:r>
          </a:p>
          <a:p>
            <a:pPr lvl="1"/>
            <a:r>
              <a:rPr lang="en-US" sz="1600" dirty="0"/>
              <a:t>Inclusion/exclusion of genes to maximize diagnostic utility </a:t>
            </a:r>
          </a:p>
          <a:p>
            <a:pPr lvl="1"/>
            <a:r>
              <a:rPr lang="en-US" sz="1600" dirty="0"/>
              <a:t>Minimal time, cost (~$2000-$4000 per panel), and amount of sequence data to </a:t>
            </a:r>
            <a:br>
              <a:rPr lang="en-US" sz="1600" dirty="0"/>
            </a:br>
            <a:r>
              <a:rPr lang="en-US" sz="1600" dirty="0"/>
              <a:t>be analyzed </a:t>
            </a:r>
          </a:p>
          <a:p>
            <a:pPr lvl="1"/>
            <a:r>
              <a:rPr lang="en-US" sz="1600" dirty="0"/>
              <a:t>Commercial panels that can test several to hundreds of genes</a:t>
            </a:r>
          </a:p>
          <a:p>
            <a:pPr marL="457200" lvl="1" indent="0">
              <a:buNone/>
            </a:pPr>
            <a:endParaRPr lang="en-US" sz="2000" dirty="0"/>
          </a:p>
          <a:p>
            <a:r>
              <a:rPr lang="en-US" sz="1600" dirty="0"/>
              <a:t>Example of use case:</a:t>
            </a:r>
          </a:p>
          <a:p>
            <a:pPr lvl="1"/>
            <a:r>
              <a:rPr lang="en-US" sz="1600" dirty="0"/>
              <a:t>Workup for potential familial ALS (fALS) </a:t>
            </a:r>
            <a:r>
              <a:rPr lang="en-US" sz="1600" dirty="0">
                <a:latin typeface="Arial" panose="020B0604020202020204" pitchFamily="34" charset="0"/>
                <a:cs typeface="Arial" panose="020B0604020202020204" pitchFamily="34" charset="0"/>
              </a:rPr>
              <a:t>—</a:t>
            </a:r>
            <a:r>
              <a:rPr lang="en-US" sz="1600" dirty="0"/>
              <a:t> there are more than 20 genes identified as </a:t>
            </a:r>
            <a:br>
              <a:rPr lang="en-US" sz="1600" dirty="0"/>
            </a:br>
            <a:r>
              <a:rPr lang="en-US" sz="1600" dirty="0"/>
              <a:t>causative for fALS when mutated</a:t>
            </a:r>
          </a:p>
        </p:txBody>
      </p:sp>
      <p:sp>
        <p:nvSpPr>
          <p:cNvPr id="3" name="Slide Number Placeholder 2"/>
          <p:cNvSpPr>
            <a:spLocks noGrp="1"/>
          </p:cNvSpPr>
          <p:nvPr>
            <p:ph type="sldNum" sz="quarter" idx="4294967295"/>
          </p:nvPr>
        </p:nvSpPr>
        <p:spPr>
          <a:xfrm>
            <a:off x="9347200" y="6356350"/>
            <a:ext cx="2844800" cy="365125"/>
          </a:xfrm>
        </p:spPr>
        <p:txBody>
          <a:bodyPr/>
          <a:lstStyle/>
          <a:p>
            <a:fld id="{103F912F-1C8C-4406-A72D-DDC68CC735EB}" type="slidenum">
              <a:rPr lang="en-US" smtClean="0"/>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7026" y="4242812"/>
            <a:ext cx="2145796" cy="1853188"/>
          </a:xfrm>
          <a:prstGeom prst="rect">
            <a:avLst/>
          </a:prstGeom>
        </p:spPr>
      </p:pic>
    </p:spTree>
    <p:extLst>
      <p:ext uri="{BB962C8B-B14F-4D97-AF65-F5344CB8AC3E}">
        <p14:creationId xmlns:p14="http://schemas.microsoft.com/office/powerpoint/2010/main" val="3737279878"/>
      </p:ext>
    </p:extLst>
  </p:cSld>
  <p:clrMapOvr>
    <a:masterClrMapping/>
  </p:clrMapOvr>
</p:sld>
</file>

<file path=ppt/theme/theme1.xml><?xml version="1.0" encoding="utf-8"?>
<a:theme xmlns:a="http://schemas.openxmlformats.org/drawingml/2006/main" name="1_Custom Design">
  <a:themeElements>
    <a:clrScheme name="MDA Speaker Deck">
      <a:dk1>
        <a:srgbClr val="585958"/>
      </a:dk1>
      <a:lt1>
        <a:srgbClr val="FFFFFF"/>
      </a:lt1>
      <a:dk2>
        <a:srgbClr val="1C3557"/>
      </a:dk2>
      <a:lt2>
        <a:srgbClr val="EEECE1"/>
      </a:lt2>
      <a:accent1>
        <a:srgbClr val="475BC6"/>
      </a:accent1>
      <a:accent2>
        <a:srgbClr val="5BD7C2"/>
      </a:accent2>
      <a:accent3>
        <a:srgbClr val="F0B434"/>
      </a:accent3>
      <a:accent4>
        <a:srgbClr val="0D1D1D"/>
      </a:accent4>
      <a:accent5>
        <a:srgbClr val="1D474C"/>
      </a:accent5>
      <a:accent6>
        <a:srgbClr val="378EB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DA278EC3953049B2FB8EC06B3526FC" ma:contentTypeVersion="13" ma:contentTypeDescription="Create a new document." ma:contentTypeScope="" ma:versionID="8fb8fb3844866ade309615e5aada5271">
  <xsd:schema xmlns:xsd="http://www.w3.org/2001/XMLSchema" xmlns:xs="http://www.w3.org/2001/XMLSchema" xmlns:p="http://schemas.microsoft.com/office/2006/metadata/properties" xmlns:ns3="3c09eca3-6a19-472d-9950-1f76b03a7697" xmlns:ns4="17db1985-97de-4014-b766-56d52c83160c" targetNamespace="http://schemas.microsoft.com/office/2006/metadata/properties" ma:root="true" ma:fieldsID="d7535df737ac891a2a3f81a7851dd96a" ns3:_="" ns4:_="">
    <xsd:import namespace="3c09eca3-6a19-472d-9950-1f76b03a7697"/>
    <xsd:import namespace="17db1985-97de-4014-b766-56d52c83160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9eca3-6a19-472d-9950-1f76b03a7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db1985-97de-4014-b766-56d52c8316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231A22-B5C9-4101-8991-9246DCD96FBF}">
  <ds:schemaRefs>
    <ds:schemaRef ds:uri="http://purl.org/dc/dcmitype/"/>
    <ds:schemaRef ds:uri="http://purl.org/dc/terms/"/>
    <ds:schemaRef ds:uri="3c09eca3-6a19-472d-9950-1f76b03a7697"/>
    <ds:schemaRef ds:uri="17db1985-97de-4014-b766-56d52c83160c"/>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80AA3C9-210B-479C-8BE8-C48640DBA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9eca3-6a19-472d-9950-1f76b03a7697"/>
    <ds:schemaRef ds:uri="17db1985-97de-4014-b766-56d52c831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BD7DCA-3D2E-40D8-8D97-49444FA14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MDA Speaker Deck</Template>
  <TotalTime>56521</TotalTime>
  <Words>7354</Words>
  <Application>Microsoft Office PowerPoint</Application>
  <PresentationFormat>Widescreen</PresentationFormat>
  <Paragraphs>832</Paragraphs>
  <Slides>38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Calibri</vt:lpstr>
      <vt:lpstr>CronosMM_408_10_</vt:lpstr>
      <vt:lpstr>1_Custom Design</vt:lpstr>
      <vt:lpstr>Speaker Slides – What’s New in Genetic Testing</vt:lpstr>
      <vt:lpstr>PowerPoint Presentation</vt:lpstr>
      <vt:lpstr>Clinical Practice Considerations in Neuromuscular Disease (NMD)</vt:lpstr>
      <vt:lpstr>Cumulative Number of Genes Known to Be Associated With NMDs</vt:lpstr>
      <vt:lpstr>Importance of Genetic Testing for NMD</vt:lpstr>
      <vt:lpstr>Types of Available Genetic Tests</vt:lpstr>
      <vt:lpstr>Single Gene Tests</vt:lpstr>
      <vt:lpstr>Examples of Single Gene Tests for NMD Diagnosis</vt:lpstr>
      <vt:lpstr>Neuromuscular-Associated Gene Panels</vt:lpstr>
      <vt:lpstr>Whole Exome Sequencing (WES)</vt:lpstr>
      <vt:lpstr>Use of WES for NMD Diagnosis</vt:lpstr>
      <vt:lpstr>Whole Genome Sequencing (WGS)</vt:lpstr>
      <vt:lpstr>Use of WGS for NMD Diagnosis</vt:lpstr>
      <vt:lpstr>RNA Sequencing (RNA-seq)</vt:lpstr>
      <vt:lpstr>Comparison of Genetic Testing Options </vt:lpstr>
      <vt:lpstr>Consideration of Inheritance Patterns</vt:lpstr>
      <vt:lpstr>Genetic Reports</vt:lpstr>
      <vt:lpstr>Types of Pathogenic Variants</vt:lpstr>
      <vt:lpstr>Point Mutations — Single Nucleotide Variant (SNV)</vt:lpstr>
      <vt:lpstr>Deletions and Duplications</vt:lpstr>
      <vt:lpstr>Frameshift Mutations</vt:lpstr>
      <vt:lpstr>Repeat Expansions</vt:lpstr>
      <vt:lpstr>Next Generation Sequencing (NGS)</vt:lpstr>
      <vt:lpstr>Complimentary Genetic Testing Programs for NMDs</vt:lpstr>
      <vt:lpstr>Complimentary Genetic Testing Programs for NMDs (continued)</vt:lpstr>
      <vt:lpstr>Complimentary Genetic Testing Programs for Mitochondrial Disorders</vt:lpstr>
      <vt:lpstr>Additional No-Charge Genetic Testing Programs</vt:lpstr>
      <vt:lpstr>Additional Services for Genetic Diagnosis</vt:lpstr>
      <vt:lpstr>Interpreting the Results</vt:lpstr>
      <vt:lpstr>Importance of Genetic Counseling Pre- and Post-Testing</vt:lpstr>
      <vt:lpstr>Cost and Insurance Issues</vt:lpstr>
      <vt:lpstr>Family Planning</vt:lpstr>
      <vt:lpstr>Privacy Considerations  </vt:lpstr>
      <vt:lpstr>Carrier Testing</vt:lpstr>
      <vt:lpstr>Considerations for Testing Family Members</vt:lpstr>
      <vt:lpstr>Genetic Information Nondiscrimination Act (GINA)</vt:lpstr>
      <vt:lpstr>Finding a Genetic Professional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MDA Core Deck Draft</dc:title>
  <dc:creator>Meredith Wilson</dc:creator>
  <cp:lastModifiedBy>Allie Duso</cp:lastModifiedBy>
  <cp:revision>575</cp:revision>
  <cp:lastPrinted>2019-05-17T22:41:29Z</cp:lastPrinted>
  <dcterms:created xsi:type="dcterms:W3CDTF">2018-08-16T18:07:13Z</dcterms:created>
  <dcterms:modified xsi:type="dcterms:W3CDTF">2020-01-07T15:41:39Z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0x01010077DA278EC3953049B2FB8EC06B3526FC</vt:lpwstr>
  </property>
</Properties>
</file>