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4" r:id="rId5"/>
  </p:sldMasterIdLst>
  <p:notesMasterIdLst>
    <p:notesMasterId r:id="rId45"/>
  </p:notesMasterIdLst>
  <p:handoutMasterIdLst>
    <p:handoutMasterId r:id="rId46"/>
  </p:handoutMasterIdLst>
  <p:sldIdLst>
    <p:sldId id="273" r:id="rId6"/>
    <p:sldId id="638" r:id="rId7"/>
    <p:sldId id="289" r:id="rId8"/>
    <p:sldId id="592" r:id="rId9"/>
    <p:sldId id="593" r:id="rId10"/>
    <p:sldId id="595" r:id="rId11"/>
    <p:sldId id="594" r:id="rId12"/>
    <p:sldId id="632" r:id="rId13"/>
    <p:sldId id="597" r:id="rId14"/>
    <p:sldId id="631" r:id="rId15"/>
    <p:sldId id="629" r:id="rId16"/>
    <p:sldId id="599" r:id="rId17"/>
    <p:sldId id="601" r:id="rId18"/>
    <p:sldId id="602" r:id="rId19"/>
    <p:sldId id="603" r:id="rId20"/>
    <p:sldId id="622" r:id="rId21"/>
    <p:sldId id="604" r:id="rId22"/>
    <p:sldId id="605" r:id="rId23"/>
    <p:sldId id="606" r:id="rId24"/>
    <p:sldId id="633" r:id="rId25"/>
    <p:sldId id="620" r:id="rId26"/>
    <p:sldId id="636" r:id="rId27"/>
    <p:sldId id="639" r:id="rId28"/>
    <p:sldId id="607" r:id="rId29"/>
    <p:sldId id="608" r:id="rId30"/>
    <p:sldId id="609" r:id="rId31"/>
    <p:sldId id="610" r:id="rId32"/>
    <p:sldId id="611" r:id="rId33"/>
    <p:sldId id="613" r:id="rId34"/>
    <p:sldId id="634" r:id="rId35"/>
    <p:sldId id="637" r:id="rId36"/>
    <p:sldId id="617" r:id="rId37"/>
    <p:sldId id="618" r:id="rId38"/>
    <p:sldId id="614" r:id="rId39"/>
    <p:sldId id="615" r:id="rId40"/>
    <p:sldId id="616" r:id="rId41"/>
    <p:sldId id="640" r:id="rId42"/>
    <p:sldId id="641" r:id="rId43"/>
    <p:sldId id="63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pdf40kghw+oeqXLO8FKWw==" hashData="1t4tN6e5iYoejX+fViFkwkUffiFe+Vo6w53UZLI6tIYjkGTIXgAfPiLmoiDsw52wns1Ym25yAWNNIuuUmfO4hw=="/>
  <p:extLst>
    <p:ext uri="{EFAFB233-063F-42B5-8137-9DF3F51BA10A}">
      <p15:sldGuideLst xmlns:p15="http://schemas.microsoft.com/office/powerpoint/2012/main">
        <p15:guide id="1" orient="horz" pos="2137">
          <p15:clr>
            <a:srgbClr val="A4A3A4"/>
          </p15:clr>
        </p15:guide>
        <p15:guide id="2" pos="38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Wilson" initials="MW" lastIdx="11" clrIdx="0"/>
  <p:cmAuthor id="2" name="Damon Wong" initials="" lastIdx="0" clrIdx="1"/>
  <p:cmAuthor id="3" name="Sujatha Gurunathan" initials="SG" lastIdx="22" clrIdx="2">
    <p:extLst>
      <p:ext uri="{19B8F6BF-5375-455C-9EA6-DF929625EA0E}">
        <p15:presenceInfo xmlns:p15="http://schemas.microsoft.com/office/powerpoint/2012/main" userId="f18a0a58e9ec77e6" providerId="Windows Live"/>
      </p:ext>
    </p:extLst>
  </p:cmAuthor>
  <p:cmAuthor id="4" name="Hilary Shinn" initials="HS" lastIdx="10" clrIdx="3">
    <p:extLst>
      <p:ext uri="{19B8F6BF-5375-455C-9EA6-DF929625EA0E}">
        <p15:presenceInfo xmlns:p15="http://schemas.microsoft.com/office/powerpoint/2012/main" userId="S-1-5-21-1448435315-118048320-1235820382-61537" providerId="AD"/>
      </p:ext>
    </p:extLst>
  </p:cmAuthor>
  <p:cmAuthor id="5" name="Lindsey Baker" initials="LB" lastIdx="5" clrIdx="4">
    <p:extLst>
      <p:ext uri="{19B8F6BF-5375-455C-9EA6-DF929625EA0E}">
        <p15:presenceInfo xmlns:p15="http://schemas.microsoft.com/office/powerpoint/2012/main" userId="100feec991a53a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D8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p:restoredTop sz="79003"/>
  </p:normalViewPr>
  <p:slideViewPr>
    <p:cSldViewPr snapToGrid="0">
      <p:cViewPr varScale="1">
        <p:scale>
          <a:sx n="59" d="100"/>
          <a:sy n="59" d="100"/>
        </p:scale>
        <p:origin x="1266" y="66"/>
      </p:cViewPr>
      <p:guideLst>
        <p:guide orient="horz" pos="2137"/>
        <p:guide pos="3832"/>
      </p:guideLst>
    </p:cSldViewPr>
  </p:slideViewPr>
  <p:notesTextViewPr>
    <p:cViewPr>
      <p:scale>
        <a:sx n="1" d="1"/>
        <a:sy n="1" d="1"/>
      </p:scale>
      <p:origin x="0" y="0"/>
    </p:cViewPr>
  </p:notesTextViewPr>
  <p:notesViewPr>
    <p:cSldViewPr snapToGrid="0">
      <p:cViewPr varScale="1">
        <p:scale>
          <a:sx n="94" d="100"/>
          <a:sy n="94" d="100"/>
        </p:scale>
        <p:origin x="232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solidFill>
                <a:schemeClr val="tx1"/>
              </a:solidFill>
            </a:ln>
            <a:effectLst/>
          </c:spPr>
          <c:invertIfNegative val="0"/>
          <c:errBars>
            <c:errBarType val="both"/>
            <c:errValType val="cust"/>
            <c:noEndCap val="0"/>
            <c:plus>
              <c:numRef>
                <c:f>Sheet1!$C$1:$C$6</c:f>
                <c:numCache>
                  <c:formatCode>General</c:formatCode>
                  <c:ptCount val="6"/>
                  <c:pt idx="0">
                    <c:v>0</c:v>
                  </c:pt>
                  <c:pt idx="1">
                    <c:v>0.3</c:v>
                  </c:pt>
                  <c:pt idx="2">
                    <c:v>0.5</c:v>
                  </c:pt>
                  <c:pt idx="3">
                    <c:v>0.6</c:v>
                  </c:pt>
                  <c:pt idx="4">
                    <c:v>0.8</c:v>
                  </c:pt>
                  <c:pt idx="5">
                    <c:v>0.5</c:v>
                  </c:pt>
                </c:numCache>
              </c:numRef>
            </c:plus>
            <c:minus>
              <c:numRef>
                <c:f>Sheet1!$D$1:$D$6</c:f>
                <c:numCache>
                  <c:formatCode>General</c:formatCode>
                  <c:ptCount val="6"/>
                  <c:pt idx="0">
                    <c:v>0.1</c:v>
                  </c:pt>
                  <c:pt idx="1">
                    <c:v>0.4</c:v>
                  </c:pt>
                  <c:pt idx="2">
                    <c:v>0.5</c:v>
                  </c:pt>
                  <c:pt idx="3">
                    <c:v>0.7</c:v>
                  </c:pt>
                  <c:pt idx="4">
                    <c:v>0.9</c:v>
                  </c:pt>
                  <c:pt idx="5">
                    <c:v>0.6</c:v>
                  </c:pt>
                </c:numCache>
              </c:numRef>
            </c:minus>
            <c:spPr>
              <a:noFill/>
              <a:ln w="9525" cap="flat" cmpd="sng" algn="ctr">
                <a:solidFill>
                  <a:schemeClr val="tx2">
                    <a:lumMod val="50000"/>
                  </a:schemeClr>
                </a:solidFill>
                <a:round/>
              </a:ln>
              <a:effectLst/>
            </c:spPr>
          </c:errBars>
          <c:cat>
            <c:strRef>
              <c:f>Sheet1!$A$1:$A$6</c:f>
              <c:strCache>
                <c:ptCount val="6"/>
                <c:pt idx="0">
                  <c:v>18–39</c:v>
                </c:pt>
                <c:pt idx="1">
                  <c:v>40–49</c:v>
                </c:pt>
                <c:pt idx="2">
                  <c:v>50–59</c:v>
                </c:pt>
                <c:pt idx="3">
                  <c:v>60–69</c:v>
                </c:pt>
                <c:pt idx="4">
                  <c:v>70–79</c:v>
                </c:pt>
                <c:pt idx="5">
                  <c:v>≥80</c:v>
                </c:pt>
              </c:strCache>
            </c:strRef>
          </c:cat>
          <c:val>
            <c:numRef>
              <c:f>Sheet1!$B$1:$B$6</c:f>
              <c:numCache>
                <c:formatCode>General</c:formatCode>
                <c:ptCount val="6"/>
                <c:pt idx="0">
                  <c:v>0.5</c:v>
                </c:pt>
                <c:pt idx="1">
                  <c:v>3.8</c:v>
                </c:pt>
                <c:pt idx="2">
                  <c:v>7.9</c:v>
                </c:pt>
                <c:pt idx="3">
                  <c:v>14.3</c:v>
                </c:pt>
                <c:pt idx="4">
                  <c:v>20</c:v>
                </c:pt>
                <c:pt idx="5">
                  <c:v>13.6</c:v>
                </c:pt>
              </c:numCache>
            </c:numRef>
          </c:val>
          <c:extLst>
            <c:ext xmlns:c16="http://schemas.microsoft.com/office/drawing/2014/chart" uri="{C3380CC4-5D6E-409C-BE32-E72D297353CC}">
              <c16:uniqueId val="{00000000-5FA1-B047-959D-3DCB4667B19C}"/>
            </c:ext>
          </c:extLst>
        </c:ser>
        <c:dLbls>
          <c:showLegendKey val="0"/>
          <c:showVal val="0"/>
          <c:showCatName val="0"/>
          <c:showSerName val="0"/>
          <c:showPercent val="0"/>
          <c:showBubbleSize val="0"/>
        </c:dLbls>
        <c:gapWidth val="83"/>
        <c:overlap val="-33"/>
        <c:axId val="1461659439"/>
        <c:axId val="1480212543"/>
      </c:barChart>
      <c:catAx>
        <c:axId val="14616594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0212543"/>
        <c:crosses val="autoZero"/>
        <c:auto val="1"/>
        <c:lblAlgn val="ctr"/>
        <c:lblOffset val="100"/>
        <c:noMultiLvlLbl val="0"/>
      </c:catAx>
      <c:valAx>
        <c:axId val="1480212543"/>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1659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B24FDC-0612-7640-9148-E0A134D7D9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4D78BB-7B23-FF46-926E-8483FAAB4E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C9D90-4BCF-F646-949C-8AC4B0DCD47E}" type="datetimeFigureOut">
              <a:rPr lang="en-US" smtClean="0"/>
              <a:t>8/6/2019</a:t>
            </a:fld>
            <a:endParaRPr lang="en-US"/>
          </a:p>
        </p:txBody>
      </p:sp>
      <p:sp>
        <p:nvSpPr>
          <p:cNvPr id="4" name="Footer Placeholder 3">
            <a:extLst>
              <a:ext uri="{FF2B5EF4-FFF2-40B4-BE49-F238E27FC236}">
                <a16:creationId xmlns:a16="http://schemas.microsoft.com/office/drawing/2014/main" id="{2823C7EE-57B1-3C4E-9BDB-EA6B3004A8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ECDAC7-097F-2B41-AED8-2629EF754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EB78CB-AA59-E748-8296-DF9AA6072E0B}" type="slidenum">
              <a:rPr lang="en-US" smtClean="0"/>
              <a:t>‹#›</a:t>
            </a:fld>
            <a:endParaRPr lang="en-US"/>
          </a:p>
        </p:txBody>
      </p:sp>
    </p:spTree>
    <p:extLst>
      <p:ext uri="{BB962C8B-B14F-4D97-AF65-F5344CB8AC3E}">
        <p14:creationId xmlns:p14="http://schemas.microsoft.com/office/powerpoint/2010/main" val="2264309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81D1F-AF78-B04C-AF2B-B887FEAD3566}"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405F2-82C5-1042-ACA4-A3576FF908AF}" type="slidenum">
              <a:rPr lang="en-US" smtClean="0"/>
              <a:t>‹#›</a:t>
            </a:fld>
            <a:endParaRPr lang="en-US"/>
          </a:p>
        </p:txBody>
      </p:sp>
    </p:spTree>
    <p:extLst>
      <p:ext uri="{BB962C8B-B14F-4D97-AF65-F5344CB8AC3E}">
        <p14:creationId xmlns:p14="http://schemas.microsoft.com/office/powerpoint/2010/main" val="413346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ptodate.com/contents/baclofen-drug-information?search=als+progression&amp;topicRef=5129&amp;source=see_lin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uptodate.com/contents/tizanidine-drug-information?search=als+progression&amp;topicRef=5129&amp;source=see_link"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ptodate.com/contents/symptom-based-management-of-amyotrophic-lateral-sclerosis/abstract/47-50"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uptodate.com/contents/symptom-based-management-of-amyotrophic-lateral-sclerosis/abstract/53" TargetMode="External"/><Relationship Id="rId5" Type="http://schemas.openxmlformats.org/officeDocument/2006/relationships/hyperlink" Target="https://www.uptodate.com/contents/symptom-based-management-of-amyotrophic-lateral-sclerosis/abstract/51,52" TargetMode="External"/><Relationship Id="rId4" Type="http://schemas.openxmlformats.org/officeDocument/2006/relationships/hyperlink" Target="https://www.uptodate.com/contents/rimabotulinumtoxinb-myobloc-drug-information?search=als&amp;topicRef=5129&amp;source=see_link"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da.gov/NewsEvents/Newsroom/PressAnnouncements/ucm557102.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homehealthunited.org/professional/hme/documentation-needs/cpap-bipa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3" Type="http://schemas.openxmlformats.org/officeDocument/2006/relationships/hyperlink" Target="http://medicinova.com/clinical-development/core/mn-166/?doing_wp_cron=1494577865.1665999889373779296875" TargetMode="External"/><Relationship Id="rId18" Type="http://schemas.openxmlformats.org/officeDocument/2006/relationships/hyperlink" Target="https://www.genervon.com/summary-of-gm604/" TargetMode="External"/><Relationship Id="rId26" Type="http://schemas.openxmlformats.org/officeDocument/2006/relationships/hyperlink" Target="http://www.ionispharma.com/" TargetMode="External"/><Relationship Id="rId39" Type="http://schemas.openxmlformats.org/officeDocument/2006/relationships/hyperlink" Target="http://www.neuraltus.com/neuraltus-approach-1/" TargetMode="External"/><Relationship Id="rId21" Type="http://schemas.openxmlformats.org/officeDocument/2006/relationships/hyperlink" Target="https://www.als.net/als-research/clinical-trials/305/" TargetMode="External"/><Relationship Id="rId34" Type="http://schemas.openxmlformats.org/officeDocument/2006/relationships/hyperlink" Target="http://www.anelixistherapeutics.com/" TargetMode="External"/><Relationship Id="rId42" Type="http://schemas.openxmlformats.org/officeDocument/2006/relationships/hyperlink" Target="https://cytokinetics.com/" TargetMode="External"/><Relationship Id="rId47" Type="http://schemas.openxmlformats.org/officeDocument/2006/relationships/hyperlink" Target="http://www.brainstorm-cell.com/" TargetMode="External"/><Relationship Id="rId50" Type="http://schemas.openxmlformats.org/officeDocument/2006/relationships/hyperlink" Target="https://www.cedars-sinai.org/programs/neurology-neurosurgery/clinical-trials/cns10-npc-gdnf-for-als.html" TargetMode="External"/><Relationship Id="rId55" Type="http://schemas.openxmlformats.org/officeDocument/2006/relationships/hyperlink" Target="http://www.miragen.com/" TargetMode="External"/><Relationship Id="rId7" Type="http://schemas.openxmlformats.org/officeDocument/2006/relationships/hyperlink" Target="https://www.drugs.com/cdi/riluzole.html" TargetMode="External"/><Relationship Id="rId2" Type="http://schemas.openxmlformats.org/officeDocument/2006/relationships/slide" Target="../slides/slide35.xml"/><Relationship Id="rId16" Type="http://schemas.openxmlformats.org/officeDocument/2006/relationships/hyperlink" Target="http://www.openaccessjournals.com/articles/ibudilast-for-the-treatment-of-drug-addiction-and-other-neurological-conditions.pdf" TargetMode="External"/><Relationship Id="rId29" Type="http://schemas.openxmlformats.org/officeDocument/2006/relationships/hyperlink" Target="http://www.alsa.org/research/focus-areas/genetics/sod1.html" TargetMode="External"/><Relationship Id="rId11" Type="http://schemas.openxmlformats.org/officeDocument/2006/relationships/hyperlink" Target="https://www.ncbi.nlm.nih.gov/pmc/articles/PMC4425507/" TargetMode="External"/><Relationship Id="rId24" Type="http://schemas.openxmlformats.org/officeDocument/2006/relationships/hyperlink" Target="https://www.uniprot.org/uniprot/P21453" TargetMode="External"/><Relationship Id="rId32" Type="http://schemas.openxmlformats.org/officeDocument/2006/relationships/hyperlink" Target="https://www.orphazyme.com/technology/" TargetMode="External"/><Relationship Id="rId37" Type="http://schemas.openxmlformats.org/officeDocument/2006/relationships/hyperlink" Target="https://www.nature.com/articles/ng.557" TargetMode="External"/><Relationship Id="rId40" Type="http://schemas.openxmlformats.org/officeDocument/2006/relationships/hyperlink" Target="http://viromed.co.kr/main/sub03_01.html" TargetMode="External"/><Relationship Id="rId45" Type="http://schemas.openxmlformats.org/officeDocument/2006/relationships/hyperlink" Target="http://www.ab-science.com/en/corporate-overview/about-masitinib" TargetMode="External"/><Relationship Id="rId53" Type="http://schemas.openxmlformats.org/officeDocument/2006/relationships/hyperlink" Target="https://stanfordhealthcare.org/medical-conditions/blood-heart-circulation/ventricular-arrhythmia/types.html" TargetMode="External"/><Relationship Id="rId5" Type="http://schemas.openxmlformats.org/officeDocument/2006/relationships/hyperlink" Target="https://alsnewstoday.com/edaravone-radicava-for-als/" TargetMode="External"/><Relationship Id="rId10" Type="http://schemas.openxmlformats.org/officeDocument/2006/relationships/hyperlink" Target="http://www.yourhormones.info/hormones/adrenocorticotropic-hormone/" TargetMode="External"/><Relationship Id="rId19" Type="http://schemas.openxmlformats.org/officeDocument/2006/relationships/hyperlink" Target="http://amylyx.com/" TargetMode="External"/><Relationship Id="rId31" Type="http://schemas.openxmlformats.org/officeDocument/2006/relationships/hyperlink" Target="http://welcome.miami.edu/" TargetMode="External"/><Relationship Id="rId44" Type="http://schemas.openxmlformats.org/officeDocument/2006/relationships/hyperlink" Target="http://www.ab-science.com/en/" TargetMode="External"/><Relationship Id="rId52" Type="http://schemas.openxmlformats.org/officeDocument/2006/relationships/hyperlink" Target="https://www.accessdata.fda.gov/drugsatfda_docs/anda/98/74865ap_appltr_prntlbl.pdf" TargetMode="External"/><Relationship Id="rId4" Type="http://schemas.openxmlformats.org/officeDocument/2006/relationships/hyperlink" Target="https://alsnewstoday.com/?page_id=17398&amp;preview=true" TargetMode="External"/><Relationship Id="rId9" Type="http://schemas.openxmlformats.org/officeDocument/2006/relationships/hyperlink" Target="http://www.mallinckrodt.com/" TargetMode="External"/><Relationship Id="rId14" Type="http://schemas.openxmlformats.org/officeDocument/2006/relationships/hyperlink" Target="http://medicinova.com/" TargetMode="External"/><Relationship Id="rId22" Type="http://schemas.openxmlformats.org/officeDocument/2006/relationships/hyperlink" Target="http://www.als.net/" TargetMode="External"/><Relationship Id="rId27" Type="http://schemas.openxmlformats.org/officeDocument/2006/relationships/hyperlink" Target="https://www.biogen.com/" TargetMode="External"/><Relationship Id="rId30" Type="http://schemas.openxmlformats.org/officeDocument/2006/relationships/hyperlink" Target="https://www.orphazyme.com/" TargetMode="External"/><Relationship Id="rId35" Type="http://schemas.openxmlformats.org/officeDocument/2006/relationships/hyperlink" Target="http://www.als.net/at-1501/" TargetMode="External"/><Relationship Id="rId43" Type="http://schemas.openxmlformats.org/officeDocument/2006/relationships/hyperlink" Target="https://www.uniprot.org/uniprot/P48788" TargetMode="External"/><Relationship Id="rId48" Type="http://schemas.openxmlformats.org/officeDocument/2006/relationships/hyperlink" Target="https://www.neuralstem.com/" TargetMode="External"/><Relationship Id="rId56" Type="http://schemas.openxmlformats.org/officeDocument/2006/relationships/hyperlink" Target="https://avexis.com/" TargetMode="External"/><Relationship Id="rId8" Type="http://schemas.openxmlformats.org/officeDocument/2006/relationships/hyperlink" Target="http://biohavenpharma.com/" TargetMode="External"/><Relationship Id="rId51" Type="http://schemas.openxmlformats.org/officeDocument/2006/relationships/hyperlink" Target="https://www.cedars-sinai.org/" TargetMode="External"/><Relationship Id="rId3" Type="http://schemas.openxmlformats.org/officeDocument/2006/relationships/hyperlink" Target="https://alsnewstoday.com/als-treatment/rilutek-riluzole/" TargetMode="External"/><Relationship Id="rId12" Type="http://schemas.openxmlformats.org/officeDocument/2006/relationships/hyperlink" Target="http://multiplesclerosisnewstoday.com/ibudilast-mn-166-multiple-sclerosis/" TargetMode="External"/><Relationship Id="rId17" Type="http://schemas.openxmlformats.org/officeDocument/2006/relationships/hyperlink" Target="https://www.genervon.com/" TargetMode="External"/><Relationship Id="rId25" Type="http://schemas.openxmlformats.org/officeDocument/2006/relationships/hyperlink" Target="http://www.ionispharma.com/pipeline/" TargetMode="External"/><Relationship Id="rId33" Type="http://schemas.openxmlformats.org/officeDocument/2006/relationships/hyperlink" Target="https://www.ncbi.nlm.nih.gov/pubmed/18432918" TargetMode="External"/><Relationship Id="rId38" Type="http://schemas.openxmlformats.org/officeDocument/2006/relationships/hyperlink" Target="http://www.neuraltus.com/" TargetMode="External"/><Relationship Id="rId46" Type="http://schemas.openxmlformats.org/officeDocument/2006/relationships/hyperlink" Target="http://www.brainstorm-cell.com/technology/nurown/" TargetMode="External"/><Relationship Id="rId20" Type="http://schemas.openxmlformats.org/officeDocument/2006/relationships/hyperlink" Target="http://amylyx.com/amx0035/" TargetMode="External"/><Relationship Id="rId41" Type="http://schemas.openxmlformats.org/officeDocument/2006/relationships/hyperlink" Target="https://www.ncbi.nlm.nih.gov/gene/3082" TargetMode="External"/><Relationship Id="rId54" Type="http://schemas.openxmlformats.org/officeDocument/2006/relationships/hyperlink" Target="https://onlinelibrary.wiley.com/doi/abs/10.1002/mus.26117" TargetMode="External"/><Relationship Id="rId1" Type="http://schemas.openxmlformats.org/officeDocument/2006/relationships/notesMaster" Target="../notesMasters/notesMaster1.xml"/><Relationship Id="rId6" Type="http://schemas.openxmlformats.org/officeDocument/2006/relationships/hyperlink" Target="https://alsnewstoday.com/bhv-0223/" TargetMode="External"/><Relationship Id="rId15" Type="http://schemas.openxmlformats.org/officeDocument/2006/relationships/hyperlink" Target="http://investors.medicinova.com/phoenix.zhtml?c=183833&amp;p=irol-newsArticle&amp;ID=2265587" TargetMode="External"/><Relationship Id="rId23" Type="http://schemas.openxmlformats.org/officeDocument/2006/relationships/hyperlink" Target="https://multiplesclerosisnewstoday.com/multiple-sclerosis-overview/" TargetMode="External"/><Relationship Id="rId28" Type="http://schemas.openxmlformats.org/officeDocument/2006/relationships/hyperlink" Target="https://www.als-research.org/familial-als/" TargetMode="External"/><Relationship Id="rId36" Type="http://schemas.openxmlformats.org/officeDocument/2006/relationships/hyperlink" Target="https://www.uniprot.org/uniprot/P29965" TargetMode="External"/><Relationship Id="rId49" Type="http://schemas.openxmlformats.org/officeDocument/2006/relationships/hyperlink" Target="https://www.neuralstem.com/news-media/press-releases/detail/244/neuralstem-announces-publication-of-long-term-follow-up"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epidemiology-and-pathogenesis-of-amyotrophic-lateral-sclerosis/abstract/153,154"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uptodate.com/contents/epidemiology-and-pathogenesis-of-amyotrophic-lateral-sclerosis/abstract/156-159" TargetMode="External"/><Relationship Id="rId4" Type="http://schemas.openxmlformats.org/officeDocument/2006/relationships/hyperlink" Target="https://www.uptodate.com/contents/epidemiology-and-pathogenesis-of-amyotrophic-lateral-sclerosis/abstract/15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405F2-82C5-1042-ACA4-A3576FF908AF}" type="slidenum">
              <a:rPr lang="en-US" smtClean="0"/>
              <a:t>1</a:t>
            </a:fld>
            <a:endParaRPr lang="en-US"/>
          </a:p>
        </p:txBody>
      </p:sp>
    </p:spTree>
    <p:extLst>
      <p:ext uri="{BB962C8B-B14F-4D97-AF65-F5344CB8AC3E}">
        <p14:creationId xmlns:p14="http://schemas.microsoft.com/office/powerpoint/2010/main" val="182106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Differences in site of onset, pattern/speed of spread, and degree of upper/lower motor neuron dysfunction produce a variable disorder between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1. </a:t>
            </a:r>
            <a:r>
              <a:rPr lang="pt-BR" sz="1200" dirty="0" err="1"/>
              <a:t>Boulis</a:t>
            </a:r>
            <a:r>
              <a:rPr lang="pt-BR" sz="1200" dirty="0"/>
              <a:t> N, O'Connor </a:t>
            </a:r>
            <a:r>
              <a:rPr lang="pt-BR" sz="1200" dirty="0" err="1"/>
              <a:t>D</a:t>
            </a:r>
            <a:r>
              <a:rPr lang="pt-BR" sz="1200" dirty="0"/>
              <a:t>, </a:t>
            </a:r>
            <a:r>
              <a:rPr lang="pt-BR" sz="1200" dirty="0" err="1"/>
              <a:t>Donsante</a:t>
            </a:r>
            <a:r>
              <a:rPr lang="pt-BR" sz="1200" dirty="0"/>
              <a:t> A. </a:t>
            </a:r>
            <a:r>
              <a:rPr lang="en-US" sz="1200" i="1" dirty="0"/>
              <a:t>Molecular and cellular therapies for motor neuron diseases.</a:t>
            </a:r>
            <a:r>
              <a:rPr lang="en-US" sz="1200" dirty="0"/>
              <a:t> London: Elsevier, Academic Press;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11</a:t>
            </a:fld>
            <a:endParaRPr lang="en-US" dirty="0"/>
          </a:p>
        </p:txBody>
      </p:sp>
    </p:spTree>
    <p:extLst>
      <p:ext uri="{BB962C8B-B14F-4D97-AF65-F5344CB8AC3E}">
        <p14:creationId xmlns:p14="http://schemas.microsoft.com/office/powerpoint/2010/main" val="37781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median survival from the time of diagnosis is 3 to 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effectLst/>
              </a:rPr>
              <a:t>Bedlack</a:t>
            </a:r>
            <a:r>
              <a:rPr lang="en-US" dirty="0">
                <a:effectLst/>
              </a:rPr>
              <a:t> RS, Vaughan T, Wicks P, et al. How common are ALS plateaus and reversals? </a:t>
            </a:r>
            <a:r>
              <a:rPr lang="en-US" i="1" dirty="0">
                <a:effectLst/>
              </a:rPr>
              <a:t>Neurology</a:t>
            </a:r>
            <a:r>
              <a:rPr lang="en-US" dirty="0">
                <a:effectLst/>
              </a:rPr>
              <a:t>. 2016;86(9):808-812.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Amyotrophic lateral sclerosis and other motor neuron diseases. </a:t>
            </a:r>
            <a:r>
              <a:rPr lang="en-US" sz="1200" i="1" dirty="0"/>
              <a:t>Adv Neurol. </a:t>
            </a:r>
            <a:r>
              <a:rPr lang="en-US" sz="1200" dirty="0"/>
              <a:t>1991;56:1-546.</a:t>
            </a:r>
          </a:p>
          <a:p>
            <a:pPr marL="228600" indent="-228600">
              <a:buClrTx/>
              <a:buFont typeface="+mj-lt"/>
              <a:buAutoNum type="arabicPeriod"/>
            </a:pPr>
            <a:r>
              <a:rPr lang="en-US" sz="1200" dirty="0" err="1"/>
              <a:t>Ravits</a:t>
            </a:r>
            <a:r>
              <a:rPr lang="en-US" sz="1200" dirty="0"/>
              <a:t> J, Paul P, </a:t>
            </a:r>
            <a:r>
              <a:rPr lang="en-US" sz="1200" dirty="0" err="1"/>
              <a:t>Jorg</a:t>
            </a:r>
            <a:r>
              <a:rPr lang="en-US" sz="1200" dirty="0"/>
              <a:t> C. Focality of upper and lower motor neuron degeneration at the clinical onset of ALS. </a:t>
            </a:r>
            <a:r>
              <a:rPr lang="en-US" sz="1200" i="1" dirty="0"/>
              <a:t>Neurology. </a:t>
            </a:r>
            <a:r>
              <a:rPr lang="en-US" sz="1200" dirty="0"/>
              <a:t>2007;68(19):1571-1575.</a:t>
            </a:r>
          </a:p>
          <a:p>
            <a:pPr marL="228600" indent="-228600">
              <a:buClrTx/>
              <a:buFont typeface="+mj-lt"/>
              <a:buAutoNum type="arabicPeriod"/>
            </a:pPr>
            <a:r>
              <a:rPr lang="en-US" sz="1200" dirty="0" err="1"/>
              <a:t>Ravits</a:t>
            </a:r>
            <a:r>
              <a:rPr lang="en-US" sz="1200" dirty="0"/>
              <a:t> J, Laurie P, Fan Y, Moore DH. Implications of ALS focality: rostral-caudal distribution of lower motor neuron loss postmortem. </a:t>
            </a:r>
            <a:r>
              <a:rPr lang="en-US" sz="1200" i="1" dirty="0"/>
              <a:t>Neurology. </a:t>
            </a:r>
            <a:r>
              <a:rPr lang="en-US" sz="1200" dirty="0"/>
              <a:t>2007;68(19):1576-1582.</a:t>
            </a:r>
          </a:p>
          <a:p>
            <a:pPr marL="228600" indent="-228600">
              <a:buFont typeface="+mj-lt"/>
              <a:buAutoNum type="arabicPeriod"/>
            </a:pPr>
            <a:r>
              <a:rPr lang="en-US" sz="1200" dirty="0"/>
              <a:t>Hardiman O, Al-Chalabi A, </a:t>
            </a:r>
            <a:r>
              <a:rPr lang="en-US" sz="1200" dirty="0" err="1"/>
              <a:t>Chio</a:t>
            </a:r>
            <a:r>
              <a:rPr lang="en-US" sz="1200" dirty="0"/>
              <a:t> A, et al. Amyotrophic lateral sclerosis. </a:t>
            </a:r>
            <a:r>
              <a:rPr lang="en-US" sz="1200" i="1" dirty="0"/>
              <a:t>Nat Rev Dis Primers. </a:t>
            </a:r>
            <a:r>
              <a:rPr lang="en-US" sz="1200" dirty="0"/>
              <a:t>2017;3:17071.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12</a:t>
            </a:fld>
            <a:endParaRPr lang="en-US" dirty="0"/>
          </a:p>
        </p:txBody>
      </p:sp>
    </p:spTree>
    <p:extLst>
      <p:ext uri="{BB962C8B-B14F-4D97-AF65-F5344CB8AC3E}">
        <p14:creationId xmlns:p14="http://schemas.microsoft.com/office/powerpoint/2010/main" val="132930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Understanding of the pace of an individual's disease is very helpful for planning appropriate interventions at the right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NIV improves the quality of life in patients who can tolerate its use, and appears to prolong life in certain cohorts. It is especially useful if patients have symptoms of respiratory compromise at night, but patients often use it during waking hours as the disease progresses.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most patients, the demands of invasive ventilation are difficult or impossible to manage at home, and nursing home placement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13</a:t>
            </a:fld>
            <a:endParaRPr lang="en-US" dirty="0"/>
          </a:p>
        </p:txBody>
      </p:sp>
    </p:spTree>
    <p:extLst>
      <p:ext uri="{BB962C8B-B14F-4D97-AF65-F5344CB8AC3E}">
        <p14:creationId xmlns:p14="http://schemas.microsoft.com/office/powerpoint/2010/main" val="177019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non-opioid</a:t>
            </a:r>
            <a:r>
              <a:rPr lang="en-US" baseline="0" dirty="0"/>
              <a:t> drugs for palliative sedation include: </a:t>
            </a:r>
            <a:r>
              <a:rPr lang="en-US" sz="1200" dirty="0"/>
              <a:t>benzodiazepines, barbiturates, and propofol. </a:t>
            </a:r>
          </a:p>
          <a:p>
            <a:endParaRPr lang="en-US" sz="1200" dirty="0"/>
          </a:p>
          <a:p>
            <a:r>
              <a:rPr lang="en-US" sz="1200" dirty="0"/>
              <a:t>Additional</a:t>
            </a:r>
            <a:r>
              <a:rPr lang="en-US" sz="1200" baseline="0" dirty="0"/>
              <a:t> info on Mexiletine: C</a:t>
            </a:r>
            <a:r>
              <a:rPr lang="en-US" sz="1200" dirty="0"/>
              <a:t>ommon dose-related side effects include dizziness, nausea, tremor, and falls. Gradual dose titration may improve tolerability.</a:t>
            </a:r>
          </a:p>
          <a:p>
            <a:endParaRPr lang="en-US" sz="1200" dirty="0"/>
          </a:p>
          <a:p>
            <a:r>
              <a:rPr lang="en-US" sz="1200" b="0" i="0" kern="1200" dirty="0">
                <a:solidFill>
                  <a:schemeClr val="tx1"/>
                </a:solidFill>
                <a:effectLst/>
                <a:latin typeface="+mn-lt"/>
                <a:ea typeface="+mn-ea"/>
                <a:cs typeface="+mn-cs"/>
              </a:rPr>
              <a:t>There are few data regarding use of pharmacologic measures for spasticity in ALS. Nevertheless, the available studies suggest </a:t>
            </a:r>
            <a:r>
              <a:rPr lang="en-US" sz="1200" b="0" i="0" u="none" kern="1200" dirty="0">
                <a:solidFill>
                  <a:schemeClr val="tx2"/>
                </a:solidFill>
                <a:effectLst/>
                <a:latin typeface="+mn-lt"/>
                <a:ea typeface="+mn-ea"/>
                <a:cs typeface="+mn-cs"/>
              </a:rPr>
              <a:t>that </a:t>
            </a:r>
            <a:r>
              <a:rPr lang="en-US" sz="1200" b="0" i="0" u="none" kern="1200" dirty="0">
                <a:solidFill>
                  <a:schemeClr val="tx2"/>
                </a:solidFill>
                <a:effectLst/>
                <a:latin typeface="+mn-lt"/>
                <a:ea typeface="+mn-ea"/>
                <a:cs typeface="+mn-cs"/>
                <a:hlinkClick r:id="rId3"/>
              </a:rPr>
              <a:t>baclofen</a:t>
            </a:r>
            <a:r>
              <a:rPr lang="en-US" sz="1200" b="0" i="0" u="none" kern="1200" dirty="0">
                <a:solidFill>
                  <a:schemeClr val="tx2"/>
                </a:solidFill>
                <a:effectLst/>
                <a:latin typeface="+mn-lt"/>
                <a:ea typeface="+mn-ea"/>
                <a:cs typeface="+mn-cs"/>
              </a:rPr>
              <a:t> and </a:t>
            </a:r>
            <a:r>
              <a:rPr lang="en-US" sz="1200" b="0" i="0" u="none" kern="1200" dirty="0">
                <a:solidFill>
                  <a:schemeClr val="tx2"/>
                </a:solidFill>
                <a:effectLst/>
                <a:latin typeface="+mn-lt"/>
                <a:ea typeface="+mn-ea"/>
                <a:cs typeface="+mn-cs"/>
                <a:hlinkClick r:id="rId4"/>
              </a:rPr>
              <a:t>tizanidine</a:t>
            </a:r>
            <a:r>
              <a:rPr lang="en-US" sz="1200" b="0" i="0" u="none" kern="1200" dirty="0">
                <a:solidFill>
                  <a:schemeClr val="tx2"/>
                </a:solidFill>
                <a:effectLst/>
                <a:latin typeface="+mn-lt"/>
                <a:ea typeface="+mn-ea"/>
                <a:cs typeface="+mn-cs"/>
              </a:rPr>
              <a:t> are </a:t>
            </a:r>
            <a:r>
              <a:rPr lang="en-US" sz="1200" b="0" i="0" kern="1200" dirty="0">
                <a:solidFill>
                  <a:schemeClr val="tx1"/>
                </a:solidFill>
                <a:effectLst/>
                <a:latin typeface="+mn-lt"/>
                <a:ea typeface="+mn-ea"/>
                <a:cs typeface="+mn-cs"/>
              </a:rPr>
              <a:t>roughly equivalent in efficacy and have similar rates of adverse events. Tizanidine is more often associated with dry mouth, while baclofen is more often associated with motor weakness.</a:t>
            </a: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14</a:t>
            </a:fld>
            <a:endParaRPr lang="en-US" dirty="0"/>
          </a:p>
        </p:txBody>
      </p:sp>
    </p:spTree>
    <p:extLst>
      <p:ext uri="{BB962C8B-B14F-4D97-AF65-F5344CB8AC3E}">
        <p14:creationId xmlns:p14="http://schemas.microsoft.com/office/powerpoint/2010/main" val="355971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Botulinum toxin injection into the salivary glands appears to be safe and useful for treating </a:t>
            </a:r>
            <a:r>
              <a:rPr lang="en-US" dirty="0" err="1"/>
              <a:t>sialorrhea</a:t>
            </a:r>
            <a:r>
              <a:rPr lang="en-US" dirty="0"/>
              <a:t> in patients with ALS, as demonstrated in preliminary studies [</a:t>
            </a:r>
            <a:r>
              <a:rPr lang="en-US" u="sng" dirty="0">
                <a:hlinkClick r:id="rId3"/>
              </a:rPr>
              <a:t>47-50</a:t>
            </a:r>
            <a:r>
              <a:rPr lang="en-US" dirty="0"/>
              <a:t>] and in a small randomized controlled trial of botulinum toxin type B (</a:t>
            </a:r>
            <a:r>
              <a:rPr lang="en-US" u="sng" dirty="0" err="1">
                <a:hlinkClick r:id="rId4"/>
              </a:rPr>
              <a:t>rimabotulinumtoxinB</a:t>
            </a:r>
            <a:r>
              <a:rPr lang="en-US" dirty="0"/>
              <a:t>) [</a:t>
            </a:r>
            <a:r>
              <a:rPr lang="en-US" u="sng" dirty="0">
                <a:hlinkClick r:id="rId5"/>
              </a:rPr>
              <a:t>51,52</a:t>
            </a:r>
            <a:r>
              <a:rPr lang="en-US" dirty="0"/>
              <a:t>]. However, botulinum toxin injection should be used cautiously, as it has been associated with prolonged dysphagia in patients who have Machado-Joseph disease with bulbar involvement, dystonia, and parkinsonism [</a:t>
            </a:r>
            <a:r>
              <a:rPr lang="en-US" u="sng" dirty="0">
                <a:hlinkClick r:id="rId6"/>
              </a:rPr>
              <a:t>53</a:t>
            </a:r>
            <a:r>
              <a:rPr lang="en-US" dirty="0"/>
              <a:t>]. </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15</a:t>
            </a:fld>
            <a:endParaRPr lang="en-US" dirty="0"/>
          </a:p>
        </p:txBody>
      </p:sp>
    </p:spTree>
    <p:extLst>
      <p:ext uri="{BB962C8B-B14F-4D97-AF65-F5344CB8AC3E}">
        <p14:creationId xmlns:p14="http://schemas.microsoft.com/office/powerpoint/2010/main" val="77922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first-in-human CT with riluzole was launched on the basis of the hypothesis that riluzole may modulate glutamatergic transmission, which was supported by pre-clinical data (</a:t>
            </a:r>
            <a:r>
              <a:rPr lang="en-US" sz="1200" b="0" i="0" u="none" strike="noStrike" kern="1200" baseline="0" dirty="0" err="1">
                <a:solidFill>
                  <a:schemeClr val="tx1"/>
                </a:solidFill>
                <a:latin typeface="+mn-lt"/>
                <a:ea typeface="+mn-ea"/>
                <a:cs typeface="+mn-cs"/>
              </a:rPr>
              <a:t>Bensimon</a:t>
            </a:r>
            <a:r>
              <a:rPr lang="en-US" sz="1200" b="0" i="0" u="none" strike="noStrike" kern="1200" baseline="0" dirty="0">
                <a:solidFill>
                  <a:schemeClr val="tx1"/>
                </a:solidFill>
                <a:latin typeface="+mn-lt"/>
                <a:ea typeface="+mn-ea"/>
                <a:cs typeface="+mn-cs"/>
              </a:rPr>
              <a:t> et al., 1994). Extensive research into the mechanisms of action of riluzole have since then consistently suggested that direct effects of riluzole on glutamate receptors are limited, and usually require high concentrations, which are not achieved in human patients.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complexity of neural effects of riluzole may explain the failure in CTs of other molecules that target glutamatergic transmission as their primary mechanism of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228600" indent="-228600">
              <a:buClrTx/>
              <a:buFont typeface="+mj-lt"/>
              <a:buAutoNum type="arabicPeriod"/>
            </a:pPr>
            <a:r>
              <a:rPr lang="en-US" sz="1200" dirty="0"/>
              <a:t>Miller RG, Mitchell JD, Moore DH. </a:t>
            </a:r>
            <a:r>
              <a:rPr lang="en-US" sz="1200" dirty="0" err="1"/>
              <a:t>Riluzole</a:t>
            </a:r>
            <a:r>
              <a:rPr lang="en-US" sz="1200" dirty="0"/>
              <a:t> for amyotrophic lateral sclerosis (ALS)/motor neuron disease (MND). </a:t>
            </a:r>
            <a:r>
              <a:rPr lang="en-US" sz="1200" i="1" dirty="0"/>
              <a:t>Cochrane Database </a:t>
            </a:r>
            <a:r>
              <a:rPr lang="en-US" sz="1200" i="1" dirty="0" err="1"/>
              <a:t>Syst</a:t>
            </a:r>
            <a:r>
              <a:rPr lang="en-US" sz="1200" i="1" dirty="0"/>
              <a:t> Rev. </a:t>
            </a:r>
            <a:r>
              <a:rPr lang="en-US" sz="1200" dirty="0"/>
              <a:t>2012(3):CD001447.</a:t>
            </a:r>
          </a:p>
          <a:p>
            <a:pPr marL="228600" indent="-228600">
              <a:buClrTx/>
              <a:buFont typeface="+mj-lt"/>
              <a:buAutoNum type="arabicPeriod"/>
            </a:pPr>
            <a:r>
              <a:rPr lang="en-US" sz="1200" dirty="0" err="1"/>
              <a:t>Bensimon</a:t>
            </a:r>
            <a:r>
              <a:rPr lang="en-US" sz="1200" dirty="0"/>
              <a:t> G, </a:t>
            </a:r>
            <a:r>
              <a:rPr lang="en-US" sz="1200" dirty="0" err="1"/>
              <a:t>Lacomblez</a:t>
            </a:r>
            <a:r>
              <a:rPr lang="en-US" sz="1200" dirty="0"/>
              <a:t> L, </a:t>
            </a:r>
            <a:r>
              <a:rPr lang="en-US" sz="1200" dirty="0" err="1"/>
              <a:t>Meininger</a:t>
            </a:r>
            <a:r>
              <a:rPr lang="en-US" sz="1200" dirty="0"/>
              <a:t> V. A controlled trial of </a:t>
            </a:r>
            <a:r>
              <a:rPr lang="en-US" sz="1200" dirty="0" err="1"/>
              <a:t>riluzole</a:t>
            </a:r>
            <a:r>
              <a:rPr lang="en-US" sz="1200" dirty="0"/>
              <a:t> in amyotrophic lateral sclerosis. ALS/</a:t>
            </a:r>
            <a:r>
              <a:rPr lang="en-US" sz="1200" dirty="0" err="1"/>
              <a:t>Riluzole</a:t>
            </a:r>
            <a:r>
              <a:rPr lang="en-US" sz="1200" dirty="0"/>
              <a:t> Study Group. </a:t>
            </a:r>
            <a:r>
              <a:rPr lang="en-US" sz="1200" i="1" dirty="0"/>
              <a:t>N </a:t>
            </a:r>
            <a:r>
              <a:rPr lang="en-US" sz="1200" i="1" dirty="0" err="1"/>
              <a:t>Engl</a:t>
            </a:r>
            <a:r>
              <a:rPr lang="en-US" sz="1200" i="1" dirty="0"/>
              <a:t> J Med. </a:t>
            </a:r>
            <a:r>
              <a:rPr lang="en-US" sz="1200" dirty="0"/>
              <a:t>1994;330(9):585-591.</a:t>
            </a:r>
          </a:p>
          <a:p>
            <a:pPr marL="228600" indent="-228600">
              <a:buClrTx/>
              <a:buFont typeface="+mj-lt"/>
              <a:buAutoNum type="arabicPeriod"/>
            </a:pPr>
            <a:r>
              <a:rPr lang="en-US" sz="1200" dirty="0" err="1"/>
              <a:t>Lacomblez</a:t>
            </a:r>
            <a:r>
              <a:rPr lang="en-US" sz="1200" dirty="0"/>
              <a:t> L, </a:t>
            </a:r>
            <a:r>
              <a:rPr lang="en-US" sz="1200" dirty="0" err="1"/>
              <a:t>Bensimon</a:t>
            </a:r>
            <a:r>
              <a:rPr lang="en-US" sz="1200" dirty="0"/>
              <a:t> G, Leigh PN, </a:t>
            </a:r>
            <a:r>
              <a:rPr lang="en-US" sz="1200" dirty="0" err="1"/>
              <a:t>Guillet</a:t>
            </a:r>
            <a:r>
              <a:rPr lang="en-US" sz="1200" dirty="0"/>
              <a:t> P, </a:t>
            </a:r>
            <a:r>
              <a:rPr lang="en-US" sz="1200" dirty="0" err="1"/>
              <a:t>Meininger</a:t>
            </a:r>
            <a:r>
              <a:rPr lang="en-US" sz="1200" dirty="0"/>
              <a:t> V. Dose-ranging study of </a:t>
            </a:r>
            <a:r>
              <a:rPr lang="en-US" sz="1200" dirty="0" err="1"/>
              <a:t>riluzole</a:t>
            </a:r>
            <a:r>
              <a:rPr lang="en-US" sz="1200" dirty="0"/>
              <a:t> in amyotrophic lateral sclerosis. Amyotrophic Lateral Sclerosis/</a:t>
            </a:r>
            <a:r>
              <a:rPr lang="en-US" sz="1200" dirty="0" err="1"/>
              <a:t>Riluzole</a:t>
            </a:r>
            <a:r>
              <a:rPr lang="en-US" sz="1200" dirty="0"/>
              <a:t> Study Group II. </a:t>
            </a:r>
            <a:r>
              <a:rPr lang="en-US" sz="1200" i="1" dirty="0"/>
              <a:t>Lancet. </a:t>
            </a:r>
            <a:r>
              <a:rPr lang="en-US" sz="1200" dirty="0"/>
              <a:t>1996;347(9013):1425-1431.</a:t>
            </a:r>
          </a:p>
          <a:p>
            <a:pPr marL="228600" indent="-228600">
              <a:buClrTx/>
              <a:buFont typeface="+mj-lt"/>
              <a:buAutoNum type="arabicPeriod"/>
            </a:pPr>
            <a:r>
              <a:rPr lang="en-US" sz="1200" dirty="0">
                <a:hlinkClick r:id="rId3"/>
              </a:rPr>
              <a:t>https://www.fda.gov/NewsEvents/Newsroom/PressAnnouncements/ucm557102.htm</a:t>
            </a:r>
            <a:r>
              <a:rPr lang="en-US" sz="1200" dirty="0"/>
              <a:t>.</a:t>
            </a:r>
          </a:p>
          <a:p>
            <a:pPr marL="228600" indent="-228600">
              <a:buClrTx/>
              <a:buFont typeface="+mj-lt"/>
              <a:buAutoNum type="arabicPeriod"/>
            </a:pPr>
            <a:r>
              <a:rPr lang="en-US" sz="1200" dirty="0"/>
              <a:t>Writing G, </a:t>
            </a:r>
            <a:r>
              <a:rPr lang="en-US" sz="1200" dirty="0" err="1"/>
              <a:t>Edaravone</a:t>
            </a:r>
            <a:r>
              <a:rPr lang="en-US" sz="1200" dirty="0"/>
              <a:t> ALSSG. Safety and efficacy of </a:t>
            </a:r>
            <a:r>
              <a:rPr lang="en-US" sz="1200" dirty="0" err="1"/>
              <a:t>edaravone</a:t>
            </a:r>
            <a:r>
              <a:rPr lang="en-US" sz="1200" dirty="0"/>
              <a:t> in well defined patients with amyotrophic lateral sclerosis: a </a:t>
            </a:r>
            <a:r>
              <a:rPr lang="en-US" sz="1200" dirty="0" err="1"/>
              <a:t>randomised</a:t>
            </a:r>
            <a:r>
              <a:rPr lang="en-US" sz="1200" dirty="0"/>
              <a:t>, double-blind, placebo-controlled trial. </a:t>
            </a:r>
            <a:r>
              <a:rPr lang="en-US" sz="1200" i="1" dirty="0"/>
              <a:t>Lancet Neurol. </a:t>
            </a:r>
            <a:r>
              <a:rPr lang="en-US" sz="1200" dirty="0"/>
              <a:t>2017;16(7):505-512.</a:t>
            </a:r>
          </a:p>
          <a:p>
            <a:pPr marL="228600" indent="-228600">
              <a:buClrTx/>
              <a:buFont typeface="+mj-lt"/>
              <a:buAutoNum type="arabicPeriod"/>
            </a:pPr>
            <a:r>
              <a:rPr lang="en-US" sz="1200" dirty="0" err="1"/>
              <a:t>Castrillo-Viguera</a:t>
            </a:r>
            <a:r>
              <a:rPr lang="en-US" sz="1200" dirty="0"/>
              <a:t> C, Grasso DL, Simpson E, </a:t>
            </a:r>
            <a:r>
              <a:rPr lang="en-US" sz="1200" dirty="0" err="1"/>
              <a:t>Shefner</a:t>
            </a:r>
            <a:r>
              <a:rPr lang="en-US" sz="1200" dirty="0"/>
              <a:t> J, </a:t>
            </a:r>
            <a:r>
              <a:rPr lang="en-US" sz="1200" dirty="0" err="1"/>
              <a:t>Cudkowicz</a:t>
            </a:r>
            <a:r>
              <a:rPr lang="en-US" sz="1200" dirty="0"/>
              <a:t> ME. Clinical significance in the change of decline in ALSFRS-R. </a:t>
            </a:r>
            <a:r>
              <a:rPr lang="en-US" sz="1200" i="1" dirty="0" err="1"/>
              <a:t>Amyotroph</a:t>
            </a:r>
            <a:r>
              <a:rPr lang="en-US" sz="1200" i="1" dirty="0"/>
              <a:t> Lateral </a:t>
            </a:r>
            <a:r>
              <a:rPr lang="en-US" sz="1200" i="1" dirty="0" err="1"/>
              <a:t>Scler</a:t>
            </a:r>
            <a:r>
              <a:rPr lang="en-US" sz="1200" i="1" dirty="0"/>
              <a:t>. </a:t>
            </a:r>
            <a:r>
              <a:rPr lang="en-US" sz="1200" dirty="0"/>
              <a:t>2010;11(1-2):178-180.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16</a:t>
            </a:fld>
            <a:endParaRPr lang="en-US" dirty="0"/>
          </a:p>
        </p:txBody>
      </p:sp>
    </p:spTree>
    <p:extLst>
      <p:ext uri="{BB962C8B-B14F-4D97-AF65-F5344CB8AC3E}">
        <p14:creationId xmlns:p14="http://schemas.microsoft.com/office/powerpoint/2010/main" val="37620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17</a:t>
            </a:fld>
            <a:endParaRPr lang="en-US" dirty="0"/>
          </a:p>
        </p:txBody>
      </p:sp>
    </p:spTree>
    <p:extLst>
      <p:ext uri="{BB962C8B-B14F-4D97-AF65-F5344CB8AC3E}">
        <p14:creationId xmlns:p14="http://schemas.microsoft.com/office/powerpoint/2010/main" val="226298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little high-quality evidence concerning the management of pain in ALS.</a:t>
            </a:r>
          </a:p>
        </p:txBody>
      </p:sp>
      <p:sp>
        <p:nvSpPr>
          <p:cNvPr id="4" name="Slide Number Placeholder 3"/>
          <p:cNvSpPr>
            <a:spLocks noGrp="1"/>
          </p:cNvSpPr>
          <p:nvPr>
            <p:ph type="sldNum" sz="quarter" idx="10"/>
          </p:nvPr>
        </p:nvSpPr>
        <p:spPr/>
        <p:txBody>
          <a:bodyPr/>
          <a:lstStyle/>
          <a:p>
            <a:fld id="{838A768E-7E44-40D6-AAEA-1843133FCFF7}" type="slidenum">
              <a:rPr lang="en-US" smtClean="0"/>
              <a:t>18</a:t>
            </a:fld>
            <a:endParaRPr lang="en-US" dirty="0"/>
          </a:p>
        </p:txBody>
      </p:sp>
    </p:spTree>
    <p:extLst>
      <p:ext uri="{BB962C8B-B14F-4D97-AF65-F5344CB8AC3E}">
        <p14:creationId xmlns:p14="http://schemas.microsoft.com/office/powerpoint/2010/main" val="271249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ClrTx/>
              <a:buFont typeface="+mj-lt"/>
              <a:buAutoNum type="arabicPeriod"/>
            </a:pPr>
            <a:r>
              <a:rPr lang="en-US" sz="1200" dirty="0"/>
              <a:t>Van den Berg JP, </a:t>
            </a:r>
            <a:r>
              <a:rPr lang="en-US" sz="1200" dirty="0" err="1"/>
              <a:t>Kalmijn</a:t>
            </a:r>
            <a:r>
              <a:rPr lang="en-US" sz="1200" dirty="0"/>
              <a:t> S, Lindeman E, et al. Multidisciplinary ALS care improves quality of life in patients with ALS. </a:t>
            </a:r>
            <a:r>
              <a:rPr lang="en-US" sz="1200" i="1" dirty="0"/>
              <a:t>Neurology. </a:t>
            </a:r>
            <a:r>
              <a:rPr lang="en-US" sz="1200" dirty="0"/>
              <a:t>2005;65(8):1264-1267.</a:t>
            </a:r>
          </a:p>
          <a:p>
            <a:pPr marL="228600" indent="-228600">
              <a:buClrTx/>
              <a:buFont typeface="+mj-lt"/>
              <a:buAutoNum type="arabicPeriod"/>
            </a:pPr>
            <a:r>
              <a:rPr lang="en-US" sz="1200" dirty="0" err="1"/>
              <a:t>Chio</a:t>
            </a:r>
            <a:r>
              <a:rPr lang="en-US" sz="1200" dirty="0"/>
              <a:t> A, </a:t>
            </a:r>
            <a:r>
              <a:rPr lang="en-US" sz="1200" dirty="0" err="1"/>
              <a:t>Bottacchi</a:t>
            </a:r>
            <a:r>
              <a:rPr lang="en-US" sz="1200" dirty="0"/>
              <a:t> E, Buffa C, </a:t>
            </a:r>
            <a:r>
              <a:rPr lang="en-US" sz="1200" dirty="0" err="1"/>
              <a:t>Mutani</a:t>
            </a:r>
            <a:r>
              <a:rPr lang="en-US" sz="1200" dirty="0"/>
              <a:t> R, Mora G, </a:t>
            </a:r>
            <a:r>
              <a:rPr lang="en-US" sz="1200" dirty="0" err="1"/>
              <a:t>Parals</a:t>
            </a:r>
            <a:r>
              <a:rPr lang="en-US" sz="1200" dirty="0"/>
              <a:t>. Positive effects of tertiary </a:t>
            </a:r>
            <a:r>
              <a:rPr lang="en-US" sz="1200" dirty="0" err="1"/>
              <a:t>centres</a:t>
            </a:r>
            <a:r>
              <a:rPr lang="en-US" sz="1200" dirty="0"/>
              <a:t> for amyotrophic lateral sclerosis on outcome and use of hospital facilities. </a:t>
            </a:r>
            <a:r>
              <a:rPr lang="en-US" sz="1200" i="1" dirty="0"/>
              <a:t>J </a:t>
            </a:r>
            <a:r>
              <a:rPr lang="en-US" sz="1200" i="1" dirty="0" err="1"/>
              <a:t>Neurol</a:t>
            </a:r>
            <a:r>
              <a:rPr lang="en-US" sz="1200" i="1" dirty="0"/>
              <a:t> </a:t>
            </a:r>
            <a:r>
              <a:rPr lang="en-US" sz="1200" i="1" dirty="0" err="1"/>
              <a:t>Neurosurg</a:t>
            </a:r>
            <a:r>
              <a:rPr lang="en-US" sz="1200" i="1" dirty="0"/>
              <a:t> Psychiatry. </a:t>
            </a:r>
            <a:r>
              <a:rPr lang="en-US" sz="1200" dirty="0"/>
              <a:t>2006;77(8):948-950.</a:t>
            </a:r>
          </a:p>
          <a:p>
            <a:pPr marL="228600" indent="-228600">
              <a:buClrTx/>
              <a:buFont typeface="+mj-lt"/>
              <a:buAutoNum type="arabicPeriod"/>
            </a:pPr>
            <a:r>
              <a:rPr lang="en-US" sz="1200" dirty="0"/>
              <a:t>Traynor BJ, Alexander M, </a:t>
            </a:r>
            <a:r>
              <a:rPr lang="en-US" sz="1200" dirty="0" err="1"/>
              <a:t>Corr</a:t>
            </a:r>
            <a:r>
              <a:rPr lang="en-US" sz="1200" dirty="0"/>
              <a:t> B, Frost E, Hardiman O. Effect of a multidisciplinary amyotrophic lateral sclerosis (ALS) clinic on ALS survival: a population based study, 1996-2000. </a:t>
            </a:r>
            <a:r>
              <a:rPr lang="en-US" sz="1200" i="1" dirty="0"/>
              <a:t>J </a:t>
            </a:r>
            <a:r>
              <a:rPr lang="en-US" sz="1200" i="1" dirty="0" err="1"/>
              <a:t>Neurol</a:t>
            </a:r>
            <a:r>
              <a:rPr lang="en-US" sz="1200" i="1" dirty="0"/>
              <a:t> </a:t>
            </a:r>
            <a:r>
              <a:rPr lang="en-US" sz="1200" i="1" dirty="0" err="1"/>
              <a:t>Neurosurg</a:t>
            </a:r>
            <a:r>
              <a:rPr lang="en-US" sz="1200" i="1" dirty="0"/>
              <a:t> Psychiatry</a:t>
            </a:r>
            <a:endParaRPr lang="en-US" sz="1200" dirty="0"/>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19</a:t>
            </a:fld>
            <a:endParaRPr lang="en-US" dirty="0"/>
          </a:p>
        </p:txBody>
      </p:sp>
    </p:spTree>
    <p:extLst>
      <p:ext uri="{BB962C8B-B14F-4D97-AF65-F5344CB8AC3E}">
        <p14:creationId xmlns:p14="http://schemas.microsoft.com/office/powerpoint/2010/main" val="235387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405F2-82C5-1042-ACA4-A3576FF908AF}" type="slidenum">
              <a:rPr lang="en-US" smtClean="0"/>
              <a:t>20</a:t>
            </a:fld>
            <a:endParaRPr lang="en-US"/>
          </a:p>
        </p:txBody>
      </p:sp>
    </p:spTree>
    <p:extLst>
      <p:ext uri="{BB962C8B-B14F-4D97-AF65-F5344CB8AC3E}">
        <p14:creationId xmlns:p14="http://schemas.microsoft.com/office/powerpoint/2010/main" val="154695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Median survival of 3 to 5 years from diagnosis.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rates of incidence</a:t>
            </a:r>
            <a:r>
              <a:rPr lang="en-US" sz="1200" b="0" i="0" kern="1200" baseline="0" dirty="0">
                <a:solidFill>
                  <a:schemeClr val="tx1"/>
                </a:solidFill>
                <a:effectLst/>
                <a:latin typeface="+mn-lt"/>
                <a:ea typeface="+mn-ea"/>
                <a:cs typeface="+mn-cs"/>
              </a:rPr>
              <a:t> and prevalence are estimated based on studies to date.  Rates may vary depending on population, geographic clusters, etc.</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Studies suggest that genetic mutation may also contribute to the sporadic form of ALS, meaning that current statistics may underrepresent the percentage of familial/genetic form of ALS.</a:t>
            </a:r>
          </a:p>
          <a:p>
            <a:pPr marL="0" indent="0">
              <a:buClrTx/>
              <a:buFont typeface="+mj-lt"/>
              <a:buNone/>
            </a:pPr>
            <a:endParaRPr lang="en-US" sz="1200" dirty="0"/>
          </a:p>
          <a:p>
            <a:pPr marL="228600" indent="-228600">
              <a:buClrTx/>
              <a:buFont typeface="+mj-lt"/>
              <a:buAutoNum type="arabicPeriod"/>
            </a:pPr>
            <a:endParaRPr lang="en-US" sz="1200" dirty="0"/>
          </a:p>
          <a:p>
            <a:pPr marL="0" indent="0">
              <a:buClrTx/>
              <a:buFont typeface="+mj-lt"/>
              <a:buNone/>
            </a:pPr>
            <a:r>
              <a:rPr lang="en-US" sz="1200" dirty="0"/>
              <a:t>References:</a:t>
            </a:r>
          </a:p>
          <a:p>
            <a:pPr marL="228600" indent="-228600">
              <a:buClrTx/>
              <a:buFont typeface="+mj-lt"/>
              <a:buAutoNum type="arabicPeriod"/>
            </a:pPr>
            <a:r>
              <a:rPr lang="en-US" sz="1200" dirty="0"/>
              <a:t>Jordan H, </a:t>
            </a:r>
            <a:r>
              <a:rPr lang="en-US" sz="1200" dirty="0" err="1"/>
              <a:t>Rechtman</a:t>
            </a:r>
            <a:r>
              <a:rPr lang="en-US" sz="1200" dirty="0"/>
              <a:t> L, Wagner L, Kaye WE. Amyotrophic lateral sclerosis surveillance in Baltimore and Philadelphia. </a:t>
            </a:r>
            <a:r>
              <a:rPr lang="en-US" sz="1200" i="1" dirty="0"/>
              <a:t>Muscle Nerve. </a:t>
            </a:r>
            <a:r>
              <a:rPr lang="en-US" sz="1200" dirty="0"/>
              <a:t>2015;51(6):815-821.</a:t>
            </a:r>
          </a:p>
          <a:p>
            <a:pPr marL="228600" indent="-228600">
              <a:buClrTx/>
              <a:buFont typeface="+mj-lt"/>
              <a:buAutoNum type="arabicPeriod"/>
            </a:pPr>
            <a:r>
              <a:rPr lang="en-US" sz="1200" dirty="0" err="1"/>
              <a:t>Logroscino</a:t>
            </a:r>
            <a:r>
              <a:rPr lang="en-US" sz="1200" dirty="0"/>
              <a:t> G, Traynor BJ, Hardiman O, et al. Incidence of amyotrophic lateral sclerosis in Europe. </a:t>
            </a:r>
            <a:r>
              <a:rPr lang="en-US" sz="1200" i="1" dirty="0"/>
              <a:t>J </a:t>
            </a:r>
            <a:r>
              <a:rPr lang="en-US" sz="1200" i="1" dirty="0" err="1"/>
              <a:t>Neurol</a:t>
            </a:r>
            <a:r>
              <a:rPr lang="en-US" sz="1200" i="1" dirty="0"/>
              <a:t> </a:t>
            </a:r>
            <a:r>
              <a:rPr lang="en-US" sz="1200" i="1" dirty="0" err="1"/>
              <a:t>Neurosurg</a:t>
            </a:r>
            <a:r>
              <a:rPr lang="en-US" sz="1200" i="1" dirty="0"/>
              <a:t> Psychiatry. </a:t>
            </a:r>
            <a:r>
              <a:rPr lang="en-US" sz="1200" dirty="0"/>
              <a:t>2010;81(4):385-390.</a:t>
            </a:r>
          </a:p>
          <a:p>
            <a:pPr marL="228600" indent="-228600">
              <a:buClrTx/>
              <a:buFont typeface="+mj-lt"/>
              <a:buAutoNum type="arabicPeriod"/>
            </a:pPr>
            <a:r>
              <a:rPr lang="en-US" sz="1200" dirty="0"/>
              <a:t>Roberts AL, Johnson NJ, Chen JT, </a:t>
            </a:r>
            <a:r>
              <a:rPr lang="en-US" sz="1200" dirty="0" err="1"/>
              <a:t>Cudkowicz</a:t>
            </a:r>
            <a:r>
              <a:rPr lang="en-US" sz="1200" dirty="0"/>
              <a:t> ME, Weisskopf MG. Race/ethnicity, socioeconomic status, and ALS mortality in the United States. </a:t>
            </a:r>
            <a:r>
              <a:rPr lang="en-US" sz="1200" i="1" dirty="0"/>
              <a:t>Neurology. </a:t>
            </a:r>
            <a:r>
              <a:rPr lang="en-US" sz="1200" dirty="0"/>
              <a:t>2016;87(22):2300-2308.</a:t>
            </a:r>
          </a:p>
          <a:p>
            <a:pPr marL="228600" indent="-228600">
              <a:buClrTx/>
              <a:buFont typeface="+mj-lt"/>
              <a:buAutoNum type="arabicPeriod"/>
            </a:pPr>
            <a:r>
              <a:rPr lang="en-US" sz="1200" dirty="0"/>
              <a:t>Mehta P, Kaye W, Raymond J, et al. Prevalence of Amyotrophic Lateral Sclerosis - United States, 2014. </a:t>
            </a:r>
            <a:r>
              <a:rPr lang="en-US" sz="1200" i="1" dirty="0"/>
              <a:t>MMWR </a:t>
            </a:r>
            <a:r>
              <a:rPr lang="en-US" sz="1200" i="1" dirty="0" err="1"/>
              <a:t>Morb</a:t>
            </a:r>
            <a:r>
              <a:rPr lang="en-US" sz="1200" i="1" dirty="0"/>
              <a:t> Mortal </a:t>
            </a:r>
            <a:r>
              <a:rPr lang="en-US" sz="1200" i="1" dirty="0" err="1"/>
              <a:t>Wkly</a:t>
            </a:r>
            <a:r>
              <a:rPr lang="en-US" sz="1200" i="1" dirty="0"/>
              <a:t> Rep. </a:t>
            </a:r>
            <a:r>
              <a:rPr lang="en-US" sz="1200" dirty="0"/>
              <a:t>2018;67(7):216-218.</a:t>
            </a:r>
            <a:endParaRPr lang="en-US" sz="1200" i="1" dirty="0"/>
          </a:p>
          <a:p>
            <a:pPr marL="228600" indent="-228600">
              <a:buClrTx/>
              <a:buFont typeface="+mj-lt"/>
              <a:buAutoNum type="arabicPeriod"/>
            </a:pPr>
            <a:r>
              <a:rPr lang="en-US" sz="1200" dirty="0"/>
              <a:t>Byrne S, Walsh C, Lynch C, et al. Rate of familial amyotrophic lateral sclerosis: a systematic review and meta-analysis. </a:t>
            </a:r>
            <a:r>
              <a:rPr lang="en-US" sz="1200" i="1" dirty="0"/>
              <a:t>J </a:t>
            </a:r>
            <a:r>
              <a:rPr lang="en-US" sz="1200" i="1" dirty="0" err="1"/>
              <a:t>Neurol</a:t>
            </a:r>
            <a:r>
              <a:rPr lang="en-US" sz="1200" i="1" dirty="0"/>
              <a:t> </a:t>
            </a:r>
            <a:r>
              <a:rPr lang="en-US" sz="1200" i="1" dirty="0" err="1"/>
              <a:t>Neurosurg</a:t>
            </a:r>
            <a:r>
              <a:rPr lang="en-US" sz="1200" i="1" dirty="0"/>
              <a:t> Psychiatry. </a:t>
            </a:r>
            <a:r>
              <a:rPr lang="en-US" sz="1200" dirty="0"/>
              <a:t>2011;82(6):623-627.</a:t>
            </a:r>
            <a:endParaRPr lang="en-US" sz="1200" i="1"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96405F2-82C5-1042-ACA4-A3576FF908AF}" type="slidenum">
              <a:rPr lang="en-US" smtClean="0"/>
              <a:t>3</a:t>
            </a:fld>
            <a:endParaRPr lang="en-US"/>
          </a:p>
        </p:txBody>
      </p:sp>
    </p:spTree>
    <p:extLst>
      <p:ext uri="{BB962C8B-B14F-4D97-AF65-F5344CB8AC3E}">
        <p14:creationId xmlns:p14="http://schemas.microsoft.com/office/powerpoint/2010/main" val="220051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0" dirty="0">
                <a:solidFill>
                  <a:srgbClr val="660066"/>
                </a:solidFill>
              </a:rPr>
              <a:t>Available</a:t>
            </a:r>
            <a:r>
              <a:rPr lang="en-US" b="0" baseline="0" dirty="0">
                <a:solidFill>
                  <a:srgbClr val="660066"/>
                </a:solidFill>
              </a:rPr>
              <a:t> NIV</a:t>
            </a:r>
            <a:r>
              <a:rPr lang="en-US" b="0" dirty="0">
                <a:solidFill>
                  <a:srgbClr val="660066"/>
                </a:solidFill>
              </a:rPr>
              <a:t> device options:</a:t>
            </a:r>
          </a:p>
          <a:p>
            <a:pPr marL="514350" lvl="0" indent="-514350" eaLnBrk="1" hangingPunct="1">
              <a:buFont typeface="+mj-lt"/>
              <a:buAutoNum type="arabicPeriod"/>
              <a:defRPr/>
            </a:pPr>
            <a:r>
              <a:rPr lang="en-US" sz="2400" b="0" dirty="0">
                <a:solidFill>
                  <a:srgbClr val="660066"/>
                </a:solidFill>
              </a:rPr>
              <a:t>Spontaneous (S)</a:t>
            </a:r>
          </a:p>
          <a:p>
            <a:pPr marL="514350" lvl="0" indent="-514350" eaLnBrk="1" hangingPunct="1">
              <a:buFont typeface="+mj-lt"/>
              <a:buAutoNum type="arabicPeriod"/>
              <a:defRPr/>
            </a:pPr>
            <a:r>
              <a:rPr lang="en-US" sz="2400" b="0" dirty="0">
                <a:solidFill>
                  <a:srgbClr val="660066"/>
                </a:solidFill>
              </a:rPr>
              <a:t>Back up rate:</a:t>
            </a:r>
          </a:p>
          <a:p>
            <a:pPr marL="1257300" lvl="2" indent="-342900">
              <a:buFont typeface="Arial" panose="020B0604020202020204" pitchFamily="34" charset="0"/>
              <a:buChar char="•"/>
              <a:defRPr/>
            </a:pPr>
            <a:r>
              <a:rPr lang="en-US" sz="2000" b="0" dirty="0">
                <a:solidFill>
                  <a:srgbClr val="660066"/>
                </a:solidFill>
              </a:rPr>
              <a:t>Spontaneous Timed (ST)</a:t>
            </a:r>
            <a:r>
              <a:rPr lang="en-US" b="0" dirty="0">
                <a:solidFill>
                  <a:srgbClr val="660066"/>
                </a:solidFill>
              </a:rPr>
              <a:t>	</a:t>
            </a:r>
          </a:p>
          <a:p>
            <a:pPr marL="1257300" lvl="2" indent="-342900">
              <a:buFont typeface="Arial" panose="020B0604020202020204" pitchFamily="34" charset="0"/>
              <a:buChar char="•"/>
              <a:defRPr/>
            </a:pPr>
            <a:r>
              <a:rPr lang="en-US" sz="2000" b="0" dirty="0">
                <a:solidFill>
                  <a:srgbClr val="660066"/>
                </a:solidFill>
              </a:rPr>
              <a:t>Pressure Control (PC)</a:t>
            </a:r>
          </a:p>
          <a:p>
            <a:pPr marL="514350" lvl="0" indent="-514350" eaLnBrk="1" hangingPunct="1">
              <a:buFont typeface="+mj-lt"/>
              <a:buAutoNum type="arabicPeriod"/>
              <a:defRPr/>
            </a:pPr>
            <a:r>
              <a:rPr lang="en-US" sz="2400" b="0" dirty="0">
                <a:solidFill>
                  <a:srgbClr val="660066"/>
                </a:solidFill>
              </a:rPr>
              <a:t>Auto Modes: </a:t>
            </a:r>
          </a:p>
          <a:p>
            <a:pPr marL="1428750" lvl="2" indent="-514350">
              <a:buFont typeface="Arial" panose="020B0604020202020204" pitchFamily="34" charset="0"/>
              <a:buChar char="•"/>
              <a:defRPr/>
            </a:pPr>
            <a:r>
              <a:rPr lang="en-US" sz="2000" b="0" dirty="0">
                <a:solidFill>
                  <a:srgbClr val="660066"/>
                </a:solidFill>
              </a:rPr>
              <a:t>Hypoventilation</a:t>
            </a:r>
          </a:p>
          <a:p>
            <a:pPr marL="1771650" lvl="3" indent="-400050">
              <a:buFont typeface="Calibri" panose="020F0502020204030204" pitchFamily="34" charset="0"/>
              <a:buChar char="―"/>
              <a:defRPr/>
            </a:pPr>
            <a:r>
              <a:rPr lang="en-US" sz="1800" b="0" dirty="0">
                <a:solidFill>
                  <a:srgbClr val="660066"/>
                </a:solidFill>
              </a:rPr>
              <a:t>Respironics —  Average Volume Assured Pressure Support (AVAPS)</a:t>
            </a:r>
          </a:p>
          <a:p>
            <a:pPr marL="1771650" lvl="3" indent="-400050">
              <a:buFont typeface="Calibri" panose="020F0502020204030204" pitchFamily="34" charset="0"/>
              <a:buChar char="―"/>
              <a:defRPr/>
            </a:pPr>
            <a:r>
              <a:rPr lang="en-US" sz="1800" b="0" dirty="0">
                <a:solidFill>
                  <a:srgbClr val="660066"/>
                </a:solidFill>
              </a:rPr>
              <a:t>ResMed — intelligent Volume-Assured Pressure Support (</a:t>
            </a:r>
            <a:r>
              <a:rPr lang="en-US" sz="1800" b="0" dirty="0" err="1">
                <a:solidFill>
                  <a:srgbClr val="660066"/>
                </a:solidFill>
              </a:rPr>
              <a:t>iVAPS</a:t>
            </a:r>
            <a:r>
              <a:rPr lang="en-US" sz="1800" b="0" dirty="0">
                <a:solidFill>
                  <a:srgbClr val="660066"/>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err="1"/>
              <a:t>Gruis</a:t>
            </a:r>
            <a:r>
              <a:rPr lang="en-US" b="0" i="0" u="none" baseline="0" dirty="0"/>
              <a:t>, K. L. and N. </a:t>
            </a:r>
            <a:r>
              <a:rPr lang="en-US" b="0" i="0" u="none" baseline="0" dirty="0" err="1"/>
              <a:t>Lechtzin</a:t>
            </a:r>
            <a:r>
              <a:rPr lang="en-US" b="0" i="0" u="none" baseline="0" dirty="0"/>
              <a:t> (2012). "Respiratory therapies for amyotrophic lateral sclerosis: a primer." </a:t>
            </a:r>
            <a:r>
              <a:rPr lang="en-US" b="0" i="0" u="sng" baseline="0" dirty="0"/>
              <a:t>Muscle Nerve</a:t>
            </a:r>
            <a:r>
              <a:rPr lang="en-US" b="0" i="0" u="none" baseline="0" dirty="0"/>
              <a:t> </a:t>
            </a:r>
            <a:r>
              <a:rPr lang="en-US" b="1" i="0" u="none" baseline="0" dirty="0"/>
              <a:t>46</a:t>
            </a:r>
            <a:r>
              <a:rPr lang="en-US" b="0" i="0" u="none" baseline="0" dirty="0"/>
              <a:t>(3): 313-331.</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21</a:t>
            </a:fld>
            <a:endParaRPr lang="en-US" dirty="0"/>
          </a:p>
        </p:txBody>
      </p:sp>
    </p:spTree>
    <p:extLst>
      <p:ext uri="{BB962C8B-B14F-4D97-AF65-F5344CB8AC3E}">
        <p14:creationId xmlns:p14="http://schemas.microsoft.com/office/powerpoint/2010/main" val="49897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b="0" u="sng" dirty="0">
                <a:solidFill>
                  <a:srgbClr val="660066"/>
                </a:solidFill>
              </a:rPr>
              <a:t>Mouth piece ventilation/Sip ventilation:</a:t>
            </a:r>
            <a:endParaRPr lang="en-US" b="0" dirty="0">
              <a:solidFill>
                <a:srgbClr val="660066"/>
              </a:solidFill>
            </a:endParaRPr>
          </a:p>
          <a:p>
            <a:pPr>
              <a:buFont typeface="Arial" pitchFamily="34" charset="0"/>
              <a:buChar char="•"/>
            </a:pPr>
            <a:r>
              <a:rPr lang="en-US" b="0" dirty="0">
                <a:solidFill>
                  <a:srgbClr val="660066"/>
                </a:solidFill>
              </a:rPr>
              <a:t> Intermittent usage</a:t>
            </a:r>
          </a:p>
          <a:p>
            <a:pPr>
              <a:buFont typeface="Arial" pitchFamily="34" charset="0"/>
              <a:buChar char="•"/>
            </a:pPr>
            <a:r>
              <a:rPr lang="en-US" b="0" dirty="0">
                <a:solidFill>
                  <a:srgbClr val="660066"/>
                </a:solidFill>
              </a:rPr>
              <a:t> Benefits</a:t>
            </a:r>
          </a:p>
          <a:p>
            <a:pPr lvl="2">
              <a:buFont typeface="Arial" pitchFamily="34" charset="0"/>
              <a:buChar char="•"/>
            </a:pPr>
            <a:r>
              <a:rPr lang="en-US" b="0" dirty="0">
                <a:solidFill>
                  <a:srgbClr val="660066"/>
                </a:solidFill>
              </a:rPr>
              <a:t>Allows support when needed with speech and eating but does not interfere</a:t>
            </a:r>
          </a:p>
          <a:p>
            <a:pPr lvl="2">
              <a:buFont typeface="Arial" pitchFamily="34" charset="0"/>
              <a:buChar char="•"/>
            </a:pPr>
            <a:r>
              <a:rPr lang="en-US" b="0" dirty="0">
                <a:solidFill>
                  <a:srgbClr val="660066"/>
                </a:solidFill>
              </a:rPr>
              <a:t>Allows break from mask interface, decreasing skin breakdown and irritation</a:t>
            </a:r>
          </a:p>
          <a:p>
            <a:pPr lvl="2">
              <a:buFont typeface="Arial" pitchFamily="34" charset="0"/>
              <a:buChar char="•"/>
            </a:pPr>
            <a:r>
              <a:rPr lang="en-US" b="0" dirty="0">
                <a:solidFill>
                  <a:srgbClr val="660066"/>
                </a:solidFill>
              </a:rPr>
              <a:t>Psychologically allows patients to “not be committed” to full vent support</a:t>
            </a:r>
          </a:p>
          <a:p>
            <a:pPr>
              <a:buFont typeface="Arial" pitchFamily="34" charset="0"/>
              <a:buChar char="•"/>
            </a:pPr>
            <a:r>
              <a:rPr lang="en-US" b="0" dirty="0">
                <a:solidFill>
                  <a:srgbClr val="660066"/>
                </a:solidFill>
              </a:rPr>
              <a:t>Disadvantages</a:t>
            </a:r>
          </a:p>
          <a:p>
            <a:pPr lvl="2">
              <a:buFont typeface="Arial" pitchFamily="34" charset="0"/>
              <a:buChar char="•"/>
            </a:pPr>
            <a:r>
              <a:rPr lang="en-US" b="0" dirty="0">
                <a:solidFill>
                  <a:srgbClr val="660066"/>
                </a:solidFill>
              </a:rPr>
              <a:t>Gastric distention</a:t>
            </a:r>
          </a:p>
          <a:p>
            <a:pPr lvl="2">
              <a:buFont typeface="Arial" pitchFamily="34" charset="0"/>
              <a:buChar char="•"/>
            </a:pPr>
            <a:r>
              <a:rPr lang="en-US" b="0" dirty="0">
                <a:solidFill>
                  <a:srgbClr val="660066"/>
                </a:solidFill>
              </a:rPr>
              <a:t>Cannot be used during sleep</a:t>
            </a:r>
          </a:p>
          <a:p>
            <a:pPr lvl="2">
              <a:buFont typeface="Arial" pitchFamily="34" charset="0"/>
              <a:buChar char="•"/>
            </a:pPr>
            <a:r>
              <a:rPr lang="en-US" b="0" dirty="0">
                <a:solidFill>
                  <a:srgbClr val="660066"/>
                </a:solidFill>
              </a:rPr>
              <a:t>Continuous air flow</a:t>
            </a:r>
          </a:p>
          <a:p>
            <a:endParaRPr lang="en-US" dirty="0"/>
          </a:p>
        </p:txBody>
      </p:sp>
      <p:sp>
        <p:nvSpPr>
          <p:cNvPr id="4" name="Slide Number Placeholder 3"/>
          <p:cNvSpPr>
            <a:spLocks noGrp="1"/>
          </p:cNvSpPr>
          <p:nvPr>
            <p:ph type="sldNum" sz="quarter" idx="5"/>
          </p:nvPr>
        </p:nvSpPr>
        <p:spPr/>
        <p:txBody>
          <a:bodyPr/>
          <a:lstStyle/>
          <a:p>
            <a:fld id="{196405F2-82C5-1042-ACA4-A3576FF908AF}" type="slidenum">
              <a:rPr lang="en-US" smtClean="0"/>
              <a:t>22</a:t>
            </a:fld>
            <a:endParaRPr lang="en-US"/>
          </a:p>
        </p:txBody>
      </p:sp>
    </p:spTree>
    <p:extLst>
      <p:ext uri="{BB962C8B-B14F-4D97-AF65-F5344CB8AC3E}">
        <p14:creationId xmlns:p14="http://schemas.microsoft.com/office/powerpoint/2010/main" val="679667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t>1. </a:t>
            </a:r>
            <a:r>
              <a:rPr lang="en-US" b="0" i="0" u="none" baseline="0" dirty="0" err="1"/>
              <a:t>Gruis</a:t>
            </a:r>
            <a:r>
              <a:rPr lang="en-US" b="0" i="0" u="none" baseline="0" dirty="0"/>
              <a:t>, K. L. and N. </a:t>
            </a:r>
            <a:r>
              <a:rPr lang="en-US" b="0" i="0" u="none" baseline="0" dirty="0" err="1"/>
              <a:t>Lechtzin</a:t>
            </a:r>
            <a:r>
              <a:rPr lang="en-US" b="0" i="0" u="none" baseline="0" dirty="0"/>
              <a:t> (2012). "Respiratory therapies for amyotrophic lateral sclerosis: a primer." </a:t>
            </a:r>
            <a:r>
              <a:rPr lang="en-US" b="0" i="0" u="sng" baseline="0" dirty="0"/>
              <a:t>Muscle Nerve</a:t>
            </a:r>
            <a:r>
              <a:rPr lang="en-US" b="0" i="0" u="none" baseline="0" dirty="0"/>
              <a:t> </a:t>
            </a:r>
            <a:r>
              <a:rPr lang="en-US" b="1" i="0" u="none" baseline="0" dirty="0"/>
              <a:t>46</a:t>
            </a:r>
            <a:r>
              <a:rPr lang="en-US" b="0" i="0" u="none" baseline="0" dirty="0"/>
              <a:t>(3): 313-331.</a:t>
            </a:r>
          </a:p>
          <a:p>
            <a:endParaRPr lang="en-US" dirty="0"/>
          </a:p>
          <a:p>
            <a:r>
              <a:rPr lang="en-US" dirty="0"/>
              <a:t>2. </a:t>
            </a:r>
            <a:r>
              <a:rPr lang="en-US" dirty="0" err="1">
                <a:effectLst/>
              </a:rPr>
              <a:t>Aboussouan</a:t>
            </a:r>
            <a:r>
              <a:rPr lang="en-US" dirty="0">
                <a:effectLst/>
              </a:rPr>
              <a:t> LS, Mireles-</a:t>
            </a:r>
            <a:r>
              <a:rPr lang="en-US" dirty="0" err="1">
                <a:effectLst/>
              </a:rPr>
              <a:t>Cabodevila</a:t>
            </a:r>
            <a:r>
              <a:rPr lang="en-US" dirty="0">
                <a:effectLst/>
              </a:rPr>
              <a:t> E. Respiratory Support in Patients With Amyotrophic Lateral Sclerosis. </a:t>
            </a:r>
            <a:r>
              <a:rPr lang="en-US" i="1" dirty="0">
                <a:effectLst/>
              </a:rPr>
              <a:t>Respir Care</a:t>
            </a:r>
            <a:r>
              <a:rPr lang="en-US" dirty="0">
                <a:effectLst/>
              </a:rPr>
              <a:t>. 2013;58(9):1555-1558. doi:10.4187/respcare.02710</a:t>
            </a:r>
          </a:p>
          <a:p>
            <a:endParaRPr lang="en-US" dirty="0">
              <a:effectLst/>
            </a:endParaRPr>
          </a:p>
          <a:p>
            <a:r>
              <a:rPr lang="en-US" dirty="0">
                <a:hlinkClick r:id="rId3"/>
              </a:rPr>
              <a:t>https://homehealthunited.org/professional/hme/documentation-needs/cpap-bipap/</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196405F2-82C5-1042-ACA4-A3576FF908AF}" type="slidenum">
              <a:rPr lang="en-US" smtClean="0"/>
              <a:t>23</a:t>
            </a:fld>
            <a:endParaRPr lang="en-US"/>
          </a:p>
        </p:txBody>
      </p:sp>
    </p:spTree>
    <p:extLst>
      <p:ext uri="{BB962C8B-B14F-4D97-AF65-F5344CB8AC3E}">
        <p14:creationId xmlns:p14="http://schemas.microsoft.com/office/powerpoint/2010/main" val="94798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Home remodeling can also help the caregiver avoid injury</a:t>
            </a:r>
            <a:r>
              <a:rPr lang="en-US" sz="1200" baseline="0" dirty="0"/>
              <a:t> </a:t>
            </a:r>
            <a:r>
              <a:rPr lang="en-US" sz="1200" dirty="0"/>
              <a:t>by making supportive tasks (transferring</a:t>
            </a:r>
            <a:r>
              <a:rPr lang="en-US" sz="1200" baseline="0" dirty="0"/>
              <a:t>, lifting, etc.)</a:t>
            </a:r>
            <a:r>
              <a:rPr lang="en-US" sz="1200" dirty="0"/>
              <a:t> less physically demanding.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Home modifications can be permanent or temporary; low‐tech or sophisticated; easy and inexpensive to implement;</a:t>
            </a:r>
            <a:r>
              <a:rPr lang="en-US" sz="1200" b="0" i="0" kern="1200" baseline="0" dirty="0">
                <a:solidFill>
                  <a:schemeClr val="tx1"/>
                </a:solidFill>
                <a:effectLst/>
                <a:latin typeface="+mn-lt"/>
                <a:ea typeface="+mn-ea"/>
                <a:cs typeface="+mn-cs"/>
              </a:rPr>
              <a:t> or </a:t>
            </a:r>
            <a:r>
              <a:rPr lang="en-US" sz="1200" b="0" i="0" kern="1200" dirty="0">
                <a:solidFill>
                  <a:schemeClr val="tx1"/>
                </a:solidFill>
                <a:effectLst/>
                <a:latin typeface="+mn-lt"/>
                <a:ea typeface="+mn-ea"/>
                <a:cs typeface="+mn-cs"/>
              </a:rPr>
              <a:t>require major renovations and cost. Patients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families rely on a range of solutions to meet their needs.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Occupational therapists can offer suggestions for addressing patients’ problem areas,</a:t>
            </a:r>
            <a:r>
              <a:rPr lang="en-US" sz="1200" b="0" i="0" kern="1200" baseline="0" dirty="0">
                <a:solidFill>
                  <a:schemeClr val="tx1"/>
                </a:solidFill>
                <a:effectLst/>
                <a:latin typeface="+mn-lt"/>
                <a:ea typeface="+mn-ea"/>
                <a:cs typeface="+mn-cs"/>
              </a:rPr>
              <a:t> and some </a:t>
            </a:r>
            <a:r>
              <a:rPr lang="en-US" sz="1200" b="0" i="0" kern="1200" dirty="0">
                <a:solidFill>
                  <a:schemeClr val="tx1"/>
                </a:solidFill>
                <a:effectLst/>
                <a:latin typeface="+mn-lt"/>
                <a:ea typeface="+mn-ea"/>
                <a:cs typeface="+mn-cs"/>
              </a:rPr>
              <a:t>contractors are very knowledgeable about home accessibility and can advise about making permanent</a:t>
            </a:r>
            <a:r>
              <a:rPr lang="en-US" sz="1200" b="0" i="0" kern="1200" baseline="0" dirty="0">
                <a:solidFill>
                  <a:schemeClr val="tx1"/>
                </a:solidFill>
                <a:effectLst/>
                <a:latin typeface="+mn-lt"/>
                <a:ea typeface="+mn-ea"/>
                <a:cs typeface="+mn-cs"/>
              </a:rPr>
              <a:t> structural changes.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 info about ramps: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While ADA regulations for the construction of wheelchair ramps do not apply to private homes, state,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city, and county building codes will apply and may be based on ADA regulations.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guideline is that for every inch of rise (i.e., the vertical height from the ground to the entrance), a minimum of 1 foot of ramp is required. All ramps must be a minimum of 36 inches wide and must have railings. There must be a landing at both the top and the bottom of the ramp, and if the ramp is longer than 30 feet, a landing at a mid-way point,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too.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Doorways: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 28-inch doorway can be widened about 2 inches by using offset hinges.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Kitchen: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While</a:t>
            </a:r>
            <a:r>
              <a:rPr lang="en-US" sz="1200" b="0" i="0" kern="1200" baseline="0" dirty="0">
                <a:solidFill>
                  <a:schemeClr val="tx1"/>
                </a:solidFill>
                <a:effectLst/>
                <a:latin typeface="+mn-lt"/>
                <a:ea typeface="+mn-ea"/>
                <a:cs typeface="+mn-cs"/>
              </a:rPr>
              <a:t> not essential, kitchens can also be made more accessible for ALS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Roll-under sinks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Roll under cook tops with controls on the front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Lowered microwaves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Flooring: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Removing carpet and putting in a hard surface like hardwood or vinyl flooring can</a:t>
            </a:r>
            <a:r>
              <a:rPr lang="en-US" sz="1200" b="0" i="0" kern="1200" baseline="0" dirty="0">
                <a:solidFill>
                  <a:schemeClr val="tx1"/>
                </a:solidFill>
                <a:effectLst/>
                <a:latin typeface="+mn-lt"/>
                <a:ea typeface="+mn-ea"/>
                <a:cs typeface="+mn-cs"/>
              </a:rPr>
              <a:t> also help with wheelchair maneuvering, though it is not essential.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24</a:t>
            </a:fld>
            <a:endParaRPr lang="en-US" dirty="0"/>
          </a:p>
        </p:txBody>
      </p:sp>
    </p:spTree>
    <p:extLst>
      <p:ext uri="{BB962C8B-B14F-4D97-AF65-F5344CB8AC3E}">
        <p14:creationId xmlns:p14="http://schemas.microsoft.com/office/powerpoint/2010/main" val="581565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Power wheelchairs: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 ALS neurologist must prescribe the power wheelchair and certify for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use inside your home.</a:t>
            </a:r>
            <a:r>
              <a:rPr lang="en-US" sz="1200" b="0" i="0" kern="1200" baseline="0" dirty="0">
                <a:solidFill>
                  <a:schemeClr val="tx1"/>
                </a:solidFill>
                <a:effectLst/>
                <a:latin typeface="+mn-lt"/>
                <a:ea typeface="+mn-ea"/>
                <a:cs typeface="+mn-cs"/>
              </a:rPr>
              <a:t> Medicare will not pay for wheelchairs for outside use only.</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wheelchair evaluation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will be conducted by a physical/occupational therapist along with an assistive technology professional (ATP) from a durable medical equipment (DME) company.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evaluation results and medical documentation will be sent to the local DME provider and insurance for approval.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Medicare will pay for 80% of one power mobility device every five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Hospital</a:t>
            </a:r>
            <a:r>
              <a:rPr lang="en-US" sz="1200" b="0" i="0" kern="1200" baseline="0" dirty="0">
                <a:solidFill>
                  <a:schemeClr val="tx1"/>
                </a:solidFill>
                <a:effectLst/>
                <a:latin typeface="+mn-lt"/>
                <a:ea typeface="+mn-ea"/>
                <a:cs typeface="+mn-cs"/>
              </a:rPr>
              <a:t> beds: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Single beds allow caregivers to work from either side.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bed can be raised to make it easier to rise from sitting on the side of the bed to standing.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Height prevents back strain for a caregiver moving, turning, bathing the patient.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t>BiPAP</a:t>
            </a:r>
            <a:r>
              <a:rPr lang="en-US" sz="1200" dirty="0"/>
              <a:t> machine: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 BiPAP machine is a non-invasive form of therapy for sleep apnea and allows patients to breathe easily and regularly throughout the night.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a:t>
            </a:r>
            <a:r>
              <a:rPr lang="en-US" sz="1200" b="0" i="0" u="none" strike="noStrike"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machine delivers pressurized air through a mask to the patient's airways. The air pressure keeps the throat muscles from collapsing and reduces obstructions by acting as a splint.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Patient</a:t>
            </a:r>
            <a:r>
              <a:rPr lang="en-US" sz="1200" b="0" i="0" kern="1200" baseline="0" dirty="0">
                <a:solidFill>
                  <a:schemeClr val="tx1"/>
                </a:solidFill>
                <a:effectLst/>
                <a:latin typeface="+mn-lt"/>
                <a:ea typeface="+mn-ea"/>
                <a:cs typeface="+mn-cs"/>
              </a:rPr>
              <a:t> lifts: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standard patient lift is called a Hoyer lift. "Hoyer" is a brand name and other</a:t>
            </a:r>
            <a:r>
              <a:rPr lang="en-US" sz="1200" b="0" i="0" kern="1200" baseline="0" dirty="0">
                <a:solidFill>
                  <a:schemeClr val="tx1"/>
                </a:solidFill>
                <a:effectLst/>
                <a:latin typeface="+mn-lt"/>
                <a:ea typeface="+mn-ea"/>
                <a:cs typeface="+mn-cs"/>
              </a:rPr>
              <a:t> brands can be chosen</a:t>
            </a:r>
            <a:r>
              <a:rPr lang="en-US" sz="1200" b="0" i="0" kern="1200" dirty="0">
                <a:solidFill>
                  <a:schemeClr val="tx1"/>
                </a:solidFill>
                <a:effectLst/>
                <a:latin typeface="+mn-lt"/>
                <a:ea typeface="+mn-ea"/>
                <a:cs typeface="+mn-cs"/>
              </a:rPr>
              <a:t>. </a:t>
            </a: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Ceiling</a:t>
            </a:r>
            <a:r>
              <a:rPr lang="en-US" sz="1200" b="0" i="0" kern="1200" baseline="0" dirty="0">
                <a:solidFill>
                  <a:schemeClr val="tx1"/>
                </a:solidFill>
                <a:effectLst/>
                <a:latin typeface="+mn-lt"/>
                <a:ea typeface="+mn-ea"/>
                <a:cs typeface="+mn-cs"/>
              </a:rPr>
              <a:t>-mounted lifts c</a:t>
            </a:r>
            <a:r>
              <a:rPr lang="en-US" sz="1200" b="0" i="0" kern="1200" dirty="0">
                <a:solidFill>
                  <a:schemeClr val="tx1"/>
                </a:solidFill>
                <a:effectLst/>
                <a:latin typeface="+mn-lt"/>
                <a:ea typeface="+mn-ea"/>
                <a:cs typeface="+mn-cs"/>
              </a:rPr>
              <a:t>an fit any space, can turn or curve,</a:t>
            </a:r>
            <a:r>
              <a:rPr lang="en-US" sz="1200" b="0" i="0" kern="1200" baseline="0" dirty="0">
                <a:solidFill>
                  <a:schemeClr val="tx1"/>
                </a:solidFill>
                <a:effectLst/>
                <a:latin typeface="+mn-lt"/>
                <a:ea typeface="+mn-ea"/>
                <a:cs typeface="+mn-cs"/>
              </a:rPr>
              <a:t> and are the least noticeable in a room. However, they can be expensive and require company installation.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type of sling used with the lift is critical to how it will work for the patient</a:t>
            </a:r>
            <a:r>
              <a:rPr lang="en-US" sz="1200" b="0" i="0" kern="1200" baseline="0" dirty="0">
                <a:solidFill>
                  <a:schemeClr val="tx1"/>
                </a:solidFill>
                <a:effectLst/>
                <a:latin typeface="+mn-lt"/>
                <a:ea typeface="+mn-ea"/>
                <a:cs typeface="+mn-cs"/>
              </a:rPr>
              <a:t> and caregiver. </a:t>
            </a:r>
            <a:r>
              <a:rPr lang="en-US" sz="1200" b="0" i="0" kern="1200" dirty="0">
                <a:solidFill>
                  <a:schemeClr val="tx1"/>
                </a:solidFill>
                <a:effectLst/>
                <a:latin typeface="+mn-lt"/>
                <a:ea typeface="+mn-ea"/>
                <a:cs typeface="+mn-cs"/>
              </a:rPr>
              <a:t>A hygiene sling, also called a split leg sling or U-Sling,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 be put under the patient or removed while in a chair or in bed.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Cough assist</a:t>
            </a:r>
            <a:r>
              <a:rPr lang="en-US" sz="1200" b="0" i="0" kern="1200" baseline="0" dirty="0">
                <a:solidFill>
                  <a:schemeClr val="tx1"/>
                </a:solidFill>
                <a:effectLst/>
                <a:latin typeface="+mn-lt"/>
                <a:ea typeface="+mn-ea"/>
                <a:cs typeface="+mn-cs"/>
              </a:rPr>
              <a:t> machine: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Given the decreased muscle strength and paralysis that results</a:t>
            </a:r>
            <a:r>
              <a:rPr lang="en-US" sz="1200" b="0" i="0" kern="1200" baseline="0" dirty="0">
                <a:solidFill>
                  <a:schemeClr val="tx1"/>
                </a:solidFill>
                <a:effectLst/>
                <a:latin typeface="+mn-lt"/>
                <a:ea typeface="+mn-ea"/>
                <a:cs typeface="+mn-cs"/>
              </a:rPr>
              <a:t> from ALS</a:t>
            </a:r>
            <a:r>
              <a:rPr lang="en-US" sz="1200" b="0" i="0" kern="1200" dirty="0">
                <a:solidFill>
                  <a:schemeClr val="tx1"/>
                </a:solidFill>
                <a:effectLst/>
                <a:latin typeface="+mn-lt"/>
                <a:ea typeface="+mn-ea"/>
                <a:cs typeface="+mn-cs"/>
              </a:rPr>
              <a:t>, patients’ ability to voluntarily or involuntarily cough is affected.</a:t>
            </a: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Automatic mechanical cough assist devices (e.g.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Philips </a:t>
            </a:r>
            <a:r>
              <a:rPr lang="en-US" sz="1200" b="0" i="0" kern="1200" dirty="0" err="1">
                <a:solidFill>
                  <a:schemeClr val="tx1"/>
                </a:solidFill>
                <a:effectLst/>
                <a:latin typeface="+mn-lt"/>
                <a:ea typeface="+mn-ea"/>
                <a:cs typeface="+mn-cs"/>
              </a:rPr>
              <a:t>CoughAssist</a:t>
            </a:r>
            <a:r>
              <a:rPr lang="en-US" sz="1200" b="0" i="0" kern="1200" dirty="0">
                <a:solidFill>
                  <a:schemeClr val="tx1"/>
                </a:solidFill>
                <a:effectLst/>
                <a:latin typeface="+mn-lt"/>
                <a:ea typeface="+mn-ea"/>
                <a:cs typeface="+mn-cs"/>
              </a:rPr>
              <a:t>™ or Hill-Rom Vital Cough™) help with an ineffective cough.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By breathing through a mouthpiece or mask, the device gradually applies positive pressure to enable a deep breath, then shifts to negative pressure to assist with pulling secretions upward, simulating a deep natural cough.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Augmentative/alternative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Most patients experience difficulty with speech and movement. Some completely lose their ability to speak and use their hands.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Many different electronic communication devices exist.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Some devices speak for the person (dedicated</a:t>
            </a:r>
            <a:r>
              <a:rPr lang="en-US" sz="1200" b="0" i="0" kern="1200" baseline="0" dirty="0">
                <a:solidFill>
                  <a:schemeClr val="tx1"/>
                </a:solidFill>
                <a:effectLst/>
                <a:latin typeface="+mn-lt"/>
                <a:ea typeface="+mn-ea"/>
                <a:cs typeface="+mn-cs"/>
              </a:rPr>
              <a:t> systems)</a:t>
            </a:r>
            <a:r>
              <a:rPr lang="en-US" sz="1200" b="0" i="0" kern="1200" dirty="0">
                <a:solidFill>
                  <a:schemeClr val="tx1"/>
                </a:solidFill>
                <a:effectLst/>
                <a:latin typeface="+mn-lt"/>
                <a:ea typeface="+mn-ea"/>
                <a:cs typeface="+mn-cs"/>
              </a:rPr>
              <a:t> and some are desktop or laptop computers that not only speak for the person but also allow the user to have full access to computer functions (undedicated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 communicate,</a:t>
            </a:r>
            <a:r>
              <a:rPr lang="en-US" sz="1200" b="0" i="0" kern="1200" baseline="0" dirty="0">
                <a:solidFill>
                  <a:schemeClr val="tx1"/>
                </a:solidFill>
                <a:effectLst/>
                <a:latin typeface="+mn-lt"/>
                <a:ea typeface="+mn-ea"/>
                <a:cs typeface="+mn-cs"/>
              </a:rPr>
              <a:t> t</a:t>
            </a:r>
            <a:r>
              <a:rPr lang="en-US" sz="1200" b="0" i="0" kern="1200" dirty="0">
                <a:solidFill>
                  <a:schemeClr val="tx1"/>
                </a:solidFill>
                <a:effectLst/>
                <a:latin typeface="+mn-lt"/>
                <a:ea typeface="+mn-ea"/>
                <a:cs typeface="+mn-cs"/>
              </a:rPr>
              <a:t>he patients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access</a:t>
            </a:r>
            <a:r>
              <a:rPr lang="en-US" sz="1200" b="0" i="0" kern="1200" baseline="0" dirty="0">
                <a:solidFill>
                  <a:schemeClr val="tx1"/>
                </a:solidFill>
                <a:effectLst/>
                <a:latin typeface="+mn-lt"/>
                <a:ea typeface="+mn-ea"/>
                <a:cs typeface="+mn-cs"/>
              </a:rPr>
              <a:t> the device</a:t>
            </a:r>
            <a:r>
              <a:rPr lang="en-US" sz="1200" b="0" i="0" kern="1200" dirty="0">
                <a:solidFill>
                  <a:schemeClr val="tx1"/>
                </a:solidFill>
                <a:effectLst/>
                <a:latin typeface="+mn-lt"/>
                <a:ea typeface="+mn-ea"/>
                <a:cs typeface="+mn-cs"/>
              </a:rPr>
              <a:t>, and a computer-synthesized voice repeats their intentions.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Methods of device</a:t>
            </a:r>
            <a:r>
              <a:rPr lang="en-US" sz="1200" b="0" i="0" kern="1200" baseline="0" dirty="0">
                <a:solidFill>
                  <a:schemeClr val="tx1"/>
                </a:solidFill>
                <a:effectLst/>
                <a:latin typeface="+mn-lt"/>
                <a:ea typeface="+mn-ea"/>
                <a:cs typeface="+mn-cs"/>
              </a:rPr>
              <a:t> access include: typing with </a:t>
            </a:r>
            <a:r>
              <a:rPr lang="en-US" sz="1200" b="0" i="0" kern="1200" dirty="0">
                <a:solidFill>
                  <a:schemeClr val="tx1"/>
                </a:solidFill>
                <a:effectLst/>
                <a:latin typeface="+mn-lt"/>
                <a:ea typeface="+mn-ea"/>
                <a:cs typeface="+mn-cs"/>
              </a:rPr>
              <a:t>fingers;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moving eyes to point at letters, thereby spelling words, etc.</a:t>
            </a:r>
            <a:r>
              <a:rPr lang="en-US" sz="1200" b="0" i="0" kern="1200" baseline="0" dirty="0">
                <a:solidFill>
                  <a:schemeClr val="tx1"/>
                </a:solidFill>
                <a:effectLst/>
                <a:latin typeface="+mn-lt"/>
                <a:ea typeface="+mn-ea"/>
                <a:cs typeface="+mn-cs"/>
              </a:rPr>
              <a:t> The access method is chosen according </a:t>
            </a:r>
            <a:r>
              <a:rPr lang="en-US" sz="1200" b="0" i="0" kern="1200" dirty="0">
                <a:solidFill>
                  <a:schemeClr val="tx1"/>
                </a:solidFill>
                <a:effectLst/>
                <a:latin typeface="+mn-lt"/>
                <a:ea typeface="+mn-ea"/>
                <a:cs typeface="+mn-cs"/>
              </a:rPr>
              <a:t>to a patient’s physical motor capabilities.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25</a:t>
            </a:fld>
            <a:endParaRPr lang="en-US" dirty="0"/>
          </a:p>
        </p:txBody>
      </p:sp>
    </p:spTree>
    <p:extLst>
      <p:ext uri="{BB962C8B-B14F-4D97-AF65-F5344CB8AC3E}">
        <p14:creationId xmlns:p14="http://schemas.microsoft.com/office/powerpoint/2010/main" val="1187965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about Medicare:</a:t>
            </a:r>
          </a:p>
          <a:p>
            <a:pPr marL="171450" indent="-171450">
              <a:buFont typeface="Arial" panose="020B0604020202020204" pitchFamily="34" charset="0"/>
              <a:buChar char="•"/>
            </a:pPr>
            <a:r>
              <a:rPr lang="en-US" dirty="0"/>
              <a:t>Medicare</a:t>
            </a:r>
            <a:r>
              <a:rPr lang="en-US" baseline="0" dirty="0"/>
              <a:t> coverage for ALS patients does not depend on age. </a:t>
            </a:r>
          </a:p>
          <a:p>
            <a:pPr marL="171450" indent="-171450">
              <a:buClrTx/>
              <a:buFont typeface="Arial" panose="020B0604020202020204" pitchFamily="34" charset="0"/>
              <a:buChar char="•"/>
            </a:pPr>
            <a:r>
              <a:rPr lang="en-US" sz="1200" dirty="0"/>
              <a:t>There is a 5-month waiting period between applying and receiving benefits. </a:t>
            </a:r>
          </a:p>
          <a:p>
            <a:pPr marL="171450" indent="-171450">
              <a:buClrTx/>
              <a:buFont typeface="Arial" panose="020B0604020202020204" pitchFamily="34" charset="0"/>
              <a:buChar char="•"/>
            </a:pPr>
            <a:r>
              <a:rPr lang="en-US" sz="1200" dirty="0"/>
              <a:t>Medicare will not cover non-medical</a:t>
            </a:r>
            <a:r>
              <a:rPr lang="en-US" sz="1200" baseline="0" dirty="0"/>
              <a:t> costs at home or costs </a:t>
            </a:r>
            <a:r>
              <a:rPr lang="en-US" sz="1200" dirty="0"/>
              <a:t>of a caregiving facility.</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26</a:t>
            </a:fld>
            <a:endParaRPr lang="en-US" dirty="0"/>
          </a:p>
        </p:txBody>
      </p:sp>
    </p:spTree>
    <p:extLst>
      <p:ext uri="{BB962C8B-B14F-4D97-AF65-F5344CB8AC3E}">
        <p14:creationId xmlns:p14="http://schemas.microsoft.com/office/powerpoint/2010/main" val="226649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1. Andersen PM, Abrahams S, </a:t>
            </a:r>
            <a:r>
              <a:rPr lang="en-US" dirty="0" err="1">
                <a:effectLst/>
              </a:rPr>
              <a:t>Borasio</a:t>
            </a:r>
            <a:r>
              <a:rPr lang="en-US" dirty="0">
                <a:effectLst/>
              </a:rPr>
              <a:t> GD, et al. EFNS guidelines on the Clinical Management of Amyotrophic Lateral Sclerosis (MALS) - revised report of an EFNS task force. </a:t>
            </a:r>
            <a:r>
              <a:rPr lang="en-US" i="1" dirty="0">
                <a:effectLst/>
              </a:rPr>
              <a:t>Eur J Neurol</a:t>
            </a:r>
            <a:r>
              <a:rPr lang="en-US" dirty="0">
                <a:effectLst/>
              </a:rPr>
              <a:t>. 2012;19(3):360-375. doi:10.1111/j.1468-1331.2011.03501.x</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27</a:t>
            </a:fld>
            <a:endParaRPr lang="en-US" dirty="0"/>
          </a:p>
        </p:txBody>
      </p:sp>
    </p:spTree>
    <p:extLst>
      <p:ext uri="{BB962C8B-B14F-4D97-AF65-F5344CB8AC3E}">
        <p14:creationId xmlns:p14="http://schemas.microsoft.com/office/powerpoint/2010/main" val="48876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u="sng" dirty="0"/>
              <a:t>ALS Association</a:t>
            </a:r>
            <a:r>
              <a:rPr lang="en-US" sz="1200" dirty="0"/>
              <a:t> and </a:t>
            </a:r>
            <a:r>
              <a:rPr lang="en-US" sz="1200" u="sng" dirty="0"/>
              <a:t>Muscular Dystrophy Association </a:t>
            </a:r>
            <a:r>
              <a:rPr lang="en-US" sz="1200" dirty="0"/>
              <a:t> can provide information regarding ALS management and certify clinics that meet specific quality and access criteria.</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28</a:t>
            </a:fld>
            <a:endParaRPr lang="en-US" dirty="0"/>
          </a:p>
        </p:txBody>
      </p:sp>
    </p:spTree>
    <p:extLst>
      <p:ext uri="{BB962C8B-B14F-4D97-AF65-F5344CB8AC3E}">
        <p14:creationId xmlns:p14="http://schemas.microsoft.com/office/powerpoint/2010/main" val="652419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effectLst/>
              </a:rPr>
              <a:t>1. Andersen PM, Abrahams S, </a:t>
            </a:r>
            <a:r>
              <a:rPr lang="en-US" sz="800" dirty="0" err="1">
                <a:effectLst/>
              </a:rPr>
              <a:t>Borasio</a:t>
            </a:r>
            <a:r>
              <a:rPr lang="en-US" sz="800" dirty="0">
                <a:effectLst/>
              </a:rPr>
              <a:t> GD, et al. EFNS guidelines on the Clinical Management of Amyotrophic Lateral Sclerosis (MALS) - revised report of an EFNS task force. </a:t>
            </a:r>
            <a:r>
              <a:rPr lang="en-US" sz="800" i="1" dirty="0">
                <a:effectLst/>
              </a:rPr>
              <a:t>Eur J Neurol</a:t>
            </a:r>
            <a:r>
              <a:rPr lang="en-US" sz="800" dirty="0">
                <a:effectLst/>
              </a:rPr>
              <a:t>. 2012;19(3):360-375. doi:10.1111/j.1468-1331.2011.03501.x</a:t>
            </a:r>
          </a:p>
          <a:p>
            <a:pPr marL="115888" indent="-115888">
              <a:buClrTx/>
              <a:buFont typeface="+mj-lt"/>
              <a:buAutoNum type="arabicPeriod"/>
            </a:pPr>
            <a:endParaRPr lang="en-US" sz="800" i="1"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29</a:t>
            </a:fld>
            <a:endParaRPr lang="en-US" dirty="0"/>
          </a:p>
        </p:txBody>
      </p:sp>
    </p:spTree>
    <p:extLst>
      <p:ext uri="{BB962C8B-B14F-4D97-AF65-F5344CB8AC3E}">
        <p14:creationId xmlns:p14="http://schemas.microsoft.com/office/powerpoint/2010/main" val="404893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405F2-82C5-1042-ACA4-A3576FF908AF}" type="slidenum">
              <a:rPr lang="en-US" smtClean="0"/>
              <a:t>30</a:t>
            </a:fld>
            <a:endParaRPr lang="en-US"/>
          </a:p>
        </p:txBody>
      </p:sp>
    </p:spTree>
    <p:extLst>
      <p:ext uri="{BB962C8B-B14F-4D97-AF65-F5344CB8AC3E}">
        <p14:creationId xmlns:p14="http://schemas.microsoft.com/office/powerpoint/2010/main" val="265464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Risk Factors: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 are weak or conflicting data for other putative risk factors. A</a:t>
            </a:r>
            <a:r>
              <a:rPr lang="en-US" sz="1200" b="0" i="0" kern="1200" baseline="0" dirty="0">
                <a:solidFill>
                  <a:schemeClr val="tx1"/>
                </a:solidFill>
                <a:effectLst/>
                <a:latin typeface="+mn-lt"/>
                <a:ea typeface="+mn-ea"/>
                <a:cs typeface="+mn-cs"/>
              </a:rPr>
              <a:t> couple of studies have suggested that </a:t>
            </a:r>
            <a:r>
              <a:rPr lang="en-US" sz="1200" b="0" i="0" kern="1200" dirty="0">
                <a:solidFill>
                  <a:schemeClr val="tx1"/>
                </a:solidFill>
                <a:effectLst/>
                <a:latin typeface="+mn-lt"/>
                <a:ea typeface="+mn-ea"/>
                <a:cs typeface="+mn-cs"/>
              </a:rPr>
              <a:t>US military veterans have an increased death rate from ALS compared with non-veterans.</a:t>
            </a:r>
            <a:endParaRPr lang="en-US" sz="1200" dirty="0"/>
          </a:p>
          <a:p>
            <a:pPr marL="0" indent="0">
              <a:buNone/>
            </a:pPr>
            <a:endParaRPr lang="en-US" sz="1200" dirty="0"/>
          </a:p>
          <a:p>
            <a:pPr marL="0" indent="0">
              <a:buNone/>
            </a:pPr>
            <a:r>
              <a:rPr lang="en-US" sz="1200" dirty="0"/>
              <a:t>Genetic Susceptibility:</a:t>
            </a:r>
          </a:p>
          <a:p>
            <a:pPr marL="171450" indent="-171450">
              <a:buFont typeface="Arial" panose="020B0604020202020204" pitchFamily="34" charset="0"/>
              <a:buChar char="•"/>
            </a:pPr>
            <a:r>
              <a:rPr lang="en-US" sz="1200" dirty="0"/>
              <a:t>The most common autosomal dominantly inherited forms of FALS are caused by mutations in the chromosome 9 open reading frame 72 (</a:t>
            </a:r>
            <a:r>
              <a:rPr lang="en-US" sz="1200" i="1" dirty="0"/>
              <a:t>C9ORF72</a:t>
            </a:r>
            <a:r>
              <a:rPr lang="en-US" sz="1200" dirty="0"/>
              <a:t>) gene and the superoxide dismutase type 1 (</a:t>
            </a:r>
            <a:r>
              <a:rPr lang="en-US" sz="1200" i="1" dirty="0"/>
              <a:t>SOD1</a:t>
            </a:r>
            <a:r>
              <a:rPr lang="en-US" sz="1200" dirty="0"/>
              <a:t>) gene.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Approximately 13% to 20% of FALS is linked to mutations in the </a:t>
            </a:r>
            <a:r>
              <a:rPr lang="en-US" sz="1200" i="1" dirty="0"/>
              <a:t>SOD1</a:t>
            </a:r>
            <a:r>
              <a:rPr lang="en-US" sz="1200" dirty="0"/>
              <a:t> gene, and an even higher percentage is linked to mutations in the </a:t>
            </a:r>
            <a:r>
              <a:rPr lang="en-US" sz="1200" i="1" dirty="0"/>
              <a:t>C9ORF72</a:t>
            </a:r>
            <a:r>
              <a:rPr lang="en-US" sz="1200" dirty="0"/>
              <a:t> gene.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tx1"/>
                </a:solidFill>
                <a:effectLst/>
                <a:latin typeface="+mn-lt"/>
                <a:ea typeface="+mn-ea"/>
                <a:cs typeface="+mn-cs"/>
              </a:rPr>
              <a:t>C9ORF72</a:t>
            </a:r>
            <a:r>
              <a:rPr lang="en-US" sz="1200" b="0" i="0" kern="1200" baseline="0" dirty="0">
                <a:solidFill>
                  <a:schemeClr val="tx1"/>
                </a:solidFill>
                <a:effectLst/>
                <a:latin typeface="+mn-lt"/>
                <a:ea typeface="+mn-ea"/>
                <a:cs typeface="+mn-cs"/>
              </a:rPr>
              <a:t> is</a:t>
            </a:r>
            <a:r>
              <a:rPr lang="en-US" sz="1200" b="0" i="0" kern="1200" dirty="0">
                <a:solidFill>
                  <a:schemeClr val="tx1"/>
                </a:solidFill>
                <a:effectLst/>
                <a:latin typeface="+mn-lt"/>
                <a:ea typeface="+mn-ea"/>
                <a:cs typeface="+mn-cs"/>
              </a:rPr>
              <a:t> thought to encode a protein involved in cell signaling.</a:t>
            </a:r>
            <a:endParaRPr lang="en-US" sz="1200" dirty="0"/>
          </a:p>
          <a:p>
            <a:pPr marL="171450" indent="-171450">
              <a:buFont typeface="Arial" panose="020B0604020202020204" pitchFamily="34" charset="0"/>
              <a:buChar char="•"/>
            </a:pPr>
            <a:r>
              <a:rPr lang="en-US" sz="1200" dirty="0"/>
              <a:t>Clinical genetic testing for inherited forms of ALS is available to look for causative mutations in </a:t>
            </a:r>
            <a:r>
              <a:rPr lang="en-US" sz="1200" i="1" dirty="0"/>
              <a:t>SOD1</a:t>
            </a:r>
            <a:r>
              <a:rPr lang="en-US" sz="1200" dirty="0"/>
              <a:t>, </a:t>
            </a:r>
            <a:r>
              <a:rPr lang="en-US" sz="1200" i="1" dirty="0"/>
              <a:t>TARDBP</a:t>
            </a:r>
            <a:r>
              <a:rPr lang="en-US" sz="1200" dirty="0"/>
              <a:t>, </a:t>
            </a:r>
            <a:r>
              <a:rPr lang="en-US" sz="1200" i="1" dirty="0"/>
              <a:t>FUS</a:t>
            </a:r>
            <a:r>
              <a:rPr lang="en-US" sz="1200" dirty="0"/>
              <a:t>, </a:t>
            </a:r>
            <a:r>
              <a:rPr lang="en-US" sz="1200" i="1" dirty="0"/>
              <a:t>FIG4</a:t>
            </a:r>
            <a:r>
              <a:rPr lang="en-US" sz="1200" dirty="0"/>
              <a:t>, </a:t>
            </a:r>
            <a:r>
              <a:rPr lang="en-US" sz="1200" i="1" dirty="0"/>
              <a:t>ANG</a:t>
            </a:r>
            <a:r>
              <a:rPr lang="en-US" sz="1200" dirty="0"/>
              <a:t>, </a:t>
            </a:r>
            <a:r>
              <a:rPr lang="en-US" sz="1200" i="1" dirty="0"/>
              <a:t>ALS2</a:t>
            </a:r>
            <a:r>
              <a:rPr lang="en-US" sz="1200" dirty="0"/>
              <a:t>, </a:t>
            </a:r>
            <a:r>
              <a:rPr lang="en-US" sz="1200" i="1" dirty="0"/>
              <a:t>VAPB</a:t>
            </a:r>
            <a:r>
              <a:rPr lang="en-US" sz="1200" dirty="0"/>
              <a:t>, </a:t>
            </a:r>
            <a:r>
              <a:rPr lang="en-US" sz="1200" i="1" dirty="0"/>
              <a:t>OPTN</a:t>
            </a:r>
            <a:r>
              <a:rPr lang="en-US" sz="1200" dirty="0"/>
              <a:t>, </a:t>
            </a:r>
            <a:r>
              <a:rPr lang="en-US" sz="1200" i="1" dirty="0"/>
              <a:t>SETX</a:t>
            </a:r>
            <a:r>
              <a:rPr lang="en-US" sz="1200" dirty="0"/>
              <a:t>, and </a:t>
            </a:r>
            <a:r>
              <a:rPr lang="en-US" sz="1200" i="1" dirty="0"/>
              <a:t>KIF5A</a:t>
            </a:r>
            <a:r>
              <a:rPr lang="en-US" sz="1200" dirty="0"/>
              <a:t> genes.</a:t>
            </a:r>
          </a:p>
          <a:p>
            <a:pPr marL="171450" indent="-171450">
              <a:buFont typeface="Arial" panose="020B0604020202020204" pitchFamily="34" charset="0"/>
              <a:buChar char="•"/>
            </a:pPr>
            <a:r>
              <a:rPr lang="en-US" sz="1200" dirty="0"/>
              <a:t>The most common use of genetic testing for ALS is to provide risk information and subsequent counseling for unaffected at-risk family members.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References</a:t>
            </a:r>
          </a:p>
          <a:p>
            <a:pPr marL="228600" indent="-228600">
              <a:buClrTx/>
              <a:buFont typeface="+mj-lt"/>
              <a:buAutoNum type="arabicPeriod"/>
            </a:pPr>
            <a:r>
              <a:rPr lang="en-US" sz="1200" dirty="0"/>
              <a:t>Eisen A, </a:t>
            </a:r>
            <a:r>
              <a:rPr lang="en-US" sz="1200" dirty="0" err="1"/>
              <a:t>Schulzer</a:t>
            </a:r>
            <a:r>
              <a:rPr lang="en-US" sz="1200" dirty="0"/>
              <a:t> M, MacNeil M, Pant B, </a:t>
            </a:r>
            <a:r>
              <a:rPr lang="en-US" sz="1200" dirty="0" err="1"/>
              <a:t>Mak</a:t>
            </a:r>
            <a:r>
              <a:rPr lang="en-US" sz="1200" dirty="0"/>
              <a:t> E. Duration of amyotrophic lateral sclerosis is age dependent. </a:t>
            </a:r>
            <a:r>
              <a:rPr lang="en-US" sz="1200" i="1" dirty="0"/>
              <a:t>Muscle Nerve. </a:t>
            </a:r>
            <a:r>
              <a:rPr lang="en-US" sz="1200" dirty="0"/>
              <a:t>1993;16(1):27-32.</a:t>
            </a:r>
          </a:p>
          <a:p>
            <a:pPr marL="228600" indent="-228600">
              <a:buClrTx/>
              <a:buFont typeface="+mj-lt"/>
              <a:buAutoNum type="arabicPeriod"/>
            </a:pPr>
            <a:r>
              <a:rPr lang="en-US" sz="1200" dirty="0" err="1"/>
              <a:t>Armon</a:t>
            </a:r>
            <a:r>
              <a:rPr lang="en-US" sz="1200" dirty="0"/>
              <a:t> C. Smoking may be considered an established risk factor for sporadic ALS. </a:t>
            </a:r>
            <a:r>
              <a:rPr lang="en-US" sz="1200" i="1" dirty="0"/>
              <a:t>Neurology. </a:t>
            </a:r>
            <a:r>
              <a:rPr lang="en-US" sz="1200" dirty="0"/>
              <a:t>2009;73(20):1693-1698.</a:t>
            </a:r>
          </a:p>
          <a:p>
            <a:pPr marL="228600" indent="-228600">
              <a:buClrTx/>
              <a:buFont typeface="+mj-lt"/>
              <a:buAutoNum type="arabicPeriod"/>
            </a:pPr>
            <a:r>
              <a:rPr lang="en-US" sz="1200" dirty="0"/>
              <a:t>Gallo V, Bueno-De-Mesquita HB, Vermeulen R, et al. Smoking and risk for amyotrophic lateral sclerosis: analysis of the EPIC cohort. </a:t>
            </a:r>
            <a:r>
              <a:rPr lang="en-US" sz="1200" i="1" dirty="0"/>
              <a:t>Ann Neurol. </a:t>
            </a:r>
            <a:r>
              <a:rPr lang="en-US" sz="1200" dirty="0"/>
              <a:t>2009;65(4):378-385.</a:t>
            </a:r>
          </a:p>
          <a:p>
            <a:pPr marL="228600" indent="-228600">
              <a:buClrTx/>
              <a:buFont typeface="+mj-lt"/>
              <a:buAutoNum type="arabicPeriod"/>
            </a:pPr>
            <a:r>
              <a:rPr lang="en-US" sz="1200" dirty="0" err="1"/>
              <a:t>Sutedja</a:t>
            </a:r>
            <a:r>
              <a:rPr lang="en-US" sz="1200" dirty="0"/>
              <a:t> NA, </a:t>
            </a:r>
            <a:r>
              <a:rPr lang="en-US" sz="1200" dirty="0" err="1"/>
              <a:t>Veldink</a:t>
            </a:r>
            <a:r>
              <a:rPr lang="en-US" sz="1200" dirty="0"/>
              <a:t> JH, Fischer K, et al. Lifetime occupation, education, smoking, and risk of ALS. </a:t>
            </a:r>
            <a:r>
              <a:rPr lang="en-US" sz="1200" i="1" dirty="0"/>
              <a:t>Neurology. </a:t>
            </a:r>
            <a:r>
              <a:rPr lang="en-US" sz="1200" dirty="0"/>
              <a:t>2007;69(15):1508-1514.</a:t>
            </a:r>
          </a:p>
          <a:p>
            <a:pPr marL="228600" indent="-228600">
              <a:buClrTx/>
              <a:buFont typeface="+mj-lt"/>
              <a:buAutoNum type="arabicPeriod"/>
            </a:pPr>
            <a:r>
              <a:rPr lang="en-US" sz="1200" dirty="0"/>
              <a:t>Byrne S, Walsh C, Lynch C, et al. Rate of familial amyotrophic lateral sclerosis: a systematic review and meta-analysis. </a:t>
            </a:r>
            <a:r>
              <a:rPr lang="en-US" sz="1200" i="1" dirty="0"/>
              <a:t>J </a:t>
            </a:r>
            <a:r>
              <a:rPr lang="en-US" sz="1200" i="1" dirty="0" err="1"/>
              <a:t>Neurol</a:t>
            </a:r>
            <a:r>
              <a:rPr lang="en-US" sz="1200" i="1" dirty="0"/>
              <a:t> </a:t>
            </a:r>
            <a:r>
              <a:rPr lang="en-US" sz="1200" i="1" dirty="0" err="1"/>
              <a:t>Neurosurg</a:t>
            </a:r>
            <a:r>
              <a:rPr lang="en-US" sz="1200" i="1" dirty="0"/>
              <a:t> Psychiatry. </a:t>
            </a:r>
            <a:r>
              <a:rPr lang="en-US" sz="1200" dirty="0"/>
              <a:t>2011;82(6):623-627.</a:t>
            </a:r>
          </a:p>
          <a:p>
            <a:pPr marL="228600" indent="-228600">
              <a:buClrTx/>
              <a:buFont typeface="+mj-lt"/>
              <a:buAutoNum type="arabicPeriod"/>
            </a:pPr>
            <a:r>
              <a:rPr lang="en-US" dirty="0"/>
              <a:t>Al-Chalabi A, Fang F, </a:t>
            </a:r>
            <a:r>
              <a:rPr lang="en-US" dirty="0" err="1"/>
              <a:t>Hanby</a:t>
            </a:r>
            <a:r>
              <a:rPr lang="en-US" dirty="0"/>
              <a:t> MF, et al. An estimate of amyotrophic lateral sclerosis heritability using twin data. </a:t>
            </a:r>
            <a:r>
              <a:rPr lang="en-US" i="1" dirty="0"/>
              <a:t>J Neurol </a:t>
            </a:r>
            <a:r>
              <a:rPr lang="en-US" i="1" dirty="0" err="1"/>
              <a:t>Neurosurg</a:t>
            </a:r>
            <a:r>
              <a:rPr lang="en-US" i="1" dirty="0"/>
              <a:t> Psychiatry </a:t>
            </a:r>
            <a:r>
              <a:rPr lang="en-US" dirty="0"/>
              <a:t>2010;81:1324–6.</a:t>
            </a:r>
            <a:endParaRPr lang="en-US" sz="1200" dirty="0"/>
          </a:p>
          <a:p>
            <a:pPr marL="228600" indent="-228600">
              <a:buClrTx/>
              <a:buFont typeface="+mj-lt"/>
              <a:buAutoNum type="arabicPeriod"/>
            </a:pPr>
            <a:r>
              <a:rPr lang="en-US" sz="1200" dirty="0"/>
              <a:t>Renton AE, </a:t>
            </a:r>
            <a:r>
              <a:rPr lang="en-US" sz="1200" dirty="0" err="1"/>
              <a:t>Chio</a:t>
            </a:r>
            <a:r>
              <a:rPr lang="en-US" sz="1200" dirty="0"/>
              <a:t> A, Traynor BJ. State of play in amyotrophic lateral sclerosis genetics. </a:t>
            </a:r>
            <a:r>
              <a:rPr lang="en-US" sz="1200" i="1" dirty="0"/>
              <a:t>Nat </a:t>
            </a:r>
            <a:r>
              <a:rPr lang="en-US" sz="1200" i="1" dirty="0" err="1"/>
              <a:t>Neurosci</a:t>
            </a:r>
            <a:r>
              <a:rPr lang="en-US" sz="1200" i="1" dirty="0"/>
              <a:t>. </a:t>
            </a:r>
            <a:r>
              <a:rPr lang="en-US" sz="1200" dirty="0"/>
              <a:t>2014;17(1):17-23.</a:t>
            </a:r>
          </a:p>
          <a:p>
            <a:pPr marL="228600" indent="-228600">
              <a:buClrTx/>
              <a:buFont typeface="+mj-lt"/>
              <a:buAutoNum type="arabicPeriod"/>
            </a:pPr>
            <a:r>
              <a:rPr lang="en-US" sz="1200" dirty="0"/>
              <a:t>Kenna KP, van </a:t>
            </a:r>
            <a:r>
              <a:rPr lang="en-US" sz="1200" dirty="0" err="1"/>
              <a:t>Doormaal</a:t>
            </a:r>
            <a:r>
              <a:rPr lang="en-US" sz="1200" dirty="0"/>
              <a:t> PT, Dekker AM, et al. NEK1 variants confer susceptibility to amyotrophic lateral sclerosis. </a:t>
            </a:r>
            <a:r>
              <a:rPr lang="en-US" sz="1200" i="1" dirty="0"/>
              <a:t>Nat Genet. </a:t>
            </a:r>
            <a:r>
              <a:rPr lang="en-US" sz="1200" dirty="0"/>
              <a:t>2016;48(9):1037-1042.</a:t>
            </a:r>
          </a:p>
          <a:p>
            <a:pPr marL="171450" indent="-171450">
              <a:buFont typeface="Arial" panose="020B0604020202020204" pitchFamily="34" charset="0"/>
              <a:buChar char="•"/>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4</a:t>
            </a:fld>
            <a:endParaRPr lang="en-US" dirty="0"/>
          </a:p>
        </p:txBody>
      </p:sp>
    </p:spTree>
    <p:extLst>
      <p:ext uri="{BB962C8B-B14F-4D97-AF65-F5344CB8AC3E}">
        <p14:creationId xmlns:p14="http://schemas.microsoft.com/office/powerpoint/2010/main" val="1776158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baseline="0" dirty="0"/>
              <a:t>van den Berg, L. H., E. Sorenson, G. </a:t>
            </a:r>
            <a:r>
              <a:rPr lang="en-US" sz="1200" b="0" i="0" u="none" baseline="0" dirty="0" err="1"/>
              <a:t>Gronseth</a:t>
            </a:r>
            <a:r>
              <a:rPr lang="en-US" sz="1200" b="0" i="0" u="none" baseline="0" dirty="0"/>
              <a:t>, E. A. Macklin, J. Andrews, R. H. </a:t>
            </a:r>
            <a:r>
              <a:rPr lang="en-US" sz="1200" b="0" i="0" u="none" baseline="0" dirty="0" err="1"/>
              <a:t>Baloh</a:t>
            </a:r>
            <a:r>
              <a:rPr lang="en-US" sz="1200" b="0" i="0" u="none" baseline="0" dirty="0"/>
              <a:t>, M. </a:t>
            </a:r>
            <a:r>
              <a:rPr lang="en-US" sz="1200" b="0" i="0" u="none" baseline="0" dirty="0" err="1"/>
              <a:t>Benatar</a:t>
            </a:r>
            <a:r>
              <a:rPr lang="en-US" sz="1200" b="0" i="0" u="none" baseline="0" dirty="0"/>
              <a:t>, J. D. Berry, A. </a:t>
            </a:r>
            <a:r>
              <a:rPr lang="en-US" sz="1200" b="0" i="0" u="none" baseline="0" dirty="0" err="1"/>
              <a:t>Chio</a:t>
            </a:r>
            <a:r>
              <a:rPr lang="en-US" sz="1200" b="0" i="0" u="none" baseline="0" dirty="0"/>
              <a:t>, P. </a:t>
            </a:r>
            <a:r>
              <a:rPr lang="en-US" sz="1200" b="0" i="0" u="none" baseline="0" dirty="0" err="1"/>
              <a:t>Corcia</a:t>
            </a:r>
            <a:r>
              <a:rPr lang="en-US" sz="1200" b="0" i="0" u="none" baseline="0" dirty="0"/>
              <a:t>, A. </a:t>
            </a:r>
            <a:r>
              <a:rPr lang="en-US" sz="1200" b="0" i="0" u="none" baseline="0" dirty="0" err="1"/>
              <a:t>Genge</a:t>
            </a:r>
            <a:r>
              <a:rPr lang="en-US" sz="1200" b="0" i="0" u="none" baseline="0" dirty="0"/>
              <a:t>, A. K. </a:t>
            </a:r>
            <a:r>
              <a:rPr lang="en-US" sz="1200" b="0" i="0" u="none" baseline="0" dirty="0" err="1"/>
              <a:t>Gubitz</a:t>
            </a:r>
            <a:r>
              <a:rPr lang="en-US" sz="1200" b="0" i="0" u="none" baseline="0" dirty="0"/>
              <a:t>, C. </a:t>
            </a:r>
            <a:r>
              <a:rPr lang="en-US" sz="1200" b="0" i="0" u="none" baseline="0" dirty="0" err="1"/>
              <a:t>Lomen-Hoerth</a:t>
            </a:r>
            <a:r>
              <a:rPr lang="en-US" sz="1200" b="0" i="0" u="none" baseline="0" dirty="0"/>
              <a:t>, C. J. McDermott, E. P. </a:t>
            </a:r>
            <a:r>
              <a:rPr lang="en-US" sz="1200" b="0" i="0" u="none" baseline="0" dirty="0" err="1"/>
              <a:t>Pioro</a:t>
            </a:r>
            <a:r>
              <a:rPr lang="en-US" sz="1200" b="0" i="0" u="none" baseline="0" dirty="0"/>
              <a:t>, J. Rosenfeld, V. </a:t>
            </a:r>
            <a:r>
              <a:rPr lang="en-US" sz="1200" b="0" i="0" u="none" baseline="0" dirty="0" err="1"/>
              <a:t>Silani</a:t>
            </a:r>
            <a:r>
              <a:rPr lang="en-US" sz="1200" b="0" i="0" u="none" baseline="0" dirty="0"/>
              <a:t>, M. R. Turner, M. Weber, B. R. Brooks, R. G. Miller, H. </a:t>
            </a:r>
            <a:r>
              <a:rPr lang="en-US" sz="1200" b="0" i="0" u="none" baseline="0" dirty="0" err="1"/>
              <a:t>Mitsumoto</a:t>
            </a:r>
            <a:r>
              <a:rPr lang="en-US" sz="1200" b="0" i="0" u="none" baseline="0" dirty="0"/>
              <a:t> and A. L. S. C. T. G. G. Airlie House (2019). "Revised Airlie House consensus guidelines for design and implementation of ALS clinical trials." </a:t>
            </a:r>
            <a:r>
              <a:rPr lang="en-US" sz="1200" b="0" i="0" u="sng" baseline="0" dirty="0"/>
              <a:t>Neurology</a:t>
            </a:r>
            <a:r>
              <a:rPr lang="en-US" sz="1200" b="0" i="0" u="non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C9ORF72 stands</a:t>
            </a:r>
            <a:r>
              <a:rPr lang="en-US" sz="1200" baseline="0" dirty="0"/>
              <a:t> for: </a:t>
            </a:r>
            <a:r>
              <a:rPr lang="en-US" sz="1200" dirty="0"/>
              <a:t>chromosome 9 open reading frame 72</a:t>
            </a: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31</a:t>
            </a:fld>
            <a:endParaRPr lang="en-US" dirty="0"/>
          </a:p>
        </p:txBody>
      </p:sp>
    </p:spTree>
    <p:extLst>
      <p:ext uri="{BB962C8B-B14F-4D97-AF65-F5344CB8AC3E}">
        <p14:creationId xmlns:p14="http://schemas.microsoft.com/office/powerpoint/2010/main" val="1429359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err="1"/>
              <a:t>Iyer</a:t>
            </a:r>
            <a:r>
              <a:rPr lang="en-US" sz="1200" dirty="0"/>
              <a:t> S, Subramanian V, Acharya KR. C9orf72, a protein associated with amyotrophic lateral sclerosis (ALS) is a guanine nucleotide exchange factor. </a:t>
            </a:r>
            <a:r>
              <a:rPr lang="en-US" sz="1200" i="1" dirty="0" err="1"/>
              <a:t>PeerJ</a:t>
            </a:r>
            <a:r>
              <a:rPr lang="en-US" sz="1200" i="1" dirty="0"/>
              <a:t>. </a:t>
            </a:r>
            <a:r>
              <a:rPr lang="en-US" sz="1200" dirty="0"/>
              <a:t>2018;6:e5815.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Tissue and fluid biomarkers:</a:t>
            </a:r>
          </a:p>
          <a:p>
            <a:r>
              <a:rPr lang="en-US" u="none" dirty="0"/>
              <a:t>Biofluids — </a:t>
            </a:r>
            <a:r>
              <a:rPr lang="en-US" sz="1200" b="0" i="0" kern="1200" dirty="0">
                <a:solidFill>
                  <a:schemeClr val="tx1"/>
                </a:solidFill>
                <a:effectLst/>
                <a:latin typeface="+mn-lt"/>
                <a:ea typeface="+mn-ea"/>
                <a:cs typeface="+mn-cs"/>
              </a:rPr>
              <a:t>CSF, blood, urine, and saliva</a:t>
            </a:r>
            <a:endParaRPr lang="en-US" u="none" dirty="0"/>
          </a:p>
          <a:p>
            <a:r>
              <a:rPr lang="en-US" u="none" dirty="0"/>
              <a:t>Muscle</a:t>
            </a:r>
          </a:p>
          <a:p>
            <a:r>
              <a:rPr lang="en-US" u="none" dirty="0"/>
              <a:t>Skin</a:t>
            </a:r>
          </a:p>
          <a:p>
            <a:r>
              <a:rPr lang="en-US" u="none" dirty="0"/>
              <a:t>Post-mortem</a:t>
            </a:r>
            <a:r>
              <a:rPr lang="en-US" u="none" baseline="0" dirty="0"/>
              <a:t> tissue</a:t>
            </a:r>
            <a:endParaRPr lang="en-US" u="none" dirty="0"/>
          </a:p>
          <a:p>
            <a:endParaRPr lang="en-US" u="sng" dirty="0"/>
          </a:p>
          <a:p>
            <a:r>
              <a:rPr lang="en-US" u="sng" dirty="0" err="1"/>
              <a:t>Neurphysiologic</a:t>
            </a:r>
            <a:r>
              <a:rPr lang="en-US" u="sng" baseline="0" dirty="0"/>
              <a:t> testing:</a:t>
            </a:r>
          </a:p>
          <a:p>
            <a:r>
              <a:rPr lang="en-US" sz="1200" b="1" i="0" kern="1200" dirty="0">
                <a:solidFill>
                  <a:schemeClr val="tx1"/>
                </a:solidFill>
                <a:effectLst/>
                <a:latin typeface="+mn-lt"/>
                <a:ea typeface="+mn-ea"/>
                <a:cs typeface="+mn-cs"/>
              </a:rPr>
              <a:t>Motor unit number estimation (MUNE) </a:t>
            </a:r>
            <a:r>
              <a:rPr lang="en-US" sz="1200" b="0" i="0" kern="1200" dirty="0">
                <a:solidFill>
                  <a:schemeClr val="tx1"/>
                </a:solidFill>
                <a:effectLst/>
                <a:latin typeface="+mn-lt"/>
                <a:ea typeface="+mn-ea"/>
                <a:cs typeface="+mn-cs"/>
              </a:rPr>
              <a:t>is a tool that was developed to be more effective at monitoring disease progression or assessing effects of treatment</a:t>
            </a:r>
            <a:r>
              <a:rPr lang="en-US" sz="1200" b="0" i="0" kern="1200" baseline="0" dirty="0">
                <a:solidFill>
                  <a:schemeClr val="tx1"/>
                </a:solidFill>
                <a:effectLst/>
                <a:latin typeface="+mn-lt"/>
                <a:ea typeface="+mn-ea"/>
                <a:cs typeface="+mn-cs"/>
              </a:rPr>
              <a:t> than EMG</a:t>
            </a:r>
            <a:r>
              <a:rPr lang="en-US" sz="1200" b="0" i="0" kern="1200" dirty="0">
                <a:solidFill>
                  <a:schemeClr val="tx1"/>
                </a:solidFill>
                <a:effectLst/>
                <a:latin typeface="+mn-lt"/>
                <a:ea typeface="+mn-ea"/>
                <a:cs typeface="+mn-cs"/>
              </a:rPr>
              <a:t>. The technique and theoretical basis for MUNE is as</a:t>
            </a:r>
            <a:r>
              <a:rPr lang="en-US" sz="1200" b="0" i="0" kern="1200" baseline="0" dirty="0">
                <a:solidFill>
                  <a:schemeClr val="tx1"/>
                </a:solidFill>
                <a:effectLst/>
                <a:latin typeface="+mn-lt"/>
                <a:ea typeface="+mn-ea"/>
                <a:cs typeface="+mn-cs"/>
              </a:rPr>
              <a:t> follows: </a:t>
            </a:r>
            <a:r>
              <a:rPr lang="en-US" sz="1200" b="0" i="0" kern="1200" dirty="0">
                <a:solidFill>
                  <a:schemeClr val="tx1"/>
                </a:solidFill>
                <a:effectLst/>
                <a:latin typeface="+mn-lt"/>
                <a:ea typeface="+mn-ea"/>
                <a:cs typeface="+mn-cs"/>
              </a:rPr>
              <a:t>A maximum response amplitude, which is generated by activation of all motor units in the muscle, is recorded, from which an estimate of individual motor unit number is generated by dividing the maximum response amplitude by an estimate of single motor unit amplitude.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Transcranial magnetic stimulation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Electrical impedance </a:t>
            </a:r>
            <a:r>
              <a:rPr lang="en-US" sz="1200" b="1" i="0" kern="1200" dirty="0" err="1">
                <a:solidFill>
                  <a:schemeClr val="tx1"/>
                </a:solidFill>
                <a:effectLst/>
                <a:latin typeface="+mn-lt"/>
                <a:ea typeface="+mn-ea"/>
                <a:cs typeface="+mn-cs"/>
              </a:rPr>
              <a:t>myography</a:t>
            </a:r>
            <a:endParaRPr lang="en-US" sz="1200" b="1" i="0" kern="1200" dirty="0">
              <a:solidFill>
                <a:schemeClr val="tx1"/>
              </a:solidFill>
              <a:effectLst/>
              <a:latin typeface="+mn-lt"/>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Neuroimaging: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Radionuclide imaging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Magnetic resonance imaging (MRI)</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32</a:t>
            </a:fld>
            <a:endParaRPr lang="en-US" dirty="0"/>
          </a:p>
        </p:txBody>
      </p:sp>
    </p:spTree>
    <p:extLst>
      <p:ext uri="{BB962C8B-B14F-4D97-AF65-F5344CB8AC3E}">
        <p14:creationId xmlns:p14="http://schemas.microsoft.com/office/powerpoint/2010/main" val="2843309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Reprogrammed patient cells have been a boon for therapeutic testing, allowing researchers to screen 300 drugs per patient per day. </a:t>
            </a:r>
          </a:p>
          <a:p>
            <a:endParaRPr lang="en-US" dirty="0"/>
          </a:p>
          <a:p>
            <a:r>
              <a:rPr lang="en-US" dirty="0"/>
              <a:t>ALS Therapy Development</a:t>
            </a:r>
            <a:r>
              <a:rPr lang="en-US" baseline="0" dirty="0"/>
              <a:t> Institute (ALS TDI) and Answer ALS are research organizations that study ALS.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Revised ALS Functional Rating Scale</a:t>
            </a:r>
            <a:r>
              <a:rPr lang="en-US" sz="1200" b="0" i="0" kern="1200" baseline="0" dirty="0">
                <a:solidFill>
                  <a:schemeClr val="tx1"/>
                </a:solidFill>
                <a:effectLst/>
                <a:latin typeface="+mn-lt"/>
                <a:ea typeface="+mn-ea"/>
                <a:cs typeface="+mn-cs"/>
              </a:rPr>
              <a:t>  (ALSFR-R) </a:t>
            </a:r>
            <a:r>
              <a:rPr lang="en-US" sz="1200" b="0" i="0" kern="1200" dirty="0">
                <a:solidFill>
                  <a:schemeClr val="tx1"/>
                </a:solidFill>
                <a:effectLst/>
                <a:latin typeface="+mn-lt"/>
                <a:ea typeface="+mn-ea"/>
                <a:cs typeface="+mn-cs"/>
              </a:rPr>
              <a:t>measures 12 motor skills on a five-point scale.</a:t>
            </a:r>
            <a:endParaRPr lang="en-US" dirty="0"/>
          </a:p>
          <a:p>
            <a:endParaRPr lang="en-US" dirty="0"/>
          </a:p>
          <a:p>
            <a:r>
              <a:rPr lang="en-US" dirty="0" err="1"/>
              <a:t>iPS</a:t>
            </a:r>
            <a:r>
              <a:rPr lang="en-US" dirty="0"/>
              <a:t> cells </a:t>
            </a:r>
            <a:r>
              <a:rPr lang="en-US" baseline="0" dirty="0"/>
              <a:t>— induced pluripotent stem cells</a:t>
            </a: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33</a:t>
            </a:fld>
            <a:endParaRPr lang="en-US" dirty="0"/>
          </a:p>
        </p:txBody>
      </p:sp>
    </p:spTree>
    <p:extLst>
      <p:ext uri="{BB962C8B-B14F-4D97-AF65-F5344CB8AC3E}">
        <p14:creationId xmlns:p14="http://schemas.microsoft.com/office/powerpoint/2010/main" val="1172212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34</a:t>
            </a:fld>
            <a:endParaRPr lang="en-US" dirty="0"/>
          </a:p>
        </p:txBody>
      </p:sp>
    </p:spTree>
    <p:extLst>
      <p:ext uri="{BB962C8B-B14F-4D97-AF65-F5344CB8AC3E}">
        <p14:creationId xmlns:p14="http://schemas.microsoft.com/office/powerpoint/2010/main" val="1119527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https://alsnewstoday.com/experimental-treatments-als/</a:t>
            </a:r>
          </a:p>
          <a:p>
            <a:pPr fontAlgn="base"/>
            <a:r>
              <a:rPr lang="en-US" sz="1200" kern="1200" dirty="0">
                <a:solidFill>
                  <a:schemeClr val="tx1"/>
                </a:solidFill>
                <a:effectLst/>
                <a:latin typeface="+mn-lt"/>
                <a:ea typeface="+mn-ea"/>
                <a:cs typeface="+mn-cs"/>
              </a:rPr>
              <a:t>https://www.the-scientist.com/bio-business/new-als-therapies-move-closer-to-the-clinic-64678</a:t>
            </a:r>
          </a:p>
          <a:p>
            <a:pPr fontAlgn="base"/>
            <a:endParaRPr lang="en-US" sz="1200" kern="1200" dirty="0">
              <a:solidFill>
                <a:schemeClr val="tx1"/>
              </a:solidFill>
              <a:effectLst/>
              <a:latin typeface="+mn-lt"/>
              <a:ea typeface="+mn-ea"/>
              <a:cs typeface="+mn-cs"/>
            </a:endParaRPr>
          </a:p>
          <a:p>
            <a:pPr fontAlgn="base"/>
            <a:r>
              <a:rPr lang="en-US" sz="1200" u="sng" kern="1200" dirty="0">
                <a:solidFill>
                  <a:schemeClr val="tx1"/>
                </a:solidFill>
                <a:effectLst/>
                <a:latin typeface="+mn-lt"/>
                <a:ea typeface="+mn-ea"/>
                <a:cs typeface="+mn-cs"/>
                <a:hlinkClick r:id="rId3"/>
              </a:rPr>
              <a:t>Rilutek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riluzole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Tiglutik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riluzole</a:t>
            </a:r>
            <a:r>
              <a:rPr lang="en-US" sz="1200" kern="1200" dirty="0">
                <a:solidFill>
                  <a:schemeClr val="tx1"/>
                </a:solidFill>
                <a:effectLst/>
                <a:latin typeface="+mn-lt"/>
                <a:ea typeface="+mn-ea"/>
                <a:cs typeface="+mn-cs"/>
              </a:rPr>
              <a:t> oral suspension), and </a:t>
            </a:r>
            <a:r>
              <a:rPr lang="en-US" sz="1200" u="sng" kern="1200" dirty="0">
                <a:solidFill>
                  <a:schemeClr val="tx1"/>
                </a:solidFill>
                <a:effectLst/>
                <a:latin typeface="+mn-lt"/>
                <a:ea typeface="+mn-ea"/>
                <a:cs typeface="+mn-cs"/>
                <a:hlinkClick r:id="rId5"/>
              </a:rPr>
              <a:t>Radicava</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edaravone</a:t>
            </a:r>
            <a:r>
              <a:rPr lang="en-US" sz="1200" kern="1200" dirty="0">
                <a:solidFill>
                  <a:schemeClr val="tx1"/>
                </a:solidFill>
                <a:effectLst/>
                <a:latin typeface="+mn-lt"/>
                <a:ea typeface="+mn-ea"/>
                <a:cs typeface="+mn-cs"/>
              </a:rPr>
              <a:t>) are the only medications currently approved to treat ALS, but they have limited efficacy.</a:t>
            </a:r>
            <a:r>
              <a:rPr lang="en-US" sz="1200" b="0" i="0" kern="1200" dirty="0">
                <a:solidFill>
                  <a:schemeClr val="tx1"/>
                </a:solidFill>
                <a:effectLst/>
                <a:latin typeface="+mn-lt"/>
                <a:ea typeface="+mn-ea"/>
                <a:cs typeface="+mn-cs"/>
              </a:rPr>
              <a:t> Many experimental compounds are being investigated as potential treatments, including:</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BHV-0223</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hlinkClick r:id="rId6"/>
              </a:rPr>
              <a:t>BHV-0223</a:t>
            </a:r>
            <a:r>
              <a:rPr lang="en-US" sz="1200" kern="1200" dirty="0">
                <a:solidFill>
                  <a:schemeClr val="tx1"/>
                </a:solidFill>
                <a:effectLst/>
                <a:latin typeface="+mn-lt"/>
                <a:ea typeface="+mn-ea"/>
                <a:cs typeface="+mn-cs"/>
              </a:rPr>
              <a:t> is a new sublingual (placed under the tongue) formulation of the glutamate-modulating agent </a:t>
            </a:r>
            <a:r>
              <a:rPr lang="en-US" sz="1200" u="none" strike="noStrike" kern="1200" dirty="0" err="1">
                <a:solidFill>
                  <a:schemeClr val="tx1"/>
                </a:solidFill>
                <a:effectLst/>
                <a:latin typeface="+mn-lt"/>
                <a:ea typeface="+mn-ea"/>
                <a:cs typeface="+mn-cs"/>
                <a:hlinkClick r:id="rId7"/>
              </a:rPr>
              <a:t>riluzole</a:t>
            </a:r>
            <a:r>
              <a:rPr lang="en-US" sz="1200" kern="1200" dirty="0">
                <a:solidFill>
                  <a:schemeClr val="tx1"/>
                </a:solidFill>
                <a:effectLst/>
                <a:latin typeface="+mn-lt"/>
                <a:ea typeface="+mn-ea"/>
                <a:cs typeface="+mn-cs"/>
              </a:rPr>
              <a:t> — the first medication approved by the U.S. Food and Drug Administration (FDA) to treat ALS. The orally dissolving medicine is being developed by </a:t>
            </a:r>
            <a:r>
              <a:rPr lang="en-US" sz="1200" u="none" strike="noStrike" kern="1200" dirty="0" err="1">
                <a:solidFill>
                  <a:schemeClr val="tx1"/>
                </a:solidFill>
                <a:effectLst/>
                <a:latin typeface="+mn-lt"/>
                <a:ea typeface="+mn-ea"/>
                <a:cs typeface="+mn-cs"/>
                <a:hlinkClick r:id="rId8"/>
              </a:rPr>
              <a:t>Biohaven</a:t>
            </a:r>
            <a:r>
              <a:rPr lang="en-US" sz="1200" u="none" strike="noStrike" kern="1200" dirty="0">
                <a:solidFill>
                  <a:schemeClr val="tx1"/>
                </a:solidFill>
                <a:effectLst/>
                <a:latin typeface="+mn-lt"/>
                <a:ea typeface="+mn-ea"/>
                <a:cs typeface="+mn-cs"/>
                <a:hlinkClick r:id="rId8"/>
              </a:rPr>
              <a:t> Pharmaceuticals</a:t>
            </a:r>
            <a:r>
              <a:rPr lang="en-US" sz="1200" kern="1200" dirty="0">
                <a:solidFill>
                  <a:schemeClr val="tx1"/>
                </a:solidFill>
                <a:effectLst/>
                <a:latin typeface="+mn-lt"/>
                <a:ea typeface="+mn-ea"/>
                <a:cs typeface="+mn-cs"/>
              </a:rPr>
              <a:t> and is designed to address the shortcomings associated with the solid oral dosage form, such as difficulty in swallowing.</a:t>
            </a:r>
          </a:p>
          <a:p>
            <a:r>
              <a:rPr lang="en-US" sz="1200" b="1" kern="1200" dirty="0" err="1">
                <a:solidFill>
                  <a:schemeClr val="tx1"/>
                </a:solidFill>
                <a:effectLst/>
                <a:latin typeface="+mn-lt"/>
                <a:ea typeface="+mn-ea"/>
                <a:cs typeface="+mn-cs"/>
              </a:rPr>
              <a:t>H.P.Acthar</a:t>
            </a:r>
            <a:r>
              <a:rPr lang="en-US" sz="1200" b="1" kern="1200" dirty="0">
                <a:solidFill>
                  <a:schemeClr val="tx1"/>
                </a:solidFill>
                <a:effectLst/>
                <a:latin typeface="+mn-lt"/>
                <a:ea typeface="+mn-ea"/>
                <a:cs typeface="+mn-cs"/>
              </a:rPr>
              <a:t> Gel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H.P. </a:t>
            </a:r>
            <a:r>
              <a:rPr lang="en-US" sz="1200" kern="1200" dirty="0" err="1">
                <a:solidFill>
                  <a:schemeClr val="tx1"/>
                </a:solidFill>
                <a:effectLst/>
                <a:latin typeface="+mn-lt"/>
                <a:ea typeface="+mn-ea"/>
                <a:cs typeface="+mn-cs"/>
              </a:rPr>
              <a:t>Acthar</a:t>
            </a:r>
            <a:r>
              <a:rPr lang="en-US" sz="1200" kern="1200" dirty="0">
                <a:solidFill>
                  <a:schemeClr val="tx1"/>
                </a:solidFill>
                <a:effectLst/>
                <a:latin typeface="+mn-lt"/>
                <a:ea typeface="+mn-ea"/>
                <a:cs typeface="+mn-cs"/>
              </a:rPr>
              <a:t> Gel is an injectable, investigational treatment for ALS being developed by </a:t>
            </a:r>
            <a:r>
              <a:rPr lang="en-US" sz="1200" u="none" strike="noStrike" kern="1200" dirty="0">
                <a:solidFill>
                  <a:schemeClr val="tx1"/>
                </a:solidFill>
                <a:effectLst/>
                <a:latin typeface="+mn-lt"/>
                <a:ea typeface="+mn-ea"/>
                <a:cs typeface="+mn-cs"/>
                <a:hlinkClick r:id="rId9"/>
              </a:rPr>
              <a:t>Mallinckrodt Pharmaceuticals</a:t>
            </a:r>
            <a:r>
              <a:rPr lang="en-US" sz="1200" kern="1200" dirty="0">
                <a:solidFill>
                  <a:schemeClr val="tx1"/>
                </a:solidFill>
                <a:effectLst/>
                <a:latin typeface="+mn-lt"/>
                <a:ea typeface="+mn-ea"/>
                <a:cs typeface="+mn-cs"/>
              </a:rPr>
              <a:t>. It contains a highly purified preparation of </a:t>
            </a:r>
            <a:r>
              <a:rPr lang="en-US" sz="1200" u="none" strike="noStrike" kern="1200" dirty="0">
                <a:solidFill>
                  <a:schemeClr val="tx1"/>
                </a:solidFill>
                <a:effectLst/>
                <a:latin typeface="+mn-lt"/>
                <a:ea typeface="+mn-ea"/>
                <a:cs typeface="+mn-cs"/>
                <a:hlinkClick r:id="rId10"/>
              </a:rPr>
              <a:t>adrenocorticotropic hormone</a:t>
            </a:r>
            <a:r>
              <a:rPr lang="en-US" sz="1200" kern="1200" dirty="0">
                <a:solidFill>
                  <a:schemeClr val="tx1"/>
                </a:solidFill>
                <a:effectLst/>
                <a:latin typeface="+mn-lt"/>
                <a:ea typeface="+mn-ea"/>
                <a:cs typeface="+mn-cs"/>
              </a:rPr>
              <a:t> (ACTH). </a:t>
            </a:r>
            <a:r>
              <a:rPr lang="en-US" sz="1200" u="none" strike="noStrike" kern="1200" dirty="0">
                <a:solidFill>
                  <a:schemeClr val="tx1"/>
                </a:solidFill>
                <a:effectLst/>
                <a:latin typeface="+mn-lt"/>
                <a:ea typeface="+mn-ea"/>
                <a:cs typeface="+mn-cs"/>
                <a:hlinkClick r:id="rId11"/>
              </a:rPr>
              <a:t>Preclinical studies</a:t>
            </a:r>
            <a:r>
              <a:rPr lang="en-US" sz="1200" kern="1200" dirty="0">
                <a:solidFill>
                  <a:schemeClr val="tx1"/>
                </a:solidFill>
                <a:effectLst/>
                <a:latin typeface="+mn-lt"/>
                <a:ea typeface="+mn-ea"/>
                <a:cs typeface="+mn-cs"/>
              </a:rPr>
              <a:t> in mouse models suggest that H.P. </a:t>
            </a:r>
            <a:r>
              <a:rPr lang="en-US" sz="1200" kern="1200" dirty="0" err="1">
                <a:solidFill>
                  <a:schemeClr val="tx1"/>
                </a:solidFill>
                <a:effectLst/>
                <a:latin typeface="+mn-lt"/>
                <a:ea typeface="+mn-ea"/>
                <a:cs typeface="+mn-cs"/>
              </a:rPr>
              <a:t>Acthar</a:t>
            </a:r>
            <a:r>
              <a:rPr lang="en-US" sz="1200" kern="1200" dirty="0">
                <a:solidFill>
                  <a:schemeClr val="tx1"/>
                </a:solidFill>
                <a:effectLst/>
                <a:latin typeface="+mn-lt"/>
                <a:ea typeface="+mn-ea"/>
                <a:cs typeface="+mn-cs"/>
              </a:rPr>
              <a:t> Gel could act by affecting the immune system and preventing </a:t>
            </a:r>
            <a:r>
              <a:rPr lang="en-US" sz="1200" kern="1200" dirty="0" err="1">
                <a:solidFill>
                  <a:schemeClr val="tx1"/>
                </a:solidFill>
                <a:effectLst/>
                <a:latin typeface="+mn-lt"/>
                <a:ea typeface="+mn-ea"/>
                <a:cs typeface="+mn-cs"/>
              </a:rPr>
              <a:t>neuroinflammation</a:t>
            </a:r>
            <a:r>
              <a:rPr lang="en-US" sz="1200" kern="1200" dirty="0">
                <a:solidFill>
                  <a:schemeClr val="tx1"/>
                </a:solidFill>
                <a:effectLst/>
                <a:latin typeface="+mn-lt"/>
                <a:ea typeface="+mn-ea"/>
                <a:cs typeface="+mn-cs"/>
              </a:rPr>
              <a:t>, a hallmark of ALS.</a:t>
            </a:r>
          </a:p>
          <a:p>
            <a:r>
              <a:rPr lang="en-US" sz="1200" b="1" kern="1200" dirty="0">
                <a:solidFill>
                  <a:schemeClr val="tx1"/>
                </a:solidFill>
                <a:effectLst/>
                <a:latin typeface="+mn-lt"/>
                <a:ea typeface="+mn-ea"/>
                <a:cs typeface="+mn-cs"/>
              </a:rPr>
              <a:t>MN-166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MN-166, also known as </a:t>
            </a:r>
            <a:r>
              <a:rPr lang="en-US" sz="1200" u="none" strike="noStrike" kern="1200" dirty="0" err="1">
                <a:solidFill>
                  <a:schemeClr val="tx1"/>
                </a:solidFill>
                <a:effectLst/>
                <a:latin typeface="+mn-lt"/>
                <a:ea typeface="+mn-ea"/>
                <a:cs typeface="+mn-cs"/>
                <a:hlinkClick r:id="rId12"/>
              </a:rPr>
              <a:t>ibudilast</a:t>
            </a:r>
            <a:r>
              <a:rPr lang="en-US" sz="1200" kern="1200" dirty="0">
                <a:solidFill>
                  <a:schemeClr val="tx1"/>
                </a:solidFill>
                <a:effectLst/>
                <a:latin typeface="+mn-lt"/>
                <a:ea typeface="+mn-ea"/>
                <a:cs typeface="+mn-cs"/>
              </a:rPr>
              <a:t>, is an </a:t>
            </a:r>
            <a:r>
              <a:rPr lang="en-US" sz="1200" u="none" strike="noStrike" kern="1200" dirty="0">
                <a:solidFill>
                  <a:schemeClr val="tx1"/>
                </a:solidFill>
                <a:effectLst/>
                <a:latin typeface="+mn-lt"/>
                <a:ea typeface="+mn-ea"/>
                <a:cs typeface="+mn-cs"/>
                <a:hlinkClick r:id="rId13"/>
              </a:rPr>
              <a:t>investigational</a:t>
            </a:r>
            <a:r>
              <a:rPr lang="en-US" sz="1200" kern="1200" dirty="0">
                <a:solidFill>
                  <a:schemeClr val="tx1"/>
                </a:solidFill>
                <a:effectLst/>
                <a:latin typeface="+mn-lt"/>
                <a:ea typeface="+mn-ea"/>
                <a:cs typeface="+mn-cs"/>
              </a:rPr>
              <a:t> small molecule oral medicine being developed by </a:t>
            </a:r>
            <a:r>
              <a:rPr lang="en-US" sz="1200" u="none" strike="noStrike" kern="1200" dirty="0" err="1">
                <a:solidFill>
                  <a:schemeClr val="tx1"/>
                </a:solidFill>
                <a:effectLst/>
                <a:latin typeface="+mn-lt"/>
                <a:ea typeface="+mn-ea"/>
                <a:cs typeface="+mn-cs"/>
                <a:hlinkClick r:id="rId14"/>
              </a:rPr>
              <a:t>MediciNova</a:t>
            </a:r>
            <a:r>
              <a:rPr lang="en-US" sz="1200" kern="1200" dirty="0">
                <a:solidFill>
                  <a:schemeClr val="tx1"/>
                </a:solidFill>
                <a:effectLst/>
                <a:latin typeface="+mn-lt"/>
                <a:ea typeface="+mn-ea"/>
                <a:cs typeface="+mn-cs"/>
              </a:rPr>
              <a:t> for the treatment of ALS and </a:t>
            </a:r>
            <a:r>
              <a:rPr lang="en-US" sz="1200" u="none" strike="noStrike" kern="1200" dirty="0">
                <a:solidFill>
                  <a:schemeClr val="tx1"/>
                </a:solidFill>
                <a:effectLst/>
                <a:latin typeface="+mn-lt"/>
                <a:ea typeface="+mn-ea"/>
                <a:cs typeface="+mn-cs"/>
                <a:hlinkClick r:id="rId15"/>
              </a:rPr>
              <a:t>other neurological conditions</a:t>
            </a:r>
            <a:r>
              <a:rPr lang="en-US" sz="1200" kern="1200" dirty="0">
                <a:solidFill>
                  <a:schemeClr val="tx1"/>
                </a:solidFill>
                <a:effectLst/>
                <a:latin typeface="+mn-lt"/>
                <a:ea typeface="+mn-ea"/>
                <a:cs typeface="+mn-cs"/>
              </a:rPr>
              <a:t>. The anti-inflammatory and neuroprotective effects of MN-166 have been shown in preclinical and clinical </a:t>
            </a:r>
            <a:r>
              <a:rPr lang="en-US" sz="1200" u="none" strike="noStrike" kern="1200" dirty="0">
                <a:solidFill>
                  <a:schemeClr val="tx1"/>
                </a:solidFill>
                <a:effectLst/>
                <a:latin typeface="+mn-lt"/>
                <a:ea typeface="+mn-ea"/>
                <a:cs typeface="+mn-cs"/>
                <a:hlinkClick r:id="rId16"/>
              </a:rPr>
              <a:t>studies</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GM604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GM604, a potential treatment for ALS being developed by </a:t>
            </a:r>
            <a:r>
              <a:rPr lang="en-US" sz="1200" u="none" strike="noStrike" kern="1200" dirty="0" err="1">
                <a:solidFill>
                  <a:schemeClr val="tx1"/>
                </a:solidFill>
                <a:effectLst/>
                <a:latin typeface="+mn-lt"/>
                <a:ea typeface="+mn-ea"/>
                <a:cs typeface="+mn-cs"/>
                <a:hlinkClick r:id="rId17"/>
              </a:rPr>
              <a:t>Genervon</a:t>
            </a:r>
            <a:r>
              <a:rPr lang="en-US" sz="1200" kern="1200" dirty="0">
                <a:solidFill>
                  <a:schemeClr val="tx1"/>
                </a:solidFill>
                <a:effectLst/>
                <a:latin typeface="+mn-lt"/>
                <a:ea typeface="+mn-ea"/>
                <a:cs typeface="+mn-cs"/>
              </a:rPr>
              <a:t>, is designed based on a naturally occurring master regulatory peptide involved in the nervous system. It is thought that GM604 may </a:t>
            </a:r>
            <a:r>
              <a:rPr lang="en-US" sz="1200" u="none" strike="noStrike" kern="1200" dirty="0">
                <a:solidFill>
                  <a:schemeClr val="tx1"/>
                </a:solidFill>
                <a:effectLst/>
                <a:latin typeface="+mn-lt"/>
                <a:ea typeface="+mn-ea"/>
                <a:cs typeface="+mn-cs"/>
                <a:hlinkClick r:id="rId18"/>
              </a:rPr>
              <a:t>prolong motor neuron survival</a:t>
            </a:r>
            <a:r>
              <a:rPr lang="en-US" sz="1200" kern="1200" dirty="0">
                <a:solidFill>
                  <a:schemeClr val="tx1"/>
                </a:solidFill>
                <a:effectLst/>
                <a:latin typeface="+mn-lt"/>
                <a:ea typeface="+mn-ea"/>
                <a:cs typeface="+mn-cs"/>
              </a:rPr>
              <a:t> in ALS patients.</a:t>
            </a:r>
          </a:p>
          <a:p>
            <a:r>
              <a:rPr lang="en-US" sz="1200" b="1" kern="1200" dirty="0">
                <a:solidFill>
                  <a:schemeClr val="tx1"/>
                </a:solidFill>
                <a:effectLst/>
                <a:latin typeface="+mn-lt"/>
                <a:ea typeface="+mn-ea"/>
                <a:cs typeface="+mn-cs"/>
              </a:rPr>
              <a:t>AMX0035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AMX0035, from </a:t>
            </a:r>
            <a:r>
              <a:rPr lang="en-US" sz="1200" u="none" strike="noStrike" kern="1200" dirty="0" err="1">
                <a:solidFill>
                  <a:schemeClr val="tx1"/>
                </a:solidFill>
                <a:effectLst/>
                <a:latin typeface="+mn-lt"/>
                <a:ea typeface="+mn-ea"/>
                <a:cs typeface="+mn-cs"/>
                <a:hlinkClick r:id="rId19"/>
              </a:rPr>
              <a:t>Amylyx</a:t>
            </a:r>
            <a:r>
              <a:rPr lang="en-US" sz="1200" kern="1200" dirty="0">
                <a:solidFill>
                  <a:schemeClr val="tx1"/>
                </a:solidFill>
                <a:effectLst/>
                <a:latin typeface="+mn-lt"/>
                <a:ea typeface="+mn-ea"/>
                <a:cs typeface="+mn-cs"/>
              </a:rPr>
              <a:t>, is a </a:t>
            </a:r>
            <a:r>
              <a:rPr lang="en-US" sz="1200" u="none" strike="noStrike" kern="1200" dirty="0">
                <a:solidFill>
                  <a:schemeClr val="tx1"/>
                </a:solidFill>
                <a:effectLst/>
                <a:latin typeface="+mn-lt"/>
                <a:ea typeface="+mn-ea"/>
                <a:cs typeface="+mn-cs"/>
                <a:hlinkClick r:id="rId20"/>
              </a:rPr>
              <a:t>combination</a:t>
            </a:r>
            <a:r>
              <a:rPr lang="en-US" sz="1200" kern="1200" dirty="0">
                <a:solidFill>
                  <a:schemeClr val="tx1"/>
                </a:solidFill>
                <a:effectLst/>
                <a:latin typeface="+mn-lt"/>
                <a:ea typeface="+mn-ea"/>
                <a:cs typeface="+mn-cs"/>
              </a:rPr>
              <a:t> of two compounds, sodium </a:t>
            </a:r>
            <a:r>
              <a:rPr lang="en-US" sz="1200" kern="1200" dirty="0" err="1">
                <a:solidFill>
                  <a:schemeClr val="tx1"/>
                </a:solidFill>
                <a:effectLst/>
                <a:latin typeface="+mn-lt"/>
                <a:ea typeface="+mn-ea"/>
                <a:cs typeface="+mn-cs"/>
              </a:rPr>
              <a:t>phenylbutyrate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tauroursodeoxycholic</a:t>
            </a:r>
            <a:r>
              <a:rPr lang="en-US" sz="1200" kern="1200" dirty="0">
                <a:solidFill>
                  <a:schemeClr val="tx1"/>
                </a:solidFill>
                <a:effectLst/>
                <a:latin typeface="+mn-lt"/>
                <a:ea typeface="+mn-ea"/>
                <a:cs typeface="+mn-cs"/>
              </a:rPr>
              <a:t> acid. It is </a:t>
            </a:r>
            <a:r>
              <a:rPr lang="en-US" sz="1200" u="none" strike="noStrike" kern="1200" dirty="0">
                <a:solidFill>
                  <a:schemeClr val="tx1"/>
                </a:solidFill>
                <a:effectLst/>
                <a:latin typeface="+mn-lt"/>
                <a:ea typeface="+mn-ea"/>
                <a:cs typeface="+mn-cs"/>
                <a:hlinkClick r:id="rId21"/>
              </a:rPr>
              <a:t>designed</a:t>
            </a:r>
            <a:r>
              <a:rPr lang="en-US" sz="1200" kern="1200" dirty="0">
                <a:solidFill>
                  <a:schemeClr val="tx1"/>
                </a:solidFill>
                <a:effectLst/>
                <a:latin typeface="+mn-lt"/>
                <a:ea typeface="+mn-ea"/>
                <a:cs typeface="+mn-cs"/>
              </a:rPr>
              <a:t> to reduce nerve cell death and inflammation by blocking key cellular pathways.</a:t>
            </a:r>
          </a:p>
          <a:p>
            <a:r>
              <a:rPr lang="en-US" sz="1200" b="1" kern="1200" dirty="0" err="1">
                <a:solidFill>
                  <a:schemeClr val="tx1"/>
                </a:solidFill>
                <a:effectLst/>
                <a:latin typeface="+mn-lt"/>
                <a:ea typeface="+mn-ea"/>
                <a:cs typeface="+mn-cs"/>
              </a:rPr>
              <a:t>Gilenya</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Gilenya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fingolimod</a:t>
            </a:r>
            <a:r>
              <a:rPr lang="en-US" sz="1200" kern="1200" dirty="0">
                <a:solidFill>
                  <a:schemeClr val="tx1"/>
                </a:solidFill>
                <a:effectLst/>
                <a:latin typeface="+mn-lt"/>
                <a:ea typeface="+mn-ea"/>
                <a:cs typeface="+mn-cs"/>
              </a:rPr>
              <a:t>) is a therapy developed by the </a:t>
            </a:r>
            <a:r>
              <a:rPr lang="en-US" sz="1200" u="none" strike="noStrike" kern="1200" dirty="0">
                <a:solidFill>
                  <a:schemeClr val="tx1"/>
                </a:solidFill>
                <a:effectLst/>
                <a:latin typeface="+mn-lt"/>
                <a:ea typeface="+mn-ea"/>
                <a:cs typeface="+mn-cs"/>
                <a:hlinkClick r:id="rId22"/>
              </a:rPr>
              <a:t>ALS Therapy Development Institute</a:t>
            </a:r>
            <a:r>
              <a:rPr lang="en-US" sz="1200" kern="1200" dirty="0">
                <a:solidFill>
                  <a:schemeClr val="tx1"/>
                </a:solidFill>
                <a:effectLst/>
                <a:latin typeface="+mn-lt"/>
                <a:ea typeface="+mn-ea"/>
                <a:cs typeface="+mn-cs"/>
              </a:rPr>
              <a:t> (ALS TDI). It is already approved for the treatment of </a:t>
            </a:r>
            <a:r>
              <a:rPr lang="en-US" sz="1200" u="none" strike="noStrike" kern="1200" dirty="0">
                <a:solidFill>
                  <a:schemeClr val="tx1"/>
                </a:solidFill>
                <a:effectLst/>
                <a:latin typeface="+mn-lt"/>
                <a:ea typeface="+mn-ea"/>
                <a:cs typeface="+mn-cs"/>
                <a:hlinkClick r:id="rId23"/>
              </a:rPr>
              <a:t>multiple sclerosis (MS)</a:t>
            </a:r>
            <a:r>
              <a:rPr lang="en-US" sz="1200" kern="1200" dirty="0">
                <a:solidFill>
                  <a:schemeClr val="tx1"/>
                </a:solidFill>
                <a:effectLst/>
                <a:latin typeface="+mn-lt"/>
                <a:ea typeface="+mn-ea"/>
                <a:cs typeface="+mn-cs"/>
              </a:rPr>
              <a:t> and is currently being investigated for the treatment of ALS. It works by inhibiting signaling from a receptor called </a:t>
            </a:r>
            <a:r>
              <a:rPr lang="en-US" sz="1200" u="none" strike="noStrike" kern="1200" dirty="0">
                <a:solidFill>
                  <a:schemeClr val="tx1"/>
                </a:solidFill>
                <a:effectLst/>
                <a:latin typeface="+mn-lt"/>
                <a:ea typeface="+mn-ea"/>
                <a:cs typeface="+mn-cs"/>
                <a:hlinkClick r:id="rId24"/>
              </a:rPr>
              <a:t>sphingosine 1-phosphate (S1P) receptor</a:t>
            </a:r>
            <a:r>
              <a:rPr lang="en-US" sz="1200" kern="1200" dirty="0">
                <a:solidFill>
                  <a:schemeClr val="tx1"/>
                </a:solidFill>
                <a:effectLst/>
                <a:latin typeface="+mn-lt"/>
                <a:ea typeface="+mn-ea"/>
                <a:cs typeface="+mn-cs"/>
              </a:rPr>
              <a:t>, thereby reducing inflammation.</a:t>
            </a:r>
          </a:p>
          <a:p>
            <a:r>
              <a:rPr lang="en-US" sz="1200" b="1" kern="1200" dirty="0">
                <a:solidFill>
                  <a:schemeClr val="tx1"/>
                </a:solidFill>
                <a:effectLst/>
                <a:latin typeface="+mn-lt"/>
                <a:ea typeface="+mn-ea"/>
                <a:cs typeface="+mn-cs"/>
              </a:rPr>
              <a:t>IONIS-SOD1Rx</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IONIS-SOD1Rx (BIIB067) is an </a:t>
            </a:r>
            <a:r>
              <a:rPr lang="en-US" sz="1200" u="none" strike="noStrike" kern="1200" dirty="0">
                <a:solidFill>
                  <a:schemeClr val="tx1"/>
                </a:solidFill>
                <a:effectLst/>
                <a:latin typeface="+mn-lt"/>
                <a:ea typeface="+mn-ea"/>
                <a:cs typeface="+mn-cs"/>
                <a:hlinkClick r:id="rId25"/>
              </a:rPr>
              <a:t>investigational antisense therapy</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being developed in a collaboration between </a:t>
            </a:r>
            <a:r>
              <a:rPr lang="en-US" sz="1200" u="none" strike="noStrike" kern="1200" dirty="0">
                <a:solidFill>
                  <a:schemeClr val="tx1"/>
                </a:solidFill>
                <a:effectLst/>
                <a:latin typeface="+mn-lt"/>
                <a:ea typeface="+mn-ea"/>
                <a:cs typeface="+mn-cs"/>
                <a:hlinkClick r:id="rId26"/>
              </a:rPr>
              <a:t>Ionis Pharmaceuticals</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27"/>
              </a:rPr>
              <a:t>Biogen</a:t>
            </a:r>
            <a:r>
              <a:rPr lang="en-US" sz="1200" kern="1200" dirty="0">
                <a:solidFill>
                  <a:schemeClr val="tx1"/>
                </a:solidFill>
                <a:effectLst/>
                <a:latin typeface="+mn-lt"/>
                <a:ea typeface="+mn-ea"/>
                <a:cs typeface="+mn-cs"/>
              </a:rPr>
              <a:t> to slow the progression of </a:t>
            </a:r>
            <a:r>
              <a:rPr lang="en-US" sz="1200" u="none" strike="noStrike" kern="1200" dirty="0">
                <a:solidFill>
                  <a:schemeClr val="tx1"/>
                </a:solidFill>
                <a:effectLst/>
                <a:latin typeface="+mn-lt"/>
                <a:ea typeface="+mn-ea"/>
                <a:cs typeface="+mn-cs"/>
                <a:hlinkClick r:id="rId28"/>
              </a:rPr>
              <a:t>familial ALS</a:t>
            </a:r>
            <a:r>
              <a:rPr lang="en-US" sz="1200" kern="1200" dirty="0">
                <a:solidFill>
                  <a:schemeClr val="tx1"/>
                </a:solidFill>
                <a:effectLst/>
                <a:latin typeface="+mn-lt"/>
                <a:ea typeface="+mn-ea"/>
                <a:cs typeface="+mn-cs"/>
              </a:rPr>
              <a:t> caused by mutations in the </a:t>
            </a:r>
            <a:r>
              <a:rPr lang="en-US" sz="1200" i="0" u="none" strike="noStrike" kern="1200" dirty="0">
                <a:solidFill>
                  <a:schemeClr val="tx1"/>
                </a:solidFill>
                <a:effectLst/>
                <a:latin typeface="+mn-lt"/>
                <a:ea typeface="+mn-ea"/>
                <a:cs typeface="+mn-cs"/>
                <a:hlinkClick r:id="rId29"/>
              </a:rPr>
              <a:t>superoxide dismutase 1</a:t>
            </a:r>
            <a:r>
              <a:rPr lang="en-US" sz="1200" i="1" u="none" strike="noStrike" kern="1200" dirty="0">
                <a:solidFill>
                  <a:schemeClr val="tx1"/>
                </a:solidFill>
                <a:effectLst/>
                <a:latin typeface="+mn-lt"/>
                <a:ea typeface="+mn-ea"/>
                <a:cs typeface="+mn-cs"/>
                <a:hlinkClick r:id="rId29"/>
              </a:rPr>
              <a:t> (SOD1)</a:t>
            </a:r>
            <a:r>
              <a:rPr lang="en-US" sz="1200" i="0" u="none" strike="noStrike" kern="1200" dirty="0">
                <a:solidFill>
                  <a:schemeClr val="tx1"/>
                </a:solidFill>
                <a:effectLst/>
                <a:latin typeface="+mn-lt"/>
                <a:ea typeface="+mn-ea"/>
                <a:cs typeface="+mn-cs"/>
                <a:hlinkClick r:id="rId29"/>
              </a:rPr>
              <a:t> gene</a:t>
            </a:r>
            <a:r>
              <a:rPr lang="en-US" sz="1200" kern="1200" dirty="0">
                <a:solidFill>
                  <a:schemeClr val="tx1"/>
                </a:solidFill>
                <a:effectLst/>
                <a:latin typeface="+mn-lt"/>
                <a:ea typeface="+mn-ea"/>
                <a:cs typeface="+mn-cs"/>
              </a:rPr>
              <a:t>. The therapy acts by reducing the levels of toxic SOD1 protein.</a:t>
            </a:r>
          </a:p>
          <a:p>
            <a:r>
              <a:rPr lang="en-US" sz="1200" b="1" kern="1200" dirty="0" err="1">
                <a:solidFill>
                  <a:schemeClr val="tx1"/>
                </a:solidFill>
                <a:effectLst/>
                <a:latin typeface="+mn-lt"/>
                <a:ea typeface="+mn-ea"/>
                <a:cs typeface="+mn-cs"/>
              </a:rPr>
              <a:t>Arimoclomol</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Arimoclomol</a:t>
            </a:r>
            <a:r>
              <a:rPr lang="en-US" sz="1200" kern="1200" dirty="0">
                <a:solidFill>
                  <a:schemeClr val="tx1"/>
                </a:solidFill>
                <a:effectLst/>
                <a:latin typeface="+mn-lt"/>
                <a:ea typeface="+mn-ea"/>
                <a:cs typeface="+mn-cs"/>
              </a:rPr>
              <a:t> (Orph-001) is an investigational therapy being developed by </a:t>
            </a:r>
            <a:r>
              <a:rPr lang="en-US" sz="1200" u="none" strike="noStrike" kern="1200" dirty="0" err="1">
                <a:solidFill>
                  <a:schemeClr val="tx1"/>
                </a:solidFill>
                <a:effectLst/>
                <a:latin typeface="+mn-lt"/>
                <a:ea typeface="+mn-ea"/>
                <a:cs typeface="+mn-cs"/>
                <a:hlinkClick r:id="rId30"/>
              </a:rPr>
              <a:t>Orphazyme</a:t>
            </a:r>
            <a:r>
              <a:rPr lang="en-US" sz="1200" kern="1200" dirty="0">
                <a:solidFill>
                  <a:schemeClr val="tx1"/>
                </a:solidFill>
                <a:effectLst/>
                <a:latin typeface="+mn-lt"/>
                <a:ea typeface="+mn-ea"/>
                <a:cs typeface="+mn-cs"/>
              </a:rPr>
              <a:t> and the </a:t>
            </a:r>
            <a:r>
              <a:rPr lang="en-US" sz="1200" u="none" strike="noStrike" kern="1200" dirty="0">
                <a:solidFill>
                  <a:schemeClr val="tx1"/>
                </a:solidFill>
                <a:effectLst/>
                <a:latin typeface="+mn-lt"/>
                <a:ea typeface="+mn-ea"/>
                <a:cs typeface="+mn-cs"/>
                <a:hlinkClick r:id="rId31"/>
              </a:rPr>
              <a:t>University of Miami</a:t>
            </a:r>
            <a:r>
              <a:rPr lang="en-US" sz="1200" kern="1200" dirty="0">
                <a:solidFill>
                  <a:schemeClr val="tx1"/>
                </a:solidFill>
                <a:effectLst/>
                <a:latin typeface="+mn-lt"/>
                <a:ea typeface="+mn-ea"/>
                <a:cs typeface="+mn-cs"/>
              </a:rPr>
              <a:t> for the treatment of ALS. It </a:t>
            </a:r>
            <a:r>
              <a:rPr lang="en-US" sz="1200" u="none" strike="noStrike" kern="1200" dirty="0">
                <a:solidFill>
                  <a:schemeClr val="tx1"/>
                </a:solidFill>
                <a:effectLst/>
                <a:latin typeface="+mn-lt"/>
                <a:ea typeface="+mn-ea"/>
                <a:cs typeface="+mn-cs"/>
                <a:hlinkClick r:id="rId32"/>
              </a:rPr>
              <a:t>acts</a:t>
            </a:r>
            <a:r>
              <a:rPr lang="en-US" sz="1200" kern="1200" dirty="0">
                <a:solidFill>
                  <a:schemeClr val="tx1"/>
                </a:solidFill>
                <a:effectLst/>
                <a:latin typeface="+mn-lt"/>
                <a:ea typeface="+mn-ea"/>
                <a:cs typeface="+mn-cs"/>
              </a:rPr>
              <a:t> by increasing the production of </a:t>
            </a:r>
            <a:r>
              <a:rPr lang="en-US" sz="1200" u="none" strike="noStrike" kern="1200" dirty="0">
                <a:solidFill>
                  <a:schemeClr val="tx1"/>
                </a:solidFill>
                <a:effectLst/>
                <a:latin typeface="+mn-lt"/>
                <a:ea typeface="+mn-ea"/>
                <a:cs typeface="+mn-cs"/>
                <a:hlinkClick r:id="rId33"/>
              </a:rPr>
              <a:t>heat-shock proteins</a:t>
            </a:r>
            <a:r>
              <a:rPr lang="en-US" sz="1200" kern="1200" dirty="0">
                <a:solidFill>
                  <a:schemeClr val="tx1"/>
                </a:solidFill>
                <a:effectLst/>
                <a:latin typeface="+mn-lt"/>
                <a:ea typeface="+mn-ea"/>
                <a:cs typeface="+mn-cs"/>
              </a:rPr>
              <a:t> that bind and remove the toxic SOD1 protein.</a:t>
            </a:r>
          </a:p>
          <a:p>
            <a:r>
              <a:rPr lang="en-US" sz="1200" b="1" kern="1200" dirty="0">
                <a:solidFill>
                  <a:schemeClr val="tx1"/>
                </a:solidFill>
                <a:effectLst/>
                <a:latin typeface="+mn-lt"/>
                <a:ea typeface="+mn-ea"/>
                <a:cs typeface="+mn-cs"/>
              </a:rPr>
              <a:t>AT-1501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AT-1501 is an investigational drug being developed by </a:t>
            </a:r>
            <a:r>
              <a:rPr lang="en-US" sz="1200" u="none" strike="noStrike" kern="1200" dirty="0" err="1">
                <a:solidFill>
                  <a:schemeClr val="tx1"/>
                </a:solidFill>
                <a:effectLst/>
                <a:latin typeface="+mn-lt"/>
                <a:ea typeface="+mn-ea"/>
                <a:cs typeface="+mn-cs"/>
                <a:hlinkClick r:id="rId34"/>
              </a:rPr>
              <a:t>Anelixis</a:t>
            </a:r>
            <a:r>
              <a:rPr lang="en-US" sz="1200" u="none" strike="noStrike" kern="1200" dirty="0">
                <a:solidFill>
                  <a:schemeClr val="tx1"/>
                </a:solidFill>
                <a:effectLst/>
                <a:latin typeface="+mn-lt"/>
                <a:ea typeface="+mn-ea"/>
                <a:cs typeface="+mn-cs"/>
                <a:hlinkClick r:id="rId34"/>
              </a:rPr>
              <a:t> Therapeutics</a:t>
            </a:r>
            <a:r>
              <a:rPr lang="en-US" sz="1200" kern="1200" dirty="0">
                <a:solidFill>
                  <a:schemeClr val="tx1"/>
                </a:solidFill>
                <a:effectLst/>
                <a:latin typeface="+mn-lt"/>
                <a:ea typeface="+mn-ea"/>
                <a:cs typeface="+mn-cs"/>
              </a:rPr>
              <a:t> to treat ALS. It is an </a:t>
            </a:r>
            <a:r>
              <a:rPr lang="en-US" sz="1200" u="none" strike="noStrike" kern="1200" dirty="0">
                <a:solidFill>
                  <a:schemeClr val="tx1"/>
                </a:solidFill>
                <a:effectLst/>
                <a:latin typeface="+mn-lt"/>
                <a:ea typeface="+mn-ea"/>
                <a:cs typeface="+mn-cs"/>
                <a:hlinkClick r:id="rId35"/>
              </a:rPr>
              <a:t>antibody</a:t>
            </a:r>
            <a:r>
              <a:rPr lang="en-US" sz="1200" kern="1200" dirty="0">
                <a:solidFill>
                  <a:schemeClr val="tx1"/>
                </a:solidFill>
                <a:effectLst/>
                <a:latin typeface="+mn-lt"/>
                <a:ea typeface="+mn-ea"/>
                <a:cs typeface="+mn-cs"/>
              </a:rPr>
              <a:t> that binds and blocks a protein called </a:t>
            </a:r>
            <a:r>
              <a:rPr lang="en-US" sz="1200" u="none" strike="noStrike" kern="1200" dirty="0">
                <a:solidFill>
                  <a:schemeClr val="tx1"/>
                </a:solidFill>
                <a:effectLst/>
                <a:latin typeface="+mn-lt"/>
                <a:ea typeface="+mn-ea"/>
                <a:cs typeface="+mn-cs"/>
                <a:hlinkClick r:id="rId36"/>
              </a:rPr>
              <a:t>CD40 ligand (CD40L)</a:t>
            </a:r>
            <a:r>
              <a:rPr lang="en-US" sz="1200" kern="1200" dirty="0">
                <a:solidFill>
                  <a:schemeClr val="tx1"/>
                </a:solidFill>
                <a:effectLst/>
                <a:latin typeface="+mn-lt"/>
                <a:ea typeface="+mn-ea"/>
                <a:cs typeface="+mn-cs"/>
              </a:rPr>
              <a:t>. Thus, AT-1501 works by damping the CD40L pathway that has been shown to be </a:t>
            </a:r>
            <a:r>
              <a:rPr lang="en-US" sz="1200" u="none" strike="noStrike" kern="1200" dirty="0">
                <a:solidFill>
                  <a:schemeClr val="tx1"/>
                </a:solidFill>
                <a:effectLst/>
                <a:latin typeface="+mn-lt"/>
                <a:ea typeface="+mn-ea"/>
                <a:cs typeface="+mn-cs"/>
                <a:hlinkClick r:id="rId37"/>
              </a:rPr>
              <a:t>overactive</a:t>
            </a:r>
            <a:r>
              <a:rPr lang="en-US" sz="1200" kern="1200" dirty="0">
                <a:solidFill>
                  <a:schemeClr val="tx1"/>
                </a:solidFill>
                <a:effectLst/>
                <a:latin typeface="+mn-lt"/>
                <a:ea typeface="+mn-ea"/>
                <a:cs typeface="+mn-cs"/>
              </a:rPr>
              <a:t> in ALS patients.</a:t>
            </a:r>
          </a:p>
          <a:p>
            <a:r>
              <a:rPr lang="en-US" sz="1200" b="1" kern="1200" dirty="0">
                <a:solidFill>
                  <a:schemeClr val="tx1"/>
                </a:solidFill>
                <a:effectLst/>
                <a:latin typeface="+mn-lt"/>
                <a:ea typeface="+mn-ea"/>
                <a:cs typeface="+mn-cs"/>
              </a:rPr>
              <a:t>NP001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NP001 is an investigational, injectable therapy being developed by </a:t>
            </a:r>
            <a:r>
              <a:rPr lang="en-US" sz="1200" u="none" strike="noStrike" kern="1200" dirty="0" err="1">
                <a:solidFill>
                  <a:schemeClr val="tx1"/>
                </a:solidFill>
                <a:effectLst/>
                <a:latin typeface="+mn-lt"/>
                <a:ea typeface="+mn-ea"/>
                <a:cs typeface="+mn-cs"/>
                <a:hlinkClick r:id="rId38"/>
              </a:rPr>
              <a:t>Neuraltus</a:t>
            </a:r>
            <a:r>
              <a:rPr lang="en-US" sz="1200" kern="1200" dirty="0">
                <a:solidFill>
                  <a:schemeClr val="tx1"/>
                </a:solidFill>
                <a:effectLst/>
                <a:latin typeface="+mn-lt"/>
                <a:ea typeface="+mn-ea"/>
                <a:cs typeface="+mn-cs"/>
              </a:rPr>
              <a:t> to slow or stop the progression of ALS. It contains </a:t>
            </a:r>
            <a:r>
              <a:rPr lang="en-US" sz="1200" u="none" strike="noStrike" kern="1200" dirty="0">
                <a:solidFill>
                  <a:schemeClr val="tx1"/>
                </a:solidFill>
                <a:effectLst/>
                <a:latin typeface="+mn-lt"/>
                <a:ea typeface="+mn-ea"/>
                <a:cs typeface="+mn-cs"/>
                <a:hlinkClick r:id="rId39"/>
              </a:rPr>
              <a:t>chlorite</a:t>
            </a:r>
            <a:r>
              <a:rPr lang="en-US" sz="1200" kern="1200" dirty="0">
                <a:solidFill>
                  <a:schemeClr val="tx1"/>
                </a:solidFill>
                <a:effectLst/>
                <a:latin typeface="+mn-lt"/>
                <a:ea typeface="+mn-ea"/>
                <a:cs typeface="+mn-cs"/>
              </a:rPr>
              <a:t>, which can reduce </a:t>
            </a:r>
            <a:r>
              <a:rPr lang="en-US" sz="1200" kern="1200" dirty="0" err="1">
                <a:solidFill>
                  <a:schemeClr val="tx1"/>
                </a:solidFill>
                <a:effectLst/>
                <a:latin typeface="+mn-lt"/>
                <a:ea typeface="+mn-ea"/>
                <a:cs typeface="+mn-cs"/>
              </a:rPr>
              <a:t>neuroinflammation</a:t>
            </a:r>
            <a:r>
              <a:rPr lang="en-US" sz="1200" kern="1200" dirty="0">
                <a:solidFill>
                  <a:schemeClr val="tx1"/>
                </a:solidFill>
                <a:effectLst/>
                <a:latin typeface="+mn-lt"/>
                <a:ea typeface="+mn-ea"/>
                <a:cs typeface="+mn-cs"/>
              </a:rPr>
              <a:t> by changing the pro-inflammatory immune macrophages, a type of immune cell, back to their inactive normal state.</a:t>
            </a:r>
          </a:p>
          <a:p>
            <a:r>
              <a:rPr lang="en-US" sz="1200" b="1" kern="1200" dirty="0">
                <a:solidFill>
                  <a:schemeClr val="tx1"/>
                </a:solidFill>
                <a:effectLst/>
                <a:latin typeface="+mn-lt"/>
                <a:ea typeface="+mn-ea"/>
                <a:cs typeface="+mn-cs"/>
              </a:rPr>
              <a:t>VM202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VM202 is an investigational DNA-based therapy being developed by </a:t>
            </a:r>
            <a:r>
              <a:rPr lang="en-US" sz="1200" u="none" strike="noStrike" kern="1200" dirty="0">
                <a:solidFill>
                  <a:schemeClr val="tx1"/>
                </a:solidFill>
                <a:effectLst/>
                <a:latin typeface="+mn-lt"/>
                <a:ea typeface="+mn-ea"/>
                <a:cs typeface="+mn-cs"/>
                <a:hlinkClick r:id="rId40"/>
              </a:rPr>
              <a:t>VM Biopharma</a:t>
            </a:r>
            <a:r>
              <a:rPr lang="en-US" sz="1200" kern="1200" dirty="0">
                <a:solidFill>
                  <a:schemeClr val="tx1"/>
                </a:solidFill>
                <a:effectLst/>
                <a:latin typeface="+mn-lt"/>
                <a:ea typeface="+mn-ea"/>
                <a:cs typeface="+mn-cs"/>
              </a:rPr>
              <a:t> for the treatment of ALS. VM202 is a plasmid — a piece of circular DNA that contains the genetic information necessary to produce a protein called </a:t>
            </a:r>
            <a:r>
              <a:rPr lang="en-US" sz="1200" u="none" strike="noStrike" kern="1200" dirty="0">
                <a:solidFill>
                  <a:schemeClr val="tx1"/>
                </a:solidFill>
                <a:effectLst/>
                <a:latin typeface="+mn-lt"/>
                <a:ea typeface="+mn-ea"/>
                <a:cs typeface="+mn-cs"/>
                <a:hlinkClick r:id="rId41"/>
              </a:rPr>
              <a:t>hepatocyte growth factor</a:t>
            </a:r>
            <a:r>
              <a:rPr lang="en-US" sz="1200" kern="1200" dirty="0">
                <a:solidFill>
                  <a:schemeClr val="tx1"/>
                </a:solidFill>
                <a:effectLst/>
                <a:latin typeface="+mn-lt"/>
                <a:ea typeface="+mn-ea"/>
                <a:cs typeface="+mn-cs"/>
              </a:rPr>
              <a:t>(HGF), which improves the survival and growth of nerve cells.</a:t>
            </a:r>
          </a:p>
          <a:p>
            <a:r>
              <a:rPr lang="en-US" sz="1200" b="1" kern="1200" dirty="0" err="1">
                <a:solidFill>
                  <a:schemeClr val="tx1"/>
                </a:solidFill>
                <a:effectLst/>
                <a:latin typeface="+mn-lt"/>
                <a:ea typeface="+mn-ea"/>
                <a:cs typeface="+mn-cs"/>
              </a:rPr>
              <a:t>Reldesemtiv</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Reldesemtiv</a:t>
            </a:r>
            <a:r>
              <a:rPr lang="en-US" sz="1200" kern="1200" dirty="0">
                <a:solidFill>
                  <a:schemeClr val="tx1"/>
                </a:solidFill>
                <a:effectLst/>
                <a:latin typeface="+mn-lt"/>
                <a:ea typeface="+mn-ea"/>
                <a:cs typeface="+mn-cs"/>
              </a:rPr>
              <a:t> is an experimental therapy being developed by </a:t>
            </a:r>
            <a:r>
              <a:rPr lang="en-US" sz="1200" u="none" strike="noStrike" kern="1200" dirty="0">
                <a:solidFill>
                  <a:schemeClr val="tx1"/>
                </a:solidFill>
                <a:effectLst/>
                <a:latin typeface="+mn-lt"/>
                <a:ea typeface="+mn-ea"/>
                <a:cs typeface="+mn-cs"/>
                <a:hlinkClick r:id="rId42"/>
              </a:rPr>
              <a:t>Cytokinetics </a:t>
            </a:r>
            <a:r>
              <a:rPr lang="en-US" sz="1200" kern="1200" dirty="0">
                <a:solidFill>
                  <a:schemeClr val="tx1"/>
                </a:solidFill>
                <a:effectLst/>
                <a:latin typeface="+mn-lt"/>
                <a:ea typeface="+mn-ea"/>
                <a:cs typeface="+mn-cs"/>
              </a:rPr>
              <a:t>to increase muscle strength in patients with ALS. It is a </a:t>
            </a:r>
            <a:r>
              <a:rPr lang="en-US" sz="1200" u="none" strike="noStrike" kern="1200" dirty="0">
                <a:solidFill>
                  <a:schemeClr val="tx1"/>
                </a:solidFill>
                <a:effectLst/>
                <a:latin typeface="+mn-lt"/>
                <a:ea typeface="+mn-ea"/>
                <a:cs typeface="+mn-cs"/>
                <a:hlinkClick r:id="rId43"/>
              </a:rPr>
              <a:t>fast skeletal muscle troponin</a:t>
            </a:r>
            <a:r>
              <a:rPr lang="en-US" sz="1200" kern="1200" dirty="0">
                <a:solidFill>
                  <a:schemeClr val="tx1"/>
                </a:solidFill>
                <a:effectLst/>
                <a:latin typeface="+mn-lt"/>
                <a:ea typeface="+mn-ea"/>
                <a:cs typeface="+mn-cs"/>
              </a:rPr>
              <a:t> activator (FSTA) designed to slow the release of calcium from the regulatory troponin complex — a protein essential for the contraction of fast skeletal muscle fibers — increasing the ability of muscles to contract.</a:t>
            </a:r>
          </a:p>
          <a:p>
            <a:r>
              <a:rPr lang="en-US" sz="1200" b="1" kern="1200" dirty="0" err="1">
                <a:solidFill>
                  <a:schemeClr val="tx1"/>
                </a:solidFill>
                <a:effectLst/>
                <a:latin typeface="+mn-lt"/>
                <a:ea typeface="+mn-ea"/>
                <a:cs typeface="+mn-cs"/>
              </a:rPr>
              <a:t>Masitinib</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Masitinib</a:t>
            </a:r>
            <a:r>
              <a:rPr lang="en-US" sz="1200" kern="1200" dirty="0">
                <a:solidFill>
                  <a:schemeClr val="tx1"/>
                </a:solidFill>
                <a:effectLst/>
                <a:latin typeface="+mn-lt"/>
                <a:ea typeface="+mn-ea"/>
                <a:cs typeface="+mn-cs"/>
              </a:rPr>
              <a:t> is an oral therapy being developed by </a:t>
            </a:r>
            <a:r>
              <a:rPr lang="en-US" sz="1200" u="none" strike="noStrike" kern="1200" dirty="0">
                <a:solidFill>
                  <a:schemeClr val="tx1"/>
                </a:solidFill>
                <a:effectLst/>
                <a:latin typeface="+mn-lt"/>
                <a:ea typeface="+mn-ea"/>
                <a:cs typeface="+mn-cs"/>
                <a:hlinkClick r:id="rId44"/>
              </a:rPr>
              <a:t>AB Science</a:t>
            </a:r>
            <a:r>
              <a:rPr lang="en-US" sz="1200" kern="1200" dirty="0">
                <a:solidFill>
                  <a:schemeClr val="tx1"/>
                </a:solidFill>
                <a:effectLst/>
                <a:latin typeface="+mn-lt"/>
                <a:ea typeface="+mn-ea"/>
                <a:cs typeface="+mn-cs"/>
              </a:rPr>
              <a:t> to treat symptoms of ALS. It targets immune cells and works by blocking the signaling proteins called </a:t>
            </a:r>
            <a:r>
              <a:rPr lang="en-US" sz="1200" u="none" strike="noStrike" kern="1200" dirty="0">
                <a:solidFill>
                  <a:schemeClr val="tx1"/>
                </a:solidFill>
                <a:effectLst/>
                <a:latin typeface="+mn-lt"/>
                <a:ea typeface="+mn-ea"/>
                <a:cs typeface="+mn-cs"/>
                <a:hlinkClick r:id="rId45"/>
              </a:rPr>
              <a:t>tyrosine kinases</a:t>
            </a:r>
            <a:r>
              <a:rPr lang="en-US" sz="1200" kern="1200" dirty="0">
                <a:solidFill>
                  <a:schemeClr val="tx1"/>
                </a:solidFill>
                <a:effectLst/>
                <a:latin typeface="+mn-lt"/>
                <a:ea typeface="+mn-ea"/>
                <a:cs typeface="+mn-cs"/>
              </a:rPr>
              <a:t>, which play a role in inflammation.</a:t>
            </a:r>
          </a:p>
          <a:p>
            <a:r>
              <a:rPr lang="en-US" sz="1200" b="1" kern="1200" dirty="0" err="1">
                <a:solidFill>
                  <a:schemeClr val="tx1"/>
                </a:solidFill>
                <a:effectLst/>
                <a:latin typeface="+mn-lt"/>
                <a:ea typeface="+mn-ea"/>
                <a:cs typeface="+mn-cs"/>
              </a:rPr>
              <a:t>NurOwn</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NurOwn</a:t>
            </a:r>
            <a:r>
              <a:rPr lang="en-US" sz="1200" kern="1200" dirty="0">
                <a:solidFill>
                  <a:schemeClr val="tx1"/>
                </a:solidFill>
                <a:effectLst/>
                <a:latin typeface="+mn-lt"/>
                <a:ea typeface="+mn-ea"/>
                <a:cs typeface="+mn-cs"/>
              </a:rPr>
              <a:t> is an investigational </a:t>
            </a:r>
            <a:r>
              <a:rPr lang="en-US" sz="1200" u="none" strike="noStrike" kern="1200" dirty="0">
                <a:solidFill>
                  <a:schemeClr val="tx1"/>
                </a:solidFill>
                <a:effectLst/>
                <a:latin typeface="+mn-lt"/>
                <a:ea typeface="+mn-ea"/>
                <a:cs typeface="+mn-cs"/>
                <a:hlinkClick r:id="rId46"/>
              </a:rPr>
              <a:t>mesenchymal stem cell (MSC)-based</a:t>
            </a:r>
            <a:r>
              <a:rPr lang="en-US" sz="1200" kern="1200" dirty="0">
                <a:solidFill>
                  <a:schemeClr val="tx1"/>
                </a:solidFill>
                <a:effectLst/>
                <a:latin typeface="+mn-lt"/>
                <a:ea typeface="+mn-ea"/>
                <a:cs typeface="+mn-cs"/>
              </a:rPr>
              <a:t> therapy being developed by </a:t>
            </a:r>
            <a:r>
              <a:rPr lang="en-US" sz="1200" u="none" strike="noStrike" kern="1200" dirty="0">
                <a:solidFill>
                  <a:schemeClr val="tx1"/>
                </a:solidFill>
                <a:effectLst/>
                <a:latin typeface="+mn-lt"/>
                <a:ea typeface="+mn-ea"/>
                <a:cs typeface="+mn-cs"/>
                <a:hlinkClick r:id="rId47"/>
              </a:rPr>
              <a:t>BrainStorm Cell Therapeutics</a:t>
            </a:r>
            <a:r>
              <a:rPr lang="en-US" sz="1200" kern="1200" dirty="0">
                <a:solidFill>
                  <a:schemeClr val="tx1"/>
                </a:solidFill>
                <a:effectLst/>
                <a:latin typeface="+mn-lt"/>
                <a:ea typeface="+mn-ea"/>
                <a:cs typeface="+mn-cs"/>
              </a:rPr>
              <a:t> for the treatment of ALS. It uses MSCs taken from the patient that are then modified to develop into cells that promote nerve cell growth and survival.</a:t>
            </a:r>
          </a:p>
          <a:p>
            <a:r>
              <a:rPr lang="en-US" sz="1200" b="1" kern="1200" dirty="0">
                <a:solidFill>
                  <a:schemeClr val="tx1"/>
                </a:solidFill>
                <a:effectLst/>
                <a:latin typeface="+mn-lt"/>
                <a:ea typeface="+mn-ea"/>
                <a:cs typeface="+mn-cs"/>
              </a:rPr>
              <a:t>NSI-566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NSI-566 is an experimental stem cell-based therapy being developed by </a:t>
            </a:r>
            <a:r>
              <a:rPr lang="en-US" sz="1200" u="none" strike="noStrike" kern="1200" dirty="0">
                <a:solidFill>
                  <a:schemeClr val="tx1"/>
                </a:solidFill>
                <a:effectLst/>
                <a:latin typeface="+mn-lt"/>
                <a:ea typeface="+mn-ea"/>
                <a:cs typeface="+mn-cs"/>
                <a:hlinkClick r:id="rId48"/>
              </a:rPr>
              <a:t>Neuralstem</a:t>
            </a:r>
            <a:r>
              <a:rPr lang="en-US" sz="1200" kern="1200" dirty="0">
                <a:solidFill>
                  <a:schemeClr val="tx1"/>
                </a:solidFill>
                <a:effectLst/>
                <a:latin typeface="+mn-lt"/>
                <a:ea typeface="+mn-ea"/>
                <a:cs typeface="+mn-cs"/>
              </a:rPr>
              <a:t> for ALS. It consists of </a:t>
            </a:r>
            <a:r>
              <a:rPr lang="en-US" sz="1200" u="none" strike="noStrike" kern="1200" dirty="0">
                <a:solidFill>
                  <a:schemeClr val="tx1"/>
                </a:solidFill>
                <a:effectLst/>
                <a:latin typeface="+mn-lt"/>
                <a:ea typeface="+mn-ea"/>
                <a:cs typeface="+mn-cs"/>
                <a:hlinkClick r:id="rId49"/>
              </a:rPr>
              <a:t>human spinal cord-derived neural stem cells (HSSC)</a:t>
            </a:r>
            <a:r>
              <a:rPr lang="en-US" sz="1200" kern="1200" dirty="0">
                <a:solidFill>
                  <a:schemeClr val="tx1"/>
                </a:solidFill>
                <a:effectLst/>
                <a:latin typeface="+mn-lt"/>
                <a:ea typeface="+mn-ea"/>
                <a:cs typeface="+mn-cs"/>
              </a:rPr>
              <a:t> designed to nurture, protect, or repair the patients’ remaining motor neurons.</a:t>
            </a:r>
          </a:p>
          <a:p>
            <a:r>
              <a:rPr lang="en-US" sz="1200" b="1" kern="1200" dirty="0">
                <a:solidFill>
                  <a:schemeClr val="tx1"/>
                </a:solidFill>
                <a:effectLst/>
                <a:latin typeface="+mn-lt"/>
                <a:ea typeface="+mn-ea"/>
                <a:cs typeface="+mn-cs"/>
              </a:rPr>
              <a:t>CNS10-NPC-GDNF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CNS10-NPC-GDNF (human neural progenitor cells secreting glial cell line-derived neurotrophic factor) is an </a:t>
            </a:r>
            <a:r>
              <a:rPr lang="en-US" sz="1200" u="none" strike="noStrike" kern="1200" dirty="0">
                <a:solidFill>
                  <a:schemeClr val="tx1"/>
                </a:solidFill>
                <a:effectLst/>
                <a:latin typeface="+mn-lt"/>
                <a:ea typeface="+mn-ea"/>
                <a:cs typeface="+mn-cs"/>
                <a:hlinkClick r:id="rId50"/>
              </a:rPr>
              <a:t>investigational</a:t>
            </a:r>
            <a:r>
              <a:rPr lang="en-US" sz="1200" kern="1200" dirty="0">
                <a:solidFill>
                  <a:schemeClr val="tx1"/>
                </a:solidFill>
                <a:effectLst/>
                <a:latin typeface="+mn-lt"/>
                <a:ea typeface="+mn-ea"/>
                <a:cs typeface="+mn-cs"/>
              </a:rPr>
              <a:t> stem cell-based therapy being developed by </a:t>
            </a:r>
            <a:r>
              <a:rPr lang="en-US" sz="1200" u="none" strike="noStrike" kern="1200" dirty="0">
                <a:solidFill>
                  <a:schemeClr val="tx1"/>
                </a:solidFill>
                <a:effectLst/>
                <a:latin typeface="+mn-lt"/>
                <a:ea typeface="+mn-ea"/>
                <a:cs typeface="+mn-cs"/>
                <a:hlinkClick r:id="rId51"/>
              </a:rPr>
              <a:t>Cedars-Sinai</a:t>
            </a:r>
            <a:r>
              <a:rPr lang="en-US" sz="1200" kern="1200" dirty="0">
                <a:solidFill>
                  <a:schemeClr val="tx1"/>
                </a:solidFill>
                <a:effectLst/>
                <a:latin typeface="+mn-lt"/>
                <a:ea typeface="+mn-ea"/>
                <a:cs typeface="+mn-cs"/>
              </a:rPr>
              <a:t> for the treatment of ALS. It </a:t>
            </a:r>
            <a:r>
              <a:rPr lang="en-US" sz="1200" u="none" strike="noStrike" kern="1200" dirty="0">
                <a:solidFill>
                  <a:schemeClr val="tx1"/>
                </a:solidFill>
                <a:effectLst/>
                <a:latin typeface="+mn-lt"/>
                <a:ea typeface="+mn-ea"/>
                <a:cs typeface="+mn-cs"/>
                <a:hlinkClick r:id="rId50"/>
              </a:rPr>
              <a:t>consists</a:t>
            </a:r>
            <a:r>
              <a:rPr lang="en-US" sz="1200" kern="1200" dirty="0">
                <a:solidFill>
                  <a:schemeClr val="tx1"/>
                </a:solidFill>
                <a:effectLst/>
                <a:latin typeface="+mn-lt"/>
                <a:ea typeface="+mn-ea"/>
                <a:cs typeface="+mn-cs"/>
              </a:rPr>
              <a:t> of neural progenitor cells that have been genetically engineered to produce a growth factor called glial cell line-derived neurotrophic factor, or GDNF.</a:t>
            </a:r>
          </a:p>
          <a:p>
            <a:r>
              <a:rPr lang="en-US" sz="1200" b="1" kern="1200" dirty="0" err="1">
                <a:solidFill>
                  <a:schemeClr val="tx1"/>
                </a:solidFill>
                <a:effectLst/>
                <a:latin typeface="+mn-lt"/>
                <a:ea typeface="+mn-ea"/>
                <a:cs typeface="+mn-cs"/>
              </a:rPr>
              <a:t>Mexiletine</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Mexiletine</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2"/>
              </a:rPr>
              <a:t>approved</a:t>
            </a:r>
            <a:r>
              <a:rPr lang="en-US" sz="1200" kern="1200" dirty="0">
                <a:solidFill>
                  <a:schemeClr val="tx1"/>
                </a:solidFill>
                <a:effectLst/>
                <a:latin typeface="+mn-lt"/>
                <a:ea typeface="+mn-ea"/>
                <a:cs typeface="+mn-cs"/>
              </a:rPr>
              <a:t> by the FDA to treat </a:t>
            </a:r>
            <a:r>
              <a:rPr lang="en-US" sz="1200" u="none" strike="noStrike" kern="1200" dirty="0">
                <a:solidFill>
                  <a:schemeClr val="tx1"/>
                </a:solidFill>
                <a:effectLst/>
                <a:latin typeface="+mn-lt"/>
                <a:ea typeface="+mn-ea"/>
                <a:cs typeface="+mn-cs"/>
                <a:hlinkClick r:id="rId53"/>
              </a:rPr>
              <a:t>ventricular arrhythmias</a:t>
            </a:r>
            <a:r>
              <a:rPr lang="en-US" sz="1200" kern="1200" dirty="0">
                <a:solidFill>
                  <a:schemeClr val="tx1"/>
                </a:solidFill>
                <a:effectLst/>
                <a:latin typeface="+mn-lt"/>
                <a:ea typeface="+mn-ea"/>
                <a:cs typeface="+mn-cs"/>
              </a:rPr>
              <a:t> (irregular heartbeat), is being investigated to treat </a:t>
            </a:r>
            <a:r>
              <a:rPr lang="en-US" sz="1200" u="none" strike="noStrike" kern="1200" dirty="0">
                <a:solidFill>
                  <a:schemeClr val="tx1"/>
                </a:solidFill>
                <a:effectLst/>
                <a:latin typeface="+mn-lt"/>
                <a:ea typeface="+mn-ea"/>
                <a:cs typeface="+mn-cs"/>
                <a:hlinkClick r:id="rId54"/>
              </a:rPr>
              <a:t>muscle cramps</a:t>
            </a:r>
            <a:r>
              <a:rPr lang="en-US" sz="1200" kern="1200" dirty="0">
                <a:solidFill>
                  <a:schemeClr val="tx1"/>
                </a:solidFill>
                <a:effectLst/>
                <a:latin typeface="+mn-lt"/>
                <a:ea typeface="+mn-ea"/>
                <a:cs typeface="+mn-cs"/>
              </a:rPr>
              <a:t> in ALS patients. It works by inhibiting the flow of charged sodium ions in the nerves, slowing the conduction of a nerve impulse.</a:t>
            </a:r>
          </a:p>
          <a:p>
            <a:r>
              <a:rPr lang="en-US" sz="1200" b="1" kern="1200" dirty="0">
                <a:solidFill>
                  <a:schemeClr val="tx1"/>
                </a:solidFill>
                <a:effectLst/>
                <a:latin typeface="+mn-lt"/>
                <a:ea typeface="+mn-ea"/>
                <a:cs typeface="+mn-cs"/>
              </a:rPr>
              <a:t>MRG-107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microRNA miR-155 is upregulated in the spinal cord of ALS patients, and reducing its levels in SOD1 mutant mice improved survival and motor function. </a:t>
            </a:r>
            <a:r>
              <a:rPr lang="en-US" sz="1200" u="none" strike="noStrike" kern="1200" dirty="0">
                <a:solidFill>
                  <a:schemeClr val="tx1"/>
                </a:solidFill>
                <a:effectLst/>
                <a:latin typeface="+mn-lt"/>
                <a:ea typeface="+mn-ea"/>
                <a:cs typeface="+mn-cs"/>
                <a:hlinkClick r:id="rId55"/>
              </a:rPr>
              <a:t>miRagen</a:t>
            </a:r>
            <a:r>
              <a:rPr lang="en-US" sz="1200" kern="1200" dirty="0">
                <a:solidFill>
                  <a:schemeClr val="tx1"/>
                </a:solidFill>
                <a:effectLst/>
                <a:latin typeface="+mn-lt"/>
                <a:ea typeface="+mn-ea"/>
                <a:cs typeface="+mn-cs"/>
              </a:rPr>
              <a:t>, a Colorado-based company, is developing the anti-miR-155 compound MRG-107. miR-155 may additionally be acting in neural support cells, such as microglia or astrocytes, which also seem to play a role in the disease.</a:t>
            </a:r>
          </a:p>
          <a:p>
            <a:r>
              <a:rPr lang="en-US" sz="1200" b="1" kern="1200" dirty="0">
                <a:solidFill>
                  <a:schemeClr val="tx1"/>
                </a:solidFill>
                <a:effectLst/>
                <a:latin typeface="+mn-lt"/>
                <a:ea typeface="+mn-ea"/>
                <a:cs typeface="+mn-cs"/>
              </a:rPr>
              <a:t>KPT-350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Massachusetts-based </a:t>
            </a:r>
            <a:r>
              <a:rPr lang="en-US" sz="1200" kern="1200" dirty="0" err="1">
                <a:solidFill>
                  <a:schemeClr val="tx1"/>
                </a:solidFill>
                <a:effectLst/>
                <a:latin typeface="+mn-lt"/>
                <a:ea typeface="+mn-ea"/>
                <a:cs typeface="+mn-cs"/>
              </a:rPr>
              <a:t>Karyopharm’s</a:t>
            </a:r>
            <a:r>
              <a:rPr lang="en-US" sz="1200" kern="1200" dirty="0">
                <a:solidFill>
                  <a:schemeClr val="tx1"/>
                </a:solidFill>
                <a:effectLst/>
                <a:latin typeface="+mn-lt"/>
                <a:ea typeface="+mn-ea"/>
                <a:cs typeface="+mn-cs"/>
              </a:rPr>
              <a:t> preclinical compound KPT-350 aims to inhibit the nuclear pore protein exportin-1 (XPO1) in the hopes of alleviating cytoplasmic protein accumulation. </a:t>
            </a:r>
          </a:p>
          <a:p>
            <a:r>
              <a:rPr lang="en-US" sz="1200" b="1" kern="1200" dirty="0">
                <a:solidFill>
                  <a:schemeClr val="tx1"/>
                </a:solidFill>
                <a:effectLst/>
                <a:latin typeface="+mn-lt"/>
                <a:ea typeface="+mn-ea"/>
                <a:cs typeface="+mn-cs"/>
              </a:rPr>
              <a:t>AVXS-301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Gene-therapy company </a:t>
            </a:r>
            <a:r>
              <a:rPr lang="en-US" sz="1200" u="none" strike="noStrike" kern="1200" dirty="0" err="1">
                <a:solidFill>
                  <a:schemeClr val="tx1"/>
                </a:solidFill>
                <a:effectLst/>
                <a:latin typeface="+mn-lt"/>
                <a:ea typeface="+mn-ea"/>
                <a:cs typeface="+mn-cs"/>
                <a:hlinkClick r:id="rId56"/>
              </a:rPr>
              <a:t>AveXis</a:t>
            </a:r>
            <a:r>
              <a:rPr lang="en-US" sz="1200" kern="1200" dirty="0">
                <a:solidFill>
                  <a:schemeClr val="tx1"/>
                </a:solidFill>
                <a:effectLst/>
                <a:latin typeface="+mn-lt"/>
                <a:ea typeface="+mn-ea"/>
                <a:cs typeface="+mn-cs"/>
              </a:rPr>
              <a:t>, recently acquired by Novartis, pairs AAV9 with short hairpin RNAs targeting </a:t>
            </a:r>
            <a:r>
              <a:rPr lang="en-US" sz="1200" i="1" kern="1200" dirty="0">
                <a:solidFill>
                  <a:schemeClr val="tx1"/>
                </a:solidFill>
                <a:effectLst/>
                <a:latin typeface="+mn-lt"/>
                <a:ea typeface="+mn-ea"/>
                <a:cs typeface="+mn-cs"/>
              </a:rPr>
              <a:t>SOD1</a:t>
            </a:r>
            <a:r>
              <a:rPr lang="en-US" sz="1200" kern="1200" dirty="0">
                <a:solidFill>
                  <a:schemeClr val="tx1"/>
                </a:solidFill>
                <a:effectLst/>
                <a:latin typeface="+mn-lt"/>
                <a:ea typeface="+mn-ea"/>
                <a:cs typeface="+mn-cs"/>
              </a:rPr>
              <a:t> in its ALS therapy AVXS-301. Like the </a:t>
            </a:r>
            <a:r>
              <a:rPr lang="en-US" sz="1200" i="1" kern="1200" dirty="0">
                <a:solidFill>
                  <a:schemeClr val="tx1"/>
                </a:solidFill>
                <a:effectLst/>
                <a:latin typeface="+mn-lt"/>
                <a:ea typeface="+mn-ea"/>
                <a:cs typeface="+mn-cs"/>
              </a:rPr>
              <a:t>SOD1</a:t>
            </a:r>
            <a:r>
              <a:rPr lang="en-US" sz="1200" kern="1200" dirty="0">
                <a:solidFill>
                  <a:schemeClr val="tx1"/>
                </a:solidFill>
                <a:effectLst/>
                <a:latin typeface="+mn-lt"/>
                <a:ea typeface="+mn-ea"/>
                <a:cs typeface="+mn-cs"/>
              </a:rPr>
              <a:t>ASO, AVXS-301 extends life and improves motor function in SOD1 mice. It’s currently in preclinical safety testing, and </a:t>
            </a:r>
            <a:r>
              <a:rPr lang="en-US" sz="1200" kern="1200" dirty="0" err="1">
                <a:solidFill>
                  <a:schemeClr val="tx1"/>
                </a:solidFill>
                <a:effectLst/>
                <a:latin typeface="+mn-lt"/>
                <a:ea typeface="+mn-ea"/>
                <a:cs typeface="+mn-cs"/>
              </a:rPr>
              <a:t>AveXis</a:t>
            </a:r>
            <a:r>
              <a:rPr lang="en-US" sz="1200" kern="1200" dirty="0">
                <a:solidFill>
                  <a:schemeClr val="tx1"/>
                </a:solidFill>
                <a:effectLst/>
                <a:latin typeface="+mn-lt"/>
                <a:ea typeface="+mn-ea"/>
                <a:cs typeface="+mn-cs"/>
              </a:rPr>
              <a:t> plans to file an investigational new drug application (IND) by early 2019.</a:t>
            </a: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35</a:t>
            </a:fld>
            <a:endParaRPr lang="en-US" dirty="0"/>
          </a:p>
        </p:txBody>
      </p:sp>
    </p:spTree>
    <p:extLst>
      <p:ext uri="{BB962C8B-B14F-4D97-AF65-F5344CB8AC3E}">
        <p14:creationId xmlns:p14="http://schemas.microsoft.com/office/powerpoint/2010/main" val="1282454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8A768E-7E44-40D6-AAEA-1843133FCFF7}" type="slidenum">
              <a:rPr lang="en-US" smtClean="0"/>
              <a:t>36</a:t>
            </a:fld>
            <a:endParaRPr lang="en-US" dirty="0"/>
          </a:p>
        </p:txBody>
      </p:sp>
    </p:spTree>
    <p:extLst>
      <p:ext uri="{BB962C8B-B14F-4D97-AF65-F5344CB8AC3E}">
        <p14:creationId xmlns:p14="http://schemas.microsoft.com/office/powerpoint/2010/main" val="61120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228600" indent="-228600">
              <a:buClrTx/>
              <a:buFont typeface="+mj-lt"/>
              <a:buAutoNum type="arabicPeriod"/>
            </a:pPr>
            <a:r>
              <a:rPr lang="en-US" sz="1200" dirty="0"/>
              <a:t>Eisen A, </a:t>
            </a:r>
            <a:r>
              <a:rPr lang="en-US" sz="1200" dirty="0" err="1"/>
              <a:t>Schulzer</a:t>
            </a:r>
            <a:r>
              <a:rPr lang="en-US" sz="1200" dirty="0"/>
              <a:t> M, MacNeil M, Pant B, </a:t>
            </a:r>
            <a:r>
              <a:rPr lang="en-US" sz="1200" dirty="0" err="1"/>
              <a:t>Mak</a:t>
            </a:r>
            <a:r>
              <a:rPr lang="en-US" sz="1200" dirty="0"/>
              <a:t> E. Duration of amyotrophic lateral sclerosis is age dependent. </a:t>
            </a:r>
            <a:r>
              <a:rPr lang="en-US" sz="1200" i="1" dirty="0"/>
              <a:t>Muscle Nerve. </a:t>
            </a:r>
            <a:r>
              <a:rPr lang="en-US" sz="1200" dirty="0"/>
              <a:t>1993;16(1):27-32.</a:t>
            </a:r>
          </a:p>
          <a:p>
            <a:pPr marL="228600" indent="-228600">
              <a:buClrTx/>
              <a:buFont typeface="+mj-lt"/>
              <a:buAutoNum type="arabicPeriod"/>
            </a:pPr>
            <a:r>
              <a:rPr lang="en-US" sz="1200" dirty="0" err="1"/>
              <a:t>Jablecki</a:t>
            </a:r>
            <a:r>
              <a:rPr lang="en-US" sz="1200" dirty="0"/>
              <a:t> CK, Berry C, Leach J. Survival prediction in amyotrophic lateral sclerosis. </a:t>
            </a:r>
            <a:r>
              <a:rPr lang="en-US" sz="1200" i="1" dirty="0"/>
              <a:t>Muscle Nerve. </a:t>
            </a:r>
            <a:r>
              <a:rPr lang="en-US" sz="1200" dirty="0"/>
              <a:t>1989;12(10):833-841.</a:t>
            </a:r>
          </a:p>
          <a:p>
            <a:pPr marL="228600" indent="-228600">
              <a:buClrTx/>
              <a:buFont typeface="+mj-lt"/>
              <a:buAutoNum type="arabicPeriod"/>
            </a:pPr>
            <a:r>
              <a:rPr lang="en-US" sz="1200" dirty="0"/>
              <a:t>Strong MJ, Hudson AJ, Alvord WG. Familial amyotrophic lateral sclerosis, 1850-1989: a statistical analysis of the world literature. </a:t>
            </a:r>
            <a:r>
              <a:rPr lang="en-US" sz="1200" i="1" dirty="0"/>
              <a:t>Can J </a:t>
            </a:r>
            <a:r>
              <a:rPr lang="en-US" sz="1200" i="1" dirty="0" err="1"/>
              <a:t>Neurol</a:t>
            </a:r>
            <a:r>
              <a:rPr lang="en-US" sz="1200" i="1" dirty="0"/>
              <a:t> Sci. </a:t>
            </a:r>
            <a:r>
              <a:rPr lang="en-US" sz="1200" dirty="0"/>
              <a:t>1991;18(1):45-58.</a:t>
            </a:r>
          </a:p>
          <a:p>
            <a:pPr marL="228600" indent="-228600">
              <a:buClrTx/>
              <a:buFont typeface="+mj-lt"/>
              <a:buAutoNum type="arabicPeriod"/>
            </a:pPr>
            <a:r>
              <a:rPr lang="en-US" sz="1200" dirty="0" err="1"/>
              <a:t>Westeneng</a:t>
            </a:r>
            <a:r>
              <a:rPr lang="en-US" sz="1200" dirty="0"/>
              <a:t> HJ, </a:t>
            </a:r>
            <a:r>
              <a:rPr lang="en-US" sz="1200" dirty="0" err="1"/>
              <a:t>Debray</a:t>
            </a:r>
            <a:r>
              <a:rPr lang="en-US" sz="1200" dirty="0"/>
              <a:t> TPA, </a:t>
            </a:r>
            <a:r>
              <a:rPr lang="en-US" sz="1200" dirty="0" err="1"/>
              <a:t>Visser</a:t>
            </a:r>
            <a:r>
              <a:rPr lang="en-US" sz="1200" dirty="0"/>
              <a:t> AE, et al. Prognosis for patients with amyotrophic lateral sclerosis: development and validation of a </a:t>
            </a:r>
            <a:r>
              <a:rPr lang="en-US" sz="1200" dirty="0" err="1"/>
              <a:t>personalised</a:t>
            </a:r>
            <a:r>
              <a:rPr lang="en-US" sz="1200" dirty="0"/>
              <a:t> prediction model. </a:t>
            </a:r>
            <a:r>
              <a:rPr lang="en-US" sz="1200" i="1" dirty="0"/>
              <a:t>Lancet Neurol. </a:t>
            </a:r>
            <a:r>
              <a:rPr lang="en-US" sz="1200" dirty="0"/>
              <a:t>2018;17(5):423-433.</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5</a:t>
            </a:fld>
            <a:endParaRPr lang="en-US" dirty="0"/>
          </a:p>
        </p:txBody>
      </p:sp>
    </p:spTree>
    <p:extLst>
      <p:ext uri="{BB962C8B-B14F-4D97-AF65-F5344CB8AC3E}">
        <p14:creationId xmlns:p14="http://schemas.microsoft.com/office/powerpoint/2010/main" val="304131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Proposed mechanism of disease</a:t>
            </a:r>
          </a:p>
          <a:p>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Altered RNA processing</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Altered RNA processing and aggregation of abnormal proteins may play a major role in the pathogenesis of ALS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Mutations in a number of genes that encode for RNA binding proteins, including TDP-43 and FUS, are known to cause ALS and related neurodegenerative disorders. These proteins contain prion-like domains that have an intrinsic propensity to self-aggregation</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C9ORF72 expansions</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Expansion of a hexanucleotide repeat sequence in a noncoding region of the </a:t>
            </a:r>
            <a:r>
              <a:rPr lang="en-US" sz="1200" b="0" i="1" kern="1200" dirty="0">
                <a:solidFill>
                  <a:schemeClr val="tx1"/>
                </a:solidFill>
                <a:effectLst/>
                <a:latin typeface="+mn-lt"/>
                <a:ea typeface="+mn-ea"/>
                <a:cs typeface="+mn-cs"/>
              </a:rPr>
              <a:t>C9ORF72</a:t>
            </a:r>
            <a:r>
              <a:rPr lang="en-US" sz="1200" b="0" i="0" kern="1200" dirty="0">
                <a:solidFill>
                  <a:schemeClr val="tx1"/>
                </a:solidFill>
                <a:effectLst/>
                <a:latin typeface="+mn-lt"/>
                <a:ea typeface="+mn-ea"/>
                <a:cs typeface="+mn-cs"/>
              </a:rPr>
              <a:t> gene is the most common genetic cause of familial ALS and is also detected in occasional patients with sporadic ALS. Several mechanisms may account for the disease-causing effect of the mutation</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hexanucleotide repeat is made up of guanine-rich sequences, (GGGGCC)n, that can fold to form a secondary structure called a G-quadruplex that leads to formation of RNA/DNA hybrids called R-loops; production of abortive, defective RNA transcripts; and decreased production of full-length RNA transcripts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C9ORF72</a:t>
            </a:r>
            <a:r>
              <a:rPr lang="en-US" sz="1200" b="0" i="0" kern="1200" dirty="0">
                <a:solidFill>
                  <a:schemeClr val="tx1"/>
                </a:solidFill>
                <a:effectLst/>
                <a:latin typeface="+mn-lt"/>
                <a:ea typeface="+mn-ea"/>
                <a:cs typeface="+mn-cs"/>
              </a:rPr>
              <a:t> hexanucleotide repeat expansion also interacts with Ran GTPase activating protein 1, which is an important regulator of nucleocytoplasmic transport and may disrupt nucleocytoplasmic transport by clogging the nuclear membrane pores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Another hypothesis is that repeat-associated non-ATG translation (RAN translation) occurs within the expanded repeat sequence, leading to the production of toxic dipeptide repeat proteins that are aggregation-prone and can interfere with multiple steps of RNA processing</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expansion may lead to reduced expression of C9ORF72 protein levels, causing disease by a loss-of-function mechanism</a:t>
            </a:r>
          </a:p>
          <a:p>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SOD1-mediated toxicity</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Superoxide dismutase type 1 (SOD1) is a metalloenzyme that catalyzes the conversion of toxic superoxide radicals to oxygen (O2) and hydrogen peroxide (H2O2). The discovery that mutations in the </a:t>
            </a:r>
            <a:r>
              <a:rPr lang="en-US" sz="1200" b="0" i="1" kern="1200" dirty="0">
                <a:solidFill>
                  <a:schemeClr val="tx1"/>
                </a:solidFill>
                <a:effectLst/>
                <a:latin typeface="+mn-lt"/>
                <a:ea typeface="+mn-ea"/>
                <a:cs typeface="+mn-cs"/>
              </a:rPr>
              <a:t>SOD1</a:t>
            </a:r>
            <a:r>
              <a:rPr lang="en-US" sz="1200" b="0" i="0" kern="1200" dirty="0">
                <a:solidFill>
                  <a:schemeClr val="tx1"/>
                </a:solidFill>
                <a:effectLst/>
                <a:latin typeface="+mn-lt"/>
                <a:ea typeface="+mn-ea"/>
                <a:cs typeface="+mn-cs"/>
              </a:rPr>
              <a:t> gene are associated with some cases of familial ALS suggested that free radical toxicity may play a role in the process of neuronal cell death or apoptosis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likely that </a:t>
            </a:r>
            <a:r>
              <a:rPr lang="en-US" sz="1200" b="0" i="1" kern="1200" dirty="0">
                <a:solidFill>
                  <a:schemeClr val="tx1"/>
                </a:solidFill>
                <a:effectLst/>
                <a:latin typeface="+mn-lt"/>
                <a:ea typeface="+mn-ea"/>
                <a:cs typeface="+mn-cs"/>
              </a:rPr>
              <a:t>SOD1</a:t>
            </a:r>
            <a:r>
              <a:rPr lang="en-US" sz="1200" b="0" i="0" kern="1200" dirty="0">
                <a:solidFill>
                  <a:schemeClr val="tx1"/>
                </a:solidFill>
                <a:effectLst/>
                <a:latin typeface="+mn-lt"/>
                <a:ea typeface="+mn-ea"/>
                <a:cs typeface="+mn-cs"/>
              </a:rPr>
              <a:t> mutations cause disease by a toxic gain of function. SOD1 has pro-oxidant as well as antioxidant activity, and the mutated SOD1 protein could lead to oxidative injury by an increase in pro-oxidant pathways, including generation of hydroxyl radicals and nitration of tyrosine. It has also been hypothesized that oxidation leads to post-translational modifications of wild-type SOD1 protein, causing it to misfold and thereby gain toxic properties similar to mutant SOD1</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Protein misfolding</a:t>
            </a: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Another hypothesis is that mutant SOD1 induces protein aggregates that are potentially toxic to motor neurons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However, accumulation of disulfide cross-linked aggregates of mutant SOD1 protein may be a secondary manifestation of end-stage disease rather than a primary event in the pathogenesis of ALS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Non-neuronal cell types influence disease</a:t>
            </a: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Mutant SOD1 protein expression in non-neuronal cells may also be involved in the pathogenesis of ALS. Supporting evidence comes from studies in mutant SOD1 mice showing that cell types besides motor neurons play a role in disease onset and progression</a:t>
            </a:r>
          </a:p>
          <a:p>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Inflammatory responses</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Activation of microglia and astrocytes as well as infiltration of natural killer cells, peripheral T cells, and monocytes into the central nervous system (CNS).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Many of these reports have focused on microglia, which are immune-modulating cells of the CNS. Once activated, microglia elaborate a host of factors, including nitric oxide, oxygen radicals, cytokines, glutamate, and others that may play roles in part of the cascade leading to motor neuron cell death. Several lines of evidence suggest that microglial activation is triggered by mutant SOD1 protein and contributes to neurodegeneration</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Excitotoxicity</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excitotoxicity hypothesis postulates that excessive levels of the excitatory neurotransmitter glutamate may initiate a cascade resulting in cellular death of motor neurons in ALS. Excessive activation of glutamate receptors may lead to increased entry of calcium into cells. In turn, intracellular calcium may trigger a cascade of events that causes neuronal cell death via lipid peroxidation, nucleic acid damage, and mitochondrial disruption</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Cytoskeletal derangements</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intracellular neurofilament inclusions found within degenerating motor neurons may be involved in the pathogenesis of ALS. Neurofilaments are a type of intermediate filament expressed at high levels by motor neurons, and they are formed by the assembly of light, medium, and heavy subunits. They normally function as structural elements that perform vital roles in maintaining cell shape, axonal caliber, and axonal transport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Mitochondrial dysfunction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Mitochondrial dysfunction occurs early in the transgenic mutant SOD1 mouse model, preceding other evidence of motor neuron damage</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Viral infections</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Poliovirus, enteroviruses, and exogenous or inherited endogenous retroviruses have been proposed to be causative agents of ALS. However, exhaustive studies have never confirmed a clear etiologic relationship. Human immunodeficiency virus (HIV) infection and Lyme disease rarely cause an ALS-like syndrome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Apoptosis</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Apoptosis or programmed cell death cascades have been implicated in several studies of the SOD1 mouse. These reports have shown a number of the hallmarks of apoptosis including DNA fragmentation, caspase activation, and altered expression of the antiapoptotic protein Bcl-2. Some evidence suggests that apoptosis may be a late pathway for motor neuron degeneration in ALS, but its importance in ALS has been controversial [</a:t>
            </a:r>
            <a:r>
              <a:rPr lang="en-US" sz="1200" b="0" i="0" u="sng" kern="1200" dirty="0">
                <a:solidFill>
                  <a:schemeClr val="tx1"/>
                </a:solidFill>
                <a:effectLst/>
                <a:latin typeface="+mn-lt"/>
                <a:ea typeface="+mn-ea"/>
                <a:cs typeface="+mn-cs"/>
                <a:hlinkClick r:id="rId3"/>
              </a:rPr>
              <a:t>153,154</a:t>
            </a:r>
            <a:r>
              <a:rPr lang="en-US" sz="1200" b="0" i="0" kern="1200" dirty="0">
                <a:solidFill>
                  <a:schemeClr val="tx1"/>
                </a:solidFill>
                <a:effectLst/>
                <a:latin typeface="+mn-lt"/>
                <a:ea typeface="+mn-ea"/>
                <a:cs typeface="+mn-cs"/>
              </a:rPr>
              <a:t>]. However, one study found that genetic deletion of the mitochondrial apoptotic pathway in a mouse model of ALS halted neuronal loss and prevented axonal degeneration, symptom onset, and paralysis [</a:t>
            </a:r>
            <a:r>
              <a:rPr lang="en-US" sz="1200" b="0" i="0" u="sng" kern="1200" dirty="0">
                <a:solidFill>
                  <a:schemeClr val="tx1"/>
                </a:solidFill>
                <a:effectLst/>
                <a:latin typeface="+mn-lt"/>
                <a:ea typeface="+mn-ea"/>
                <a:cs typeface="+mn-cs"/>
                <a:hlinkClick r:id="rId4"/>
              </a:rPr>
              <a:t>155</a:t>
            </a:r>
            <a:r>
              <a:rPr lang="en-US" sz="1200" b="0" i="0" kern="1200" dirty="0">
                <a:solidFill>
                  <a:schemeClr val="tx1"/>
                </a:solidFill>
                <a:effectLst/>
                <a:latin typeface="+mn-lt"/>
                <a:ea typeface="+mn-ea"/>
                <a:cs typeface="+mn-cs"/>
              </a:rPr>
              <a:t>]. In addition, survival was extended. These findings suggest that inhibition of apoptosis is a possible therapeutic strategy for ALS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Growth factors</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Growth factors such as brain-derived neurotrophic factor (BDNF), ciliary neurotrophic factor (CNTF), and insulin-like growth factor (IGF-1) have been studied previously both for their possible role in the etiology in ALS and for their therapeutic potential [</a:t>
            </a:r>
            <a:r>
              <a:rPr lang="en-US" sz="1200" b="0" i="0" u="sng" kern="1200" dirty="0">
                <a:solidFill>
                  <a:schemeClr val="tx1"/>
                </a:solidFill>
                <a:effectLst/>
                <a:latin typeface="+mn-lt"/>
                <a:ea typeface="+mn-ea"/>
                <a:cs typeface="+mn-cs"/>
                <a:hlinkClick r:id="rId5"/>
              </a:rPr>
              <a:t>156-159</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6</a:t>
            </a:fld>
            <a:endParaRPr lang="en-US" dirty="0"/>
          </a:p>
        </p:txBody>
      </p:sp>
    </p:spTree>
    <p:extLst>
      <p:ext uri="{BB962C8B-B14F-4D97-AF65-F5344CB8AC3E}">
        <p14:creationId xmlns:p14="http://schemas.microsoft.com/office/powerpoint/2010/main" val="235859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Gliosis in the corticospinal tract results in the bilateral white matter changes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sometimes seen in the brain magnetic resonance imaging (MRI) of patients with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ALS.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Additional pathologic findings may include a loss of frontal or temporal cortical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neurons, particularly in ALS with frontotemporal dementia (ALS-FTD).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Intracellular inclusions in degenerating neurons and glia are frequent neuropathological findings of ALS.</a:t>
            </a:r>
          </a:p>
          <a:p>
            <a:r>
              <a:rPr lang="en-US" sz="1200" b="0" i="0" kern="1200" dirty="0">
                <a:solidFill>
                  <a:schemeClr val="tx1"/>
                </a:solidFill>
                <a:effectLst/>
                <a:latin typeface="+mn-lt"/>
                <a:ea typeface="+mn-ea"/>
                <a:cs typeface="+mn-cs"/>
              </a:rPr>
              <a:t>● Phosphorylated and </a:t>
            </a:r>
            <a:r>
              <a:rPr lang="en-US" sz="1200" b="0" i="0" kern="1200" dirty="0" err="1">
                <a:solidFill>
                  <a:schemeClr val="tx1"/>
                </a:solidFill>
                <a:effectLst/>
                <a:latin typeface="+mn-lt"/>
                <a:ea typeface="+mn-ea"/>
                <a:cs typeface="+mn-cs"/>
              </a:rPr>
              <a:t>nonphosphorylated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neurofilament</a:t>
            </a:r>
            <a:r>
              <a:rPr lang="en-US" sz="1200" b="0" i="0" kern="1200" dirty="0">
                <a:solidFill>
                  <a:schemeClr val="tx1"/>
                </a:solidFill>
                <a:effectLst/>
                <a:latin typeface="+mn-lt"/>
                <a:ea typeface="+mn-ea"/>
                <a:cs typeface="+mn-cs"/>
              </a:rPr>
              <a:t> inclusions are prominent in spinal motor neurons; these may be associated with </a:t>
            </a:r>
            <a:r>
              <a:rPr lang="en-US" sz="1200" b="0" i="0" kern="1200" dirty="0" err="1">
                <a:solidFill>
                  <a:schemeClr val="tx1"/>
                </a:solidFill>
                <a:effectLst/>
                <a:latin typeface="+mn-lt"/>
                <a:ea typeface="+mn-ea"/>
                <a:cs typeface="+mn-cs"/>
              </a:rPr>
              <a:t>immunoreactive</a:t>
            </a:r>
            <a:r>
              <a:rPr lang="en-US" sz="1200" b="0" i="0" kern="1200" dirty="0">
                <a:solidFill>
                  <a:schemeClr val="tx1"/>
                </a:solidFill>
                <a:effectLst/>
                <a:latin typeface="+mn-lt"/>
                <a:ea typeface="+mn-ea"/>
                <a:cs typeface="+mn-cs"/>
              </a:rPr>
              <a:t> SOD1, even in sporadic ALS, or with nitric oxide.</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Bunina</a:t>
            </a:r>
            <a:r>
              <a:rPr lang="en-US" sz="1200" b="0" i="0" kern="1200" dirty="0">
                <a:solidFill>
                  <a:schemeClr val="tx1"/>
                </a:solidFill>
                <a:effectLst/>
                <a:latin typeface="+mn-lt"/>
                <a:ea typeface="+mn-ea"/>
                <a:cs typeface="+mn-cs"/>
              </a:rPr>
              <a:t> bodies are unique to ALS and consist of eosinophilic aggregates that are positive for cystatin C, a cysteine protease inhibitor.</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Ubiquinated</a:t>
            </a:r>
            <a:r>
              <a:rPr lang="en-US" sz="1200" b="0" i="0" kern="1200" dirty="0">
                <a:solidFill>
                  <a:schemeClr val="tx1"/>
                </a:solidFill>
                <a:effectLst/>
                <a:latin typeface="+mn-lt"/>
                <a:ea typeface="+mn-ea"/>
                <a:cs typeface="+mn-cs"/>
              </a:rPr>
              <a:t> inclusions are seen in ALS and several other neurodegenerative disorders, including frontotemporal dementia (FTD) with ubiquitin positive/tau negative inclusions, but the ALS variety is unique in that it does not react with antibodies against </a:t>
            </a:r>
            <a:r>
              <a:rPr lang="en-US" sz="1200" b="0" i="0" kern="1200" dirty="0" err="1">
                <a:solidFill>
                  <a:schemeClr val="tx1"/>
                </a:solidFill>
                <a:effectLst/>
                <a:latin typeface="+mn-lt"/>
                <a:ea typeface="+mn-ea"/>
                <a:cs typeface="+mn-cs"/>
              </a:rPr>
              <a:t>neurofilament</a:t>
            </a:r>
            <a:r>
              <a:rPr lang="en-US" sz="1200" b="0" i="0" kern="1200" dirty="0">
                <a:solidFill>
                  <a:schemeClr val="tx1"/>
                </a:solidFill>
                <a:effectLst/>
                <a:latin typeface="+mn-lt"/>
                <a:ea typeface="+mn-ea"/>
                <a:cs typeface="+mn-cs"/>
              </a:rPr>
              <a:t> or tau. In both the familial or sporadic types of ALS-FTD, frontal and temporal lobe </a:t>
            </a:r>
            <a:r>
              <a:rPr lang="en-US" sz="1200" b="0" i="0" kern="1200" dirty="0" err="1">
                <a:solidFill>
                  <a:schemeClr val="tx1"/>
                </a:solidFill>
                <a:effectLst/>
                <a:latin typeface="+mn-lt"/>
                <a:ea typeface="+mn-ea"/>
                <a:cs typeface="+mn-cs"/>
              </a:rPr>
              <a:t>ubiquinated</a:t>
            </a:r>
            <a:r>
              <a:rPr lang="en-US" sz="1200" b="0" i="0" kern="1200" dirty="0">
                <a:solidFill>
                  <a:schemeClr val="tx1"/>
                </a:solidFill>
                <a:effectLst/>
                <a:latin typeface="+mn-lt"/>
                <a:ea typeface="+mn-ea"/>
                <a:cs typeface="+mn-cs"/>
              </a:rPr>
              <a:t> inclusions are found in cortical neurons. </a:t>
            </a:r>
          </a:p>
          <a:p>
            <a:r>
              <a:rPr lang="en-US" sz="1200" b="0" i="0" kern="1200" dirty="0">
                <a:solidFill>
                  <a:schemeClr val="tx1"/>
                </a:solidFill>
                <a:effectLst/>
                <a:latin typeface="+mn-lt"/>
                <a:ea typeface="+mn-ea"/>
                <a:cs typeface="+mn-cs"/>
              </a:rPr>
              <a:t>● TDP-43 accumulation and inclusion formation (i.e., TDP-</a:t>
            </a:r>
            <a:r>
              <a:rPr lang="en-US" sz="1200" b="0" i="0" kern="1200" dirty="0" err="1">
                <a:solidFill>
                  <a:schemeClr val="tx1"/>
                </a:solidFill>
                <a:effectLst/>
                <a:latin typeface="+mn-lt"/>
                <a:ea typeface="+mn-ea"/>
                <a:cs typeface="+mn-cs"/>
              </a:rPr>
              <a:t>proteinopathy</a:t>
            </a:r>
            <a:r>
              <a:rPr lang="en-US" sz="1200" b="0" i="0" kern="1200" dirty="0">
                <a:solidFill>
                  <a:schemeClr val="tx1"/>
                </a:solidFill>
                <a:effectLst/>
                <a:latin typeface="+mn-lt"/>
                <a:ea typeface="+mn-ea"/>
                <a:cs typeface="+mn-cs"/>
              </a:rPr>
              <a:t>) is observed in most sporadic cases of ALS. In addition, TDP-43 neuronal cytoplasmic inclusions are found in familial ALS related to mutations in a number of genes.</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Immunoreactive</a:t>
            </a:r>
            <a:r>
              <a:rPr lang="en-US" sz="1200" b="0" i="0" kern="1200" dirty="0">
                <a:solidFill>
                  <a:schemeClr val="tx1"/>
                </a:solidFill>
                <a:effectLst/>
                <a:latin typeface="+mn-lt"/>
                <a:ea typeface="+mn-ea"/>
                <a:cs typeface="+mn-cs"/>
              </a:rPr>
              <a:t> inclusions to FUS in spinal motor neurons have been detected in both sporadic and familial ALS.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 </a:t>
            </a:r>
            <a:r>
              <a:rPr lang="en-US" sz="1200" dirty="0" err="1"/>
              <a:t>Ciervo</a:t>
            </a:r>
            <a:r>
              <a:rPr lang="en-US" sz="1200" dirty="0"/>
              <a:t> Y, Ning K, Jun X, Shaw PJ, Mead RJ. Advances, challenges and future directions for stem cell therapy in amyotrophic lateral sclerosis. </a:t>
            </a:r>
            <a:r>
              <a:rPr lang="en-US" sz="1200" i="1" dirty="0" err="1"/>
              <a:t>Mol</a:t>
            </a:r>
            <a:r>
              <a:rPr lang="en-US" sz="1200" i="1" dirty="0"/>
              <a:t> </a:t>
            </a:r>
            <a:r>
              <a:rPr lang="en-US" sz="1200" i="1" dirty="0" err="1"/>
              <a:t>Neurodegener</a:t>
            </a:r>
            <a:r>
              <a:rPr lang="en-US" sz="1200" i="1" dirty="0"/>
              <a:t>. </a:t>
            </a:r>
            <a:r>
              <a:rPr lang="en-US" sz="1200" dirty="0"/>
              <a:t>2017;12(1):85.</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7</a:t>
            </a:fld>
            <a:endParaRPr lang="en-US" dirty="0"/>
          </a:p>
        </p:txBody>
      </p:sp>
    </p:spTree>
    <p:extLst>
      <p:ext uri="{BB962C8B-B14F-4D97-AF65-F5344CB8AC3E}">
        <p14:creationId xmlns:p14="http://schemas.microsoft.com/office/powerpoint/2010/main" val="372359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405F2-82C5-1042-ACA4-A3576FF908AF}" type="slidenum">
              <a:rPr lang="en-US" smtClean="0"/>
              <a:t>8</a:t>
            </a:fld>
            <a:endParaRPr lang="en-US"/>
          </a:p>
        </p:txBody>
      </p:sp>
    </p:spTree>
    <p:extLst>
      <p:ext uri="{BB962C8B-B14F-4D97-AF65-F5344CB8AC3E}">
        <p14:creationId xmlns:p14="http://schemas.microsoft.com/office/powerpoint/2010/main" val="55677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Diagnosing ALS is usually straightforward if the patient has progressive, generalized symptoms in the bulbar and limb regions. Diagnosis early in the course of the disease when the patient has symptoms limited to one or two regions (bulbar, upper limb, trunk, lower limb) may be difficult and depends on the presence of signs in other regions and supportive findings in ancillary investigations.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mean time from the onset of symptoms to confirmation of the diagnosis of ALS is 10 to 18 months.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course of ALS is not relapsing and remitting but rather progressive. Involuntary weight loss and muscle wasting unrelated to nutrition may also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sensory symptoms may occur in 20% to 30% of patients with ALS, the sensory examination is usually normal.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 note, ALS-plus</a:t>
            </a:r>
            <a:r>
              <a:rPr lang="en-US" sz="1200" baseline="0" dirty="0"/>
              <a:t> syndrome may include additional features that are typically not associated with traditional ALS, such </a:t>
            </a:r>
            <a:r>
              <a:rPr lang="en-US" sz="1200" b="0" i="0" kern="1200" dirty="0">
                <a:solidFill>
                  <a:schemeClr val="tx1"/>
                </a:solidFill>
                <a:effectLst/>
                <a:latin typeface="+mn-lt"/>
                <a:ea typeface="+mn-ea"/>
                <a:cs typeface="+mn-cs"/>
              </a:rPr>
              <a:t>as frontotemporal dementia (FTD), autonomic insufficiency, parkinsonism, </a:t>
            </a:r>
            <a:r>
              <a:rPr lang="en-US" sz="1200" b="0" i="0" kern="1200" dirty="0" err="1">
                <a:solidFill>
                  <a:schemeClr val="tx1"/>
                </a:solidFill>
                <a:effectLst/>
                <a:latin typeface="+mn-lt"/>
                <a:ea typeface="+mn-ea"/>
                <a:cs typeface="+mn-cs"/>
              </a:rPr>
              <a:t>supranuclear</a:t>
            </a:r>
            <a:r>
              <a:rPr lang="en-US" sz="1200" b="0" i="0" kern="1200" dirty="0">
                <a:solidFill>
                  <a:schemeClr val="tx1"/>
                </a:solidFill>
                <a:effectLst/>
                <a:latin typeface="+mn-lt"/>
                <a:ea typeface="+mn-ea"/>
                <a:cs typeface="+mn-cs"/>
              </a:rPr>
              <a:t> gaze paresis, and/or sensory loss.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no single investigation is specific for ALS, and there is no sensitive and specific disease biomarker, diagnosis is based on symptoms, clinical examination findings, and the results of electrodiagnostic, neuroimaging, and laboratory studies. </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Electrodiagnostic</a:t>
            </a:r>
            <a:r>
              <a:rPr lang="en-US" sz="1200" b="0" i="0" kern="1200" dirty="0">
                <a:solidFill>
                  <a:schemeClr val="tx1"/>
                </a:solidFill>
                <a:effectLst/>
                <a:latin typeface="+mn-lt"/>
                <a:ea typeface="+mn-ea"/>
                <a:cs typeface="+mn-cs"/>
              </a:rPr>
              <a:t> testing with nerve conduction studies and electromyography (EMG) is recommended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all patients with suspected ALS. Sensory and motor nerve conduction studies are most often normal in ALS, although compound muscle action potential (CMAP) amplitudes may be reduced in severely atrophic and </a:t>
            </a:r>
            <a:r>
              <a:rPr lang="en-US" sz="1200" b="0" i="0" kern="1200" dirty="0" err="1">
                <a:solidFill>
                  <a:schemeClr val="tx1"/>
                </a:solidFill>
                <a:effectLst/>
                <a:latin typeface="+mn-lt"/>
                <a:ea typeface="+mn-ea"/>
                <a:cs typeface="+mn-cs"/>
              </a:rPr>
              <a:t>denervated</a:t>
            </a:r>
            <a:r>
              <a:rPr lang="en-US" sz="1200" b="0" i="0" kern="1200" dirty="0">
                <a:solidFill>
                  <a:schemeClr val="tx1"/>
                </a:solidFill>
                <a:effectLst/>
                <a:latin typeface="+mn-lt"/>
                <a:ea typeface="+mn-ea"/>
                <a:cs typeface="+mn-cs"/>
              </a:rPr>
              <a:t> muscles. EMG typically reveals combined features of acute and chronic denervation in ALS.</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Andersen PM, Abrahams S, </a:t>
            </a:r>
            <a:r>
              <a:rPr lang="en-US" dirty="0" err="1">
                <a:effectLst/>
              </a:rPr>
              <a:t>Borasio</a:t>
            </a:r>
            <a:r>
              <a:rPr lang="en-US" dirty="0">
                <a:effectLst/>
              </a:rPr>
              <a:t> GD, et al. EFNS guidelines on the Clinical Management of Amyotrophic Lateral Sclerosis (MALS) - revised report of an EFNS task force. </a:t>
            </a:r>
            <a:r>
              <a:rPr lang="en-US" i="1" dirty="0">
                <a:effectLst/>
              </a:rPr>
              <a:t>Eur J Neurol</a:t>
            </a:r>
            <a:r>
              <a:rPr lang="en-US" dirty="0">
                <a:effectLst/>
              </a:rPr>
              <a:t>. 2012;19(3):360-375. doi:10.1111/j.1468-1331.2011.03501.x</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9</a:t>
            </a:fld>
            <a:endParaRPr lang="en-US" dirty="0"/>
          </a:p>
        </p:txBody>
      </p:sp>
    </p:spTree>
    <p:extLst>
      <p:ext uri="{BB962C8B-B14F-4D97-AF65-F5344CB8AC3E}">
        <p14:creationId xmlns:p14="http://schemas.microsoft.com/office/powerpoint/2010/main" val="100308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baseline="0" dirty="0"/>
              <a:t>Testing to help confirm 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Electro</a:t>
            </a:r>
            <a:r>
              <a:rPr lang="en-US" sz="1200" baseline="0" dirty="0"/>
              <a:t>diagnostic testing — </a:t>
            </a:r>
            <a:r>
              <a:rPr lang="en-US" sz="1200" dirty="0"/>
              <a:t>Sensory and motor nerve conduction studies are most often normal in ALS, although compound muscle action potential (CMAP) amplitudes may be reduced in severely atrophic and denervated muscles. EMG typically reveals combined features of acute and chronic denervation in 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To rule</a:t>
            </a:r>
            <a:r>
              <a:rPr lang="en-US" sz="1200" b="0" i="0" u="sng" kern="1200" baseline="0" dirty="0">
                <a:solidFill>
                  <a:schemeClr val="tx1"/>
                </a:solidFill>
                <a:effectLst/>
                <a:latin typeface="+mn-lt"/>
                <a:ea typeface="+mn-ea"/>
                <a:cs typeface="+mn-cs"/>
              </a:rPr>
              <a:t> out other diagnoses: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Neuroimaging </a:t>
            </a:r>
            <a:r>
              <a:rPr lang="en-US" sz="1200" baseline="0" dirty="0"/>
              <a:t>—</a:t>
            </a:r>
            <a:r>
              <a:rPr lang="en-US" sz="1200" b="0" i="0" kern="1200" baseline="0" dirty="0">
                <a:solidFill>
                  <a:schemeClr val="tx1"/>
                </a:solidFill>
                <a:effectLst/>
                <a:latin typeface="+mn-lt"/>
                <a:ea typeface="+mn-ea"/>
                <a:cs typeface="+mn-cs"/>
              </a:rPr>
              <a:t> </a:t>
            </a:r>
            <a:r>
              <a:rPr lang="en-US" sz="1200" dirty="0"/>
              <a:t>In the absence of a contraindication, magnetic resonance imaging (MRI) evaluation in all segments rostral to the clinical findings is recommended; this includes the brain, cervical spine, and thoracic spine when upper motor neuron findings are in the legs. Conventional MRI is usually normal in 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Laboratory Testing </a:t>
            </a:r>
            <a:r>
              <a:rPr lang="en-US" sz="1200" baseline="0" dirty="0"/>
              <a:t>—</a:t>
            </a:r>
            <a:r>
              <a:rPr lang="en-US" sz="1200" b="0" i="0" kern="1200" dirty="0">
                <a:solidFill>
                  <a:schemeClr val="tx1"/>
                </a:solidFill>
                <a:effectLst/>
                <a:latin typeface="+mn-lt"/>
                <a:ea typeface="+mn-ea"/>
                <a:cs typeface="+mn-cs"/>
              </a:rPr>
              <a:t> </a:t>
            </a:r>
            <a:r>
              <a:rPr lang="en-US" sz="1200" dirty="0"/>
              <a:t>Lumbar puncture for cerebrospinal fluid (CSF) analysis is useful if there is clinical suspicion for the diagnosis of chronic inflammatory demyelinating polyneuropathy, Lyme disease, HIV infection, or lymphoma, or if there is a rapidly progressive isolated lower motor neuron syndrome.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Great care should be taken to rule out diseases that can masquerade as ALS. </a:t>
            </a:r>
            <a:r>
              <a:rPr lang="en-US" sz="1200" b="0" i="0" kern="1200" dirty="0">
                <a:solidFill>
                  <a:schemeClr val="tx1"/>
                </a:solidFill>
                <a:effectLst/>
                <a:latin typeface="+mn-lt"/>
                <a:ea typeface="+mn-ea"/>
                <a:cs typeface="+mn-cs"/>
              </a:rPr>
              <a:t>It is of particular importance to exclude multifocal motor neuropathy (MMN), cervical </a:t>
            </a:r>
            <a:r>
              <a:rPr lang="en-US" sz="1200" b="0" i="0" kern="1200" dirty="0" err="1">
                <a:solidFill>
                  <a:schemeClr val="tx1"/>
                </a:solidFill>
                <a:effectLst/>
                <a:latin typeface="+mn-lt"/>
                <a:ea typeface="+mn-ea"/>
                <a:cs typeface="+mn-cs"/>
              </a:rPr>
              <a:t>radiculomyelopathy</a:t>
            </a:r>
            <a:r>
              <a:rPr lang="en-US" sz="1200" b="0" i="0" kern="1200" dirty="0">
                <a:solidFill>
                  <a:schemeClr val="tx1"/>
                </a:solidFill>
                <a:effectLst/>
                <a:latin typeface="+mn-lt"/>
                <a:ea typeface="+mn-ea"/>
                <a:cs typeface="+mn-cs"/>
              </a:rPr>
              <a:t>, benign </a:t>
            </a:r>
            <a:r>
              <a:rPr lang="en-US" sz="1200" b="0" i="0" kern="1200" dirty="0" err="1">
                <a:solidFill>
                  <a:schemeClr val="tx1"/>
                </a:solidFill>
                <a:effectLst/>
                <a:latin typeface="+mn-lt"/>
                <a:ea typeface="+mn-ea"/>
                <a:cs typeface="+mn-cs"/>
              </a:rPr>
              <a:t>fasciculations</a:t>
            </a:r>
            <a:r>
              <a:rPr lang="en-US" sz="1200" b="0" i="0" kern="1200" dirty="0">
                <a:solidFill>
                  <a:schemeClr val="tx1"/>
                </a:solidFill>
                <a:effectLst/>
                <a:latin typeface="+mn-lt"/>
                <a:ea typeface="+mn-ea"/>
                <a:cs typeface="+mn-cs"/>
              </a:rPr>
              <a:t>, inflammatory myopathy, post-polio syndrome, </a:t>
            </a:r>
            <a:r>
              <a:rPr lang="en-US" sz="1200" b="0" i="0" kern="1200" dirty="0" err="1">
                <a:solidFill>
                  <a:schemeClr val="tx1"/>
                </a:solidFill>
                <a:effectLst/>
                <a:latin typeface="+mn-lt"/>
                <a:ea typeface="+mn-ea"/>
                <a:cs typeface="+mn-cs"/>
              </a:rPr>
              <a:t>monomelic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amyotrophy</a:t>
            </a:r>
            <a:r>
              <a:rPr lang="en-US" sz="1200" b="0" i="0" kern="1200" dirty="0">
                <a:solidFill>
                  <a:schemeClr val="tx1"/>
                </a:solidFill>
                <a:effectLst/>
                <a:latin typeface="+mn-lt"/>
                <a:ea typeface="+mn-ea"/>
                <a:cs typeface="+mn-cs"/>
              </a:rPr>
              <a:t>, myasthenia gravis, and other forms of motor neuron disease in patients with suspected ALS.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References</a:t>
            </a:r>
          </a:p>
          <a:p>
            <a:pPr marL="228600" indent="-228600">
              <a:buClrTx/>
              <a:buFont typeface="+mj-lt"/>
              <a:buAutoNum type="arabicPeriod"/>
            </a:pPr>
            <a:r>
              <a:rPr lang="en-US" sz="1200" dirty="0"/>
              <a:t>Brooks BR. El Escorial World Federation of Neurology criteria for the diagnosis of amyotrophic lateral sclerosis. Subcommittee on Motor Neuron Diseases/Amyotrophic Lateral Sclerosis of the World Federation of Neurology Research Group on Neuromuscular Diseases and the El Escorial "Clinical limits of amyotrophic lateral sclerosis" workshop contributors. </a:t>
            </a:r>
            <a:r>
              <a:rPr lang="en-US" sz="1200" i="1" dirty="0"/>
              <a:t>J </a:t>
            </a:r>
            <a:r>
              <a:rPr lang="en-US" sz="1200" i="1" dirty="0" err="1"/>
              <a:t>Neurol</a:t>
            </a:r>
            <a:r>
              <a:rPr lang="en-US" sz="1200" i="1" dirty="0"/>
              <a:t> Sci. </a:t>
            </a:r>
            <a:r>
              <a:rPr lang="en-US" sz="1200" dirty="0"/>
              <a:t>1994;124 Suppl:96-107.</a:t>
            </a:r>
          </a:p>
          <a:p>
            <a:pPr marL="228600" indent="-228600">
              <a:buClrTx/>
              <a:buFont typeface="+mj-lt"/>
              <a:buAutoNum type="arabicPeriod"/>
            </a:pPr>
            <a:r>
              <a:rPr lang="en-US" sz="1200" dirty="0"/>
              <a:t>Brooks BR, Miller RG, Swash M, </a:t>
            </a:r>
            <a:r>
              <a:rPr lang="en-US" sz="1200" dirty="0" err="1"/>
              <a:t>Munsat</a:t>
            </a:r>
            <a:r>
              <a:rPr lang="en-US" sz="1200" dirty="0"/>
              <a:t> TL, World Federation of Neurology Research Group on Motor Neuron D. El Escorial revisited: revised criteria for the diagnosis of amyotrophic lateral sclerosis. </a:t>
            </a:r>
            <a:r>
              <a:rPr lang="en-US" sz="1200" i="1" dirty="0" err="1"/>
              <a:t>Amyotroph</a:t>
            </a:r>
            <a:r>
              <a:rPr lang="en-US" sz="1200" i="1" dirty="0"/>
              <a:t> Lateral </a:t>
            </a:r>
            <a:r>
              <a:rPr lang="en-US" sz="1200" i="1" dirty="0" err="1"/>
              <a:t>Scler</a:t>
            </a:r>
            <a:r>
              <a:rPr lang="en-US" sz="1200" i="1" dirty="0"/>
              <a:t> Other Motor Neuron </a:t>
            </a:r>
            <a:r>
              <a:rPr lang="en-US" sz="1200" i="1" dirty="0" err="1"/>
              <a:t>Disord</a:t>
            </a:r>
            <a:r>
              <a:rPr lang="en-US" sz="1200" i="1" dirty="0"/>
              <a:t>. </a:t>
            </a:r>
            <a:r>
              <a:rPr lang="en-US" sz="1200" dirty="0"/>
              <a:t>2000;1(5):293-299.</a:t>
            </a:r>
          </a:p>
          <a:p>
            <a:pPr marL="228600" indent="-228600">
              <a:buClrTx/>
              <a:buFont typeface="+mj-lt"/>
              <a:buAutoNum type="arabicPeriod"/>
            </a:pPr>
            <a:r>
              <a:rPr lang="en-US" sz="1200" dirty="0"/>
              <a:t>de Carvalho M, </a:t>
            </a:r>
            <a:r>
              <a:rPr lang="en-US" sz="1200" dirty="0" err="1"/>
              <a:t>Dengler</a:t>
            </a:r>
            <a:r>
              <a:rPr lang="en-US" sz="1200" dirty="0"/>
              <a:t> R, Eisen A, et al. Electrodiagnostic criteria for diagnosis of ALS. </a:t>
            </a:r>
            <a:r>
              <a:rPr lang="en-US" sz="1200" i="1" dirty="0" err="1"/>
              <a:t>Clin</a:t>
            </a:r>
            <a:r>
              <a:rPr lang="en-US" sz="1200" i="1" dirty="0"/>
              <a:t> </a:t>
            </a:r>
            <a:r>
              <a:rPr lang="en-US" sz="1200" i="1" dirty="0" err="1"/>
              <a:t>Neurophysiol</a:t>
            </a:r>
            <a:r>
              <a:rPr lang="en-US" sz="1200" i="1" dirty="0"/>
              <a:t>. </a:t>
            </a:r>
            <a:r>
              <a:rPr lang="en-US" sz="1200" dirty="0"/>
              <a:t>2008;119(3):497-503.</a:t>
            </a:r>
          </a:p>
          <a:p>
            <a:pPr marL="228600" indent="-228600">
              <a:buClrTx/>
              <a:buFont typeface="+mj-lt"/>
              <a:buAutoNum type="arabicPeriod"/>
            </a:pPr>
            <a:r>
              <a:rPr lang="en-US" dirty="0">
                <a:effectLst/>
              </a:rPr>
              <a:t>Andersen PM, Abrahams S, </a:t>
            </a:r>
            <a:r>
              <a:rPr lang="en-US" dirty="0" err="1">
                <a:effectLst/>
              </a:rPr>
              <a:t>Borasio</a:t>
            </a:r>
            <a:r>
              <a:rPr lang="en-US" dirty="0">
                <a:effectLst/>
              </a:rPr>
              <a:t> GD, et al. EFNS guidelines on the Clinical Management of Amyotrophic Lateral Sclerosis (MALS) - revised report of an EFNS task force. </a:t>
            </a:r>
            <a:r>
              <a:rPr lang="en-US" i="1" dirty="0">
                <a:effectLst/>
              </a:rPr>
              <a:t>Eur J Neurol</a:t>
            </a:r>
            <a:r>
              <a:rPr lang="en-US" dirty="0">
                <a:effectLst/>
              </a:rPr>
              <a:t>. 2012;19(3):360-375. doi:10.1111/j.1468-1331.2011.03501.x</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10</a:t>
            </a:fld>
            <a:endParaRPr lang="en-US" dirty="0"/>
          </a:p>
        </p:txBody>
      </p:sp>
    </p:spTree>
    <p:extLst>
      <p:ext uri="{BB962C8B-B14F-4D97-AF65-F5344CB8AC3E}">
        <p14:creationId xmlns:p14="http://schemas.microsoft.com/office/powerpoint/2010/main" val="439842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9" name="Picture 18" descr="Grand Rounds_Cover.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64268" cy="6858000"/>
          </a:xfrm>
          <a:prstGeom prst="rect">
            <a:avLst/>
          </a:prstGeom>
        </p:spPr>
      </p:pic>
      <p:sp>
        <p:nvSpPr>
          <p:cNvPr id="2" name="Title 1"/>
          <p:cNvSpPr>
            <a:spLocks noGrp="1"/>
          </p:cNvSpPr>
          <p:nvPr>
            <p:ph type="ctrTitle"/>
          </p:nvPr>
        </p:nvSpPr>
        <p:spPr>
          <a:xfrm>
            <a:off x="838200" y="2590800"/>
            <a:ext cx="10363200" cy="1470025"/>
          </a:xfrm>
          <a:ln>
            <a:noFill/>
          </a:ln>
        </p:spPr>
        <p:txBody>
          <a:bodyPr/>
          <a:lstStyle>
            <a:lvl1pPr>
              <a:defRPr>
                <a:solidFill>
                  <a:srgbClr val="FFFFFF"/>
                </a:solidFill>
                <a:latin typeface="Arial Rounded MT Bold"/>
                <a:cs typeface="Arial Rounded MT Bold"/>
              </a:defRPr>
            </a:lvl1pPr>
          </a:lstStyle>
          <a:p>
            <a:r>
              <a:rPr lang="en-US" dirty="0"/>
              <a:t>Click to edit Master title style</a:t>
            </a:r>
          </a:p>
        </p:txBody>
      </p:sp>
      <p:sp>
        <p:nvSpPr>
          <p:cNvPr id="3" name="Subtitle 2"/>
          <p:cNvSpPr>
            <a:spLocks noGrp="1"/>
          </p:cNvSpPr>
          <p:nvPr>
            <p:ph type="subTitle" idx="1" hasCustomPrompt="1"/>
          </p:nvPr>
        </p:nvSpPr>
        <p:spPr>
          <a:xfrm>
            <a:off x="4550720" y="5114800"/>
            <a:ext cx="2971800" cy="533400"/>
          </a:xfrm>
        </p:spPr>
        <p:txBody>
          <a:bodyPr>
            <a:normAutofit/>
          </a:bodyPr>
          <a:lstStyle>
            <a:lvl1pPr marL="0" indent="0" algn="ctr">
              <a:buNone/>
              <a:defRPr sz="1800">
                <a:solidFill>
                  <a:srgbClr val="FFFFFF"/>
                </a:solidFill>
                <a:latin typeface="Arial Rounded MT Bold"/>
                <a:cs typeface="Arial Rounded MT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Month, Day 2019</a:t>
            </a:r>
          </a:p>
        </p:txBody>
      </p:sp>
      <p:pic>
        <p:nvPicPr>
          <p:cNvPr id="8" name="Picture 7"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3877" y="268700"/>
            <a:ext cx="3156123" cy="798100"/>
          </a:xfrm>
          <a:prstGeom prst="rect">
            <a:avLst/>
          </a:prstGeom>
        </p:spPr>
      </p:pic>
      <p:sp>
        <p:nvSpPr>
          <p:cNvPr id="9" name="Rectangle 8"/>
          <p:cNvSpPr/>
          <p:nvPr userDrawn="1"/>
        </p:nvSpPr>
        <p:spPr>
          <a:xfrm>
            <a:off x="5676900" y="4846319"/>
            <a:ext cx="6858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3238500" y="6210300"/>
            <a:ext cx="5562600" cy="381000"/>
          </a:xfrm>
        </p:spPr>
        <p:txBody>
          <a:bodyPr anchor="t" anchorCtr="0">
            <a:normAutofit/>
          </a:bodyPr>
          <a:lstStyle>
            <a:lvl1pPr marL="0" indent="0" algn="ctr">
              <a:buFontTx/>
              <a:buNone/>
              <a:defRPr sz="1600">
                <a:ln>
                  <a:noFill/>
                </a:ln>
                <a:solidFill>
                  <a:schemeClr val="tx1">
                    <a:lumMod val="65000"/>
                    <a:lumOff val="35000"/>
                  </a:schemeClr>
                </a:solidFill>
              </a:defRPr>
            </a:lvl1pPr>
          </a:lstStyle>
          <a:p>
            <a:pPr algn="ctr"/>
            <a:r>
              <a:rPr lang="en-US" dirty="0">
                <a:solidFill>
                  <a:schemeClr val="tx1">
                    <a:lumMod val="65000"/>
                    <a:lumOff val="35000"/>
                  </a:schemeClr>
                </a:solidFill>
                <a:latin typeface="Arial Rounded MT Bold"/>
                <a:cs typeface="Arial Rounded MT Bold"/>
              </a:rPr>
              <a:t>Transforming Lives Through Science and Care.</a:t>
            </a:r>
          </a:p>
        </p:txBody>
      </p:sp>
    </p:spTree>
    <p:extLst>
      <p:ext uri="{BB962C8B-B14F-4D97-AF65-F5344CB8AC3E}">
        <p14:creationId xmlns:p14="http://schemas.microsoft.com/office/powerpoint/2010/main" val="184443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mper 4">
    <p:spTree>
      <p:nvGrpSpPr>
        <p:cNvPr id="1" name=""/>
        <p:cNvGrpSpPr/>
        <p:nvPr/>
      </p:nvGrpSpPr>
      <p:grpSpPr>
        <a:xfrm>
          <a:off x="0" y="0"/>
          <a:ext cx="0" cy="0"/>
          <a:chOff x="0" y="0"/>
          <a:chExt cx="0" cy="0"/>
        </a:xfrm>
      </p:grpSpPr>
      <p:pic>
        <p:nvPicPr>
          <p:cNvPr id="4" name="Picture 3" descr="Grand Rounds.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6" name="Picture 5">
            <a:extLst>
              <a:ext uri="{FF2B5EF4-FFF2-40B4-BE49-F238E27FC236}">
                <a16:creationId xmlns:a16="http://schemas.microsoft.com/office/drawing/2014/main" id="{9539BAE3-33FB-6B49-8005-58F2EA4D6573}"/>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a:stretch/>
        </p:blipFill>
        <p:spPr>
          <a:xfrm>
            <a:off x="7234896" y="176773"/>
            <a:ext cx="1654229" cy="831741"/>
          </a:xfrm>
          <a:prstGeom prst="rect">
            <a:avLst/>
          </a:prstGeom>
        </p:spPr>
      </p:pic>
    </p:spTree>
    <p:extLst>
      <p:ext uri="{BB962C8B-B14F-4D97-AF65-F5344CB8AC3E}">
        <p14:creationId xmlns:p14="http://schemas.microsoft.com/office/powerpoint/2010/main" val="289761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mper 5">
    <p:spTree>
      <p:nvGrpSpPr>
        <p:cNvPr id="1" name=""/>
        <p:cNvGrpSpPr/>
        <p:nvPr/>
      </p:nvGrpSpPr>
      <p:grpSpPr>
        <a:xfrm>
          <a:off x="0" y="0"/>
          <a:ext cx="0" cy="0"/>
          <a:chOff x="0" y="0"/>
          <a:chExt cx="0" cy="0"/>
        </a:xfrm>
      </p:grpSpPr>
      <p:pic>
        <p:nvPicPr>
          <p:cNvPr id="2" name="Picture 1" descr="Grand Rounds_Bumper 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6" name="Picture 5">
            <a:extLst>
              <a:ext uri="{FF2B5EF4-FFF2-40B4-BE49-F238E27FC236}">
                <a16:creationId xmlns:a16="http://schemas.microsoft.com/office/drawing/2014/main" id="{C4EFAF3C-3D0B-8344-BBF6-35A326AAC2DB}"/>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a:stretch/>
        </p:blipFill>
        <p:spPr>
          <a:xfrm>
            <a:off x="4948896" y="5297413"/>
            <a:ext cx="1654229" cy="831741"/>
          </a:xfrm>
          <a:prstGeom prst="rect">
            <a:avLst/>
          </a:prstGeom>
        </p:spPr>
      </p:pic>
    </p:spTree>
    <p:extLst>
      <p:ext uri="{BB962C8B-B14F-4D97-AF65-F5344CB8AC3E}">
        <p14:creationId xmlns:p14="http://schemas.microsoft.com/office/powerpoint/2010/main" val="308614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4" name="Picture 3" descr="Grand Rounds_Quo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7" name="Text Placeholder 6"/>
          <p:cNvSpPr>
            <a:spLocks noGrp="1"/>
          </p:cNvSpPr>
          <p:nvPr>
            <p:ph type="body" sz="quarter" idx="10"/>
          </p:nvPr>
        </p:nvSpPr>
        <p:spPr>
          <a:xfrm>
            <a:off x="2190750" y="1026610"/>
            <a:ext cx="7658100" cy="3743325"/>
          </a:xfrm>
        </p:spPr>
        <p:txBody>
          <a:bodyPr>
            <a:normAutofit/>
          </a:bodyPr>
          <a:lstStyle>
            <a:lvl1pPr marL="0" indent="0">
              <a:buNone/>
              <a:defRPr sz="2400">
                <a:solidFill>
                  <a:schemeClr val="bg1"/>
                </a:solidFill>
                <a:latin typeface="Arial"/>
                <a:cs typeface="Arial"/>
              </a:defRPr>
            </a:lvl1pPr>
          </a:lstStyle>
          <a:p>
            <a:pPr lvl="0"/>
            <a:r>
              <a:rPr lang="en-US" dirty="0"/>
              <a:t>Click to edit Master text style</a:t>
            </a:r>
          </a:p>
        </p:txBody>
      </p:sp>
      <p:sp>
        <p:nvSpPr>
          <p:cNvPr id="10" name="Text Placeholder 9"/>
          <p:cNvSpPr>
            <a:spLocks noGrp="1"/>
          </p:cNvSpPr>
          <p:nvPr>
            <p:ph type="body" sz="quarter" idx="11"/>
          </p:nvPr>
        </p:nvSpPr>
        <p:spPr>
          <a:xfrm>
            <a:off x="7581900" y="4624388"/>
            <a:ext cx="3355975" cy="711200"/>
          </a:xfrm>
        </p:spPr>
        <p:txBody>
          <a:bodyPr>
            <a:noAutofit/>
          </a:bodyPr>
          <a:lstStyle>
            <a:lvl1pPr marL="0" indent="0">
              <a:buNone/>
              <a:defRPr sz="1400">
                <a:solidFill>
                  <a:srgbClr val="FFFFFF"/>
                </a:solidFill>
                <a:latin typeface="Arial"/>
                <a:cs typeface="Arial"/>
              </a:defRPr>
            </a:lvl1pPr>
            <a:lvl2pPr>
              <a:defRPr sz="1400">
                <a:solidFill>
                  <a:srgbClr val="FFFFFF"/>
                </a:solidFill>
                <a:latin typeface="Arial"/>
                <a:cs typeface="Arial"/>
              </a:defRPr>
            </a:lvl2pPr>
            <a:lvl3pPr>
              <a:defRPr sz="1400">
                <a:solidFill>
                  <a:srgbClr val="FFFFFF"/>
                </a:solidFill>
                <a:latin typeface="Arial"/>
                <a:cs typeface="Arial"/>
              </a:defRPr>
            </a:lvl3pPr>
            <a:lvl4pPr>
              <a:defRPr sz="1400">
                <a:solidFill>
                  <a:srgbClr val="FFFFFF"/>
                </a:solidFill>
                <a:latin typeface="Arial"/>
                <a:cs typeface="Arial"/>
              </a:defRPr>
            </a:lvl4pPr>
            <a:lvl5pPr>
              <a:defRPr sz="1400">
                <a:solidFill>
                  <a:srgbClr val="FFFFFF"/>
                </a:solidFill>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166297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3" name="Picture 2" descr="Summary.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37151" cy="6871018"/>
          </a:xfrm>
          <a:prstGeom prst="rect">
            <a:avLst/>
          </a:prstGeom>
        </p:spPr>
      </p:pic>
      <p:sp>
        <p:nvSpPr>
          <p:cNvPr id="2" name="Title 1"/>
          <p:cNvSpPr>
            <a:spLocks noGrp="1"/>
          </p:cNvSpPr>
          <p:nvPr>
            <p:ph type="title" hasCustomPrompt="1"/>
          </p:nvPr>
        </p:nvSpPr>
        <p:spPr>
          <a:xfrm>
            <a:off x="4689679" y="447723"/>
            <a:ext cx="5598357" cy="888574"/>
          </a:xfrm>
        </p:spPr>
        <p:txBody>
          <a:bodyPr>
            <a:normAutofit/>
          </a:bodyPr>
          <a:lstStyle>
            <a:lvl1pPr algn="l">
              <a:defRPr sz="2800">
                <a:solidFill>
                  <a:schemeClr val="tx1">
                    <a:lumMod val="65000"/>
                    <a:lumOff val="35000"/>
                  </a:schemeClr>
                </a:solidFill>
                <a:latin typeface="Arial Rounded MT Bold"/>
                <a:cs typeface="Arial Rounded MT Bold"/>
              </a:defRPr>
            </a:lvl1pPr>
          </a:lstStyle>
          <a:p>
            <a:r>
              <a:rPr lang="en-US" dirty="0"/>
              <a:t>Summary</a:t>
            </a:r>
          </a:p>
        </p:txBody>
      </p:sp>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7" name="Text Placeholder 6"/>
          <p:cNvSpPr>
            <a:spLocks noGrp="1"/>
          </p:cNvSpPr>
          <p:nvPr>
            <p:ph type="body" sz="quarter" idx="10"/>
          </p:nvPr>
        </p:nvSpPr>
        <p:spPr>
          <a:xfrm>
            <a:off x="4692498" y="1961331"/>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pic>
        <p:nvPicPr>
          <p:cNvPr id="6" name="Picture 5" descr="Grand Rounds Icons-07.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77385" y="435955"/>
            <a:ext cx="761396" cy="928773"/>
          </a:xfrm>
          <a:prstGeom prst="rect">
            <a:avLst/>
          </a:prstGeom>
        </p:spPr>
      </p:pic>
      <p:sp>
        <p:nvSpPr>
          <p:cNvPr id="10" name="Text Placeholder 6"/>
          <p:cNvSpPr>
            <a:spLocks noGrp="1"/>
          </p:cNvSpPr>
          <p:nvPr>
            <p:ph type="body" sz="quarter" idx="11"/>
          </p:nvPr>
        </p:nvSpPr>
        <p:spPr>
          <a:xfrm>
            <a:off x="4692498" y="3171264"/>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sp>
        <p:nvSpPr>
          <p:cNvPr id="11" name="Text Placeholder 6"/>
          <p:cNvSpPr>
            <a:spLocks noGrp="1"/>
          </p:cNvSpPr>
          <p:nvPr>
            <p:ph type="body" sz="quarter" idx="12"/>
          </p:nvPr>
        </p:nvSpPr>
        <p:spPr>
          <a:xfrm>
            <a:off x="4692498" y="4381197"/>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sp>
        <p:nvSpPr>
          <p:cNvPr id="12" name="Text Placeholder 6"/>
          <p:cNvSpPr>
            <a:spLocks noGrp="1"/>
          </p:cNvSpPr>
          <p:nvPr>
            <p:ph type="body" sz="quarter" idx="13"/>
          </p:nvPr>
        </p:nvSpPr>
        <p:spPr>
          <a:xfrm>
            <a:off x="4692498" y="5591131"/>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153248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Thank You.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hasCustomPrompt="1"/>
          </p:nvPr>
        </p:nvSpPr>
        <p:spPr>
          <a:xfrm>
            <a:off x="3220621" y="2352657"/>
            <a:ext cx="5598357" cy="888574"/>
          </a:xfrm>
        </p:spPr>
        <p:txBody>
          <a:bodyPr>
            <a:normAutofit/>
          </a:bodyPr>
          <a:lstStyle>
            <a:lvl1pPr algn="ctr">
              <a:defRPr sz="4400">
                <a:solidFill>
                  <a:schemeClr val="bg1"/>
                </a:solidFill>
                <a:latin typeface="Arial Rounded MT Bold"/>
                <a:cs typeface="Arial Rounded MT Bold"/>
              </a:defRPr>
            </a:lvl1pPr>
          </a:lstStyle>
          <a:p>
            <a:r>
              <a:rPr lang="en-US" dirty="0"/>
              <a:t>Thank You</a:t>
            </a:r>
          </a:p>
        </p:txBody>
      </p:sp>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7" name="Text Placeholder 6"/>
          <p:cNvSpPr>
            <a:spLocks noGrp="1"/>
          </p:cNvSpPr>
          <p:nvPr>
            <p:ph type="body" sz="quarter" idx="10"/>
          </p:nvPr>
        </p:nvSpPr>
        <p:spPr>
          <a:xfrm>
            <a:off x="2749550" y="4302221"/>
            <a:ext cx="6540500" cy="1119188"/>
          </a:xfrm>
        </p:spPr>
        <p:txBody>
          <a:bodyPr>
            <a:noAutofit/>
          </a:bodyPr>
          <a:lstStyle>
            <a:lvl1pPr marL="0" indent="0" algn="ctr">
              <a:buNone/>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327208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90BE49-3FCD-9347-A55B-747EE2FEA12C}"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705260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buClr>
                <a:srgbClr val="5BD8C2"/>
              </a:buClr>
              <a:defRPr sz="2800"/>
            </a:lvl1pPr>
            <a:lvl2pPr>
              <a:buClr>
                <a:srgbClr val="5BD8C2"/>
              </a:buClr>
              <a:defRPr sz="2400"/>
            </a:lvl2pPr>
            <a:lvl3pPr>
              <a:buClr>
                <a:srgbClr val="5BD8C2"/>
              </a:buClr>
              <a:defRPr sz="2000"/>
            </a:lvl3pPr>
            <a:lvl4pPr>
              <a:buClr>
                <a:srgbClr val="5BD8C2"/>
              </a:buClr>
              <a:defRPr sz="1800"/>
            </a:lvl4pPr>
            <a:lvl5pPr>
              <a:buClr>
                <a:srgbClr val="5BD8C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00200"/>
            <a:ext cx="5410200" cy="4525963"/>
          </a:xfrm>
        </p:spPr>
        <p:txBody>
          <a:bodyPr/>
          <a:lstStyle>
            <a:lvl1pPr>
              <a:buClr>
                <a:srgbClr val="5BD8C2"/>
              </a:buClr>
              <a:defRPr sz="2800"/>
            </a:lvl1pPr>
            <a:lvl2pPr>
              <a:buClr>
                <a:srgbClr val="5BD8C2"/>
              </a:buClr>
              <a:defRPr sz="2400"/>
            </a:lvl2pPr>
            <a:lvl3pPr>
              <a:buClr>
                <a:srgbClr val="5BD8C2"/>
              </a:buClr>
              <a:defRPr sz="2000"/>
            </a:lvl3pPr>
            <a:lvl4pPr>
              <a:buClr>
                <a:srgbClr val="5BD8C2"/>
              </a:buClr>
              <a:defRPr sz="1800"/>
            </a:lvl4pPr>
            <a:lvl5pPr>
              <a:buClr>
                <a:srgbClr val="5BD8C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D90BE49-3FCD-9347-A55B-747EE2FEA12C}"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1057817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buClr>
                <a:srgbClr val="5BD8C2"/>
              </a:buClr>
              <a:defRPr sz="2400"/>
            </a:lvl1pPr>
            <a:lvl2pPr>
              <a:buClr>
                <a:srgbClr val="5BD8C2"/>
              </a:buClr>
              <a:defRPr sz="2000"/>
            </a:lvl2pPr>
            <a:lvl3pPr>
              <a:buClr>
                <a:srgbClr val="5BD8C2"/>
              </a:buClr>
              <a:defRPr sz="1800"/>
            </a:lvl3pPr>
            <a:lvl4pPr>
              <a:buClr>
                <a:srgbClr val="5BD8C2"/>
              </a:buClr>
              <a:defRPr sz="1600"/>
            </a:lvl4pPr>
            <a:lvl5pPr>
              <a:buClr>
                <a:srgbClr val="5BD8C2"/>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buClr>
                <a:srgbClr val="5BD8C2"/>
              </a:buClr>
              <a:defRPr sz="2400"/>
            </a:lvl1pPr>
            <a:lvl2pPr>
              <a:buClr>
                <a:srgbClr val="5BD8C2"/>
              </a:buClr>
              <a:defRPr sz="2000"/>
            </a:lvl2pPr>
            <a:lvl3pPr>
              <a:buClr>
                <a:srgbClr val="5BD8C2"/>
              </a:buClr>
              <a:defRPr sz="1800"/>
            </a:lvl3pPr>
            <a:lvl4pPr>
              <a:buClr>
                <a:srgbClr val="5BD8C2"/>
              </a:buClr>
              <a:defRPr sz="1600"/>
            </a:lvl4pPr>
            <a:lvl5pPr>
              <a:buClr>
                <a:srgbClr val="5BD8C2"/>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D90BE49-3FCD-9347-A55B-747EE2FEA12C}"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1761156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90BE49-3FCD-9347-A55B-747EE2FEA12C}"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95724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0BE49-3FCD-9347-A55B-747EE2FEA12C}"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103780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pic>
        <p:nvPicPr>
          <p:cNvPr id="13" name="Picture 12" descr="Grand Rounds_Agenda.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582707"/>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Today’s Agenda</a:t>
            </a:r>
          </a:p>
        </p:txBody>
      </p:sp>
      <p:sp>
        <p:nvSpPr>
          <p:cNvPr id="3" name="Content Placeholder 2"/>
          <p:cNvSpPr>
            <a:spLocks noGrp="1"/>
          </p:cNvSpPr>
          <p:nvPr>
            <p:ph idx="1"/>
          </p:nvPr>
        </p:nvSpPr>
        <p:spPr>
          <a:xfrm>
            <a:off x="609600" y="2116554"/>
            <a:ext cx="10972800" cy="3733800"/>
          </a:xfrm>
        </p:spPr>
        <p:txBody>
          <a:bodyPr>
            <a:normAutofit/>
          </a:bodyPr>
          <a:lstStyle>
            <a:lvl1pPr>
              <a:buClr>
                <a:srgbClr val="5BD8C2"/>
              </a:buClr>
              <a:defRPr sz="1800">
                <a:solidFill>
                  <a:schemeClr val="tx1">
                    <a:lumMod val="65000"/>
                    <a:lumOff val="35000"/>
                  </a:schemeClr>
                </a:solidFill>
                <a:latin typeface="Arial"/>
                <a:cs typeface="Arial"/>
              </a:defRPr>
            </a:lvl1pPr>
            <a:lvl2pPr>
              <a:buClr>
                <a:srgbClr val="5BD8C2"/>
              </a:buClr>
              <a:defRPr sz="1800">
                <a:solidFill>
                  <a:schemeClr val="tx1">
                    <a:lumMod val="65000"/>
                    <a:lumOff val="35000"/>
                  </a:schemeClr>
                </a:solidFill>
                <a:latin typeface="Arial"/>
                <a:cs typeface="Arial"/>
              </a:defRPr>
            </a:lvl2pPr>
            <a:lvl3pPr>
              <a:buClr>
                <a:srgbClr val="5BD8C2"/>
              </a:buClr>
              <a:defRPr sz="1800">
                <a:solidFill>
                  <a:schemeClr val="tx1">
                    <a:lumMod val="65000"/>
                    <a:lumOff val="35000"/>
                  </a:schemeClr>
                </a:solidFill>
                <a:latin typeface="Arial"/>
                <a:cs typeface="Arial"/>
              </a:defRPr>
            </a:lvl3pPr>
            <a:lvl4pPr>
              <a:buClr>
                <a:srgbClr val="5BD8C2"/>
              </a:buClr>
              <a:defRPr sz="1800">
                <a:solidFill>
                  <a:schemeClr val="tx1">
                    <a:lumMod val="65000"/>
                    <a:lumOff val="35000"/>
                  </a:schemeClr>
                </a:solidFill>
                <a:latin typeface="Arial"/>
                <a:cs typeface="Arial"/>
              </a:defRPr>
            </a:lvl4pPr>
            <a:lvl5pPr>
              <a:buClr>
                <a:srgbClr val="5BD8C2"/>
              </a:buClr>
              <a:defRPr sz="1800">
                <a:solidFill>
                  <a:schemeClr val="tx1">
                    <a:lumMod val="65000"/>
                    <a:lumOff val="3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Tree>
    <p:extLst>
      <p:ext uri="{BB962C8B-B14F-4D97-AF65-F5344CB8AC3E}">
        <p14:creationId xmlns:p14="http://schemas.microsoft.com/office/powerpoint/2010/main" val="2149271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buClr>
                <a:srgbClr val="5BD8C2"/>
              </a:buClr>
              <a:defRPr sz="3200"/>
            </a:lvl1pPr>
            <a:lvl2pPr>
              <a:buClr>
                <a:srgbClr val="5BD8C2"/>
              </a:buClr>
              <a:defRPr sz="2800"/>
            </a:lvl2pPr>
            <a:lvl3pPr>
              <a:buClr>
                <a:srgbClr val="5BD8C2"/>
              </a:buClr>
              <a:defRPr sz="2400"/>
            </a:lvl3pPr>
            <a:lvl4pPr>
              <a:buClr>
                <a:srgbClr val="5BD8C2"/>
              </a:buClr>
              <a:defRPr sz="2000"/>
            </a:lvl4pPr>
            <a:lvl5pPr>
              <a:buClr>
                <a:srgbClr val="5BD8C2"/>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0BE49-3FCD-9347-A55B-747EE2FEA12C}"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686917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0BE49-3FCD-9347-A55B-747EE2FEA12C}"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2367226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ctrTitle"/>
          </p:nvPr>
        </p:nvSpPr>
        <p:spPr>
          <a:xfrm>
            <a:off x="838200" y="2590800"/>
            <a:ext cx="10363200" cy="1470025"/>
          </a:xfrm>
          <a:ln>
            <a:noFill/>
          </a:ln>
        </p:spPr>
        <p:txBody>
          <a:bodyPr/>
          <a:lstStyle>
            <a:lvl1pPr>
              <a:defRPr>
                <a:solidFill>
                  <a:srgbClr val="FFFFFF"/>
                </a:solidFill>
                <a:latin typeface="Arial Rounded MT Bold"/>
                <a:cs typeface="Arial Rounded MT Bold"/>
              </a:defRPr>
            </a:lvl1pPr>
          </a:lstStyle>
          <a:p>
            <a:r>
              <a:rPr lang="en-US" dirty="0"/>
              <a:t>Click to edit Master title style</a:t>
            </a:r>
          </a:p>
        </p:txBody>
      </p:sp>
      <p:sp>
        <p:nvSpPr>
          <p:cNvPr id="3" name="Subtitle 2"/>
          <p:cNvSpPr>
            <a:spLocks noGrp="1"/>
          </p:cNvSpPr>
          <p:nvPr>
            <p:ph type="subTitle" idx="1" hasCustomPrompt="1"/>
          </p:nvPr>
        </p:nvSpPr>
        <p:spPr>
          <a:xfrm>
            <a:off x="4550720" y="5114800"/>
            <a:ext cx="2971800" cy="533400"/>
          </a:xfrm>
        </p:spPr>
        <p:txBody>
          <a:bodyPr>
            <a:normAutofit/>
          </a:bodyPr>
          <a:lstStyle>
            <a:lvl1pPr marL="0" indent="0" algn="ctr">
              <a:buNone/>
              <a:defRPr sz="1800">
                <a:solidFill>
                  <a:srgbClr val="FFFFFF"/>
                </a:solidFill>
                <a:latin typeface="Arial Rounded MT Bold"/>
                <a:cs typeface="Arial Rounded MT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Month, Day 2019</a:t>
            </a:r>
          </a:p>
        </p:txBody>
      </p:sp>
      <p:sp>
        <p:nvSpPr>
          <p:cNvPr id="9" name="Rectangle 8"/>
          <p:cNvSpPr/>
          <p:nvPr userDrawn="1"/>
        </p:nvSpPr>
        <p:spPr>
          <a:xfrm>
            <a:off x="5676900" y="4846319"/>
            <a:ext cx="6858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3238500" y="6210300"/>
            <a:ext cx="5562600" cy="381000"/>
          </a:xfrm>
        </p:spPr>
        <p:txBody>
          <a:bodyPr anchor="t" anchorCtr="0">
            <a:normAutofit/>
          </a:bodyPr>
          <a:lstStyle>
            <a:lvl1pPr marL="0" indent="0" algn="ctr">
              <a:buFontTx/>
              <a:buNone/>
              <a:defRPr sz="1600">
                <a:ln>
                  <a:noFill/>
                </a:ln>
                <a:solidFill>
                  <a:schemeClr val="tx1">
                    <a:lumMod val="65000"/>
                    <a:lumOff val="35000"/>
                  </a:schemeClr>
                </a:solidFill>
              </a:defRPr>
            </a:lvl1pPr>
          </a:lstStyle>
          <a:p>
            <a:pPr algn="ctr"/>
            <a:r>
              <a:rPr lang="en-US" dirty="0">
                <a:solidFill>
                  <a:schemeClr val="tx1">
                    <a:lumMod val="65000"/>
                    <a:lumOff val="35000"/>
                  </a:schemeClr>
                </a:solidFill>
                <a:latin typeface="Arial Rounded MT Bold"/>
                <a:cs typeface="Arial Rounded MT Bold"/>
              </a:rPr>
              <a:t>Transforming Lives Through Science and Care.</a:t>
            </a:r>
          </a:p>
        </p:txBody>
      </p:sp>
      <p:pic>
        <p:nvPicPr>
          <p:cNvPr id="6" name="Picture 5">
            <a:extLst>
              <a:ext uri="{FF2B5EF4-FFF2-40B4-BE49-F238E27FC236}">
                <a16:creationId xmlns:a16="http://schemas.microsoft.com/office/drawing/2014/main" id="{199080DF-0409-5E47-8667-704609A4AEE8}"/>
              </a:ext>
            </a:extLst>
          </p:cNvPr>
          <p:cNvPicPr>
            <a:picLocks noChangeAspect="1"/>
          </p:cNvPicPr>
          <p:nvPr userDrawn="1"/>
        </p:nvPicPr>
        <p:blipFill>
          <a:blip r:embed="rId3"/>
          <a:stretch>
            <a:fillRect/>
          </a:stretch>
        </p:blipFill>
        <p:spPr>
          <a:xfrm>
            <a:off x="4618038" y="338137"/>
            <a:ext cx="2955925" cy="545709"/>
          </a:xfrm>
          <a:prstGeom prst="rect">
            <a:avLst/>
          </a:prstGeom>
        </p:spPr>
      </p:pic>
    </p:spTree>
    <p:extLst>
      <p:ext uri="{BB962C8B-B14F-4D97-AF65-F5344CB8AC3E}">
        <p14:creationId xmlns:p14="http://schemas.microsoft.com/office/powerpoint/2010/main" val="340103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title" hasCustomPrompt="1"/>
          </p:nvPr>
        </p:nvSpPr>
        <p:spPr>
          <a:xfrm>
            <a:off x="3935866" y="381381"/>
            <a:ext cx="7646534" cy="888574"/>
          </a:xfrm>
        </p:spPr>
        <p:txBody>
          <a:bodyPr>
            <a:normAutofit/>
          </a:bodyPr>
          <a:lstStyle>
            <a:lvl1pPr algn="l">
              <a:defRPr sz="3000">
                <a:solidFill>
                  <a:schemeClr val="accent1"/>
                </a:solidFill>
                <a:latin typeface="Arial Rounded MT Bold"/>
                <a:cs typeface="Arial Rounded MT Bold"/>
              </a:defRPr>
            </a:lvl1pPr>
          </a:lstStyle>
          <a:p>
            <a:r>
              <a:rPr lang="en-US" dirty="0"/>
              <a:t>Text</a:t>
            </a:r>
          </a:p>
        </p:txBody>
      </p:sp>
      <p:sp>
        <p:nvSpPr>
          <p:cNvPr id="8" name="Rectangle 7"/>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3946525" y="1689899"/>
            <a:ext cx="7629525" cy="4796626"/>
          </a:xfrm>
        </p:spPr>
        <p:txBody>
          <a:bodyPr>
            <a:normAutofit/>
          </a:bodyPr>
          <a:lstStyle>
            <a:lvl1pPr marL="342900" indent="-342900">
              <a:buClr>
                <a:srgbClr val="5BD8C2"/>
              </a:buClr>
              <a:buFont typeface="Arial" panose="020B0604020202020204" pitchFamily="34" charset="0"/>
              <a:buChar char="•"/>
              <a:defRPr sz="1800">
                <a:solidFill>
                  <a:srgbClr val="595959"/>
                </a:solidFill>
                <a:latin typeface="Arial"/>
                <a:cs typeface="Arial"/>
              </a:defRPr>
            </a:lvl1pPr>
            <a:lvl2pPr marL="742950" indent="-285750">
              <a:buClr>
                <a:srgbClr val="5BD8C2"/>
              </a:buClr>
              <a:buFont typeface="Arial" panose="020B0604020202020204" pitchFamily="34" charset="0"/>
              <a:buChar char="•"/>
              <a:defRPr sz="1800">
                <a:solidFill>
                  <a:srgbClr val="595959"/>
                </a:solidFill>
                <a:latin typeface="Arial"/>
                <a:cs typeface="Arial"/>
              </a:defRPr>
            </a:lvl2pPr>
            <a:lvl3pPr marL="1143000" indent="-228600">
              <a:buClr>
                <a:srgbClr val="5BD8C2"/>
              </a:buClr>
              <a:buFont typeface="Arial" panose="020B0604020202020204" pitchFamily="34" charset="0"/>
              <a:buChar char="•"/>
              <a:defRPr sz="1800">
                <a:solidFill>
                  <a:srgbClr val="595959"/>
                </a:solidFill>
                <a:latin typeface="Arial"/>
                <a:cs typeface="Arial"/>
              </a:defRPr>
            </a:lvl3pPr>
            <a:lvl4pPr marL="1600200" indent="-228600">
              <a:buClr>
                <a:srgbClr val="5BD8C2"/>
              </a:buClr>
              <a:buFont typeface="Arial" panose="020B0604020202020204" pitchFamily="34" charset="0"/>
              <a:buChar char="•"/>
              <a:defRPr sz="1800">
                <a:solidFill>
                  <a:srgbClr val="595959"/>
                </a:solidFill>
                <a:latin typeface="Arial"/>
                <a:cs typeface="Arial"/>
              </a:defRPr>
            </a:lvl4pPr>
            <a:lvl5pPr marL="2057400" indent="-228600">
              <a:buClr>
                <a:srgbClr val="5BD8C2"/>
              </a:buClr>
              <a:buFont typeface="Arial" panose="020B0604020202020204" pitchFamily="34" charset="0"/>
              <a:buChar char="•"/>
              <a:defRPr sz="1800">
                <a:solidFill>
                  <a:srgbClr val="595959"/>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9ABB5584-5561-854D-9898-AB850F91149C}"/>
              </a:ext>
            </a:extLst>
          </p:cNvPr>
          <p:cNvSpPr txBox="1"/>
          <p:nvPr userDrawn="1"/>
        </p:nvSpPr>
        <p:spPr>
          <a:xfrm>
            <a:off x="3935866" y="6202033"/>
            <a:ext cx="5114925" cy="230832"/>
          </a:xfrm>
          <a:prstGeom prst="rect">
            <a:avLst/>
          </a:prstGeom>
          <a:noFill/>
        </p:spPr>
        <p:txBody>
          <a:bodyPr wrap="square" rtlCol="0">
            <a:spAutoFit/>
          </a:bodyPr>
          <a:lstStyle/>
          <a:p>
            <a:r>
              <a:rPr lang="en-US" sz="900" dirty="0">
                <a:solidFill>
                  <a:schemeClr val="bg1">
                    <a:lumMod val="50000"/>
                  </a:schemeClr>
                </a:solidFill>
              </a:rPr>
              <a:t>:</a:t>
            </a:r>
          </a:p>
        </p:txBody>
      </p:sp>
      <p:pic>
        <p:nvPicPr>
          <p:cNvPr id="7" name="Picture 6">
            <a:extLst>
              <a:ext uri="{FF2B5EF4-FFF2-40B4-BE49-F238E27FC236}">
                <a16:creationId xmlns:a16="http://schemas.microsoft.com/office/drawing/2014/main" id="{8F683318-27F8-7647-85DD-9BBABD549408}"/>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22814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Agenda">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7C64C0-0B3E-0A4F-B8A1-D2B630B3F1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845" r="14234" b="94513"/>
          <a:stretch/>
        </p:blipFill>
        <p:spPr>
          <a:xfrm>
            <a:off x="0" y="-28842"/>
            <a:ext cx="12192000" cy="993165"/>
          </a:xfrm>
          <a:prstGeom prst="rect">
            <a:avLst/>
          </a:prstGeom>
        </p:spPr>
      </p:pic>
      <p:sp>
        <p:nvSpPr>
          <p:cNvPr id="2" name="Title 1"/>
          <p:cNvSpPr>
            <a:spLocks noGrp="1"/>
          </p:cNvSpPr>
          <p:nvPr>
            <p:ph type="title" hasCustomPrompt="1"/>
          </p:nvPr>
        </p:nvSpPr>
        <p:spPr>
          <a:xfrm>
            <a:off x="609600" y="23454"/>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Today’s Agenda</a:t>
            </a:r>
          </a:p>
        </p:txBody>
      </p:sp>
      <p:sp>
        <p:nvSpPr>
          <p:cNvPr id="3" name="Content Placeholder 2"/>
          <p:cNvSpPr>
            <a:spLocks noGrp="1"/>
          </p:cNvSpPr>
          <p:nvPr>
            <p:ph idx="1"/>
          </p:nvPr>
        </p:nvSpPr>
        <p:spPr>
          <a:xfrm>
            <a:off x="609600" y="2116554"/>
            <a:ext cx="10972800" cy="3733800"/>
          </a:xfrm>
        </p:spPr>
        <p:txBody>
          <a:bodyPr>
            <a:normAutofit/>
          </a:bodyPr>
          <a:lstStyle>
            <a:lvl1pPr>
              <a:buClr>
                <a:srgbClr val="5BD8C2"/>
              </a:buClr>
              <a:defRPr sz="1800">
                <a:solidFill>
                  <a:schemeClr val="tx1">
                    <a:lumMod val="65000"/>
                    <a:lumOff val="35000"/>
                  </a:schemeClr>
                </a:solidFill>
                <a:latin typeface="Arial"/>
                <a:cs typeface="Arial"/>
              </a:defRPr>
            </a:lvl1pPr>
            <a:lvl2pPr>
              <a:buClr>
                <a:srgbClr val="5BD8C2"/>
              </a:buClr>
              <a:defRPr sz="1800">
                <a:solidFill>
                  <a:schemeClr val="tx1">
                    <a:lumMod val="65000"/>
                    <a:lumOff val="35000"/>
                  </a:schemeClr>
                </a:solidFill>
                <a:latin typeface="Arial"/>
                <a:cs typeface="Arial"/>
              </a:defRPr>
            </a:lvl2pPr>
            <a:lvl3pPr>
              <a:buClr>
                <a:srgbClr val="5BD8C2"/>
              </a:buClr>
              <a:defRPr sz="1800">
                <a:solidFill>
                  <a:schemeClr val="tx1">
                    <a:lumMod val="65000"/>
                    <a:lumOff val="35000"/>
                  </a:schemeClr>
                </a:solidFill>
                <a:latin typeface="Arial"/>
                <a:cs typeface="Arial"/>
              </a:defRPr>
            </a:lvl3pPr>
            <a:lvl4pPr>
              <a:buClr>
                <a:srgbClr val="5BD8C2"/>
              </a:buClr>
              <a:defRPr sz="1800">
                <a:solidFill>
                  <a:schemeClr val="tx1">
                    <a:lumMod val="65000"/>
                    <a:lumOff val="35000"/>
                  </a:schemeClr>
                </a:solidFill>
                <a:latin typeface="Arial"/>
                <a:cs typeface="Arial"/>
              </a:defRPr>
            </a:lvl4pPr>
            <a:lvl5pPr>
              <a:buClr>
                <a:srgbClr val="5BD8C2"/>
              </a:buClr>
              <a:defRPr sz="1800">
                <a:solidFill>
                  <a:schemeClr val="tx1">
                    <a:lumMod val="65000"/>
                    <a:lumOff val="3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13B8B06-7E56-0A47-8D55-FCEF3C6E42C3}"/>
              </a:ext>
            </a:extLst>
          </p:cNvPr>
          <p:cNvPicPr>
            <a:picLocks noChangeAspect="1"/>
          </p:cNvPicPr>
          <p:nvPr userDrawn="1"/>
        </p:nvPicPr>
        <p:blipFill>
          <a:blip r:embed="rId3"/>
          <a:stretch>
            <a:fillRect/>
          </a:stretch>
        </p:blipFill>
        <p:spPr>
          <a:xfrm>
            <a:off x="245152" y="6486525"/>
            <a:ext cx="1355725" cy="250288"/>
          </a:xfrm>
          <a:prstGeom prst="rect">
            <a:avLst/>
          </a:prstGeom>
        </p:spPr>
      </p:pic>
      <p:sp>
        <p:nvSpPr>
          <p:cNvPr id="4" name="Date Placeholder 3">
            <a:extLst>
              <a:ext uri="{FF2B5EF4-FFF2-40B4-BE49-F238E27FC236}">
                <a16:creationId xmlns:a16="http://schemas.microsoft.com/office/drawing/2014/main" id="{9BDABAA4-D260-0043-9CEF-549FE42289B6}"/>
              </a:ext>
            </a:extLst>
          </p:cNvPr>
          <p:cNvSpPr>
            <a:spLocks noGrp="1"/>
          </p:cNvSpPr>
          <p:nvPr>
            <p:ph type="dt" sz="half" idx="10"/>
          </p:nvPr>
        </p:nvSpPr>
        <p:spPr/>
        <p:txBody>
          <a:bodyPr/>
          <a:lstStyle/>
          <a:p>
            <a:fld id="{ED90BE49-3FCD-9347-A55B-747EE2FEA12C}" type="datetimeFigureOut">
              <a:rPr lang="en-US" smtClean="0"/>
              <a:t>8/6/2019</a:t>
            </a:fld>
            <a:endParaRPr lang="en-US"/>
          </a:p>
        </p:txBody>
      </p:sp>
      <p:sp>
        <p:nvSpPr>
          <p:cNvPr id="5" name="Footer Placeholder 4">
            <a:extLst>
              <a:ext uri="{FF2B5EF4-FFF2-40B4-BE49-F238E27FC236}">
                <a16:creationId xmlns:a16="http://schemas.microsoft.com/office/drawing/2014/main" id="{757130F6-3FDE-C940-BA31-D4E5B6F43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0DF54-126F-8047-9BF3-D6657770C716}"/>
              </a:ext>
            </a:extLst>
          </p:cNvPr>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407023209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9" name="Picture 18" descr="Grand Rounds_Cover.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64268" cy="6858000"/>
          </a:xfrm>
          <a:prstGeom prst="rect">
            <a:avLst/>
          </a:prstGeom>
        </p:spPr>
      </p:pic>
      <p:sp>
        <p:nvSpPr>
          <p:cNvPr id="2" name="Title 1"/>
          <p:cNvSpPr>
            <a:spLocks noGrp="1"/>
          </p:cNvSpPr>
          <p:nvPr>
            <p:ph type="ctrTitle"/>
          </p:nvPr>
        </p:nvSpPr>
        <p:spPr>
          <a:xfrm>
            <a:off x="838200" y="2590800"/>
            <a:ext cx="10363200" cy="1470025"/>
          </a:xfrm>
          <a:ln>
            <a:noFill/>
          </a:ln>
        </p:spPr>
        <p:txBody>
          <a:bodyPr/>
          <a:lstStyle>
            <a:lvl1pPr>
              <a:defRPr>
                <a:solidFill>
                  <a:srgbClr val="FFFFFF"/>
                </a:solidFill>
                <a:latin typeface="Arial Rounded MT Bold"/>
                <a:cs typeface="Arial Rounded MT Bold"/>
              </a:defRPr>
            </a:lvl1pPr>
          </a:lstStyle>
          <a:p>
            <a:r>
              <a:rPr lang="en-US" dirty="0"/>
              <a:t>Click to edit Master title style</a:t>
            </a:r>
          </a:p>
        </p:txBody>
      </p:sp>
      <p:sp>
        <p:nvSpPr>
          <p:cNvPr id="3" name="Subtitle 2"/>
          <p:cNvSpPr>
            <a:spLocks noGrp="1"/>
          </p:cNvSpPr>
          <p:nvPr>
            <p:ph type="subTitle" idx="1" hasCustomPrompt="1"/>
          </p:nvPr>
        </p:nvSpPr>
        <p:spPr>
          <a:xfrm>
            <a:off x="4550720" y="5114800"/>
            <a:ext cx="2971800" cy="533400"/>
          </a:xfrm>
        </p:spPr>
        <p:txBody>
          <a:bodyPr>
            <a:normAutofit/>
          </a:bodyPr>
          <a:lstStyle>
            <a:lvl1pPr marL="0" indent="0" algn="ctr">
              <a:buNone/>
              <a:defRPr sz="1800">
                <a:solidFill>
                  <a:srgbClr val="FFFFFF"/>
                </a:solidFill>
                <a:latin typeface="Arial Rounded MT Bold"/>
                <a:cs typeface="Arial Rounded MT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Month, Day 2019</a:t>
            </a:r>
          </a:p>
        </p:txBody>
      </p:sp>
      <p:sp>
        <p:nvSpPr>
          <p:cNvPr id="9" name="Rectangle 8"/>
          <p:cNvSpPr/>
          <p:nvPr userDrawn="1"/>
        </p:nvSpPr>
        <p:spPr>
          <a:xfrm>
            <a:off x="5676900" y="4846319"/>
            <a:ext cx="6858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3238500" y="6210300"/>
            <a:ext cx="5562600" cy="381000"/>
          </a:xfrm>
        </p:spPr>
        <p:txBody>
          <a:bodyPr anchor="t" anchorCtr="0">
            <a:normAutofit/>
          </a:bodyPr>
          <a:lstStyle>
            <a:lvl1pPr marL="0" indent="0" algn="ctr">
              <a:buFontTx/>
              <a:buNone/>
              <a:defRPr sz="1600">
                <a:ln>
                  <a:noFill/>
                </a:ln>
                <a:solidFill>
                  <a:schemeClr val="tx1">
                    <a:lumMod val="65000"/>
                    <a:lumOff val="35000"/>
                  </a:schemeClr>
                </a:solidFill>
              </a:defRPr>
            </a:lvl1pPr>
          </a:lstStyle>
          <a:p>
            <a:pPr algn="ctr"/>
            <a:r>
              <a:rPr lang="en-US" dirty="0">
                <a:solidFill>
                  <a:schemeClr val="tx1">
                    <a:lumMod val="65000"/>
                    <a:lumOff val="35000"/>
                  </a:schemeClr>
                </a:solidFill>
                <a:latin typeface="Arial Rounded MT Bold"/>
                <a:cs typeface="Arial Rounded MT Bold"/>
              </a:rPr>
              <a:t>Transforming Lives Through Science and Care.</a:t>
            </a:r>
          </a:p>
        </p:txBody>
      </p:sp>
      <p:pic>
        <p:nvPicPr>
          <p:cNvPr id="10" name="Picture 9">
            <a:extLst>
              <a:ext uri="{FF2B5EF4-FFF2-40B4-BE49-F238E27FC236}">
                <a16:creationId xmlns:a16="http://schemas.microsoft.com/office/drawing/2014/main" id="{6AD9AEE2-914A-AC46-9672-5F5AEF0B843B}"/>
              </a:ext>
            </a:extLst>
          </p:cNvPr>
          <p:cNvPicPr>
            <a:picLocks noChangeAspect="1"/>
          </p:cNvPicPr>
          <p:nvPr userDrawn="1"/>
        </p:nvPicPr>
        <p:blipFill>
          <a:blip r:embed="rId3"/>
          <a:stretch>
            <a:fillRect/>
          </a:stretch>
        </p:blipFill>
        <p:spPr>
          <a:xfrm>
            <a:off x="4618038" y="338137"/>
            <a:ext cx="2955925" cy="545709"/>
          </a:xfrm>
          <a:prstGeom prst="rect">
            <a:avLst/>
          </a:prstGeom>
        </p:spPr>
      </p:pic>
    </p:spTree>
    <p:extLst>
      <p:ext uri="{BB962C8B-B14F-4D97-AF65-F5344CB8AC3E}">
        <p14:creationId xmlns:p14="http://schemas.microsoft.com/office/powerpoint/2010/main" val="1386302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pic>
        <p:nvPicPr>
          <p:cNvPr id="13" name="Picture 12" descr="Grand Rounds_Agenda.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582707"/>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Today’s Agenda</a:t>
            </a:r>
          </a:p>
        </p:txBody>
      </p:sp>
      <p:sp>
        <p:nvSpPr>
          <p:cNvPr id="3" name="Content Placeholder 2"/>
          <p:cNvSpPr>
            <a:spLocks noGrp="1"/>
          </p:cNvSpPr>
          <p:nvPr>
            <p:ph idx="1"/>
          </p:nvPr>
        </p:nvSpPr>
        <p:spPr>
          <a:xfrm>
            <a:off x="609600" y="2116554"/>
            <a:ext cx="10972800" cy="3733800"/>
          </a:xfrm>
        </p:spPr>
        <p:txBody>
          <a:bodyPr>
            <a:normAutofit/>
          </a:bodyPr>
          <a:lstStyle>
            <a:lvl1pPr>
              <a:buClr>
                <a:srgbClr val="5BD8C2"/>
              </a:buClr>
              <a:defRPr sz="1800">
                <a:solidFill>
                  <a:schemeClr val="tx1">
                    <a:lumMod val="65000"/>
                    <a:lumOff val="35000"/>
                  </a:schemeClr>
                </a:solidFill>
                <a:latin typeface="Arial"/>
                <a:cs typeface="Arial"/>
              </a:defRPr>
            </a:lvl1pPr>
            <a:lvl2pPr>
              <a:buClr>
                <a:srgbClr val="5BD8C2"/>
              </a:buClr>
              <a:defRPr sz="1800">
                <a:solidFill>
                  <a:schemeClr val="tx1">
                    <a:lumMod val="65000"/>
                    <a:lumOff val="35000"/>
                  </a:schemeClr>
                </a:solidFill>
                <a:latin typeface="Arial"/>
                <a:cs typeface="Arial"/>
              </a:defRPr>
            </a:lvl2pPr>
            <a:lvl3pPr>
              <a:buClr>
                <a:srgbClr val="5BD8C2"/>
              </a:buClr>
              <a:defRPr sz="1800">
                <a:solidFill>
                  <a:schemeClr val="tx1">
                    <a:lumMod val="65000"/>
                    <a:lumOff val="35000"/>
                  </a:schemeClr>
                </a:solidFill>
                <a:latin typeface="Arial"/>
                <a:cs typeface="Arial"/>
              </a:defRPr>
            </a:lvl3pPr>
            <a:lvl4pPr>
              <a:buClr>
                <a:srgbClr val="5BD8C2"/>
              </a:buClr>
              <a:defRPr sz="1800">
                <a:solidFill>
                  <a:schemeClr val="tx1">
                    <a:lumMod val="65000"/>
                    <a:lumOff val="35000"/>
                  </a:schemeClr>
                </a:solidFill>
                <a:latin typeface="Arial"/>
                <a:cs typeface="Arial"/>
              </a:defRPr>
            </a:lvl4pPr>
            <a:lvl5pPr>
              <a:buClr>
                <a:srgbClr val="5BD8C2"/>
              </a:buClr>
              <a:defRPr sz="1800">
                <a:solidFill>
                  <a:schemeClr val="tx1">
                    <a:lumMod val="65000"/>
                    <a:lumOff val="3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ED8F2399-E0FE-6745-AF77-6BE5F9EE7E63}"/>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2872091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pic>
        <p:nvPicPr>
          <p:cNvPr id="8" name="Picture 7" descr="Presenters.jpg"/>
          <p:cNvPicPr>
            <a:picLocks noChangeAspect="1"/>
          </p:cNvPicPr>
          <p:nvPr userDrawn="1"/>
        </p:nvPicPr>
        <p:blipFill rotWithShape="1">
          <a:blip r:embed="rId2" cstate="screen">
            <a:extLst>
              <a:ext uri="{28A0092B-C50C-407E-A947-70E740481C1C}">
                <a14:useLocalDpi xmlns:a14="http://schemas.microsoft.com/office/drawing/2010/main"/>
              </a:ext>
            </a:extLst>
          </a:blip>
          <a:srcRect l="-82"/>
          <a:stretch/>
        </p:blipFill>
        <p:spPr>
          <a:xfrm>
            <a:off x="1" y="-1"/>
            <a:ext cx="12192000" cy="1595433"/>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Today’s Presenters</a:t>
            </a:r>
          </a:p>
        </p:txBody>
      </p:sp>
      <p:cxnSp>
        <p:nvCxnSpPr>
          <p:cNvPr id="11" name="Straight Connector 10"/>
          <p:cNvCxnSpPr/>
          <p:nvPr userDrawn="1"/>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AEB6A442-C277-EE4C-B7D2-C64CC336523D}"/>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122802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pic>
        <p:nvPicPr>
          <p:cNvPr id="3" name="Picture 2" descr="Graph 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16422" cy="6858000"/>
          </a:xfrm>
          <a:prstGeom prst="rect">
            <a:avLst/>
          </a:prstGeom>
        </p:spPr>
      </p:pic>
      <p:sp>
        <p:nvSpPr>
          <p:cNvPr id="2" name="Title 1"/>
          <p:cNvSpPr>
            <a:spLocks noGrp="1"/>
          </p:cNvSpPr>
          <p:nvPr>
            <p:ph type="title" hasCustomPrompt="1"/>
          </p:nvPr>
        </p:nvSpPr>
        <p:spPr>
          <a:xfrm>
            <a:off x="3935866" y="381381"/>
            <a:ext cx="7646534" cy="888574"/>
          </a:xfrm>
        </p:spPr>
        <p:txBody>
          <a:bodyPr>
            <a:normAutofit/>
          </a:bodyPr>
          <a:lstStyle>
            <a:lvl1pPr algn="l">
              <a:defRPr sz="3000">
                <a:solidFill>
                  <a:schemeClr val="accent1"/>
                </a:solidFill>
                <a:latin typeface="Arial Rounded MT Bold"/>
                <a:cs typeface="Arial Rounded MT Bold"/>
              </a:defRPr>
            </a:lvl1pPr>
          </a:lstStyle>
          <a:p>
            <a:r>
              <a:rPr lang="en-US" dirty="0"/>
              <a:t>Graphs</a:t>
            </a:r>
          </a:p>
        </p:txBody>
      </p:sp>
      <p:sp>
        <p:nvSpPr>
          <p:cNvPr id="8" name="Rectangle 7"/>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hart Placeholder 5"/>
          <p:cNvSpPr>
            <a:spLocks noGrp="1"/>
          </p:cNvSpPr>
          <p:nvPr>
            <p:ph type="chart" sz="quarter" idx="10"/>
          </p:nvPr>
        </p:nvSpPr>
        <p:spPr>
          <a:xfrm>
            <a:off x="3925888" y="1752600"/>
            <a:ext cx="7681912" cy="4587875"/>
          </a:xfrm>
        </p:spPr>
        <p:txBody>
          <a:bodyPr>
            <a:normAutofit/>
          </a:bodyPr>
          <a:lstStyle>
            <a:lvl1pPr>
              <a:buClr>
                <a:srgbClr val="5BD8C2"/>
              </a:buClr>
              <a:defRPr sz="1800">
                <a:solidFill>
                  <a:srgbClr val="595959"/>
                </a:solidFill>
                <a:latin typeface="Arial"/>
                <a:cs typeface="Arial"/>
              </a:defRPr>
            </a:lvl1pPr>
          </a:lstStyle>
          <a:p>
            <a:endParaRPr lang="en-US" dirty="0"/>
          </a:p>
        </p:txBody>
      </p:sp>
      <p:pic>
        <p:nvPicPr>
          <p:cNvPr id="7" name="Picture 6">
            <a:extLst>
              <a:ext uri="{FF2B5EF4-FFF2-40B4-BE49-F238E27FC236}">
                <a16:creationId xmlns:a16="http://schemas.microsoft.com/office/drawing/2014/main" id="{52A41FFF-3F1C-3B48-82CD-22AF51313EBE}"/>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625612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8" name="Picture 7" descr="Table 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61" y="-94466"/>
            <a:ext cx="12197461" cy="1679402"/>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Table Slide</a:t>
            </a:r>
          </a:p>
        </p:txBody>
      </p:sp>
      <p:cxnSp>
        <p:nvCxnSpPr>
          <p:cNvPr id="11" name="Straight Connector 10"/>
          <p:cNvCxnSpPr/>
          <p:nvPr userDrawn="1"/>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able Placeholder 5"/>
          <p:cNvSpPr>
            <a:spLocks noGrp="1"/>
          </p:cNvSpPr>
          <p:nvPr>
            <p:ph type="tbl" sz="quarter" idx="10"/>
          </p:nvPr>
        </p:nvSpPr>
        <p:spPr>
          <a:xfrm>
            <a:off x="525462" y="1994256"/>
            <a:ext cx="10988675" cy="4094162"/>
          </a:xfrm>
        </p:spPr>
        <p:txBody>
          <a:bodyPr>
            <a:normAutofit/>
          </a:bodyPr>
          <a:lstStyle>
            <a:lvl1pPr>
              <a:buClr>
                <a:srgbClr val="5BD8C2"/>
              </a:buClr>
              <a:defRPr sz="1800">
                <a:solidFill>
                  <a:srgbClr val="595959"/>
                </a:solidFill>
                <a:latin typeface="Arial"/>
                <a:cs typeface="Arial"/>
              </a:defRPr>
            </a:lvl1pPr>
          </a:lstStyle>
          <a:p>
            <a:endParaRPr lang="en-US" dirty="0"/>
          </a:p>
        </p:txBody>
      </p:sp>
      <p:pic>
        <p:nvPicPr>
          <p:cNvPr id="7" name="Picture 6">
            <a:extLst>
              <a:ext uri="{FF2B5EF4-FFF2-40B4-BE49-F238E27FC236}">
                <a16:creationId xmlns:a16="http://schemas.microsoft.com/office/drawing/2014/main" id="{EA2E2D06-E906-144F-8900-75CA43BCD8D1}"/>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24684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pic>
        <p:nvPicPr>
          <p:cNvPr id="8" name="Picture 7" descr="Presenters.jpg"/>
          <p:cNvPicPr>
            <a:picLocks noChangeAspect="1"/>
          </p:cNvPicPr>
          <p:nvPr userDrawn="1"/>
        </p:nvPicPr>
        <p:blipFill rotWithShape="1">
          <a:blip r:embed="rId2" cstate="screen">
            <a:extLst>
              <a:ext uri="{28A0092B-C50C-407E-A947-70E740481C1C}">
                <a14:useLocalDpi xmlns:a14="http://schemas.microsoft.com/office/drawing/2010/main"/>
              </a:ext>
            </a:extLst>
          </a:blip>
          <a:srcRect l="-82"/>
          <a:stretch/>
        </p:blipFill>
        <p:spPr>
          <a:xfrm>
            <a:off x="1" y="-1"/>
            <a:ext cx="12192000" cy="1595433"/>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Today’s Presenters</a:t>
            </a:r>
          </a:p>
        </p:txBody>
      </p:sp>
      <p:cxnSp>
        <p:nvCxnSpPr>
          <p:cNvPr id="11" name="Straight Connector 10"/>
          <p:cNvCxnSpPr/>
          <p:nvPr userDrawn="1"/>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Tree>
    <p:extLst>
      <p:ext uri="{BB962C8B-B14F-4D97-AF65-F5344CB8AC3E}">
        <p14:creationId xmlns:p14="http://schemas.microsoft.com/office/powerpoint/2010/main" val="2963757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0" name="Picture 9" descr="Text 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091341" cy="6851748"/>
          </a:xfrm>
          <a:prstGeom prst="rect">
            <a:avLst/>
          </a:prstGeom>
        </p:spPr>
      </p:pic>
      <p:sp>
        <p:nvSpPr>
          <p:cNvPr id="2" name="Title 1"/>
          <p:cNvSpPr>
            <a:spLocks noGrp="1"/>
          </p:cNvSpPr>
          <p:nvPr>
            <p:ph type="title" hasCustomPrompt="1"/>
          </p:nvPr>
        </p:nvSpPr>
        <p:spPr>
          <a:xfrm>
            <a:off x="3935866" y="381381"/>
            <a:ext cx="7646534" cy="888574"/>
          </a:xfrm>
        </p:spPr>
        <p:txBody>
          <a:bodyPr>
            <a:normAutofit/>
          </a:bodyPr>
          <a:lstStyle>
            <a:lvl1pPr algn="l">
              <a:defRPr sz="3000">
                <a:solidFill>
                  <a:schemeClr val="accent1"/>
                </a:solidFill>
                <a:latin typeface="Arial Rounded MT Bold"/>
                <a:cs typeface="Arial Rounded MT Bold"/>
              </a:defRPr>
            </a:lvl1pPr>
          </a:lstStyle>
          <a:p>
            <a:r>
              <a:rPr lang="en-US" dirty="0"/>
              <a:t>Text</a:t>
            </a:r>
          </a:p>
        </p:txBody>
      </p:sp>
      <p:sp>
        <p:nvSpPr>
          <p:cNvPr id="8" name="Rectangle 7"/>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3946525" y="1689899"/>
            <a:ext cx="7629525" cy="4796626"/>
          </a:xfrm>
        </p:spPr>
        <p:txBody>
          <a:bodyPr>
            <a:normAutofit/>
          </a:bodyPr>
          <a:lstStyle>
            <a:lvl1pPr>
              <a:buClr>
                <a:srgbClr val="5BD8C2"/>
              </a:buClr>
              <a:defRPr sz="1800">
                <a:solidFill>
                  <a:srgbClr val="595959"/>
                </a:solidFill>
                <a:latin typeface="Arial"/>
                <a:cs typeface="Arial"/>
              </a:defRPr>
            </a:lvl1pPr>
            <a:lvl2pPr>
              <a:buClr>
                <a:srgbClr val="5BD8C2"/>
              </a:buClr>
              <a:defRPr sz="1800">
                <a:solidFill>
                  <a:srgbClr val="595959"/>
                </a:solidFill>
                <a:latin typeface="Arial"/>
                <a:cs typeface="Arial"/>
              </a:defRPr>
            </a:lvl2pPr>
            <a:lvl3pPr>
              <a:buClr>
                <a:srgbClr val="5BD8C2"/>
              </a:buClr>
              <a:defRPr sz="1800">
                <a:solidFill>
                  <a:srgbClr val="595959"/>
                </a:solidFill>
                <a:latin typeface="Arial"/>
                <a:cs typeface="Arial"/>
              </a:defRPr>
            </a:lvl3pPr>
            <a:lvl4pPr>
              <a:buClr>
                <a:srgbClr val="5BD8C2"/>
              </a:buClr>
              <a:defRPr sz="1800">
                <a:solidFill>
                  <a:srgbClr val="595959"/>
                </a:solidFill>
                <a:latin typeface="Arial"/>
                <a:cs typeface="Arial"/>
              </a:defRPr>
            </a:lvl4pPr>
            <a:lvl5pPr>
              <a:buClr>
                <a:srgbClr val="5BD8C2"/>
              </a:buClr>
              <a:defRPr sz="1800">
                <a:solidFill>
                  <a:srgbClr val="595959"/>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9190C69-5A5A-104E-9129-717CC53927A4}"/>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2327949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mper 1">
    <p:spTree>
      <p:nvGrpSpPr>
        <p:cNvPr id="1" name=""/>
        <p:cNvGrpSpPr/>
        <p:nvPr/>
      </p:nvGrpSpPr>
      <p:grpSpPr>
        <a:xfrm>
          <a:off x="0" y="0"/>
          <a:ext cx="0" cy="0"/>
          <a:chOff x="0" y="0"/>
          <a:chExt cx="0" cy="0"/>
        </a:xfrm>
      </p:grpSpPr>
      <p:pic>
        <p:nvPicPr>
          <p:cNvPr id="4" name="Picture 3" descr="Grand Rounds_Bumper 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542A53-7ADD-9E46-9120-09799AC6D3DC}"/>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189247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mper 2">
    <p:spTree>
      <p:nvGrpSpPr>
        <p:cNvPr id="1" name=""/>
        <p:cNvGrpSpPr/>
        <p:nvPr/>
      </p:nvGrpSpPr>
      <p:grpSpPr>
        <a:xfrm>
          <a:off x="0" y="0"/>
          <a:ext cx="0" cy="0"/>
          <a:chOff x="0" y="0"/>
          <a:chExt cx="0" cy="0"/>
        </a:xfrm>
      </p:grpSpPr>
      <p:pic>
        <p:nvPicPr>
          <p:cNvPr id="4" name="Picture 3" descr="Grand Rounds_Bumper 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10" name="Picture 9">
            <a:extLst>
              <a:ext uri="{FF2B5EF4-FFF2-40B4-BE49-F238E27FC236}">
                <a16:creationId xmlns:a16="http://schemas.microsoft.com/office/drawing/2014/main" id="{077E853B-8F30-D149-B283-56C48FEA9B3F}"/>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882245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mper 3">
    <p:spTree>
      <p:nvGrpSpPr>
        <p:cNvPr id="1" name=""/>
        <p:cNvGrpSpPr/>
        <p:nvPr/>
      </p:nvGrpSpPr>
      <p:grpSpPr>
        <a:xfrm>
          <a:off x="0" y="0"/>
          <a:ext cx="0" cy="0"/>
          <a:chOff x="0" y="0"/>
          <a:chExt cx="0" cy="0"/>
        </a:xfrm>
      </p:grpSpPr>
      <p:pic>
        <p:nvPicPr>
          <p:cNvPr id="3" name="Picture 2" descr="Grand Rounds_Bumper 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8" name="Picture 7">
            <a:extLst>
              <a:ext uri="{FF2B5EF4-FFF2-40B4-BE49-F238E27FC236}">
                <a16:creationId xmlns:a16="http://schemas.microsoft.com/office/drawing/2014/main" id="{82819B79-511A-FF45-8CF3-52B8740C8DE3}"/>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4097396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mper 4">
    <p:spTree>
      <p:nvGrpSpPr>
        <p:cNvPr id="1" name=""/>
        <p:cNvGrpSpPr/>
        <p:nvPr/>
      </p:nvGrpSpPr>
      <p:grpSpPr>
        <a:xfrm>
          <a:off x="0" y="0"/>
          <a:ext cx="0" cy="0"/>
          <a:chOff x="0" y="0"/>
          <a:chExt cx="0" cy="0"/>
        </a:xfrm>
      </p:grpSpPr>
      <p:pic>
        <p:nvPicPr>
          <p:cNvPr id="4" name="Picture 3" descr="Grand Rounds.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6" name="Picture 5">
            <a:extLst>
              <a:ext uri="{FF2B5EF4-FFF2-40B4-BE49-F238E27FC236}">
                <a16:creationId xmlns:a16="http://schemas.microsoft.com/office/drawing/2014/main" id="{9539BAE3-33FB-6B49-8005-58F2EA4D6573}"/>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7234896" y="176773"/>
            <a:ext cx="1654229" cy="831741"/>
          </a:xfrm>
          <a:prstGeom prst="rect">
            <a:avLst/>
          </a:prstGeom>
        </p:spPr>
      </p:pic>
      <p:pic>
        <p:nvPicPr>
          <p:cNvPr id="8" name="Picture 7">
            <a:extLst>
              <a:ext uri="{FF2B5EF4-FFF2-40B4-BE49-F238E27FC236}">
                <a16:creationId xmlns:a16="http://schemas.microsoft.com/office/drawing/2014/main" id="{146F2089-0F82-4F45-B04A-E1808A663613}"/>
              </a:ext>
            </a:extLst>
          </p:cNvPr>
          <p:cNvPicPr>
            <a:picLocks noChangeAspect="1"/>
          </p:cNvPicPr>
          <p:nvPr userDrawn="1"/>
        </p:nvPicPr>
        <p:blipFill>
          <a:blip r:embed="rId4"/>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1390901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mper 5">
    <p:spTree>
      <p:nvGrpSpPr>
        <p:cNvPr id="1" name=""/>
        <p:cNvGrpSpPr/>
        <p:nvPr/>
      </p:nvGrpSpPr>
      <p:grpSpPr>
        <a:xfrm>
          <a:off x="0" y="0"/>
          <a:ext cx="0" cy="0"/>
          <a:chOff x="0" y="0"/>
          <a:chExt cx="0" cy="0"/>
        </a:xfrm>
      </p:grpSpPr>
      <p:pic>
        <p:nvPicPr>
          <p:cNvPr id="2" name="Picture 1" descr="Grand Rounds_Bumper 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6" name="Picture 5">
            <a:extLst>
              <a:ext uri="{FF2B5EF4-FFF2-40B4-BE49-F238E27FC236}">
                <a16:creationId xmlns:a16="http://schemas.microsoft.com/office/drawing/2014/main" id="{C4EFAF3C-3D0B-8344-BBF6-35A326AAC2DB}"/>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4948896" y="5297413"/>
            <a:ext cx="1654229" cy="831741"/>
          </a:xfrm>
          <a:prstGeom prst="rect">
            <a:avLst/>
          </a:prstGeom>
        </p:spPr>
      </p:pic>
      <p:pic>
        <p:nvPicPr>
          <p:cNvPr id="8" name="Picture 7">
            <a:extLst>
              <a:ext uri="{FF2B5EF4-FFF2-40B4-BE49-F238E27FC236}">
                <a16:creationId xmlns:a16="http://schemas.microsoft.com/office/drawing/2014/main" id="{780A50D5-C2C1-C24A-A363-F2F3D64E5854}"/>
              </a:ext>
            </a:extLst>
          </p:cNvPr>
          <p:cNvPicPr>
            <a:picLocks noChangeAspect="1"/>
          </p:cNvPicPr>
          <p:nvPr userDrawn="1"/>
        </p:nvPicPr>
        <p:blipFill>
          <a:blip r:embed="rId4"/>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310193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4" name="Picture 3" descr="Grand Rounds_Quo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2190750" y="1026610"/>
            <a:ext cx="7658100" cy="3743325"/>
          </a:xfrm>
        </p:spPr>
        <p:txBody>
          <a:bodyPr>
            <a:normAutofit/>
          </a:bodyPr>
          <a:lstStyle>
            <a:lvl1pPr marL="0" indent="0">
              <a:buNone/>
              <a:defRPr sz="2400">
                <a:solidFill>
                  <a:schemeClr val="bg1"/>
                </a:solidFill>
                <a:latin typeface="Arial"/>
                <a:cs typeface="Arial"/>
              </a:defRPr>
            </a:lvl1pPr>
          </a:lstStyle>
          <a:p>
            <a:pPr lvl="0"/>
            <a:r>
              <a:rPr lang="en-US" dirty="0"/>
              <a:t>Click to edit Master text style</a:t>
            </a:r>
          </a:p>
        </p:txBody>
      </p:sp>
      <p:sp>
        <p:nvSpPr>
          <p:cNvPr id="10" name="Text Placeholder 9"/>
          <p:cNvSpPr>
            <a:spLocks noGrp="1"/>
          </p:cNvSpPr>
          <p:nvPr>
            <p:ph type="body" sz="quarter" idx="11"/>
          </p:nvPr>
        </p:nvSpPr>
        <p:spPr>
          <a:xfrm>
            <a:off x="7581900" y="4624388"/>
            <a:ext cx="3355975" cy="711200"/>
          </a:xfrm>
        </p:spPr>
        <p:txBody>
          <a:bodyPr>
            <a:noAutofit/>
          </a:bodyPr>
          <a:lstStyle>
            <a:lvl1pPr marL="0" indent="0">
              <a:buNone/>
              <a:defRPr sz="1400">
                <a:solidFill>
                  <a:srgbClr val="FFFFFF"/>
                </a:solidFill>
                <a:latin typeface="Arial"/>
                <a:cs typeface="Arial"/>
              </a:defRPr>
            </a:lvl1pPr>
            <a:lvl2pPr>
              <a:defRPr sz="1400">
                <a:solidFill>
                  <a:srgbClr val="FFFFFF"/>
                </a:solidFill>
                <a:latin typeface="Arial"/>
                <a:cs typeface="Arial"/>
              </a:defRPr>
            </a:lvl2pPr>
            <a:lvl3pPr>
              <a:defRPr sz="1400">
                <a:solidFill>
                  <a:srgbClr val="FFFFFF"/>
                </a:solidFill>
                <a:latin typeface="Arial"/>
                <a:cs typeface="Arial"/>
              </a:defRPr>
            </a:lvl3pPr>
            <a:lvl4pPr>
              <a:defRPr sz="1400">
                <a:solidFill>
                  <a:srgbClr val="FFFFFF"/>
                </a:solidFill>
                <a:latin typeface="Arial"/>
                <a:cs typeface="Arial"/>
              </a:defRPr>
            </a:lvl4pPr>
            <a:lvl5pPr>
              <a:defRPr sz="1400">
                <a:solidFill>
                  <a:srgbClr val="FFFFFF"/>
                </a:solidFill>
                <a:latin typeface="Arial"/>
                <a:cs typeface="Arial"/>
              </a:defRPr>
            </a:lvl5pPr>
          </a:lstStyle>
          <a:p>
            <a:pPr lvl="0"/>
            <a:r>
              <a:rPr lang="en-US" dirty="0"/>
              <a:t>Click to edit Master text styles</a:t>
            </a:r>
          </a:p>
        </p:txBody>
      </p:sp>
      <p:pic>
        <p:nvPicPr>
          <p:cNvPr id="8" name="Picture 7">
            <a:extLst>
              <a:ext uri="{FF2B5EF4-FFF2-40B4-BE49-F238E27FC236}">
                <a16:creationId xmlns:a16="http://schemas.microsoft.com/office/drawing/2014/main" id="{90AA67B7-28E4-3342-8CA1-2D5F394AA66D}"/>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398922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3" name="Picture 2" descr="Summary.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37151" cy="6871018"/>
          </a:xfrm>
          <a:prstGeom prst="rect">
            <a:avLst/>
          </a:prstGeom>
        </p:spPr>
      </p:pic>
      <p:sp>
        <p:nvSpPr>
          <p:cNvPr id="2" name="Title 1"/>
          <p:cNvSpPr>
            <a:spLocks noGrp="1"/>
          </p:cNvSpPr>
          <p:nvPr>
            <p:ph type="title" hasCustomPrompt="1"/>
          </p:nvPr>
        </p:nvSpPr>
        <p:spPr>
          <a:xfrm>
            <a:off x="4689679" y="447723"/>
            <a:ext cx="5598357" cy="888574"/>
          </a:xfrm>
        </p:spPr>
        <p:txBody>
          <a:bodyPr>
            <a:normAutofit/>
          </a:bodyPr>
          <a:lstStyle>
            <a:lvl1pPr algn="l">
              <a:defRPr sz="2800">
                <a:solidFill>
                  <a:schemeClr val="tx1">
                    <a:lumMod val="65000"/>
                    <a:lumOff val="35000"/>
                  </a:schemeClr>
                </a:solidFill>
                <a:latin typeface="Arial Rounded MT Bold"/>
                <a:cs typeface="Arial Rounded MT Bold"/>
              </a:defRPr>
            </a:lvl1pPr>
          </a:lstStyle>
          <a:p>
            <a:r>
              <a:rPr lang="en-US" dirty="0"/>
              <a:t>Summary</a:t>
            </a:r>
          </a:p>
        </p:txBody>
      </p:sp>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4692498" y="1961331"/>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pic>
        <p:nvPicPr>
          <p:cNvPr id="6" name="Picture 5" descr="Grand Rounds Icons-07.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77385" y="435955"/>
            <a:ext cx="761396" cy="928773"/>
          </a:xfrm>
          <a:prstGeom prst="rect">
            <a:avLst/>
          </a:prstGeom>
        </p:spPr>
      </p:pic>
      <p:sp>
        <p:nvSpPr>
          <p:cNvPr id="10" name="Text Placeholder 6"/>
          <p:cNvSpPr>
            <a:spLocks noGrp="1"/>
          </p:cNvSpPr>
          <p:nvPr>
            <p:ph type="body" sz="quarter" idx="11"/>
          </p:nvPr>
        </p:nvSpPr>
        <p:spPr>
          <a:xfrm>
            <a:off x="4692498" y="3171264"/>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sp>
        <p:nvSpPr>
          <p:cNvPr id="11" name="Text Placeholder 6"/>
          <p:cNvSpPr>
            <a:spLocks noGrp="1"/>
          </p:cNvSpPr>
          <p:nvPr>
            <p:ph type="body" sz="quarter" idx="12"/>
          </p:nvPr>
        </p:nvSpPr>
        <p:spPr>
          <a:xfrm>
            <a:off x="4692498" y="4381197"/>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sp>
        <p:nvSpPr>
          <p:cNvPr id="12" name="Text Placeholder 6"/>
          <p:cNvSpPr>
            <a:spLocks noGrp="1"/>
          </p:cNvSpPr>
          <p:nvPr>
            <p:ph type="body" sz="quarter" idx="13"/>
          </p:nvPr>
        </p:nvSpPr>
        <p:spPr>
          <a:xfrm>
            <a:off x="4692498" y="5591131"/>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pic>
        <p:nvPicPr>
          <p:cNvPr id="13" name="Picture 12">
            <a:extLst>
              <a:ext uri="{FF2B5EF4-FFF2-40B4-BE49-F238E27FC236}">
                <a16:creationId xmlns:a16="http://schemas.microsoft.com/office/drawing/2014/main" id="{F2CCB404-02D8-7F4D-9ABF-C5FABEAEC44E}"/>
              </a:ext>
            </a:extLst>
          </p:cNvPr>
          <p:cNvPicPr>
            <a:picLocks noChangeAspect="1"/>
          </p:cNvPicPr>
          <p:nvPr userDrawn="1"/>
        </p:nvPicPr>
        <p:blipFill>
          <a:blip r:embed="rId4"/>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1172882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descr="A picture containing animal, cake&#10;&#10;Description automatically generated">
            <a:extLst>
              <a:ext uri="{FF2B5EF4-FFF2-40B4-BE49-F238E27FC236}">
                <a16:creationId xmlns:a16="http://schemas.microsoft.com/office/drawing/2014/main" id="{A75C700C-BFC0-7B48-B93F-3A3DF699D59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296821" y="818250"/>
            <a:ext cx="5598357" cy="888574"/>
          </a:xfrm>
        </p:spPr>
        <p:txBody>
          <a:bodyPr>
            <a:normAutofit/>
          </a:bodyPr>
          <a:lstStyle>
            <a:lvl1pPr algn="ctr">
              <a:defRPr sz="4400">
                <a:solidFill>
                  <a:schemeClr val="tx2"/>
                </a:solidFill>
                <a:latin typeface="Arial Rounded MT Bold"/>
                <a:cs typeface="Arial Rounded MT Bold"/>
              </a:defRPr>
            </a:lvl1pPr>
          </a:lstStyle>
          <a:p>
            <a:r>
              <a:rPr lang="en-US" dirty="0"/>
              <a:t>Thank You</a:t>
            </a:r>
          </a:p>
        </p:txBody>
      </p:sp>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2749550" y="4302221"/>
            <a:ext cx="6540500" cy="1119188"/>
          </a:xfrm>
        </p:spPr>
        <p:txBody>
          <a:bodyPr>
            <a:noAutofit/>
          </a:bodyPr>
          <a:lstStyle>
            <a:lvl1pPr marL="0" indent="0" algn="ctr">
              <a:buNone/>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dirty="0"/>
              <a:t>Click to edit Master text styles</a:t>
            </a:r>
          </a:p>
        </p:txBody>
      </p:sp>
      <p:pic>
        <p:nvPicPr>
          <p:cNvPr id="8" name="Picture 7">
            <a:extLst>
              <a:ext uri="{FF2B5EF4-FFF2-40B4-BE49-F238E27FC236}">
                <a16:creationId xmlns:a16="http://schemas.microsoft.com/office/drawing/2014/main" id="{CCCB9C5A-BF86-8848-BBB6-FC7053388032}"/>
              </a:ext>
            </a:extLst>
          </p:cNvPr>
          <p:cNvPicPr>
            <a:picLocks noChangeAspect="1"/>
          </p:cNvPicPr>
          <p:nvPr userDrawn="1"/>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2423562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90BE49-3FCD-9347-A55B-747EE2FEA12C}"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389281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pic>
        <p:nvPicPr>
          <p:cNvPr id="3" name="Picture 2" descr="Graph 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16422" cy="6858000"/>
          </a:xfrm>
          <a:prstGeom prst="rect">
            <a:avLst/>
          </a:prstGeom>
        </p:spPr>
      </p:pic>
      <p:sp>
        <p:nvSpPr>
          <p:cNvPr id="2" name="Title 1"/>
          <p:cNvSpPr>
            <a:spLocks noGrp="1"/>
          </p:cNvSpPr>
          <p:nvPr>
            <p:ph type="title" hasCustomPrompt="1"/>
          </p:nvPr>
        </p:nvSpPr>
        <p:spPr>
          <a:xfrm>
            <a:off x="3935866" y="381381"/>
            <a:ext cx="7646534" cy="888574"/>
          </a:xfrm>
        </p:spPr>
        <p:txBody>
          <a:bodyPr>
            <a:normAutofit/>
          </a:bodyPr>
          <a:lstStyle>
            <a:lvl1pPr algn="l">
              <a:defRPr sz="3000">
                <a:solidFill>
                  <a:srgbClr val="595959"/>
                </a:solidFill>
                <a:latin typeface="Arial Rounded MT Bold"/>
                <a:cs typeface="Arial Rounded MT Bold"/>
              </a:defRPr>
            </a:lvl1pPr>
          </a:lstStyle>
          <a:p>
            <a:r>
              <a:rPr lang="en-US" dirty="0"/>
              <a:t>Graphs</a:t>
            </a:r>
          </a:p>
        </p:txBody>
      </p:sp>
      <p:sp>
        <p:nvSpPr>
          <p:cNvPr id="8" name="Rectangle 7"/>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6" name="Chart Placeholder 5"/>
          <p:cNvSpPr>
            <a:spLocks noGrp="1"/>
          </p:cNvSpPr>
          <p:nvPr>
            <p:ph type="chart" sz="quarter" idx="10"/>
          </p:nvPr>
        </p:nvSpPr>
        <p:spPr>
          <a:xfrm>
            <a:off x="3925888" y="1752600"/>
            <a:ext cx="7681912" cy="4587875"/>
          </a:xfrm>
        </p:spPr>
        <p:txBody>
          <a:bodyPr>
            <a:normAutofit/>
          </a:bodyPr>
          <a:lstStyle>
            <a:lvl1pPr>
              <a:defRPr sz="1800">
                <a:solidFill>
                  <a:srgbClr val="595959"/>
                </a:solidFill>
                <a:latin typeface="Arial"/>
                <a:cs typeface="Arial"/>
              </a:defRPr>
            </a:lvl1pPr>
          </a:lstStyle>
          <a:p>
            <a:endParaRPr lang="en-US" dirty="0"/>
          </a:p>
        </p:txBody>
      </p:sp>
    </p:spTree>
    <p:extLst>
      <p:ext uri="{BB962C8B-B14F-4D97-AF65-F5344CB8AC3E}">
        <p14:creationId xmlns:p14="http://schemas.microsoft.com/office/powerpoint/2010/main" val="1455227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buClr>
                <a:srgbClr val="5BD8C2"/>
              </a:buClr>
              <a:defRPr sz="2800"/>
            </a:lvl1pPr>
            <a:lvl2pPr>
              <a:buClr>
                <a:srgbClr val="5BD8C2"/>
              </a:buClr>
              <a:defRPr sz="2400"/>
            </a:lvl2pPr>
            <a:lvl3pPr>
              <a:buClr>
                <a:srgbClr val="5BD8C2"/>
              </a:buClr>
              <a:defRPr sz="2000"/>
            </a:lvl3pPr>
            <a:lvl4pPr>
              <a:buClr>
                <a:srgbClr val="5BD8C2"/>
              </a:buClr>
              <a:defRPr sz="1800"/>
            </a:lvl4pPr>
            <a:lvl5pPr>
              <a:buClr>
                <a:srgbClr val="5BD8C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00200"/>
            <a:ext cx="5410200" cy="4525963"/>
          </a:xfrm>
        </p:spPr>
        <p:txBody>
          <a:bodyPr/>
          <a:lstStyle>
            <a:lvl1pPr>
              <a:buClr>
                <a:srgbClr val="5BD8C2"/>
              </a:buClr>
              <a:defRPr sz="2800"/>
            </a:lvl1pPr>
            <a:lvl2pPr>
              <a:buClr>
                <a:srgbClr val="5BD8C2"/>
              </a:buClr>
              <a:defRPr sz="2400"/>
            </a:lvl2pPr>
            <a:lvl3pPr>
              <a:buClr>
                <a:srgbClr val="5BD8C2"/>
              </a:buClr>
              <a:defRPr sz="2000"/>
            </a:lvl3pPr>
            <a:lvl4pPr>
              <a:buClr>
                <a:srgbClr val="5BD8C2"/>
              </a:buClr>
              <a:defRPr sz="1800"/>
            </a:lvl4pPr>
            <a:lvl5pPr>
              <a:buClr>
                <a:srgbClr val="5BD8C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D90BE49-3FCD-9347-A55B-747EE2FEA12C}"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3545919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buClr>
                <a:srgbClr val="5BD8C2"/>
              </a:buClr>
              <a:defRPr sz="2400"/>
            </a:lvl1pPr>
            <a:lvl2pPr>
              <a:buClr>
                <a:srgbClr val="5BD8C2"/>
              </a:buClr>
              <a:defRPr sz="2000"/>
            </a:lvl2pPr>
            <a:lvl3pPr>
              <a:buClr>
                <a:srgbClr val="5BD8C2"/>
              </a:buClr>
              <a:defRPr sz="1800"/>
            </a:lvl3pPr>
            <a:lvl4pPr>
              <a:buClr>
                <a:srgbClr val="5BD8C2"/>
              </a:buClr>
              <a:defRPr sz="1600"/>
            </a:lvl4pPr>
            <a:lvl5pPr>
              <a:buClr>
                <a:srgbClr val="5BD8C2"/>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buClr>
                <a:srgbClr val="5BD8C2"/>
              </a:buClr>
              <a:defRPr sz="2400"/>
            </a:lvl1pPr>
            <a:lvl2pPr>
              <a:buClr>
                <a:srgbClr val="5BD8C2"/>
              </a:buClr>
              <a:defRPr sz="2000"/>
            </a:lvl2pPr>
            <a:lvl3pPr>
              <a:buClr>
                <a:srgbClr val="5BD8C2"/>
              </a:buClr>
              <a:defRPr sz="1800"/>
            </a:lvl3pPr>
            <a:lvl4pPr>
              <a:buClr>
                <a:srgbClr val="5BD8C2"/>
              </a:buClr>
              <a:defRPr sz="1600"/>
            </a:lvl4pPr>
            <a:lvl5pPr>
              <a:buClr>
                <a:srgbClr val="5BD8C2"/>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D90BE49-3FCD-9347-A55B-747EE2FEA12C}"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1614000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D90BE49-3FCD-9347-A55B-747EE2FEA12C}"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1000465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0BE49-3FCD-9347-A55B-747EE2FEA12C}"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2104553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buClr>
                <a:srgbClr val="5BD8C2"/>
              </a:buClr>
              <a:defRPr sz="3200"/>
            </a:lvl1pPr>
            <a:lvl2pPr>
              <a:buClr>
                <a:srgbClr val="5BD8C2"/>
              </a:buClr>
              <a:defRPr sz="2800"/>
            </a:lvl2pPr>
            <a:lvl3pPr>
              <a:buClr>
                <a:srgbClr val="5BD8C2"/>
              </a:buClr>
              <a:defRPr sz="2400"/>
            </a:lvl3pPr>
            <a:lvl4pPr>
              <a:buClr>
                <a:srgbClr val="5BD8C2"/>
              </a:buClr>
              <a:defRPr sz="2000"/>
            </a:lvl4pPr>
            <a:lvl5pPr>
              <a:buClr>
                <a:srgbClr val="5BD8C2"/>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0BE49-3FCD-9347-A55B-747EE2FEA12C}"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2210812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0BE49-3FCD-9347-A55B-747EE2FEA12C}"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34551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8" name="Picture 7" descr="Table 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61" y="-94466"/>
            <a:ext cx="12197461" cy="1679402"/>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Table Slide</a:t>
            </a:r>
          </a:p>
        </p:txBody>
      </p:sp>
      <p:cxnSp>
        <p:nvCxnSpPr>
          <p:cNvPr id="11" name="Straight Connector 10"/>
          <p:cNvCxnSpPr/>
          <p:nvPr userDrawn="1"/>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6" name="Table Placeholder 5"/>
          <p:cNvSpPr>
            <a:spLocks noGrp="1"/>
          </p:cNvSpPr>
          <p:nvPr>
            <p:ph type="tbl" sz="quarter" idx="10"/>
          </p:nvPr>
        </p:nvSpPr>
        <p:spPr>
          <a:xfrm>
            <a:off x="525462" y="1994256"/>
            <a:ext cx="10988675" cy="4094162"/>
          </a:xfrm>
        </p:spPr>
        <p:txBody>
          <a:bodyPr>
            <a:normAutofit/>
          </a:bodyPr>
          <a:lstStyle>
            <a:lvl1pPr>
              <a:defRPr sz="1800">
                <a:solidFill>
                  <a:srgbClr val="595959"/>
                </a:solidFill>
                <a:latin typeface="Arial"/>
                <a:cs typeface="Arial"/>
              </a:defRPr>
            </a:lvl1pPr>
          </a:lstStyle>
          <a:p>
            <a:endParaRPr lang="en-US" dirty="0"/>
          </a:p>
        </p:txBody>
      </p:sp>
    </p:spTree>
    <p:extLst>
      <p:ext uri="{BB962C8B-B14F-4D97-AF65-F5344CB8AC3E}">
        <p14:creationId xmlns:p14="http://schemas.microsoft.com/office/powerpoint/2010/main" val="177413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0" name="Picture 9" descr="Text 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091341" cy="6851748"/>
          </a:xfrm>
          <a:prstGeom prst="rect">
            <a:avLst/>
          </a:prstGeom>
        </p:spPr>
      </p:pic>
      <p:sp>
        <p:nvSpPr>
          <p:cNvPr id="2" name="Title 1"/>
          <p:cNvSpPr>
            <a:spLocks noGrp="1"/>
          </p:cNvSpPr>
          <p:nvPr>
            <p:ph type="title" hasCustomPrompt="1"/>
          </p:nvPr>
        </p:nvSpPr>
        <p:spPr>
          <a:xfrm>
            <a:off x="3935866" y="381381"/>
            <a:ext cx="7646534" cy="888574"/>
          </a:xfrm>
        </p:spPr>
        <p:txBody>
          <a:bodyPr>
            <a:normAutofit/>
          </a:bodyPr>
          <a:lstStyle>
            <a:lvl1pPr algn="l">
              <a:defRPr sz="3000">
                <a:solidFill>
                  <a:srgbClr val="595959"/>
                </a:solidFill>
                <a:latin typeface="Arial Rounded MT Bold"/>
                <a:cs typeface="Arial Rounded MT Bold"/>
              </a:defRPr>
            </a:lvl1pPr>
          </a:lstStyle>
          <a:p>
            <a:r>
              <a:rPr lang="en-US" dirty="0"/>
              <a:t>Text</a:t>
            </a:r>
          </a:p>
        </p:txBody>
      </p:sp>
      <p:sp>
        <p:nvSpPr>
          <p:cNvPr id="8" name="Rectangle 7"/>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5" name="Text Placeholder 4"/>
          <p:cNvSpPr>
            <a:spLocks noGrp="1"/>
          </p:cNvSpPr>
          <p:nvPr>
            <p:ph type="body" sz="quarter" idx="10"/>
          </p:nvPr>
        </p:nvSpPr>
        <p:spPr>
          <a:xfrm>
            <a:off x="3946525" y="1689899"/>
            <a:ext cx="7629525" cy="4796626"/>
          </a:xfrm>
        </p:spPr>
        <p:txBody>
          <a:bodyPr>
            <a:normAutofit/>
          </a:bodyPr>
          <a:lstStyle>
            <a:lvl1pPr>
              <a:defRPr sz="1800">
                <a:solidFill>
                  <a:srgbClr val="595959"/>
                </a:solidFill>
                <a:latin typeface="Arial"/>
                <a:cs typeface="Arial"/>
              </a:defRPr>
            </a:lvl1pPr>
            <a:lvl2pPr>
              <a:defRPr sz="1800">
                <a:solidFill>
                  <a:srgbClr val="595959"/>
                </a:solidFill>
                <a:latin typeface="Arial"/>
                <a:cs typeface="Arial"/>
              </a:defRPr>
            </a:lvl2pPr>
            <a:lvl3pPr>
              <a:defRPr sz="1800">
                <a:solidFill>
                  <a:srgbClr val="595959"/>
                </a:solidFill>
                <a:latin typeface="Arial"/>
                <a:cs typeface="Arial"/>
              </a:defRPr>
            </a:lvl3pPr>
            <a:lvl4pPr>
              <a:defRPr sz="1800">
                <a:solidFill>
                  <a:srgbClr val="595959"/>
                </a:solidFill>
                <a:latin typeface="Arial"/>
                <a:cs typeface="Arial"/>
              </a:defRPr>
            </a:lvl4pPr>
            <a:lvl5pPr>
              <a:defRPr sz="1800">
                <a:solidFill>
                  <a:srgbClr val="595959"/>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041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mper 1">
    <p:spTree>
      <p:nvGrpSpPr>
        <p:cNvPr id="1" name=""/>
        <p:cNvGrpSpPr/>
        <p:nvPr/>
      </p:nvGrpSpPr>
      <p:grpSpPr>
        <a:xfrm>
          <a:off x="0" y="0"/>
          <a:ext cx="0" cy="0"/>
          <a:chOff x="0" y="0"/>
          <a:chExt cx="0" cy="0"/>
        </a:xfrm>
      </p:grpSpPr>
      <p:pic>
        <p:nvPicPr>
          <p:cNvPr id="4" name="Picture 3" descr="Grand Rounds_Bumper 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pic>
        <p:nvPicPr>
          <p:cNvPr id="6" name="Picture 5">
            <a:extLst>
              <a:ext uri="{FF2B5EF4-FFF2-40B4-BE49-F238E27FC236}">
                <a16:creationId xmlns:a16="http://schemas.microsoft.com/office/drawing/2014/main" id="{9981DC4E-96AB-1C47-B25F-5AFE57F415DC}"/>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a:stretch/>
        </p:blipFill>
        <p:spPr>
          <a:xfrm>
            <a:off x="369219" y="211568"/>
            <a:ext cx="1654229" cy="831741"/>
          </a:xfrm>
          <a:prstGeom prst="rect">
            <a:avLst/>
          </a:prstGeom>
        </p:spPr>
      </p:pic>
    </p:spTree>
    <p:extLst>
      <p:ext uri="{BB962C8B-B14F-4D97-AF65-F5344CB8AC3E}">
        <p14:creationId xmlns:p14="http://schemas.microsoft.com/office/powerpoint/2010/main" val="104413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mper 2">
    <p:spTree>
      <p:nvGrpSpPr>
        <p:cNvPr id="1" name=""/>
        <p:cNvGrpSpPr/>
        <p:nvPr/>
      </p:nvGrpSpPr>
      <p:grpSpPr>
        <a:xfrm>
          <a:off x="0" y="0"/>
          <a:ext cx="0" cy="0"/>
          <a:chOff x="0" y="0"/>
          <a:chExt cx="0" cy="0"/>
        </a:xfrm>
      </p:grpSpPr>
      <p:pic>
        <p:nvPicPr>
          <p:cNvPr id="4" name="Picture 3" descr="Grand Rounds_Bumper 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8" name="Picture 7">
            <a:extLst>
              <a:ext uri="{FF2B5EF4-FFF2-40B4-BE49-F238E27FC236}">
                <a16:creationId xmlns:a16="http://schemas.microsoft.com/office/drawing/2014/main" id="{91873DE1-A943-B047-98A6-02BFBF5C43EE}"/>
              </a:ext>
            </a:extLst>
          </p:cNvPr>
          <p:cNvPicPr>
            <a:picLocks noChangeAspect="1"/>
          </p:cNvPicPr>
          <p:nvPr userDrawn="1"/>
        </p:nvPicPr>
        <p:blipFill rotWithShape="1">
          <a:blip r:embed="rId4" cstate="screen">
            <a:alphaModFix amt="39000"/>
            <a:extLst>
              <a:ext uri="{28A0092B-C50C-407E-A947-70E740481C1C}">
                <a14:useLocalDpi xmlns:a14="http://schemas.microsoft.com/office/drawing/2010/main"/>
              </a:ext>
            </a:extLst>
          </a:blip>
          <a:srcRect/>
          <a:stretch/>
        </p:blipFill>
        <p:spPr>
          <a:xfrm>
            <a:off x="590256" y="359653"/>
            <a:ext cx="1654229" cy="831741"/>
          </a:xfrm>
          <a:prstGeom prst="rect">
            <a:avLst/>
          </a:prstGeom>
        </p:spPr>
      </p:pic>
    </p:spTree>
    <p:extLst>
      <p:ext uri="{BB962C8B-B14F-4D97-AF65-F5344CB8AC3E}">
        <p14:creationId xmlns:p14="http://schemas.microsoft.com/office/powerpoint/2010/main" val="370082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mper 3">
    <p:spTree>
      <p:nvGrpSpPr>
        <p:cNvPr id="1" name=""/>
        <p:cNvGrpSpPr/>
        <p:nvPr/>
      </p:nvGrpSpPr>
      <p:grpSpPr>
        <a:xfrm>
          <a:off x="0" y="0"/>
          <a:ext cx="0" cy="0"/>
          <a:chOff x="0" y="0"/>
          <a:chExt cx="0" cy="0"/>
        </a:xfrm>
      </p:grpSpPr>
      <p:pic>
        <p:nvPicPr>
          <p:cNvPr id="3" name="Picture 2" descr="Grand Rounds_Bumper 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userDrawn="1"/>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DA-Grand Rounds-logo_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423" y="6432865"/>
            <a:ext cx="1305955" cy="330241"/>
          </a:xfrm>
          <a:prstGeom prst="rect">
            <a:avLst/>
          </a:prstGeom>
        </p:spPr>
      </p:pic>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6" name="Picture 5">
            <a:extLst>
              <a:ext uri="{FF2B5EF4-FFF2-40B4-BE49-F238E27FC236}">
                <a16:creationId xmlns:a16="http://schemas.microsoft.com/office/drawing/2014/main" id="{66AE921B-7126-1B4D-8D31-E3CE90D727DF}"/>
              </a:ext>
            </a:extLst>
          </p:cNvPr>
          <p:cNvPicPr>
            <a:picLocks noChangeAspect="1"/>
          </p:cNvPicPr>
          <p:nvPr userDrawn="1"/>
        </p:nvPicPr>
        <p:blipFill rotWithShape="1">
          <a:blip r:embed="rId4" cstate="screen">
            <a:alphaModFix amt="39000"/>
            <a:extLst>
              <a:ext uri="{28A0092B-C50C-407E-A947-70E740481C1C}">
                <a14:useLocalDpi xmlns:a14="http://schemas.microsoft.com/office/drawing/2010/main"/>
              </a:ext>
            </a:extLst>
          </a:blip>
          <a:srcRect/>
          <a:stretch/>
        </p:blipFill>
        <p:spPr>
          <a:xfrm>
            <a:off x="5070816" y="5297413"/>
            <a:ext cx="1654229" cy="831741"/>
          </a:xfrm>
          <a:prstGeom prst="rect">
            <a:avLst/>
          </a:prstGeom>
        </p:spPr>
      </p:pic>
    </p:spTree>
    <p:extLst>
      <p:ext uri="{BB962C8B-B14F-4D97-AF65-F5344CB8AC3E}">
        <p14:creationId xmlns:p14="http://schemas.microsoft.com/office/powerpoint/2010/main" val="58285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0BE49-3FCD-9347-A55B-747EE2FEA12C}" type="datetimeFigureOut">
              <a:rPr lang="en-US" smtClean="0"/>
              <a:t>8/6/2019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A4E9B-AF38-0B4F-A135-5CF6AE5AFC59}" type="slidenum">
              <a:rPr lang="en-US" smtClean="0"/>
              <a:t>‹#›</a:t>
            </a:fld>
            <a:endParaRPr lang="en-US"/>
          </a:p>
        </p:txBody>
      </p:sp>
    </p:spTree>
    <p:extLst>
      <p:ext uri="{BB962C8B-B14F-4D97-AF65-F5344CB8AC3E}">
        <p14:creationId xmlns:p14="http://schemas.microsoft.com/office/powerpoint/2010/main" val="1707908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678" r:id="rId4"/>
    <p:sldLayoutId id="2147483679" r:id="rId5"/>
    <p:sldLayoutId id="2147483680" r:id="rId6"/>
    <p:sldLayoutId id="2147483671" r:id="rId7"/>
    <p:sldLayoutId id="2147483672" r:id="rId8"/>
    <p:sldLayoutId id="2147483673" r:id="rId9"/>
    <p:sldLayoutId id="2147483674" r:id="rId10"/>
    <p:sldLayoutId id="2147483682" r:id="rId11"/>
    <p:sldLayoutId id="2147483675" r:id="rId12"/>
    <p:sldLayoutId id="2147483677" r:id="rId13"/>
    <p:sldLayoutId id="2147483676"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rgbClr val="5BD8C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5BD8C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5BD8C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5BD8C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5BD8C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0BE49-3FCD-9347-A55B-747EE2FEA12C}" type="datetimeFigureOut">
              <a:rPr lang="en-US" smtClean="0"/>
              <a:t>8/6/2019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A4E9B-AF38-0B4F-A135-5CF6AE5AFC59}" type="slidenum">
              <a:rPr lang="en-US" smtClean="0"/>
              <a:t>‹#›</a:t>
            </a:fld>
            <a:endParaRPr lang="en-US"/>
          </a:p>
        </p:txBody>
      </p:sp>
    </p:spTree>
    <p:extLst>
      <p:ext uri="{BB962C8B-B14F-4D97-AF65-F5344CB8AC3E}">
        <p14:creationId xmlns:p14="http://schemas.microsoft.com/office/powerpoint/2010/main" val="1175019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da.gov/NewsEvents/Newsroom/PressAnnouncements/ucm557102.htm"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microsoft.com/office/2007/relationships/hdphoto" Target="../media/hdphoto9.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s://www.mda.org/research/clinical-trials" TargetMode="External"/><Relationship Id="rId7" Type="http://schemas.openxmlformats.org/officeDocument/2006/relationships/hyperlink" Target="https://www.mda.org/disease/amyotrophic-lateral-sclerosis" TargetMode="External"/><Relationship Id="rId2" Type="http://schemas.openxmlformats.org/officeDocument/2006/relationships/hyperlink" Target="https://www.mda.org/care/mda-care-centers" TargetMode="External"/><Relationship Id="rId1" Type="http://schemas.openxmlformats.org/officeDocument/2006/relationships/slideLayout" Target="../slideLayouts/slideLayout37.xml"/><Relationship Id="rId6" Type="http://schemas.openxmlformats.org/officeDocument/2006/relationships/hyperlink" Target="https://www.mda.org/services/community-education" TargetMode="External"/><Relationship Id="rId5" Type="http://schemas.openxmlformats.org/officeDocument/2006/relationships/hyperlink" Target="https://www.mda.org/care/mda-resource-center" TargetMode="External"/><Relationship Id="rId4" Type="http://schemas.openxmlformats.org/officeDocument/2006/relationships/hyperlink" Target="https://www.mda.org/care/mda-engage" TargetMode="External"/></Relationships>
</file>

<file path=ppt/slides/_rels/slide3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New In ALS</a:t>
            </a:r>
          </a:p>
        </p:txBody>
      </p:sp>
      <p:sp>
        <p:nvSpPr>
          <p:cNvPr id="5" name="Text Placeholder 4">
            <a:extLst>
              <a:ext uri="{FF2B5EF4-FFF2-40B4-BE49-F238E27FC236}">
                <a16:creationId xmlns:a16="http://schemas.microsoft.com/office/drawing/2014/main" id="{882E34B7-5643-7E4F-8AF1-63C8DC41408A}"/>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85312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186"/>
            <a:ext cx="10972800" cy="888574"/>
          </a:xfrm>
        </p:spPr>
        <p:txBody>
          <a:bodyPr/>
          <a:lstStyle/>
          <a:p>
            <a:r>
              <a:rPr lang="en-US" dirty="0"/>
              <a:t>How to diagnose ALS</a:t>
            </a:r>
          </a:p>
        </p:txBody>
      </p:sp>
      <p:sp>
        <p:nvSpPr>
          <p:cNvPr id="14" name="Content Placeholder 2">
            <a:extLst>
              <a:ext uri="{FF2B5EF4-FFF2-40B4-BE49-F238E27FC236}">
                <a16:creationId xmlns:a16="http://schemas.microsoft.com/office/drawing/2014/main" id="{FB99F099-F144-214A-91FC-8DBC5A94BDBE}"/>
              </a:ext>
            </a:extLst>
          </p:cNvPr>
          <p:cNvSpPr>
            <a:spLocks noGrp="1"/>
          </p:cNvSpPr>
          <p:nvPr>
            <p:ph idx="1"/>
          </p:nvPr>
        </p:nvSpPr>
        <p:spPr>
          <a:xfrm>
            <a:off x="480447" y="1095811"/>
            <a:ext cx="7134808" cy="4024931"/>
          </a:xfrm>
        </p:spPr>
        <p:txBody>
          <a:bodyPr>
            <a:noAutofit/>
          </a:bodyPr>
          <a:lstStyle/>
          <a:p>
            <a:pPr marL="0" indent="0">
              <a:buNone/>
            </a:pPr>
            <a:endParaRPr lang="en-US" sz="1000" dirty="0"/>
          </a:p>
          <a:p>
            <a:pPr marL="0" indent="0">
              <a:buNone/>
            </a:pPr>
            <a:r>
              <a:rPr lang="en-US" dirty="0">
                <a:solidFill>
                  <a:schemeClr val="accent1"/>
                </a:solidFill>
                <a:latin typeface="Arial Rounded MT Bold" panose="020F0704030504030204" pitchFamily="34" charset="77"/>
              </a:rPr>
              <a:t>Best practice recommendations:</a:t>
            </a:r>
          </a:p>
          <a:p>
            <a:pPr>
              <a:buFont typeface="Arial" panose="020B0604020202020204" pitchFamily="34" charset="0"/>
              <a:buChar char="•"/>
            </a:pPr>
            <a:r>
              <a:rPr lang="en-US" sz="1600" dirty="0">
                <a:solidFill>
                  <a:schemeClr val="tx1">
                    <a:lumMod val="50000"/>
                  </a:schemeClr>
                </a:solidFill>
              </a:rPr>
              <a:t>Electrodiagnostic testing with nerve conduction studies and electromyography (EMG) is recommended </a:t>
            </a:r>
          </a:p>
          <a:p>
            <a:pPr>
              <a:buFont typeface="Arial" panose="020B0604020202020204" pitchFamily="34" charset="0"/>
              <a:buChar char="•"/>
            </a:pPr>
            <a:r>
              <a:rPr lang="en-US" sz="1600" dirty="0">
                <a:solidFill>
                  <a:schemeClr val="tx1">
                    <a:lumMod val="50000"/>
                  </a:schemeClr>
                </a:solidFill>
              </a:rPr>
              <a:t>Genetic testing can be helpful in determining eligibility for clinical trials, and making the diagnosis in fALS</a:t>
            </a:r>
          </a:p>
          <a:p>
            <a:pPr>
              <a:buFont typeface="Arial" panose="020B0604020202020204" pitchFamily="34" charset="0"/>
              <a:buChar char="•"/>
            </a:pPr>
            <a:r>
              <a:rPr lang="en-US" sz="1600" dirty="0">
                <a:solidFill>
                  <a:schemeClr val="tx1">
                    <a:lumMod val="50000"/>
                  </a:schemeClr>
                </a:solidFill>
              </a:rPr>
              <a:t>Neuroimaging (MRI), muscle biopsy, laboratory testing of blood and urine can be used to exclude other possible diagnoses in the evaluation of suspected ALS</a:t>
            </a:r>
          </a:p>
          <a:p>
            <a:pPr>
              <a:buFont typeface="Arial" panose="020B0604020202020204" pitchFamily="34" charset="0"/>
              <a:buChar char="•"/>
            </a:pPr>
            <a:endParaRPr lang="en-US" sz="1600" dirty="0">
              <a:solidFill>
                <a:schemeClr val="tx1">
                  <a:lumMod val="50000"/>
                </a:schemeClr>
              </a:solidFill>
            </a:endParaRPr>
          </a:p>
          <a:p>
            <a:pPr marL="0" indent="0">
              <a:buNone/>
            </a:pPr>
            <a:r>
              <a:rPr lang="en-US" sz="1600" b="1" dirty="0">
                <a:solidFill>
                  <a:schemeClr val="tx1">
                    <a:lumMod val="50000"/>
                  </a:schemeClr>
                </a:solidFill>
              </a:rPr>
              <a:t>The revised El Escorial criteria</a:t>
            </a:r>
            <a:r>
              <a:rPr lang="en-US" sz="1600" b="1" baseline="30000" dirty="0">
                <a:solidFill>
                  <a:schemeClr val="tx1">
                    <a:lumMod val="50000"/>
                  </a:schemeClr>
                </a:solidFill>
              </a:rPr>
              <a:t>1,2</a:t>
            </a:r>
            <a:r>
              <a:rPr lang="en-US" sz="1600" b="1" dirty="0">
                <a:solidFill>
                  <a:schemeClr val="tx1">
                    <a:lumMod val="50000"/>
                  </a:schemeClr>
                </a:solidFill>
              </a:rPr>
              <a:t> for ALS allow assignment of diagnostic certainty but were designed for research purposes. </a:t>
            </a:r>
          </a:p>
          <a:p>
            <a:pPr marL="0" indent="0">
              <a:buNone/>
            </a:pPr>
            <a:r>
              <a:rPr lang="en-US" sz="1600" b="1" dirty="0">
                <a:solidFill>
                  <a:schemeClr val="tx1">
                    <a:lumMod val="50000"/>
                  </a:schemeClr>
                </a:solidFill>
              </a:rPr>
              <a:t>The newer Awaji criteria</a:t>
            </a:r>
            <a:r>
              <a:rPr lang="en-US" sz="1600" b="1" baseline="30000" dirty="0">
                <a:solidFill>
                  <a:schemeClr val="tx1">
                    <a:lumMod val="50000"/>
                  </a:schemeClr>
                </a:solidFill>
              </a:rPr>
              <a:t>3</a:t>
            </a:r>
            <a:r>
              <a:rPr lang="en-US" sz="1600" b="1" dirty="0">
                <a:solidFill>
                  <a:schemeClr val="tx1">
                    <a:lumMod val="50000"/>
                  </a:schemeClr>
                </a:solidFill>
              </a:rPr>
              <a:t> increase sensitivity without sacrificing specificity. </a:t>
            </a:r>
          </a:p>
          <a:p>
            <a:pPr>
              <a:buFont typeface="Arial" panose="020B0604020202020204" pitchFamily="34" charset="0"/>
              <a:buChar char="•"/>
            </a:pPr>
            <a:endParaRPr lang="en-US" sz="1600" dirty="0">
              <a:solidFill>
                <a:schemeClr val="tx1">
                  <a:lumMod val="50000"/>
                </a:schemeClr>
              </a:solidFill>
            </a:endParaRP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10</a:t>
            </a:fld>
            <a:endParaRPr lang="en-US" dirty="0"/>
          </a:p>
        </p:txBody>
      </p:sp>
      <p:sp>
        <p:nvSpPr>
          <p:cNvPr id="8" name="TextBox 7"/>
          <p:cNvSpPr txBox="1"/>
          <p:nvPr/>
        </p:nvSpPr>
        <p:spPr>
          <a:xfrm>
            <a:off x="7822896" y="6042547"/>
            <a:ext cx="3952875" cy="230832"/>
          </a:xfrm>
          <a:prstGeom prst="rect">
            <a:avLst/>
          </a:prstGeom>
          <a:noFill/>
        </p:spPr>
        <p:txBody>
          <a:bodyPr wrap="square" rtlCol="0">
            <a:spAutoFit/>
          </a:bodyPr>
          <a:lstStyle/>
          <a:p>
            <a:pPr algn="r"/>
            <a:r>
              <a:rPr lang="en-US" sz="900" dirty="0">
                <a:solidFill>
                  <a:schemeClr val="tx1">
                    <a:lumMod val="75000"/>
                    <a:lumOff val="25000"/>
                  </a:schemeClr>
                </a:solidFill>
                <a:latin typeface="Arial" panose="020B0604020202020204" pitchFamily="34" charset="0"/>
                <a:cs typeface="Arial" panose="020B0604020202020204" pitchFamily="34" charset="0"/>
              </a:rPr>
              <a:t>Adapted from</a:t>
            </a:r>
            <a:r>
              <a:rPr lang="en-US" sz="900" baseline="30000" dirty="0">
                <a:solidFill>
                  <a:schemeClr val="tx1">
                    <a:lumMod val="75000"/>
                    <a:lumOff val="25000"/>
                  </a:schemeClr>
                </a:solidFill>
                <a:latin typeface="Arial" panose="020B0604020202020204" pitchFamily="34" charset="0"/>
                <a:cs typeface="Arial" panose="020B0604020202020204" pitchFamily="34" charset="0"/>
              </a:rPr>
              <a:t>1</a:t>
            </a:r>
            <a:r>
              <a:rPr lang="en-US" sz="900"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9">
            <a:extLst>
              <a:ext uri="{FF2B5EF4-FFF2-40B4-BE49-F238E27FC236}">
                <a16:creationId xmlns:a16="http://schemas.microsoft.com/office/drawing/2014/main" id="{2D701D4D-3E38-244F-91EA-6C30F4235E70}"/>
              </a:ext>
            </a:extLst>
          </p:cNvPr>
          <p:cNvGraphicFramePr>
            <a:graphicFrameLocks noGrp="1"/>
          </p:cNvGraphicFramePr>
          <p:nvPr>
            <p:extLst>
              <p:ext uri="{D42A27DB-BD31-4B8C-83A1-F6EECF244321}">
                <p14:modId xmlns:p14="http://schemas.microsoft.com/office/powerpoint/2010/main" val="3862773094"/>
              </p:ext>
            </p:extLst>
          </p:nvPr>
        </p:nvGraphicFramePr>
        <p:xfrm>
          <a:off x="7702658" y="1221544"/>
          <a:ext cx="4211224" cy="4404360"/>
        </p:xfrm>
        <a:graphic>
          <a:graphicData uri="http://schemas.openxmlformats.org/drawingml/2006/table">
            <a:tbl>
              <a:tblPr firstRow="1" bandRow="1">
                <a:tableStyleId>{7DF18680-E054-41AD-8BC1-D1AEF772440D}</a:tableStyleId>
              </a:tblPr>
              <a:tblGrid>
                <a:gridCol w="4211224">
                  <a:extLst>
                    <a:ext uri="{9D8B030D-6E8A-4147-A177-3AD203B41FA5}">
                      <a16:colId xmlns:a16="http://schemas.microsoft.com/office/drawing/2014/main" val="2909367114"/>
                    </a:ext>
                  </a:extLst>
                </a:gridCol>
              </a:tblGrid>
              <a:tr h="396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Summary of the revised El </a:t>
                      </a:r>
                      <a:r>
                        <a:rPr lang="en-US" sz="1400" dirty="0" err="1"/>
                        <a:t>Escoria</a:t>
                      </a:r>
                      <a:r>
                        <a:rPr lang="en-US" sz="1400" dirty="0"/>
                        <a:t> criteria with the Awaji algorithm</a:t>
                      </a:r>
                    </a:p>
                  </a:txBody>
                  <a:tcPr/>
                </a:tc>
                <a:extLst>
                  <a:ext uri="{0D108BD9-81ED-4DB2-BD59-A6C34878D82A}">
                    <a16:rowId xmlns:a16="http://schemas.microsoft.com/office/drawing/2014/main" val="1896501140"/>
                  </a:ext>
                </a:extLst>
              </a:tr>
              <a:tr h="3682828">
                <a:tc>
                  <a:txBody>
                    <a:bodyPr/>
                    <a:lstStyle/>
                    <a:p>
                      <a:r>
                        <a:rPr lang="en-US" sz="1100" b="1" dirty="0"/>
                        <a:t>Clinically definite ALS</a:t>
                      </a:r>
                    </a:p>
                    <a:p>
                      <a:pPr marL="171450" indent="-171450">
                        <a:buFont typeface="Arial" panose="020B0604020202020204" pitchFamily="34" charset="0"/>
                        <a:buChar char="•"/>
                      </a:pPr>
                      <a:r>
                        <a:rPr lang="en-US" sz="1100" dirty="0"/>
                        <a:t>UMN and LMN clinical signs or electrophysiological evidence in three regions</a:t>
                      </a:r>
                    </a:p>
                    <a:p>
                      <a:endParaRPr lang="en-US" sz="1100" b="1" dirty="0"/>
                    </a:p>
                    <a:p>
                      <a:r>
                        <a:rPr lang="en-US" sz="1100" b="1" dirty="0"/>
                        <a:t>Clinically definite ALS – laboratory supported</a:t>
                      </a:r>
                    </a:p>
                    <a:p>
                      <a:pPr marL="171450" indent="-171450">
                        <a:buFont typeface="Arial" panose="020B0604020202020204" pitchFamily="34" charset="0"/>
                        <a:buChar char="•"/>
                      </a:pPr>
                      <a:r>
                        <a:rPr lang="en-US" sz="1100" dirty="0"/>
                        <a:t>UMN and/or LMN clinical signs in one region and the patient is a carrier of a pathogenic SOD1 gene mutation</a:t>
                      </a:r>
                    </a:p>
                    <a:p>
                      <a:endParaRPr lang="en-US" sz="1100" b="1" dirty="0"/>
                    </a:p>
                    <a:p>
                      <a:r>
                        <a:rPr lang="en-US" sz="1100" b="1" dirty="0"/>
                        <a:t>Clinically probable ALS</a:t>
                      </a:r>
                    </a:p>
                    <a:p>
                      <a:pPr marL="171450" indent="-171450">
                        <a:buFont typeface="Arial" panose="020B0604020202020204" pitchFamily="34" charset="0"/>
                        <a:buChar char="•"/>
                      </a:pPr>
                      <a:r>
                        <a:rPr lang="en-US" sz="1100" dirty="0"/>
                        <a:t>UMN and LMN clinical and </a:t>
                      </a:r>
                      <a:r>
                        <a:rPr lang="en-US" sz="1100" dirty="0" err="1"/>
                        <a:t>electrophyisiological</a:t>
                      </a:r>
                      <a:r>
                        <a:rPr lang="en-US" sz="1100" dirty="0"/>
                        <a:t> evidence by LMN and UMN signs in two regions with some UMN signs rostral to the LMN signs</a:t>
                      </a:r>
                    </a:p>
                    <a:p>
                      <a:endParaRPr lang="en-US" sz="1100" b="1" dirty="0"/>
                    </a:p>
                    <a:p>
                      <a:r>
                        <a:rPr lang="en-US" sz="1100" b="1" dirty="0"/>
                        <a:t>Clinically possible ALS</a:t>
                      </a:r>
                    </a:p>
                    <a:p>
                      <a:pPr marL="171450" indent="-171450">
                        <a:buFont typeface="Arial" panose="020B0604020202020204" pitchFamily="34" charset="0"/>
                        <a:buChar char="•"/>
                      </a:pPr>
                      <a:r>
                        <a:rPr lang="en-US" sz="1100" dirty="0"/>
                        <a:t>UMN and LMN clinical or electrophysiological signs in one region only, or</a:t>
                      </a:r>
                    </a:p>
                    <a:p>
                      <a:pPr marL="171450" indent="-171450">
                        <a:buFont typeface="Arial" panose="020B0604020202020204" pitchFamily="34" charset="0"/>
                        <a:buChar char="•"/>
                      </a:pPr>
                      <a:r>
                        <a:rPr lang="en-US" sz="1100" dirty="0"/>
                        <a:t>UMN signs in at least two regions, or</a:t>
                      </a:r>
                    </a:p>
                    <a:p>
                      <a:pPr marL="171450" indent="-171450">
                        <a:buFont typeface="Arial" panose="020B0604020202020204" pitchFamily="34" charset="0"/>
                        <a:buChar char="•"/>
                      </a:pPr>
                      <a:r>
                        <a:rPr lang="en-US" sz="1100" dirty="0"/>
                        <a:t>UMN and LMN signs in two regions with no UMN signs rostral to LMN signs. Neuroimaging and laboratory studies (Table 2) have excluded other diagnosis</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900" dirty="0"/>
                        <a:t>ALS, amyotrophic lateral sclerosis; EMG, electromyographic; LMN, lower motor neuron; UMN, upper motor neuron.</a:t>
                      </a:r>
                      <a:endParaRPr lang="en-US" sz="900" b="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5740293"/>
                  </a:ext>
                </a:extLst>
              </a:tr>
            </a:tbl>
          </a:graphicData>
        </a:graphic>
      </p:graphicFrame>
      <p:cxnSp>
        <p:nvCxnSpPr>
          <p:cNvPr id="18" name="Straight Connector 17">
            <a:extLst>
              <a:ext uri="{FF2B5EF4-FFF2-40B4-BE49-F238E27FC236}">
                <a16:creationId xmlns:a16="http://schemas.microsoft.com/office/drawing/2014/main" id="{F7AA2865-64C5-254E-93C2-A730D6D09F6D}"/>
              </a:ext>
            </a:extLst>
          </p:cNvPr>
          <p:cNvCxnSpPr>
            <a:cxnSpLocks/>
          </p:cNvCxnSpPr>
          <p:nvPr/>
        </p:nvCxnSpPr>
        <p:spPr>
          <a:xfrm>
            <a:off x="609600" y="3651138"/>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AC42C37-79DF-4A42-BAA8-88EDB5CE4A0D}"/>
              </a:ext>
            </a:extLst>
          </p:cNvPr>
          <p:cNvSpPr/>
          <p:nvPr/>
        </p:nvSpPr>
        <p:spPr>
          <a:xfrm>
            <a:off x="836902" y="6087324"/>
            <a:ext cx="8002297" cy="230832"/>
          </a:xfrm>
          <a:prstGeom prst="rect">
            <a:avLst/>
          </a:prstGeom>
        </p:spPr>
        <p:txBody>
          <a:bodyPr wrap="square" numCol="1" spcCol="0">
            <a:spAutoFit/>
          </a:bodyPr>
          <a:lstStyle/>
          <a:p>
            <a:pPr>
              <a:buClrTx/>
            </a:pPr>
            <a:r>
              <a:rPr lang="en-US" sz="900" b="1" dirty="0"/>
              <a:t>1. </a:t>
            </a:r>
            <a:r>
              <a:rPr lang="en-US" sz="900" dirty="0"/>
              <a:t>Brooks 1994. </a:t>
            </a:r>
            <a:r>
              <a:rPr lang="da-DK" sz="900" b="1" dirty="0"/>
              <a:t>2. </a:t>
            </a:r>
            <a:r>
              <a:rPr lang="da-DK" sz="900" dirty="0"/>
              <a:t>Brooks, Miller et al. 2000</a:t>
            </a:r>
            <a:r>
              <a:rPr lang="en-US" sz="900" dirty="0"/>
              <a:t>. </a:t>
            </a:r>
            <a:r>
              <a:rPr lang="en-US" sz="900" b="1" dirty="0"/>
              <a:t>3. </a:t>
            </a:r>
            <a:r>
              <a:rPr lang="en-US" sz="900" dirty="0"/>
              <a:t>de Carvalho, </a:t>
            </a:r>
            <a:r>
              <a:rPr lang="en-US" sz="900" dirty="0" err="1"/>
              <a:t>Dengler</a:t>
            </a:r>
            <a:r>
              <a:rPr lang="en-US" sz="900" dirty="0"/>
              <a:t> et al. 2008. </a:t>
            </a:r>
            <a:r>
              <a:rPr lang="en-US" sz="900" b="1" dirty="0"/>
              <a:t>4. </a:t>
            </a:r>
            <a:r>
              <a:rPr lang="en-US" sz="900" dirty="0"/>
              <a:t>Andersen, </a:t>
            </a:r>
            <a:r>
              <a:rPr lang="en-US" sz="900" dirty="0" err="1"/>
              <a:t>Abrahamsl</a:t>
            </a:r>
            <a:r>
              <a:rPr lang="en-US" sz="900" dirty="0"/>
              <a:t> et al. 2012.</a:t>
            </a:r>
            <a:endParaRPr lang="fr-FR" sz="900" dirty="0"/>
          </a:p>
        </p:txBody>
      </p:sp>
      <p:grpSp>
        <p:nvGrpSpPr>
          <p:cNvPr id="3" name="Group 2">
            <a:extLst>
              <a:ext uri="{FF2B5EF4-FFF2-40B4-BE49-F238E27FC236}">
                <a16:creationId xmlns:a16="http://schemas.microsoft.com/office/drawing/2014/main" id="{94F374EF-34B1-EA42-B7C7-F05221B30E21}"/>
              </a:ext>
            </a:extLst>
          </p:cNvPr>
          <p:cNvGrpSpPr/>
          <p:nvPr/>
        </p:nvGrpSpPr>
        <p:grpSpPr>
          <a:xfrm>
            <a:off x="0" y="5016189"/>
            <a:ext cx="6586780" cy="1150994"/>
            <a:chOff x="-1" y="4622347"/>
            <a:chExt cx="6096000" cy="1150994"/>
          </a:xfrm>
        </p:grpSpPr>
        <p:sp>
          <p:nvSpPr>
            <p:cNvPr id="12" name="Rectangle 11">
              <a:extLst>
                <a:ext uri="{FF2B5EF4-FFF2-40B4-BE49-F238E27FC236}">
                  <a16:creationId xmlns:a16="http://schemas.microsoft.com/office/drawing/2014/main" id="{15F88956-BB2C-884D-8CCB-8E1E23978C9F}"/>
                </a:ext>
              </a:extLst>
            </p:cNvPr>
            <p:cNvSpPr/>
            <p:nvPr/>
          </p:nvSpPr>
          <p:spPr>
            <a:xfrm>
              <a:off x="-1" y="4622347"/>
              <a:ext cx="6096000" cy="86405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p>
          </p:txBody>
        </p:sp>
        <p:sp>
          <p:nvSpPr>
            <p:cNvPr id="13" name="Rectangle 12">
              <a:extLst>
                <a:ext uri="{FF2B5EF4-FFF2-40B4-BE49-F238E27FC236}">
                  <a16:creationId xmlns:a16="http://schemas.microsoft.com/office/drawing/2014/main" id="{A54D6254-87FB-C641-8886-EA3A05E7EBCB}"/>
                </a:ext>
              </a:extLst>
            </p:cNvPr>
            <p:cNvSpPr/>
            <p:nvPr/>
          </p:nvSpPr>
          <p:spPr>
            <a:xfrm>
              <a:off x="1047076" y="4726901"/>
              <a:ext cx="4906991" cy="1046440"/>
            </a:xfrm>
            <a:prstGeom prst="rect">
              <a:avLst/>
            </a:prstGeom>
          </p:spPr>
          <p:txBody>
            <a:bodyPr wrap="square">
              <a:spAutoFit/>
            </a:bodyPr>
            <a:lstStyle/>
            <a:p>
              <a:pPr algn="r"/>
              <a:r>
                <a:rPr lang="en-US" b="1" dirty="0">
                  <a:solidFill>
                    <a:schemeClr val="accent5"/>
                  </a:solidFill>
                </a:rPr>
                <a:t>Pursuing an early diagnosis of ALS outweighs the potential increase in risk of misdiagnosis</a:t>
              </a:r>
            </a:p>
            <a:p>
              <a:pPr algn="r"/>
              <a:endParaRPr lang="en-US" sz="800" dirty="0">
                <a:solidFill>
                  <a:schemeClr val="accent5"/>
                </a:solidFill>
                <a:latin typeface="Arial" panose="020B0604020202020204" pitchFamily="34" charset="0"/>
                <a:cs typeface="Arial" panose="020B0604020202020204" pitchFamily="34" charset="0"/>
              </a:endParaRPr>
            </a:p>
            <a:p>
              <a:pPr algn="r"/>
              <a:endParaRPr lang="en-US" dirty="0">
                <a:solidFill>
                  <a:schemeClr val="accent5"/>
                </a:solidFill>
                <a:latin typeface="Arial" panose="020B0604020202020204" pitchFamily="34" charset="0"/>
                <a:cs typeface="Arial" panose="020B0604020202020204" pitchFamily="34" charset="0"/>
              </a:endParaRPr>
            </a:p>
          </p:txBody>
        </p:sp>
      </p:grpSp>
      <p:pic>
        <p:nvPicPr>
          <p:cNvPr id="6" name="Graphic 5" descr="Warning">
            <a:extLst>
              <a:ext uri="{FF2B5EF4-FFF2-40B4-BE49-F238E27FC236}">
                <a16:creationId xmlns:a16="http://schemas.microsoft.com/office/drawing/2014/main" id="{9055F437-92A5-0E4C-A744-F57897C2F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852" y="5120742"/>
            <a:ext cx="660060" cy="660060"/>
          </a:xfrm>
          <a:prstGeom prst="rect">
            <a:avLst/>
          </a:prstGeom>
        </p:spPr>
      </p:pic>
    </p:spTree>
    <p:extLst>
      <p:ext uri="{BB962C8B-B14F-4D97-AF65-F5344CB8AC3E}">
        <p14:creationId xmlns:p14="http://schemas.microsoft.com/office/powerpoint/2010/main" val="295131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history/progression of disease</a:t>
            </a:r>
          </a:p>
        </p:txBody>
      </p:sp>
      <p:sp>
        <p:nvSpPr>
          <p:cNvPr id="3" name="Content Placeholder 2"/>
          <p:cNvSpPr>
            <a:spLocks noGrp="1"/>
          </p:cNvSpPr>
          <p:nvPr>
            <p:ph idx="1"/>
          </p:nvPr>
        </p:nvSpPr>
        <p:spPr>
          <a:xfrm>
            <a:off x="609600" y="1859460"/>
            <a:ext cx="6259034" cy="3733800"/>
          </a:xfrm>
        </p:spPr>
        <p:txBody>
          <a:bodyPr>
            <a:noAutofit/>
          </a:bodyPr>
          <a:lstStyle/>
          <a:p>
            <a:pPr marL="0" indent="0">
              <a:buNone/>
            </a:pPr>
            <a:r>
              <a:rPr lang="en-US" sz="1400" dirty="0">
                <a:solidFill>
                  <a:schemeClr val="tx1">
                    <a:lumMod val="50000"/>
                  </a:schemeClr>
                </a:solidFill>
              </a:rPr>
              <a:t>Loss of motor neurons results in the primary clinical symptoms and signs of ALS and impairment of limb, bulbar, and axial function.</a:t>
            </a:r>
            <a:br>
              <a:rPr lang="en-US" sz="1400" dirty="0">
                <a:solidFill>
                  <a:schemeClr val="tx1">
                    <a:lumMod val="50000"/>
                  </a:schemeClr>
                </a:solidFill>
              </a:rPr>
            </a:br>
            <a:endParaRPr lang="en-US" sz="1400" dirty="0">
              <a:solidFill>
                <a:schemeClr val="tx1">
                  <a:lumMod val="50000"/>
                </a:schemeClr>
              </a:solidFill>
            </a:endParaRPr>
          </a:p>
          <a:p>
            <a:pPr marL="0" indent="0">
              <a:buNone/>
            </a:pPr>
            <a:r>
              <a:rPr lang="en-US" sz="1400" dirty="0">
                <a:solidFill>
                  <a:schemeClr val="tx1">
                    <a:lumMod val="50000"/>
                  </a:schemeClr>
                </a:solidFill>
              </a:rPr>
              <a:t>ALS may manifest in any body segment (bulbar, cervical, thoracic, or lumbosacral), and as upper or lower motor neuron symptoms.</a:t>
            </a:r>
          </a:p>
          <a:p>
            <a:pPr marL="0" indent="0">
              <a:buNone/>
            </a:pPr>
            <a:r>
              <a:rPr lang="en-US" sz="1400" dirty="0">
                <a:solidFill>
                  <a:schemeClr val="tx1">
                    <a:lumMod val="50000"/>
                  </a:schemeClr>
                </a:solidFill>
              </a:rPr>
              <a:t>Asymmetric limb weakness is the most common presentation of ALS (80%).</a:t>
            </a:r>
          </a:p>
          <a:p>
            <a:r>
              <a:rPr lang="en-US" sz="1400" dirty="0">
                <a:solidFill>
                  <a:schemeClr val="tx1">
                    <a:lumMod val="50000"/>
                  </a:schemeClr>
                </a:solidFill>
              </a:rPr>
              <a:t>Upper-extremity onset most often begins with hand weakness</a:t>
            </a:r>
          </a:p>
          <a:p>
            <a:r>
              <a:rPr lang="en-US" sz="1400" dirty="0">
                <a:solidFill>
                  <a:schemeClr val="tx1">
                    <a:lumMod val="50000"/>
                  </a:schemeClr>
                </a:solidFill>
              </a:rPr>
              <a:t>Lower-extremity onset most often begins with weakness of foot dorsiflexion (foot drop)</a:t>
            </a:r>
          </a:p>
          <a:p>
            <a:pPr marL="0" indent="0">
              <a:buClrTx/>
              <a:buNone/>
            </a:pPr>
            <a:r>
              <a:rPr lang="en-US" sz="1600" b="1" dirty="0">
                <a:solidFill>
                  <a:schemeClr val="accent1"/>
                </a:solidFill>
              </a:rPr>
              <a:t>Other common early symptoms include:</a:t>
            </a:r>
          </a:p>
          <a:p>
            <a:pPr marL="747712" indent="-285750"/>
            <a:r>
              <a:rPr lang="en-US" sz="1400" dirty="0">
                <a:solidFill>
                  <a:schemeClr val="tx1">
                    <a:lumMod val="50000"/>
                  </a:schemeClr>
                </a:solidFill>
              </a:rPr>
              <a:t>Atrophic muscles with hyperreflexia </a:t>
            </a:r>
          </a:p>
          <a:p>
            <a:pPr marL="747712" indent="-285750"/>
            <a:r>
              <a:rPr lang="en-US" sz="1400" dirty="0">
                <a:solidFill>
                  <a:schemeClr val="tx1">
                    <a:lumMod val="50000"/>
                  </a:schemeClr>
                </a:solidFill>
              </a:rPr>
              <a:t>Nerve conduction studies (NCS) </a:t>
            </a:r>
            <a:r>
              <a:rPr lang="en-US" sz="1400" dirty="0"/>
              <a:t>—</a:t>
            </a:r>
            <a:r>
              <a:rPr lang="en-US" sz="1400" dirty="0">
                <a:solidFill>
                  <a:schemeClr val="tx1">
                    <a:lumMod val="50000"/>
                  </a:schemeClr>
                </a:solidFill>
              </a:rPr>
              <a:t> Reduced CMAP amplitude in motor NCS, with normal function of sensory nerves</a:t>
            </a:r>
          </a:p>
          <a:p>
            <a:pPr marL="747712" indent="-285750"/>
            <a:r>
              <a:rPr lang="en-US" sz="1400" dirty="0">
                <a:solidFill>
                  <a:schemeClr val="tx1">
                    <a:lumMod val="50000"/>
                  </a:schemeClr>
                </a:solidFill>
              </a:rPr>
              <a:t>Progressive worsening of initial signs, such as loss of voice/speech</a:t>
            </a:r>
          </a:p>
          <a:p>
            <a:pPr lvl="1">
              <a:buFont typeface="Wingdings" panose="05000000000000000000" pitchFamily="2" charset="2"/>
              <a:buChar char="§"/>
            </a:pPr>
            <a:endParaRPr lang="en-US" sz="14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11</a:t>
            </a:fld>
            <a:endParaRPr lang="en-US" dirty="0"/>
          </a:p>
        </p:txBody>
      </p:sp>
      <p:sp>
        <p:nvSpPr>
          <p:cNvPr id="8" name="TextBox 7"/>
          <p:cNvSpPr txBox="1"/>
          <p:nvPr/>
        </p:nvSpPr>
        <p:spPr>
          <a:xfrm>
            <a:off x="7519835" y="3603250"/>
            <a:ext cx="4527603"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Adapted from</a:t>
            </a:r>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3C65C2B-D867-044E-9E77-789C61F178EF}"/>
              </a:ext>
            </a:extLst>
          </p:cNvPr>
          <p:cNvSpPr/>
          <p:nvPr/>
        </p:nvSpPr>
        <p:spPr>
          <a:xfrm>
            <a:off x="609600" y="1140628"/>
            <a:ext cx="2971326" cy="461665"/>
          </a:xfrm>
          <a:prstGeom prst="rect">
            <a:avLst/>
          </a:prstGeom>
        </p:spPr>
        <p:txBody>
          <a:bodyPr wrap="none">
            <a:spAutoFit/>
          </a:bodyPr>
          <a:lstStyle/>
          <a:p>
            <a:r>
              <a:rPr lang="en-US" sz="2400" dirty="0">
                <a:solidFill>
                  <a:schemeClr val="accent1"/>
                </a:solidFill>
                <a:latin typeface="Arial Rounded MT Bold" panose="020F0704030504030204" pitchFamily="34" charset="77"/>
              </a:rPr>
              <a:t>Initial presentation</a:t>
            </a:r>
          </a:p>
        </p:txBody>
      </p:sp>
      <p:graphicFrame>
        <p:nvGraphicFramePr>
          <p:cNvPr id="14" name="Table 13">
            <a:extLst>
              <a:ext uri="{FF2B5EF4-FFF2-40B4-BE49-F238E27FC236}">
                <a16:creationId xmlns:a16="http://schemas.microsoft.com/office/drawing/2014/main" id="{8AA420B5-8E28-894A-9649-7AFEF01D71EB}"/>
              </a:ext>
            </a:extLst>
          </p:cNvPr>
          <p:cNvGraphicFramePr>
            <a:graphicFrameLocks noGrp="1"/>
          </p:cNvGraphicFramePr>
          <p:nvPr>
            <p:extLst>
              <p:ext uri="{D42A27DB-BD31-4B8C-83A1-F6EECF244321}">
                <p14:modId xmlns:p14="http://schemas.microsoft.com/office/powerpoint/2010/main" val="1204325157"/>
              </p:ext>
            </p:extLst>
          </p:nvPr>
        </p:nvGraphicFramePr>
        <p:xfrm>
          <a:off x="7440207" y="1827410"/>
          <a:ext cx="4527604" cy="1717212"/>
        </p:xfrm>
        <a:graphic>
          <a:graphicData uri="http://schemas.openxmlformats.org/drawingml/2006/table">
            <a:tbl>
              <a:tblPr firstRow="1" bandRow="1">
                <a:tableStyleId>{7DF18680-E054-41AD-8BC1-D1AEF772440D}</a:tableStyleId>
              </a:tblPr>
              <a:tblGrid>
                <a:gridCol w="2263802">
                  <a:extLst>
                    <a:ext uri="{9D8B030D-6E8A-4147-A177-3AD203B41FA5}">
                      <a16:colId xmlns:a16="http://schemas.microsoft.com/office/drawing/2014/main" val="631190767"/>
                    </a:ext>
                  </a:extLst>
                </a:gridCol>
                <a:gridCol w="2263802">
                  <a:extLst>
                    <a:ext uri="{9D8B030D-6E8A-4147-A177-3AD203B41FA5}">
                      <a16:colId xmlns:a16="http://schemas.microsoft.com/office/drawing/2014/main" val="2536049129"/>
                    </a:ext>
                  </a:extLst>
                </a:gridCol>
              </a:tblGrid>
              <a:tr h="355570">
                <a:tc>
                  <a:txBody>
                    <a:bodyPr/>
                    <a:lstStyle/>
                    <a:p>
                      <a:pPr marL="0" indent="0">
                        <a:buFont typeface="Arial" panose="020B0604020202020204" pitchFamily="34" charset="0"/>
                        <a:buNone/>
                      </a:pPr>
                      <a:r>
                        <a:rPr lang="en-US" sz="1200" dirty="0"/>
                        <a:t>Upper motor neuron signs</a:t>
                      </a:r>
                      <a:endParaRPr lang="en-US" sz="1200" b="1" dirty="0">
                        <a:solidFill>
                          <a:schemeClr val="bg1"/>
                        </a:solidFill>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200" dirty="0"/>
                        <a:t>Lower motor neuron signs</a:t>
                      </a:r>
                      <a:endParaRPr lang="en-US" sz="12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7876363"/>
                  </a:ext>
                </a:extLst>
              </a:tr>
              <a:tr h="1361642">
                <a:tc>
                  <a:txBody>
                    <a:bodyPr/>
                    <a:lstStyle/>
                    <a:p>
                      <a:pPr marL="285750" indent="-285750">
                        <a:buFont typeface="Arial" panose="020B0604020202020204" pitchFamily="34" charset="0"/>
                        <a:buChar char="•"/>
                      </a:pPr>
                      <a:r>
                        <a:rPr lang="en-US" sz="1200" dirty="0"/>
                        <a:t>Hyperreflexia</a:t>
                      </a:r>
                    </a:p>
                    <a:p>
                      <a:pPr marL="285750" indent="-285750">
                        <a:buFont typeface="Arial" panose="020B0604020202020204" pitchFamily="34" charset="0"/>
                        <a:buChar char="•"/>
                      </a:pPr>
                      <a:r>
                        <a:rPr lang="en-US" sz="1200" dirty="0"/>
                        <a:t>Spasticity</a:t>
                      </a:r>
                    </a:p>
                    <a:p>
                      <a:pPr marL="285750" indent="-285750">
                        <a:buFont typeface="Arial" panose="020B0604020202020204" pitchFamily="34" charset="0"/>
                        <a:buChar char="•"/>
                      </a:pPr>
                      <a:r>
                        <a:rPr lang="en-US" sz="1200" dirty="0"/>
                        <a:t>Impaired dexterity</a:t>
                      </a:r>
                    </a:p>
                    <a:p>
                      <a:pPr marL="285750" indent="-285750">
                        <a:buFont typeface="Arial" panose="020B0604020202020204" pitchFamily="34" charset="0"/>
                        <a:buChar char="•"/>
                      </a:pPr>
                      <a:r>
                        <a:rPr lang="en-US" sz="1200" dirty="0"/>
                        <a:t>Pathologic reflexes (Babinski, Hoffman)</a:t>
                      </a:r>
                    </a:p>
                    <a:p>
                      <a:pPr marL="285750" indent="-285750">
                        <a:buFont typeface="Arial" panose="020B0604020202020204" pitchFamily="34" charset="0"/>
                        <a:buChar char="•"/>
                      </a:pPr>
                      <a:r>
                        <a:rPr lang="en-US" sz="1200" dirty="0"/>
                        <a:t>Muscle weakness</a:t>
                      </a:r>
                      <a:endParaRPr lang="en-US" sz="1200" b="0" dirty="0">
                        <a:solidFill>
                          <a:schemeClr val="bg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200" dirty="0"/>
                        <a:t>Flaccidity</a:t>
                      </a:r>
                    </a:p>
                    <a:p>
                      <a:pPr marL="285750" indent="-285750">
                        <a:buFont typeface="Arial" panose="020B0604020202020204" pitchFamily="34" charset="0"/>
                        <a:buChar char="•"/>
                      </a:pPr>
                      <a:r>
                        <a:rPr lang="en-US" sz="1200" dirty="0"/>
                        <a:t>Muscle atrophy</a:t>
                      </a:r>
                    </a:p>
                    <a:p>
                      <a:pPr marL="285750" indent="-285750">
                        <a:buFont typeface="Arial" panose="020B0604020202020204" pitchFamily="34" charset="0"/>
                        <a:buChar char="•"/>
                      </a:pPr>
                      <a:r>
                        <a:rPr lang="en-US" sz="1200" dirty="0"/>
                        <a:t>Fasciculations</a:t>
                      </a:r>
                    </a:p>
                    <a:p>
                      <a:pPr marL="285750" indent="-285750">
                        <a:buFont typeface="Arial" panose="020B0604020202020204" pitchFamily="34" charset="0"/>
                        <a:buChar char="•"/>
                      </a:pPr>
                      <a:r>
                        <a:rPr lang="en-US" sz="1200" dirty="0"/>
                        <a:t>Muscle weakness</a:t>
                      </a:r>
                      <a:endParaRPr lang="en-US" sz="1200" b="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9679372"/>
                  </a:ext>
                </a:extLst>
              </a:tr>
            </a:tbl>
          </a:graphicData>
        </a:graphic>
      </p:graphicFrame>
      <p:cxnSp>
        <p:nvCxnSpPr>
          <p:cNvPr id="15" name="Straight Connector 14">
            <a:extLst>
              <a:ext uri="{FF2B5EF4-FFF2-40B4-BE49-F238E27FC236}">
                <a16:creationId xmlns:a16="http://schemas.microsoft.com/office/drawing/2014/main" id="{177B58DF-5BD1-6C42-A074-4B76244B3722}"/>
              </a:ext>
            </a:extLst>
          </p:cNvPr>
          <p:cNvCxnSpPr>
            <a:cxnSpLocks/>
          </p:cNvCxnSpPr>
          <p:nvPr/>
        </p:nvCxnSpPr>
        <p:spPr>
          <a:xfrm>
            <a:off x="9690562" y="1927642"/>
            <a:ext cx="0" cy="13825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559D869-9046-9B47-BE4D-952B38E70FBB}"/>
              </a:ext>
            </a:extLst>
          </p:cNvPr>
          <p:cNvCxnSpPr>
            <a:cxnSpLocks/>
          </p:cNvCxnSpPr>
          <p:nvPr/>
        </p:nvCxnSpPr>
        <p:spPr>
          <a:xfrm>
            <a:off x="711200" y="1708379"/>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7A5441B-3F6E-0543-9334-DDB78AA70D0A}"/>
              </a:ext>
            </a:extLst>
          </p:cNvPr>
          <p:cNvSpPr/>
          <p:nvPr/>
        </p:nvSpPr>
        <p:spPr>
          <a:xfrm>
            <a:off x="817760" y="6083086"/>
            <a:ext cx="6385109" cy="230832"/>
          </a:xfrm>
          <a:prstGeom prst="rect">
            <a:avLst/>
          </a:prstGeom>
        </p:spPr>
        <p:txBody>
          <a:bodyPr wrap="square" numCol="1" spcCol="0">
            <a:spAutoFit/>
          </a:bodyPr>
          <a:lstStyle/>
          <a:p>
            <a:pPr>
              <a:buClrTx/>
            </a:pPr>
            <a:r>
              <a:rPr lang="fr-FR" sz="900" b="1" dirty="0"/>
              <a:t>1. </a:t>
            </a:r>
            <a:r>
              <a:rPr lang="fr-FR" sz="900" dirty="0" err="1"/>
              <a:t>Boulis</a:t>
            </a:r>
            <a:r>
              <a:rPr lang="fr-FR" sz="900" dirty="0"/>
              <a:t>, </a:t>
            </a:r>
            <a:r>
              <a:rPr lang="fr-FR" sz="900" dirty="0" err="1"/>
              <a:t>O'Connor</a:t>
            </a:r>
            <a:r>
              <a:rPr lang="fr-FR" sz="900" dirty="0"/>
              <a:t> et al. 2017.</a:t>
            </a:r>
          </a:p>
        </p:txBody>
      </p:sp>
      <p:grpSp>
        <p:nvGrpSpPr>
          <p:cNvPr id="10" name="Group 9">
            <a:extLst>
              <a:ext uri="{FF2B5EF4-FFF2-40B4-BE49-F238E27FC236}">
                <a16:creationId xmlns:a16="http://schemas.microsoft.com/office/drawing/2014/main" id="{09F260A3-949C-A84C-BEC3-5D16B6BCEC4B}"/>
              </a:ext>
            </a:extLst>
          </p:cNvPr>
          <p:cNvGrpSpPr/>
          <p:nvPr/>
        </p:nvGrpSpPr>
        <p:grpSpPr>
          <a:xfrm>
            <a:off x="7440207" y="4696314"/>
            <a:ext cx="4774811" cy="1067398"/>
            <a:chOff x="7417189" y="4109337"/>
            <a:chExt cx="4774811" cy="1067398"/>
          </a:xfrm>
        </p:grpSpPr>
        <p:sp>
          <p:nvSpPr>
            <p:cNvPr id="21" name="Rectangle 20">
              <a:extLst>
                <a:ext uri="{FF2B5EF4-FFF2-40B4-BE49-F238E27FC236}">
                  <a16:creationId xmlns:a16="http://schemas.microsoft.com/office/drawing/2014/main" id="{F1A066EC-9B78-A14D-9D30-3C48890A2686}"/>
                </a:ext>
              </a:extLst>
            </p:cNvPr>
            <p:cNvSpPr/>
            <p:nvPr/>
          </p:nvSpPr>
          <p:spPr>
            <a:xfrm>
              <a:off x="7417189" y="4109337"/>
              <a:ext cx="4774811" cy="106739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DABE080-814A-DA48-A01A-3BB8150BF30D}"/>
                </a:ext>
              </a:extLst>
            </p:cNvPr>
            <p:cNvSpPr/>
            <p:nvPr/>
          </p:nvSpPr>
          <p:spPr>
            <a:xfrm>
              <a:off x="7519835" y="4191850"/>
              <a:ext cx="3303266" cy="984885"/>
            </a:xfrm>
            <a:prstGeom prst="rect">
              <a:avLst/>
            </a:prstGeom>
          </p:spPr>
          <p:txBody>
            <a:bodyPr wrap="square">
              <a:spAutoFit/>
            </a:bodyPr>
            <a:lstStyle/>
            <a:p>
              <a:r>
                <a:rPr lang="en-US" sz="1600" b="1" dirty="0">
                  <a:solidFill>
                    <a:schemeClr val="accent5"/>
                  </a:solidFill>
                  <a:latin typeface="Arial" panose="020B0604020202020204" pitchFamily="34" charset="0"/>
                  <a:cs typeface="Arial" panose="020B0604020202020204" pitchFamily="34" charset="0"/>
                </a:rPr>
                <a:t>Frequently misdiagnosed as:</a:t>
              </a:r>
            </a:p>
            <a:p>
              <a:r>
                <a:rPr lang="en-US" sz="1400" dirty="0">
                  <a:solidFill>
                    <a:schemeClr val="accent5"/>
                  </a:solidFill>
                  <a:latin typeface="Arial" panose="020B0604020202020204" pitchFamily="34" charset="0"/>
                  <a:cs typeface="Arial" panose="020B0604020202020204" pitchFamily="34" charset="0"/>
                </a:rPr>
                <a:t>Stroke</a:t>
              </a:r>
            </a:p>
            <a:p>
              <a:r>
                <a:rPr lang="en-US" sz="1400" dirty="0">
                  <a:solidFill>
                    <a:schemeClr val="accent5"/>
                  </a:solidFill>
                  <a:latin typeface="Arial" panose="020B0604020202020204" pitchFamily="34" charset="0"/>
                  <a:cs typeface="Arial" panose="020B0604020202020204" pitchFamily="34" charset="0"/>
                </a:rPr>
                <a:t>Carpal tunnel syndrome</a:t>
              </a:r>
            </a:p>
            <a:p>
              <a:r>
                <a:rPr lang="en-US" sz="1400" dirty="0">
                  <a:solidFill>
                    <a:schemeClr val="accent5"/>
                  </a:solidFill>
                  <a:latin typeface="Arial" panose="020B0604020202020204" pitchFamily="34" charset="0"/>
                  <a:cs typeface="Arial" panose="020B0604020202020204" pitchFamily="34" charset="0"/>
                </a:rPr>
                <a:t>Lumbar or cervical spine disease</a:t>
              </a:r>
            </a:p>
          </p:txBody>
        </p:sp>
        <p:pic>
          <p:nvPicPr>
            <p:cNvPr id="9" name="Graphic 8" descr="Information">
              <a:extLst>
                <a:ext uri="{FF2B5EF4-FFF2-40B4-BE49-F238E27FC236}">
                  <a16:creationId xmlns:a16="http://schemas.microsoft.com/office/drawing/2014/main" id="{877C2529-208E-A942-8224-0525D9BAB2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3038" y="4132686"/>
              <a:ext cx="914400" cy="914400"/>
            </a:xfrm>
            <a:prstGeom prst="rect">
              <a:avLst/>
            </a:prstGeom>
          </p:spPr>
        </p:pic>
      </p:grpSp>
    </p:spTree>
    <p:extLst>
      <p:ext uri="{BB962C8B-B14F-4D97-AF65-F5344CB8AC3E}">
        <p14:creationId xmlns:p14="http://schemas.microsoft.com/office/powerpoint/2010/main" val="278211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history/progression of disease	</a:t>
            </a:r>
          </a:p>
        </p:txBody>
      </p:sp>
      <p:sp>
        <p:nvSpPr>
          <p:cNvPr id="3" name="Content Placeholder 2"/>
          <p:cNvSpPr>
            <a:spLocks noGrp="1"/>
          </p:cNvSpPr>
          <p:nvPr>
            <p:ph idx="1"/>
          </p:nvPr>
        </p:nvSpPr>
        <p:spPr>
          <a:xfrm>
            <a:off x="711200" y="1800769"/>
            <a:ext cx="6327553" cy="3733800"/>
          </a:xfrm>
        </p:spPr>
        <p:txBody>
          <a:bodyPr>
            <a:noAutofit/>
          </a:bodyPr>
          <a:lstStyle/>
          <a:p>
            <a:pPr marL="0" indent="0">
              <a:buNone/>
            </a:pPr>
            <a:r>
              <a:rPr lang="en-US" sz="1400" dirty="0">
                <a:solidFill>
                  <a:schemeClr val="tx1">
                    <a:lumMod val="50000"/>
                  </a:schemeClr>
                </a:solidFill>
              </a:rPr>
              <a:t>ALS is relentlessly progressive, with symptoms worsening over time without intervening remissions although there may be plateau phases</a:t>
            </a:r>
            <a:r>
              <a:rPr lang="en-US" sz="1400" baseline="30000" dirty="0">
                <a:solidFill>
                  <a:schemeClr val="tx1">
                    <a:lumMod val="50000"/>
                  </a:schemeClr>
                </a:solidFill>
              </a:rPr>
              <a:t>1</a:t>
            </a:r>
          </a:p>
          <a:p>
            <a:pPr marL="0" indent="0">
              <a:buNone/>
            </a:pPr>
            <a:r>
              <a:rPr lang="en-US" sz="1400" dirty="0">
                <a:solidFill>
                  <a:schemeClr val="tx1">
                    <a:lumMod val="50000"/>
                  </a:schemeClr>
                </a:solidFill>
              </a:rPr>
              <a:t>Symptoms initially spread within the segment of onset and then to other regions in a relatively predictable pattern</a:t>
            </a:r>
            <a:r>
              <a:rPr lang="en-US" sz="1400" baseline="30000" dirty="0">
                <a:solidFill>
                  <a:schemeClr val="tx1">
                    <a:lumMod val="50000"/>
                  </a:schemeClr>
                </a:solidFill>
              </a:rPr>
              <a:t>2-4</a:t>
            </a:r>
          </a:p>
          <a:p>
            <a:pPr>
              <a:buFont typeface="Arial" panose="020B0604020202020204" pitchFamily="34" charset="0"/>
              <a:buChar char="•"/>
            </a:pPr>
            <a:r>
              <a:rPr lang="en-US" sz="1400" dirty="0">
                <a:solidFill>
                  <a:schemeClr val="tx1">
                    <a:lumMod val="50000"/>
                  </a:schemeClr>
                </a:solidFill>
              </a:rPr>
              <a:t>In patients with unilateral arm onset, the most common (~60-70% of patients) pattern of spread is to the contralateral arm, then to the ipsilateral leg, then to the contralateral remaining leg, and then to the bulbar muscles</a:t>
            </a:r>
          </a:p>
          <a:p>
            <a:pPr>
              <a:buFont typeface="Arial" panose="020B0604020202020204" pitchFamily="34" charset="0"/>
              <a:buChar char="•"/>
            </a:pPr>
            <a:r>
              <a:rPr lang="en-US" sz="1400" dirty="0">
                <a:solidFill>
                  <a:schemeClr val="tx1">
                    <a:lumMod val="50000"/>
                  </a:schemeClr>
                </a:solidFill>
              </a:rPr>
              <a:t>In patients with bulbar onset, the most common pattern of spread is to one arm and then to the contralateral arm</a:t>
            </a:r>
            <a:endParaRPr lang="en-US" sz="1400" u="sng" dirty="0">
              <a:solidFill>
                <a:schemeClr val="tx1">
                  <a:lumMod val="50000"/>
                </a:schemeClr>
              </a:solidFill>
            </a:endParaRPr>
          </a:p>
          <a:p>
            <a:pPr marL="0" indent="0">
              <a:buNone/>
            </a:pPr>
            <a:r>
              <a:rPr lang="en-US" sz="1600" b="1" dirty="0">
                <a:solidFill>
                  <a:schemeClr val="accent1"/>
                </a:solidFill>
              </a:rPr>
              <a:t>End of life</a:t>
            </a:r>
            <a:r>
              <a:rPr lang="en-US" sz="1600" dirty="0"/>
              <a:t> </a:t>
            </a:r>
          </a:p>
          <a:p>
            <a:pPr marL="0" indent="0">
              <a:buNone/>
            </a:pPr>
            <a:r>
              <a:rPr lang="en-US" sz="1400" dirty="0">
                <a:solidFill>
                  <a:schemeClr val="tx1">
                    <a:lumMod val="50000"/>
                  </a:schemeClr>
                </a:solidFill>
              </a:rPr>
              <a:t>The progressive course of ALS leads to life-threatening aspects of the disease, neuromuscular respiratory failure and dysphagia. </a:t>
            </a:r>
          </a:p>
          <a:p>
            <a:pPr>
              <a:buFont typeface="Arial" panose="020B0604020202020204" pitchFamily="34" charset="0"/>
              <a:buChar char="•"/>
            </a:pPr>
            <a:r>
              <a:rPr lang="en-US" sz="1400" dirty="0">
                <a:solidFill>
                  <a:schemeClr val="tx1">
                    <a:lumMod val="50000"/>
                  </a:schemeClr>
                </a:solidFill>
              </a:rPr>
              <a:t>Progressive neuromuscular respiratory failure is the most common cause of death in ALS</a:t>
            </a:r>
          </a:p>
          <a:p>
            <a:pPr>
              <a:buFont typeface="Arial" panose="020B0604020202020204" pitchFamily="34" charset="0"/>
              <a:buChar char="•"/>
            </a:pPr>
            <a:r>
              <a:rPr lang="en-US" sz="1400" dirty="0">
                <a:solidFill>
                  <a:schemeClr val="tx1">
                    <a:lumMod val="50000"/>
                  </a:schemeClr>
                </a:solidFill>
              </a:rPr>
              <a:t>Dysphagia poses risk for aspiration of food, liquids, or secretions with resultant pneumonia and may cause malnutrition and dehydration</a:t>
            </a:r>
          </a:p>
          <a:p>
            <a:pPr marL="0" indent="0">
              <a:buNone/>
            </a:pPr>
            <a:endParaRPr lang="en-US" sz="14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12</a:t>
            </a:fld>
            <a:endParaRPr lang="en-US" dirty="0"/>
          </a:p>
        </p:txBody>
      </p:sp>
      <p:sp>
        <p:nvSpPr>
          <p:cNvPr id="7" name="TextBox 6"/>
          <p:cNvSpPr txBox="1"/>
          <p:nvPr/>
        </p:nvSpPr>
        <p:spPr>
          <a:xfrm>
            <a:off x="10087391" y="5673550"/>
            <a:ext cx="3952875" cy="261610"/>
          </a:xfrm>
          <a:prstGeom prst="rect">
            <a:avLst/>
          </a:prstGeom>
          <a:noFill/>
        </p:spPr>
        <p:txBody>
          <a:bodyPr wrap="square" rtlCol="0">
            <a:spAutoFit/>
          </a:bodyPr>
          <a:lstStyle/>
          <a:p>
            <a:r>
              <a:rPr lang="en-US" sz="1050" dirty="0">
                <a:solidFill>
                  <a:schemeClr val="tx1">
                    <a:lumMod val="75000"/>
                    <a:lumOff val="25000"/>
                  </a:schemeClr>
                </a:solidFill>
                <a:latin typeface="Arial" panose="020B0604020202020204" pitchFamily="34" charset="0"/>
                <a:cs typeface="Arial" panose="020B0604020202020204" pitchFamily="34" charset="0"/>
              </a:rPr>
              <a:t>Adapted from</a:t>
            </a:r>
            <a:r>
              <a:rPr lang="en-US" sz="1050" baseline="30000" dirty="0">
                <a:solidFill>
                  <a:schemeClr val="tx1">
                    <a:lumMod val="75000"/>
                    <a:lumOff val="25000"/>
                  </a:schemeClr>
                </a:solidFill>
                <a:latin typeface="Arial" panose="020B0604020202020204" pitchFamily="34" charset="0"/>
                <a:cs typeface="Arial" panose="020B0604020202020204" pitchFamily="34" charset="0"/>
              </a:rPr>
              <a:t>4</a:t>
            </a:r>
            <a:r>
              <a:rPr lang="en-US" sz="105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CC054290-5C51-F048-9CEB-5F7C633714A4}"/>
              </a:ext>
            </a:extLst>
          </p:cNvPr>
          <p:cNvSpPr/>
          <p:nvPr/>
        </p:nvSpPr>
        <p:spPr>
          <a:xfrm>
            <a:off x="609600" y="1085955"/>
            <a:ext cx="3242170" cy="461665"/>
          </a:xfrm>
          <a:prstGeom prst="rect">
            <a:avLst/>
          </a:prstGeom>
        </p:spPr>
        <p:txBody>
          <a:bodyPr wrap="none">
            <a:spAutoFit/>
          </a:bodyPr>
          <a:lstStyle/>
          <a:p>
            <a:r>
              <a:rPr lang="en-US" sz="2400" b="1" dirty="0">
                <a:solidFill>
                  <a:schemeClr val="accent1"/>
                </a:solidFill>
                <a:latin typeface="Arial Rounded MT Bold" panose="020F0704030504030204" pitchFamily="34" charset="77"/>
              </a:rPr>
              <a:t>Disease progression</a:t>
            </a:r>
          </a:p>
        </p:txBody>
      </p:sp>
      <p:cxnSp>
        <p:nvCxnSpPr>
          <p:cNvPr id="14" name="Straight Connector 13">
            <a:extLst>
              <a:ext uri="{FF2B5EF4-FFF2-40B4-BE49-F238E27FC236}">
                <a16:creationId xmlns:a16="http://schemas.microsoft.com/office/drawing/2014/main" id="{D1ED2BEC-7828-2B4A-BED7-D058ED95C610}"/>
              </a:ext>
            </a:extLst>
          </p:cNvPr>
          <p:cNvCxnSpPr>
            <a:cxnSpLocks/>
          </p:cNvCxnSpPr>
          <p:nvPr/>
        </p:nvCxnSpPr>
        <p:spPr>
          <a:xfrm>
            <a:off x="711200" y="1665515"/>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5B11376-028B-7944-AAA4-A0DE3C0C3607}"/>
              </a:ext>
            </a:extLst>
          </p:cNvPr>
          <p:cNvSpPr/>
          <p:nvPr/>
        </p:nvSpPr>
        <p:spPr>
          <a:xfrm>
            <a:off x="965059" y="5950640"/>
            <a:ext cx="9122332" cy="369332"/>
          </a:xfrm>
          <a:prstGeom prst="rect">
            <a:avLst/>
          </a:prstGeom>
        </p:spPr>
        <p:txBody>
          <a:bodyPr wrap="square" numCol="1" spcCol="0">
            <a:spAutoFit/>
          </a:bodyPr>
          <a:lstStyle/>
          <a:p>
            <a:r>
              <a:rPr lang="en-US" sz="900" b="1" dirty="0"/>
              <a:t>1.  </a:t>
            </a:r>
            <a:r>
              <a:rPr lang="en-US" sz="900" dirty="0" err="1"/>
              <a:t>Bedlack</a:t>
            </a:r>
            <a:r>
              <a:rPr lang="en-US" sz="900" dirty="0"/>
              <a:t>, </a:t>
            </a:r>
            <a:r>
              <a:rPr lang="en-US" sz="900" dirty="0" err="1"/>
              <a:t>Vasughan</a:t>
            </a:r>
            <a:r>
              <a:rPr lang="en-US" sz="900" dirty="0"/>
              <a:t> et al. 2016.</a:t>
            </a:r>
            <a:r>
              <a:rPr lang="en-US" sz="900" b="1" dirty="0"/>
              <a:t> 2. </a:t>
            </a:r>
            <a:r>
              <a:rPr lang="en-US" sz="900" dirty="0"/>
              <a:t>Amyotrophic lateral sclerosis and other motor neuron diseases. </a:t>
            </a:r>
            <a:r>
              <a:rPr lang="en-US" sz="900" i="1" dirty="0"/>
              <a:t>Adv Neurol. </a:t>
            </a:r>
            <a:r>
              <a:rPr lang="en-US" sz="900" dirty="0"/>
              <a:t>1991. </a:t>
            </a:r>
            <a:r>
              <a:rPr lang="en-US" sz="900" b="1" dirty="0"/>
              <a:t>2. </a:t>
            </a:r>
            <a:r>
              <a:rPr lang="fr-FR" sz="900" dirty="0" err="1"/>
              <a:t>Ravits</a:t>
            </a:r>
            <a:r>
              <a:rPr lang="fr-FR" sz="900" dirty="0"/>
              <a:t>, Paul et al. 2007. </a:t>
            </a:r>
            <a:r>
              <a:rPr lang="fr-FR" sz="900" b="1" dirty="0"/>
              <a:t>3.</a:t>
            </a:r>
            <a:r>
              <a:rPr lang="fr-FR" sz="900" dirty="0"/>
              <a:t> </a:t>
            </a:r>
            <a:r>
              <a:rPr lang="fr-FR" sz="900" dirty="0" err="1"/>
              <a:t>Ravits</a:t>
            </a:r>
            <a:r>
              <a:rPr lang="fr-FR" sz="900" dirty="0"/>
              <a:t>, Laurie et al. 2007</a:t>
            </a:r>
            <a:r>
              <a:rPr lang="en-US" sz="900" dirty="0"/>
              <a:t>. </a:t>
            </a:r>
            <a:r>
              <a:rPr lang="en-US" sz="900" b="1" dirty="0"/>
              <a:t>4. </a:t>
            </a:r>
            <a:r>
              <a:rPr lang="fr-FR" sz="900" dirty="0" err="1"/>
              <a:t>Hardiman</a:t>
            </a:r>
            <a:r>
              <a:rPr lang="fr-FR" sz="900" dirty="0"/>
              <a:t>, Al-</a:t>
            </a:r>
            <a:r>
              <a:rPr lang="fr-FR" sz="900" dirty="0" err="1"/>
              <a:t>Chalabi</a:t>
            </a:r>
            <a:r>
              <a:rPr lang="fr-FR" sz="900" dirty="0"/>
              <a:t> et al. 2017.</a:t>
            </a:r>
          </a:p>
        </p:txBody>
      </p:sp>
      <p:sp>
        <p:nvSpPr>
          <p:cNvPr id="9" name="Rectangle 8">
            <a:extLst>
              <a:ext uri="{FF2B5EF4-FFF2-40B4-BE49-F238E27FC236}">
                <a16:creationId xmlns:a16="http://schemas.microsoft.com/office/drawing/2014/main" id="{8E3B87C7-09A5-8048-A8E6-752D64670639}"/>
              </a:ext>
            </a:extLst>
          </p:cNvPr>
          <p:cNvSpPr/>
          <p:nvPr/>
        </p:nvSpPr>
        <p:spPr>
          <a:xfrm>
            <a:off x="7344802" y="1487083"/>
            <a:ext cx="4800545" cy="461665"/>
          </a:xfrm>
          <a:prstGeom prst="rect">
            <a:avLst/>
          </a:prstGeom>
        </p:spPr>
        <p:txBody>
          <a:bodyPr wrap="none">
            <a:spAutoFit/>
          </a:bodyPr>
          <a:lstStyle/>
          <a:p>
            <a:r>
              <a:rPr lang="en-US" sz="2400" b="1" dirty="0">
                <a:solidFill>
                  <a:schemeClr val="accent1"/>
                </a:solidFill>
                <a:latin typeface="Arial Rounded MT Bold" panose="020F0704030504030204" pitchFamily="34" charset="77"/>
              </a:rPr>
              <a:t>Clinical manifestations of ALS </a:t>
            </a:r>
          </a:p>
        </p:txBody>
      </p:sp>
      <p:grpSp>
        <p:nvGrpSpPr>
          <p:cNvPr id="13" name="Group 12">
            <a:extLst>
              <a:ext uri="{FF2B5EF4-FFF2-40B4-BE49-F238E27FC236}">
                <a16:creationId xmlns:a16="http://schemas.microsoft.com/office/drawing/2014/main" id="{28B8B07C-A567-D44E-BFDC-8C99A1C583B2}"/>
              </a:ext>
            </a:extLst>
          </p:cNvPr>
          <p:cNvGrpSpPr/>
          <p:nvPr/>
        </p:nvGrpSpPr>
        <p:grpSpPr>
          <a:xfrm>
            <a:off x="7263283" y="2017816"/>
            <a:ext cx="4678679" cy="3299705"/>
            <a:chOff x="7385149" y="1582536"/>
            <a:chExt cx="4678679" cy="3299705"/>
          </a:xfrm>
        </p:grpSpPr>
        <p:pic>
          <p:nvPicPr>
            <p:cNvPr id="11" name="Picture 10">
              <a:extLst>
                <a:ext uri="{FF2B5EF4-FFF2-40B4-BE49-F238E27FC236}">
                  <a16:creationId xmlns:a16="http://schemas.microsoft.com/office/drawing/2014/main" id="{D94F5FED-76A5-C546-A2ED-A5DF9A8CE276}"/>
                </a:ext>
              </a:extLst>
            </p:cNvPr>
            <p:cNvPicPr>
              <a:picLocks noChangeAspect="1"/>
            </p:cNvPicPr>
            <p:nvPr/>
          </p:nvPicPr>
          <p:blipFill rotWithShape="1">
            <a:blip r:embed="rId3"/>
            <a:srcRect l="22010" t="11553" r="53788" b="50000"/>
            <a:stretch/>
          </p:blipFill>
          <p:spPr>
            <a:xfrm>
              <a:off x="7965141" y="1582536"/>
              <a:ext cx="2967318" cy="3299705"/>
            </a:xfrm>
            <a:prstGeom prst="rect">
              <a:avLst/>
            </a:prstGeom>
          </p:spPr>
        </p:pic>
        <p:sp>
          <p:nvSpPr>
            <p:cNvPr id="12" name="Rounded Rectangle 11">
              <a:extLst>
                <a:ext uri="{FF2B5EF4-FFF2-40B4-BE49-F238E27FC236}">
                  <a16:creationId xmlns:a16="http://schemas.microsoft.com/office/drawing/2014/main" id="{449A5C5D-FFFC-F146-983C-0446999143A3}"/>
                </a:ext>
              </a:extLst>
            </p:cNvPr>
            <p:cNvSpPr/>
            <p:nvPr/>
          </p:nvSpPr>
          <p:spPr>
            <a:xfrm>
              <a:off x="7517230" y="1691483"/>
              <a:ext cx="1603945" cy="4179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Cognitive and behavioral impairment</a:t>
              </a:r>
            </a:p>
          </p:txBody>
        </p:sp>
        <p:sp>
          <p:nvSpPr>
            <p:cNvPr id="15" name="Rounded Rectangle 14">
              <a:extLst>
                <a:ext uri="{FF2B5EF4-FFF2-40B4-BE49-F238E27FC236}">
                  <a16:creationId xmlns:a16="http://schemas.microsoft.com/office/drawing/2014/main" id="{5A6BFF0B-F7DC-3A4C-B33E-5168D8578779}"/>
                </a:ext>
              </a:extLst>
            </p:cNvPr>
            <p:cNvSpPr/>
            <p:nvPr/>
          </p:nvSpPr>
          <p:spPr>
            <a:xfrm>
              <a:off x="9740242" y="2631539"/>
              <a:ext cx="1603945" cy="4179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Dysphagia</a:t>
              </a:r>
            </a:p>
            <a:p>
              <a:pPr algn="ctr"/>
              <a:r>
                <a:rPr lang="en-US" sz="1100" dirty="0"/>
                <a:t>Dysarthria</a:t>
              </a:r>
            </a:p>
          </p:txBody>
        </p:sp>
        <p:sp>
          <p:nvSpPr>
            <p:cNvPr id="16" name="Rounded Rectangle 15">
              <a:extLst>
                <a:ext uri="{FF2B5EF4-FFF2-40B4-BE49-F238E27FC236}">
                  <a16:creationId xmlns:a16="http://schemas.microsoft.com/office/drawing/2014/main" id="{925C4384-056D-304B-B46E-4B179E8ACE3F}"/>
                </a:ext>
              </a:extLst>
            </p:cNvPr>
            <p:cNvSpPr/>
            <p:nvPr/>
          </p:nvSpPr>
          <p:spPr>
            <a:xfrm>
              <a:off x="7385149" y="3127239"/>
              <a:ext cx="1603945" cy="4179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Respiratory insufficiency</a:t>
              </a:r>
            </a:p>
          </p:txBody>
        </p:sp>
        <p:sp>
          <p:nvSpPr>
            <p:cNvPr id="17" name="Rounded Rectangle 16">
              <a:extLst>
                <a:ext uri="{FF2B5EF4-FFF2-40B4-BE49-F238E27FC236}">
                  <a16:creationId xmlns:a16="http://schemas.microsoft.com/office/drawing/2014/main" id="{EC05D89A-2E62-D840-9D49-BC940DD5CBDE}"/>
                </a:ext>
              </a:extLst>
            </p:cNvPr>
            <p:cNvSpPr/>
            <p:nvPr/>
          </p:nvSpPr>
          <p:spPr>
            <a:xfrm>
              <a:off x="10459883" y="3261727"/>
              <a:ext cx="1603945" cy="88820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Muscle cramps</a:t>
              </a:r>
            </a:p>
            <a:p>
              <a:pPr algn="ctr"/>
              <a:r>
                <a:rPr lang="en-US" sz="1100" dirty="0"/>
                <a:t>Spasticity </a:t>
              </a:r>
            </a:p>
            <a:p>
              <a:pPr algn="ctr"/>
              <a:r>
                <a:rPr lang="en-US" sz="1100" dirty="0"/>
                <a:t>Muscle weakness</a:t>
              </a:r>
            </a:p>
            <a:p>
              <a:pPr algn="ctr"/>
              <a:r>
                <a:rPr lang="en-US" sz="1100" dirty="0"/>
                <a:t>Muscle atrophy</a:t>
              </a:r>
            </a:p>
          </p:txBody>
        </p:sp>
      </p:grpSp>
    </p:spTree>
    <p:extLst>
      <p:ext uri="{BB962C8B-B14F-4D97-AF65-F5344CB8AC3E}">
        <p14:creationId xmlns:p14="http://schemas.microsoft.com/office/powerpoint/2010/main" val="323099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guidelines</a:t>
            </a:r>
          </a:p>
        </p:txBody>
      </p:sp>
      <p:sp>
        <p:nvSpPr>
          <p:cNvPr id="3" name="Content Placeholder 2"/>
          <p:cNvSpPr>
            <a:spLocks noGrp="1"/>
          </p:cNvSpPr>
          <p:nvPr>
            <p:ph idx="1"/>
          </p:nvPr>
        </p:nvSpPr>
        <p:spPr>
          <a:xfrm>
            <a:off x="609600" y="1767289"/>
            <a:ext cx="10972800" cy="3733800"/>
          </a:xfrm>
        </p:spPr>
        <p:txBody>
          <a:bodyPr>
            <a:noAutofit/>
          </a:bodyPr>
          <a:lstStyle/>
          <a:p>
            <a:pPr marL="0" indent="0">
              <a:buNone/>
            </a:pPr>
            <a:endParaRPr lang="en-US" sz="1600" u="sng" dirty="0"/>
          </a:p>
          <a:p>
            <a:pPr marL="0" indent="0">
              <a:buNone/>
            </a:pPr>
            <a:r>
              <a:rPr lang="en-US" sz="1600" b="1" dirty="0">
                <a:solidFill>
                  <a:schemeClr val="accent1"/>
                </a:solidFill>
              </a:rPr>
              <a:t>Respiratory symptoms</a:t>
            </a:r>
          </a:p>
          <a:p>
            <a:r>
              <a:rPr lang="en-US" sz="1600" dirty="0">
                <a:solidFill>
                  <a:schemeClr val="tx1">
                    <a:lumMod val="50000"/>
                  </a:schemeClr>
                </a:solidFill>
              </a:rPr>
              <a:t>Respiratory muscle weakness is common among patients who have neuromuscular disease </a:t>
            </a:r>
          </a:p>
          <a:p>
            <a:pPr lvl="1"/>
            <a:r>
              <a:rPr lang="en-US" sz="1600" dirty="0">
                <a:solidFill>
                  <a:schemeClr val="tx1">
                    <a:lumMod val="50000"/>
                  </a:schemeClr>
                </a:solidFill>
              </a:rPr>
              <a:t>Patients with ALS should have serial assessment of respiratory function every 3 months starting at the time of diagnosis</a:t>
            </a:r>
          </a:p>
          <a:p>
            <a:pPr lvl="1"/>
            <a:r>
              <a:rPr lang="en-US" sz="1600" dirty="0">
                <a:solidFill>
                  <a:schemeClr val="tx1">
                    <a:lumMod val="50000"/>
                  </a:schemeClr>
                </a:solidFill>
              </a:rPr>
              <a:t>Noninvasive ventilation (NIV) is a therapeutic option for many patients</a:t>
            </a:r>
          </a:p>
          <a:p>
            <a:r>
              <a:rPr lang="en-US" sz="1600" dirty="0">
                <a:solidFill>
                  <a:schemeClr val="tx1">
                    <a:lumMod val="50000"/>
                  </a:schemeClr>
                </a:solidFill>
              </a:rPr>
              <a:t>Pneumococcal and annual seasonal influenza vaccination are recommended given concerns with respiratory secretions</a:t>
            </a:r>
          </a:p>
          <a:p>
            <a:pPr>
              <a:buClrTx/>
              <a:buFont typeface="Wingdings" panose="05000000000000000000" pitchFamily="2" charset="2"/>
              <a:buChar char="§"/>
            </a:pPr>
            <a:endParaRPr lang="en-US" sz="1600" dirty="0">
              <a:solidFill>
                <a:schemeClr val="tx1">
                  <a:lumMod val="50000"/>
                </a:schemeClr>
              </a:solidFill>
            </a:endParaRPr>
          </a:p>
          <a:p>
            <a:pPr marL="0" indent="0">
              <a:buClrTx/>
              <a:buNone/>
            </a:pPr>
            <a:r>
              <a:rPr lang="en-US" sz="1600" b="1" dirty="0">
                <a:solidFill>
                  <a:schemeClr val="accent1"/>
                </a:solidFill>
              </a:rPr>
              <a:t>Dysphagia</a:t>
            </a:r>
          </a:p>
          <a:p>
            <a:r>
              <a:rPr lang="en-US" sz="1600" dirty="0">
                <a:solidFill>
                  <a:schemeClr val="tx1">
                    <a:lumMod val="50000"/>
                  </a:schemeClr>
                </a:solidFill>
              </a:rPr>
              <a:t>Dysphagia increases risk for insufficient caloric/fluid intake, worsening of weakness and fatigue, as well as aspiration and choking </a:t>
            </a:r>
          </a:p>
          <a:p>
            <a:pPr lvl="1"/>
            <a:r>
              <a:rPr lang="en-US" sz="1600" dirty="0">
                <a:solidFill>
                  <a:schemeClr val="tx1">
                    <a:lumMod val="50000"/>
                  </a:schemeClr>
                </a:solidFill>
              </a:rPr>
              <a:t>Modification of food and fluid consistency </a:t>
            </a:r>
          </a:p>
          <a:p>
            <a:pPr lvl="1"/>
            <a:r>
              <a:rPr lang="en-US" sz="1600" dirty="0">
                <a:solidFill>
                  <a:schemeClr val="tx1">
                    <a:lumMod val="50000"/>
                  </a:schemeClr>
                </a:solidFill>
              </a:rPr>
              <a:t>Gastric tube placement may prolong survival </a:t>
            </a:r>
          </a:p>
          <a:p>
            <a:pPr lvl="1"/>
            <a:r>
              <a:rPr lang="en-US" sz="1600" dirty="0">
                <a:solidFill>
                  <a:schemeClr val="tx1">
                    <a:lumMod val="50000"/>
                  </a:schemeClr>
                </a:solidFill>
              </a:rPr>
              <a:t>Nutritional supplementation using a gastric tube may be helpful for stabilizing weight loss common in ALS</a:t>
            </a:r>
          </a:p>
          <a:p>
            <a:pPr marL="0" indent="0">
              <a:buClrTx/>
              <a:buNone/>
            </a:pPr>
            <a:endParaRPr lang="en-US" sz="1600" dirty="0"/>
          </a:p>
          <a:p>
            <a:endParaRPr lang="en-US" sz="16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13</a:t>
            </a:fld>
            <a:endParaRPr lang="en-US" dirty="0"/>
          </a:p>
        </p:txBody>
      </p:sp>
      <p:sp>
        <p:nvSpPr>
          <p:cNvPr id="5" name="Rectangle 4">
            <a:extLst>
              <a:ext uri="{FF2B5EF4-FFF2-40B4-BE49-F238E27FC236}">
                <a16:creationId xmlns:a16="http://schemas.microsoft.com/office/drawing/2014/main" id="{155762EB-1343-9444-8C06-3A8FA5606AA8}"/>
              </a:ext>
            </a:extLst>
          </p:cNvPr>
          <p:cNvSpPr/>
          <p:nvPr/>
        </p:nvSpPr>
        <p:spPr>
          <a:xfrm>
            <a:off x="609600" y="1111000"/>
            <a:ext cx="9677400" cy="830997"/>
          </a:xfrm>
          <a:prstGeom prst="rect">
            <a:avLst/>
          </a:prstGeom>
        </p:spPr>
        <p:txBody>
          <a:bodyPr wrap="square">
            <a:spAutoFit/>
          </a:bodyPr>
          <a:lstStyle/>
          <a:p>
            <a:r>
              <a:rPr lang="en-US" sz="2400" dirty="0">
                <a:solidFill>
                  <a:schemeClr val="accent1"/>
                </a:solidFill>
                <a:latin typeface="Arial Rounded MT Bold" panose="020F0704030504030204" pitchFamily="34" charset="77"/>
                <a:cs typeface="Arial" panose="020B0604020202020204" pitchFamily="34" charset="0"/>
              </a:rPr>
              <a:t>Symptomatic management is the mainstay of treatment for ALS, and prominent symptoms are addressed by national guidelines.</a:t>
            </a:r>
          </a:p>
        </p:txBody>
      </p:sp>
      <p:cxnSp>
        <p:nvCxnSpPr>
          <p:cNvPr id="8" name="Straight Connector 7">
            <a:extLst>
              <a:ext uri="{FF2B5EF4-FFF2-40B4-BE49-F238E27FC236}">
                <a16:creationId xmlns:a16="http://schemas.microsoft.com/office/drawing/2014/main" id="{195867DF-21FA-9848-8829-56E6A7CEC8D5}"/>
              </a:ext>
            </a:extLst>
          </p:cNvPr>
          <p:cNvCxnSpPr>
            <a:cxnSpLocks/>
          </p:cNvCxnSpPr>
          <p:nvPr/>
        </p:nvCxnSpPr>
        <p:spPr>
          <a:xfrm>
            <a:off x="711200" y="2036998"/>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41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guidelines</a:t>
            </a:r>
          </a:p>
        </p:txBody>
      </p:sp>
      <p:sp>
        <p:nvSpPr>
          <p:cNvPr id="3" name="Content Placeholder 2"/>
          <p:cNvSpPr>
            <a:spLocks noGrp="1"/>
          </p:cNvSpPr>
          <p:nvPr>
            <p:ph idx="1"/>
          </p:nvPr>
        </p:nvSpPr>
        <p:spPr>
          <a:xfrm>
            <a:off x="237745" y="1054829"/>
            <a:ext cx="11729666" cy="4635500"/>
          </a:xfrm>
        </p:spPr>
        <p:txBody>
          <a:bodyPr>
            <a:noAutofit/>
          </a:bodyPr>
          <a:lstStyle/>
          <a:p>
            <a:pPr marL="0" indent="0">
              <a:buClrTx/>
              <a:buNone/>
            </a:pPr>
            <a:r>
              <a:rPr lang="en-US" sz="1600" b="1" dirty="0">
                <a:solidFill>
                  <a:schemeClr val="accent1"/>
                </a:solidFill>
              </a:rPr>
              <a:t>Dyspnea</a:t>
            </a:r>
          </a:p>
          <a:p>
            <a:r>
              <a:rPr lang="en-US" sz="1600" dirty="0">
                <a:solidFill>
                  <a:schemeClr val="tx1">
                    <a:lumMod val="50000"/>
                  </a:schemeClr>
                </a:solidFill>
              </a:rPr>
              <a:t>Dyspnea is one of the most prevalent and unpleasant symptoms; it is related to muscle fatigue Recommendations for management include:</a:t>
            </a:r>
          </a:p>
          <a:p>
            <a:pPr lvl="1"/>
            <a:r>
              <a:rPr lang="en-US" sz="1600" dirty="0">
                <a:solidFill>
                  <a:schemeClr val="tx1">
                    <a:lumMod val="50000"/>
                  </a:schemeClr>
                </a:solidFill>
              </a:rPr>
              <a:t>Use supportive measures such as relaxation techniques, psychosocial support, modification in activity level, cool air on the face, trunk elevation, chest physiotherapy, and reassurance</a:t>
            </a:r>
          </a:p>
          <a:p>
            <a:pPr lvl="1"/>
            <a:r>
              <a:rPr lang="en-US" sz="1600" dirty="0">
                <a:solidFill>
                  <a:schemeClr val="tx1">
                    <a:lumMod val="50000"/>
                  </a:schemeClr>
                </a:solidFill>
              </a:rPr>
              <a:t>Patient should be evaluated for an NIV (eg BiPAP), and recommend increased use of BiPAP if dyspnea persists</a:t>
            </a:r>
          </a:p>
          <a:p>
            <a:pPr marL="0" indent="0">
              <a:buNone/>
            </a:pPr>
            <a:endParaRPr lang="en-US" sz="1600" u="sng" dirty="0"/>
          </a:p>
          <a:p>
            <a:pPr marL="0" indent="0">
              <a:buNone/>
            </a:pPr>
            <a:r>
              <a:rPr lang="en-US" sz="1600" b="1" dirty="0">
                <a:solidFill>
                  <a:schemeClr val="accent1"/>
                </a:solidFill>
              </a:rPr>
              <a:t>Muscle</a:t>
            </a:r>
            <a:r>
              <a:rPr lang="en-US" sz="1600" b="1" dirty="0"/>
              <a:t> </a:t>
            </a:r>
            <a:r>
              <a:rPr lang="en-US" sz="1600" b="1" dirty="0">
                <a:solidFill>
                  <a:schemeClr val="accent1"/>
                </a:solidFill>
              </a:rPr>
              <a:t>spasm</a:t>
            </a:r>
            <a:r>
              <a:rPr lang="en-US" sz="1600" b="1" dirty="0"/>
              <a:t> </a:t>
            </a:r>
          </a:p>
          <a:p>
            <a:r>
              <a:rPr lang="en-US" sz="1600" dirty="0">
                <a:solidFill>
                  <a:schemeClr val="tx1">
                    <a:lumMod val="50000"/>
                  </a:schemeClr>
                </a:solidFill>
              </a:rPr>
              <a:t>Muscle spasms or cramps can cause severe pain and discomfort</a:t>
            </a:r>
            <a:endParaRPr lang="en-US" sz="1600" u="sng" dirty="0">
              <a:solidFill>
                <a:schemeClr val="tx1">
                  <a:lumMod val="50000"/>
                </a:schemeClr>
              </a:solidFill>
            </a:endParaRPr>
          </a:p>
          <a:p>
            <a:pPr lvl="1"/>
            <a:r>
              <a:rPr lang="en-US" sz="1600" dirty="0">
                <a:solidFill>
                  <a:schemeClr val="tx1">
                    <a:lumMod val="50000"/>
                  </a:schemeClr>
                </a:solidFill>
              </a:rPr>
              <a:t>Mexiletine, a sodium channel blocking antiarrhythmic drug, is an option for frequent and painful cramps</a:t>
            </a:r>
          </a:p>
          <a:p>
            <a:pPr lvl="1"/>
            <a:r>
              <a:rPr lang="en-US" sz="1600" dirty="0">
                <a:solidFill>
                  <a:schemeClr val="tx1">
                    <a:lumMod val="50000"/>
                  </a:schemeClr>
                </a:solidFill>
              </a:rPr>
              <a:t>Other potential treatments include levetiracetam, carbamazepine, and phenytoin, quinine, and baclofen</a:t>
            </a:r>
          </a:p>
          <a:p>
            <a:pPr lvl="1"/>
            <a:r>
              <a:rPr lang="en-US" sz="1600" dirty="0">
                <a:solidFill>
                  <a:schemeClr val="tx1">
                    <a:lumMod val="50000"/>
                  </a:schemeClr>
                </a:solidFill>
              </a:rPr>
              <a:t>Could also be indicative of a pulmonary embolism caused by decreased physical activity</a:t>
            </a:r>
          </a:p>
          <a:p>
            <a:pPr marL="0" indent="0">
              <a:buNone/>
            </a:pPr>
            <a:endParaRPr lang="en-US" sz="1600" dirty="0"/>
          </a:p>
          <a:p>
            <a:pPr marL="0" indent="0">
              <a:buNone/>
            </a:pPr>
            <a:r>
              <a:rPr lang="en-US" sz="1600" b="1" dirty="0">
                <a:solidFill>
                  <a:schemeClr val="accent1"/>
                </a:solidFill>
              </a:rPr>
              <a:t>Spasticity</a:t>
            </a:r>
            <a:r>
              <a:rPr lang="en-US" sz="1600" b="1" dirty="0"/>
              <a:t> </a:t>
            </a:r>
          </a:p>
          <a:p>
            <a:r>
              <a:rPr lang="en-US" sz="1600" dirty="0">
                <a:solidFill>
                  <a:schemeClr val="tx1">
                    <a:lumMod val="50000"/>
                  </a:schemeClr>
                </a:solidFill>
              </a:rPr>
              <a:t>Excessive spasticity can be uncomfortable and contribute to incoordination of movement. Suggested management options are:</a:t>
            </a:r>
          </a:p>
          <a:p>
            <a:pPr lvl="1"/>
            <a:r>
              <a:rPr lang="en-US" sz="1600" dirty="0">
                <a:solidFill>
                  <a:schemeClr val="tx1">
                    <a:lumMod val="50000"/>
                  </a:schemeClr>
                </a:solidFill>
              </a:rPr>
              <a:t>Baclofen starting at 5-10 mg twice daily to 3 times daily; doses up to 120 mg per day may be needed</a:t>
            </a:r>
          </a:p>
          <a:p>
            <a:pPr lvl="1"/>
            <a:r>
              <a:rPr lang="en-US" sz="1600" dirty="0">
                <a:solidFill>
                  <a:schemeClr val="tx1">
                    <a:lumMod val="50000"/>
                  </a:schemeClr>
                </a:solidFill>
              </a:rPr>
              <a:t>Tizanidine 2-4 mg by mouth twice daily up to a total dose of 24 mg daily</a:t>
            </a:r>
            <a:endParaRPr lang="en-US" sz="1600" dirty="0"/>
          </a:p>
          <a:p>
            <a:endParaRPr lang="en-US" sz="16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14</a:t>
            </a:fld>
            <a:endParaRPr lang="en-US" dirty="0"/>
          </a:p>
        </p:txBody>
      </p:sp>
      <p:sp>
        <p:nvSpPr>
          <p:cNvPr id="5" name="TextBox 4">
            <a:extLst>
              <a:ext uri="{FF2B5EF4-FFF2-40B4-BE49-F238E27FC236}">
                <a16:creationId xmlns:a16="http://schemas.microsoft.com/office/drawing/2014/main" id="{00BC1C7C-D55B-3D43-B91A-9800D562DC70}"/>
              </a:ext>
            </a:extLst>
          </p:cNvPr>
          <p:cNvSpPr txBox="1"/>
          <p:nvPr/>
        </p:nvSpPr>
        <p:spPr>
          <a:xfrm>
            <a:off x="237744" y="6094740"/>
            <a:ext cx="2728632" cy="261610"/>
          </a:xfrm>
          <a:prstGeom prst="rect">
            <a:avLst/>
          </a:prstGeom>
          <a:noFill/>
        </p:spPr>
        <p:txBody>
          <a:bodyPr wrap="none" rtlCol="0">
            <a:spAutoFit/>
          </a:bodyPr>
          <a:lstStyle/>
          <a:p>
            <a:r>
              <a:rPr lang="en-US" sz="1100" dirty="0"/>
              <a:t>BiPAP,  Bilevel Positive Airway Pressure</a:t>
            </a:r>
          </a:p>
        </p:txBody>
      </p:sp>
    </p:spTree>
    <p:extLst>
      <p:ext uri="{BB962C8B-B14F-4D97-AF65-F5344CB8AC3E}">
        <p14:creationId xmlns:p14="http://schemas.microsoft.com/office/powerpoint/2010/main" val="192367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guidelines</a:t>
            </a:r>
          </a:p>
        </p:txBody>
      </p:sp>
      <p:sp>
        <p:nvSpPr>
          <p:cNvPr id="3" name="Content Placeholder 2"/>
          <p:cNvSpPr>
            <a:spLocks noGrp="1"/>
          </p:cNvSpPr>
          <p:nvPr>
            <p:ph idx="1"/>
          </p:nvPr>
        </p:nvSpPr>
        <p:spPr>
          <a:xfrm>
            <a:off x="304799" y="1091196"/>
            <a:ext cx="11710737" cy="3733800"/>
          </a:xfrm>
        </p:spPr>
        <p:txBody>
          <a:bodyPr>
            <a:noAutofit/>
          </a:bodyPr>
          <a:lstStyle/>
          <a:p>
            <a:pPr marL="0" indent="0">
              <a:buClrTx/>
              <a:buNone/>
            </a:pPr>
            <a:r>
              <a:rPr lang="en-US" sz="1600" b="1" dirty="0">
                <a:solidFill>
                  <a:schemeClr val="accent1"/>
                </a:solidFill>
              </a:rPr>
              <a:t>Sialorrhea</a:t>
            </a:r>
          </a:p>
          <a:p>
            <a:r>
              <a:rPr lang="en-US" sz="1600" dirty="0">
                <a:solidFill>
                  <a:schemeClr val="tx1">
                    <a:lumMod val="50000"/>
                  </a:schemeClr>
                </a:solidFill>
              </a:rPr>
              <a:t>Drooling, caused by facial muscle weakness and reduced swallowing ability, is common in ALS. Sialorrhea can be treated with:</a:t>
            </a:r>
          </a:p>
          <a:p>
            <a:pPr lvl="1"/>
            <a:r>
              <a:rPr lang="en-US" sz="1600" dirty="0">
                <a:solidFill>
                  <a:schemeClr val="tx1">
                    <a:lumMod val="50000"/>
                  </a:schemeClr>
                </a:solidFill>
              </a:rPr>
              <a:t>Atropine 0.4 mg every 4-6 hours</a:t>
            </a:r>
          </a:p>
          <a:p>
            <a:pPr lvl="1"/>
            <a:r>
              <a:rPr lang="en-US" sz="1600" dirty="0">
                <a:solidFill>
                  <a:schemeClr val="tx1">
                    <a:lumMod val="50000"/>
                  </a:schemeClr>
                </a:solidFill>
              </a:rPr>
              <a:t>Hyoscyamine available in several formulations, including sustained release, fast-acting oral, and transdermal </a:t>
            </a:r>
          </a:p>
          <a:p>
            <a:pPr lvl="1"/>
            <a:r>
              <a:rPr lang="en-US" sz="1600" dirty="0">
                <a:solidFill>
                  <a:schemeClr val="tx1">
                    <a:lumMod val="50000"/>
                  </a:schemeClr>
                </a:solidFill>
              </a:rPr>
              <a:t>Amitriptyline 10 mg once daily at bed time, or up to 25mg 2 times daily</a:t>
            </a:r>
          </a:p>
          <a:p>
            <a:pPr lvl="1"/>
            <a:r>
              <a:rPr lang="en-US" sz="1600" dirty="0">
                <a:solidFill>
                  <a:schemeClr val="tx1">
                    <a:lumMod val="50000"/>
                  </a:schemeClr>
                </a:solidFill>
              </a:rPr>
              <a:t>Glycopyrrolate 1 mg 3 times daily, or up to 2 mg 2 times daily</a:t>
            </a:r>
          </a:p>
          <a:p>
            <a:pPr lvl="1"/>
            <a:r>
              <a:rPr lang="en-US" sz="1600" dirty="0">
                <a:solidFill>
                  <a:schemeClr val="tx1">
                    <a:lumMod val="50000"/>
                  </a:schemeClr>
                </a:solidFill>
              </a:rPr>
              <a:t>Botulinum toxin injection into the salivary glands every 3 months (performed by ENT)</a:t>
            </a:r>
          </a:p>
          <a:p>
            <a:pPr lvl="1"/>
            <a:r>
              <a:rPr lang="en-US" sz="1600" dirty="0">
                <a:solidFill>
                  <a:schemeClr val="tx1">
                    <a:lumMod val="50000"/>
                  </a:schemeClr>
                </a:solidFill>
              </a:rPr>
              <a:t>Low-dose radiation therapy to the salivary glands if sialorrhea does not improve with pharmacologic therapy</a:t>
            </a:r>
          </a:p>
          <a:p>
            <a:pPr lvl="1"/>
            <a:r>
              <a:rPr lang="en-US" sz="1600" dirty="0">
                <a:solidFill>
                  <a:schemeClr val="tx1">
                    <a:lumMod val="50000"/>
                  </a:schemeClr>
                </a:solidFill>
              </a:rPr>
              <a:t>For thick mucus production: Increased fluid intake, mucolytic (e.g. acetylcysteine) if sufficient cough flow, humidification of air, use of nebulizer, and cough augmentation with respiratory therapy or mechanical insufflation-exsufflation devices</a:t>
            </a:r>
            <a:endParaRPr lang="en-US" sz="1600" u="sng" dirty="0"/>
          </a:p>
          <a:p>
            <a:pPr marL="0" indent="0">
              <a:buClrTx/>
              <a:buNone/>
            </a:pPr>
            <a:r>
              <a:rPr lang="en-US" sz="1600" b="1" dirty="0">
                <a:solidFill>
                  <a:schemeClr val="accent1"/>
                </a:solidFill>
              </a:rPr>
              <a:t>Pseudobulbar affect</a:t>
            </a:r>
          </a:p>
          <a:p>
            <a:r>
              <a:rPr lang="en-US" sz="1600" dirty="0">
                <a:solidFill>
                  <a:schemeClr val="tx1">
                    <a:lumMod val="50000"/>
                  </a:schemeClr>
                </a:solidFill>
              </a:rPr>
              <a:t>Pseudobulbar affect results in sudden uncontrollable outbursts of laughter or tearfulness. Some treatment options are available:</a:t>
            </a:r>
          </a:p>
          <a:p>
            <a:pPr lvl="1"/>
            <a:r>
              <a:rPr lang="en-US" sz="1600" dirty="0">
                <a:solidFill>
                  <a:schemeClr val="tx1">
                    <a:lumMod val="50000"/>
                  </a:schemeClr>
                </a:solidFill>
              </a:rPr>
              <a:t>Dextromethorphan-quinidine (20 mg/10 mg); 1 capsule/day for 7 days, then increase to 1 capsule 2X/day as necessary</a:t>
            </a:r>
          </a:p>
          <a:p>
            <a:pPr lvl="1"/>
            <a:r>
              <a:rPr lang="en-US" sz="1600" dirty="0">
                <a:solidFill>
                  <a:schemeClr val="tx1">
                    <a:lumMod val="50000"/>
                  </a:schemeClr>
                </a:solidFill>
              </a:rPr>
              <a:t>Tricyclic antidepressants such as amitriptyline 10-150 mg at bedtime; 10-25 mg at bedtime, and then dose increase as needed</a:t>
            </a:r>
          </a:p>
          <a:p>
            <a:pPr lvl="1"/>
            <a:r>
              <a:rPr lang="en-US" sz="1600" dirty="0">
                <a:solidFill>
                  <a:schemeClr val="tx1">
                    <a:lumMod val="50000"/>
                  </a:schemeClr>
                </a:solidFill>
              </a:rPr>
              <a:t>Selective serotonin reuptake inhibitors such as fluvoxamine 100-200 mg daily</a:t>
            </a:r>
          </a:p>
          <a:p>
            <a:pPr marL="0" indent="0">
              <a:buNone/>
            </a:pPr>
            <a:endParaRPr lang="en-US" sz="16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15</a:t>
            </a:fld>
            <a:endParaRPr lang="en-US" dirty="0"/>
          </a:p>
        </p:txBody>
      </p:sp>
    </p:spTree>
    <p:extLst>
      <p:ext uri="{BB962C8B-B14F-4D97-AF65-F5344CB8AC3E}">
        <p14:creationId xmlns:p14="http://schemas.microsoft.com/office/powerpoint/2010/main" val="97641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therapies</a:t>
            </a:r>
          </a:p>
        </p:txBody>
      </p:sp>
      <p:sp>
        <p:nvSpPr>
          <p:cNvPr id="11" name="Content Placeholder 2">
            <a:extLst>
              <a:ext uri="{FF2B5EF4-FFF2-40B4-BE49-F238E27FC236}">
                <a16:creationId xmlns:a16="http://schemas.microsoft.com/office/drawing/2014/main" id="{8924F8CC-B100-B14D-A068-F53C6F612A91}"/>
              </a:ext>
            </a:extLst>
          </p:cNvPr>
          <p:cNvSpPr>
            <a:spLocks noGrp="1"/>
          </p:cNvSpPr>
          <p:nvPr>
            <p:ph idx="1"/>
          </p:nvPr>
        </p:nvSpPr>
        <p:spPr>
          <a:xfrm>
            <a:off x="6302271" y="1289050"/>
            <a:ext cx="5689600" cy="3733800"/>
          </a:xfrm>
        </p:spPr>
        <p:txBody>
          <a:bodyPr>
            <a:normAutofit/>
          </a:bodyPr>
          <a:lstStyle/>
          <a:p>
            <a:pPr marL="0" indent="0">
              <a:buNone/>
            </a:pPr>
            <a:r>
              <a:rPr lang="en-US" sz="1600" b="1" dirty="0" err="1">
                <a:solidFill>
                  <a:schemeClr val="accent1"/>
                </a:solidFill>
              </a:rPr>
              <a:t>Edaravone</a:t>
            </a:r>
            <a:endParaRPr lang="en-US" sz="1500" b="1" dirty="0">
              <a:solidFill>
                <a:schemeClr val="accent1"/>
              </a:solidFill>
            </a:endParaRPr>
          </a:p>
          <a:p>
            <a:pPr>
              <a:buFont typeface="Arial" panose="020B0604020202020204" pitchFamily="34" charset="0"/>
              <a:buChar char="•"/>
            </a:pPr>
            <a:r>
              <a:rPr lang="en-US" sz="1600" dirty="0" err="1">
                <a:solidFill>
                  <a:schemeClr val="tx1">
                    <a:lumMod val="50000"/>
                  </a:schemeClr>
                </a:solidFill>
                <a:latin typeface="Arial" panose="020B0604020202020204" pitchFamily="34" charset="0"/>
                <a:cs typeface="Arial" panose="020B0604020202020204" pitchFamily="34" charset="0"/>
              </a:rPr>
              <a:t>Edaravone</a:t>
            </a:r>
            <a:r>
              <a:rPr lang="en-US" sz="1600" dirty="0">
                <a:solidFill>
                  <a:schemeClr val="tx1">
                    <a:lumMod val="50000"/>
                  </a:schemeClr>
                </a:solidFill>
                <a:latin typeface="Arial" panose="020B0604020202020204" pitchFamily="34" charset="0"/>
                <a:cs typeface="Arial" panose="020B0604020202020204" pitchFamily="34" charset="0"/>
              </a:rPr>
              <a:t> is an anti-oxidative agent that acts by scavenging free radicals, thereby eliminating lipid peroxide and hydroxyl radicals</a:t>
            </a:r>
            <a:endParaRPr lang="en-US" sz="1600" u="sng" dirty="0">
              <a:solidFill>
                <a:schemeClr val="tx1">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600" dirty="0" err="1">
                <a:solidFill>
                  <a:schemeClr val="tx1">
                    <a:lumMod val="50000"/>
                  </a:schemeClr>
                </a:solidFill>
                <a:latin typeface="Arial" panose="020B0604020202020204" pitchFamily="34" charset="0"/>
                <a:cs typeface="Arial" panose="020B0604020202020204" pitchFamily="34" charset="0"/>
              </a:rPr>
              <a:t>Edaravone</a:t>
            </a:r>
            <a:r>
              <a:rPr lang="en-US" sz="1600" dirty="0">
                <a:solidFill>
                  <a:schemeClr val="tx1">
                    <a:lumMod val="50000"/>
                  </a:schemeClr>
                </a:solidFill>
                <a:latin typeface="Arial" panose="020B0604020202020204" pitchFamily="34" charset="0"/>
                <a:cs typeface="Arial" panose="020B0604020202020204" pitchFamily="34" charset="0"/>
              </a:rPr>
              <a:t> received marketing authorization in Japan and Korea in 2015</a:t>
            </a:r>
          </a:p>
          <a:p>
            <a:pPr>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The FDA approved </a:t>
            </a:r>
            <a:r>
              <a:rPr lang="en-US" sz="1600" dirty="0" err="1">
                <a:solidFill>
                  <a:schemeClr val="tx1">
                    <a:lumMod val="50000"/>
                  </a:schemeClr>
                </a:solidFill>
                <a:latin typeface="Arial" panose="020B0604020202020204" pitchFamily="34" charset="0"/>
                <a:cs typeface="Arial" panose="020B0604020202020204" pitchFamily="34" charset="0"/>
              </a:rPr>
              <a:t>edaravone</a:t>
            </a:r>
            <a:r>
              <a:rPr lang="en-US" sz="1600" dirty="0">
                <a:solidFill>
                  <a:schemeClr val="tx1">
                    <a:lumMod val="50000"/>
                  </a:schemeClr>
                </a:solidFill>
                <a:latin typeface="Arial" panose="020B0604020202020204" pitchFamily="34" charset="0"/>
                <a:cs typeface="Arial" panose="020B0604020202020204" pitchFamily="34" charset="0"/>
              </a:rPr>
              <a:t> (</a:t>
            </a:r>
            <a:r>
              <a:rPr lang="en-US" sz="1600" dirty="0" err="1">
                <a:solidFill>
                  <a:schemeClr val="tx1">
                    <a:lumMod val="50000"/>
                  </a:schemeClr>
                </a:solidFill>
                <a:latin typeface="Arial" panose="020B0604020202020204" pitchFamily="34" charset="0"/>
                <a:cs typeface="Arial" panose="020B0604020202020204" pitchFamily="34" charset="0"/>
              </a:rPr>
              <a:t>Radicava</a:t>
            </a:r>
            <a:r>
              <a:rPr lang="en-US" sz="1600" dirty="0">
                <a:solidFill>
                  <a:schemeClr val="tx1">
                    <a:lumMod val="50000"/>
                  </a:schemeClr>
                </a:solidFill>
                <a:latin typeface="Arial" panose="020B0604020202020204" pitchFamily="34" charset="0"/>
                <a:cs typeface="Arial" panose="020B0604020202020204" pitchFamily="34" charset="0"/>
              </a:rPr>
              <a:t>) in the USA in 2017</a:t>
            </a:r>
            <a:r>
              <a:rPr lang="en-US" sz="1600" baseline="30000" dirty="0">
                <a:solidFill>
                  <a:schemeClr val="tx1">
                    <a:lumMod val="50000"/>
                  </a:schemeClr>
                </a:solidFill>
                <a:latin typeface="Arial" panose="020B0604020202020204" pitchFamily="34" charset="0"/>
                <a:cs typeface="Arial" panose="020B0604020202020204" pitchFamily="34" charset="0"/>
              </a:rPr>
              <a:t>4</a:t>
            </a:r>
            <a:r>
              <a:rPr lang="en-US" sz="1600" dirty="0">
                <a:solidFill>
                  <a:schemeClr val="tx1">
                    <a:lumMod val="50000"/>
                  </a:schemeClr>
                </a:solidFill>
                <a:latin typeface="Arial" panose="020B0604020202020204" pitchFamily="34" charset="0"/>
                <a:cs typeface="Arial" panose="020B0604020202020204" pitchFamily="34" charset="0"/>
              </a:rPr>
              <a:t> based on a successful Phase 3 CT that demonstrated that patients receiving the drug experienced a 33% lesser decline in a measure of disability progression (ALSFRS-R score) than those in the placebo group</a:t>
            </a:r>
            <a:r>
              <a:rPr lang="en-US" sz="1600" baseline="30000" dirty="0">
                <a:solidFill>
                  <a:schemeClr val="tx1">
                    <a:lumMod val="50000"/>
                  </a:schemeClr>
                </a:solidFill>
                <a:latin typeface="Arial" panose="020B0604020202020204" pitchFamily="34" charset="0"/>
                <a:cs typeface="Arial" panose="020B0604020202020204" pitchFamily="34" charset="0"/>
              </a:rPr>
              <a:t>5-6</a:t>
            </a:r>
            <a:r>
              <a:rPr lang="en-US" sz="1600" dirty="0">
                <a:solidFill>
                  <a:schemeClr val="tx1">
                    <a:lumMod val="50000"/>
                  </a:schemeClr>
                </a:solidFill>
                <a:latin typeface="Arial" panose="020B0604020202020204" pitchFamily="34" charset="0"/>
                <a:cs typeface="Arial" panose="020B0604020202020204" pitchFamily="34" charset="0"/>
              </a:rPr>
              <a:t> </a:t>
            </a:r>
          </a:p>
          <a:p>
            <a:pPr>
              <a:buClrTx/>
              <a:buFont typeface="Wingdings" pitchFamily="2" charset="2"/>
              <a:buChar char="§"/>
            </a:pPr>
            <a:endParaRPr lang="en-US" sz="15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16</a:t>
            </a:fld>
            <a:endParaRPr lang="en-US" dirty="0"/>
          </a:p>
        </p:txBody>
      </p:sp>
      <p:sp>
        <p:nvSpPr>
          <p:cNvPr id="10" name="Content Placeholder 2">
            <a:extLst>
              <a:ext uri="{FF2B5EF4-FFF2-40B4-BE49-F238E27FC236}">
                <a16:creationId xmlns:a16="http://schemas.microsoft.com/office/drawing/2014/main" id="{F71E6CC5-4FA4-5C40-B8B2-B1C29D0FFBC5}"/>
              </a:ext>
            </a:extLst>
          </p:cNvPr>
          <p:cNvSpPr txBox="1">
            <a:spLocks/>
          </p:cNvSpPr>
          <p:nvPr/>
        </p:nvSpPr>
        <p:spPr>
          <a:xfrm>
            <a:off x="609600" y="1289050"/>
            <a:ext cx="5016500" cy="4356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5BD8C2"/>
              </a:buClr>
              <a:buFont typeface="Arial"/>
              <a:buChar char="•"/>
              <a:defRPr sz="18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Clr>
                <a:srgbClr val="5BD8C2"/>
              </a:buClr>
              <a:buFont typeface="Arial"/>
              <a:buChar char="–"/>
              <a:defRPr sz="18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Clr>
                <a:srgbClr val="5BD8C2"/>
              </a:buClr>
              <a:buFont typeface="Arial"/>
              <a:buChar char="•"/>
              <a:defRPr sz="18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Clr>
                <a:srgbClr val="5BD8C2"/>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Clr>
                <a:srgbClr val="5BD8C2"/>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err="1">
                <a:solidFill>
                  <a:schemeClr val="accent1"/>
                </a:solidFill>
              </a:rPr>
              <a:t>Riluzole</a:t>
            </a:r>
            <a:endParaRPr lang="en-US" sz="1500" b="1" dirty="0">
              <a:solidFill>
                <a:schemeClr val="accent1"/>
              </a:solidFill>
            </a:endParaRPr>
          </a:p>
          <a:p>
            <a:r>
              <a:rPr lang="en-US" sz="1600" dirty="0" err="1">
                <a:solidFill>
                  <a:schemeClr val="tx1">
                    <a:lumMod val="50000"/>
                  </a:schemeClr>
                </a:solidFill>
              </a:rPr>
              <a:t>Riluzole</a:t>
            </a:r>
            <a:r>
              <a:rPr lang="en-US" sz="1600" dirty="0">
                <a:solidFill>
                  <a:schemeClr val="tx1">
                    <a:lumMod val="50000"/>
                  </a:schemeClr>
                </a:solidFill>
              </a:rPr>
              <a:t> treatment moderately increases ALS patient survival (by 2-3 months)</a:t>
            </a:r>
            <a:r>
              <a:rPr lang="en-US" sz="1600" baseline="30000" dirty="0">
                <a:solidFill>
                  <a:schemeClr val="tx1">
                    <a:lumMod val="50000"/>
                  </a:schemeClr>
                </a:solidFill>
              </a:rPr>
              <a:t>1</a:t>
            </a:r>
          </a:p>
          <a:p>
            <a:r>
              <a:rPr lang="en-US" sz="1600" dirty="0">
                <a:solidFill>
                  <a:schemeClr val="tx1">
                    <a:lumMod val="50000"/>
                  </a:schemeClr>
                </a:solidFill>
              </a:rPr>
              <a:t>Received marketing authorization in 1995 in the USA based on the results of late-stage CTs</a:t>
            </a:r>
            <a:r>
              <a:rPr lang="en-US" sz="1600" baseline="30000" dirty="0">
                <a:solidFill>
                  <a:schemeClr val="tx1">
                    <a:lumMod val="50000"/>
                  </a:schemeClr>
                </a:solidFill>
              </a:rPr>
              <a:t>2-3</a:t>
            </a:r>
            <a:r>
              <a:rPr lang="en-US" sz="1600" dirty="0">
                <a:solidFill>
                  <a:schemeClr val="tx1">
                    <a:lumMod val="50000"/>
                  </a:schemeClr>
                </a:solidFill>
              </a:rPr>
              <a:t>, recruiting more than 1,000 patients, as well as authorization in Europe in 1996</a:t>
            </a:r>
          </a:p>
          <a:p>
            <a:r>
              <a:rPr lang="en-US" sz="1600" dirty="0">
                <a:solidFill>
                  <a:schemeClr val="tx1">
                    <a:lumMod val="50000"/>
                  </a:schemeClr>
                </a:solidFill>
              </a:rPr>
              <a:t>Exact mechanism of action is unknown. Effects include:</a:t>
            </a:r>
          </a:p>
          <a:p>
            <a:pPr lvl="1"/>
            <a:r>
              <a:rPr lang="en-US" sz="1400" dirty="0">
                <a:solidFill>
                  <a:schemeClr val="tx1">
                    <a:lumMod val="50000"/>
                  </a:schemeClr>
                </a:solidFill>
              </a:rPr>
              <a:t>Modulation of persistent Na</a:t>
            </a:r>
            <a:r>
              <a:rPr lang="en-US" sz="1400" baseline="30000" dirty="0">
                <a:solidFill>
                  <a:schemeClr val="tx1">
                    <a:lumMod val="50000"/>
                  </a:schemeClr>
                </a:solidFill>
              </a:rPr>
              <a:t>+</a:t>
            </a:r>
            <a:r>
              <a:rPr lang="en-US" sz="1400" dirty="0">
                <a:solidFill>
                  <a:schemeClr val="tx1">
                    <a:lumMod val="50000"/>
                  </a:schemeClr>
                </a:solidFill>
              </a:rPr>
              <a:t> channel current;</a:t>
            </a:r>
          </a:p>
          <a:p>
            <a:pPr lvl="1"/>
            <a:r>
              <a:rPr lang="en-US" sz="1400" dirty="0">
                <a:solidFill>
                  <a:schemeClr val="tx1">
                    <a:lumMod val="50000"/>
                  </a:schemeClr>
                </a:solidFill>
              </a:rPr>
              <a:t>Potentiation of calcium-dependent K</a:t>
            </a:r>
            <a:r>
              <a:rPr lang="en-US" sz="1400" baseline="30000" dirty="0">
                <a:solidFill>
                  <a:schemeClr val="tx1">
                    <a:lumMod val="50000"/>
                  </a:schemeClr>
                </a:solidFill>
              </a:rPr>
              <a:t>+</a:t>
            </a:r>
            <a:r>
              <a:rPr lang="en-US" sz="1400" dirty="0">
                <a:solidFill>
                  <a:schemeClr val="tx1">
                    <a:lumMod val="50000"/>
                  </a:schemeClr>
                </a:solidFill>
              </a:rPr>
              <a:t> current;</a:t>
            </a:r>
          </a:p>
          <a:p>
            <a:pPr lvl="1"/>
            <a:r>
              <a:rPr lang="en-US" sz="1400" dirty="0">
                <a:solidFill>
                  <a:schemeClr val="tx1">
                    <a:lumMod val="50000"/>
                  </a:schemeClr>
                </a:solidFill>
              </a:rPr>
              <a:t>Inhibition of neurotransmitter release;</a:t>
            </a:r>
          </a:p>
          <a:p>
            <a:pPr lvl="1"/>
            <a:r>
              <a:rPr lang="en-US" sz="1400" dirty="0">
                <a:solidFill>
                  <a:schemeClr val="tx1">
                    <a:lumMod val="50000"/>
                  </a:schemeClr>
                </a:solidFill>
              </a:rPr>
              <a:t>Inhibition of fast Na</a:t>
            </a:r>
            <a:r>
              <a:rPr lang="en-US" sz="1400" baseline="30000" dirty="0">
                <a:solidFill>
                  <a:schemeClr val="tx1">
                    <a:lumMod val="50000"/>
                  </a:schemeClr>
                </a:solidFill>
              </a:rPr>
              <a:t>+</a:t>
            </a:r>
            <a:r>
              <a:rPr lang="en-US" sz="1400" dirty="0">
                <a:solidFill>
                  <a:schemeClr val="tx1">
                    <a:lumMod val="50000"/>
                  </a:schemeClr>
                </a:solidFill>
              </a:rPr>
              <a:t> current;</a:t>
            </a:r>
          </a:p>
          <a:p>
            <a:pPr lvl="1"/>
            <a:r>
              <a:rPr lang="en-US" sz="1400" dirty="0">
                <a:solidFill>
                  <a:schemeClr val="tx1">
                    <a:lumMod val="50000"/>
                  </a:schemeClr>
                </a:solidFill>
              </a:rPr>
              <a:t>Inhibition of voltage-gated Ca</a:t>
            </a:r>
            <a:r>
              <a:rPr lang="en-US" sz="1400" baseline="30000" dirty="0">
                <a:solidFill>
                  <a:schemeClr val="tx1">
                    <a:lumMod val="50000"/>
                  </a:schemeClr>
                </a:solidFill>
              </a:rPr>
              <a:t>2+ </a:t>
            </a:r>
            <a:r>
              <a:rPr lang="en-US" sz="1400" dirty="0">
                <a:solidFill>
                  <a:schemeClr val="tx1">
                    <a:lumMod val="50000"/>
                  </a:schemeClr>
                </a:solidFill>
              </a:rPr>
              <a:t>current and </a:t>
            </a:r>
          </a:p>
          <a:p>
            <a:pPr lvl="1"/>
            <a:r>
              <a:rPr lang="en-US" sz="1400" dirty="0">
                <a:solidFill>
                  <a:schemeClr val="tx1">
                    <a:lumMod val="50000"/>
                  </a:schemeClr>
                </a:solidFill>
              </a:rPr>
              <a:t>Other effects on neurotransmission</a:t>
            </a:r>
          </a:p>
          <a:p>
            <a:pPr>
              <a:buClrTx/>
              <a:buFont typeface="Wingdings" panose="05000000000000000000" pitchFamily="2" charset="2"/>
              <a:buChar char="§"/>
            </a:pPr>
            <a:endParaRPr lang="en-US" sz="1500" dirty="0"/>
          </a:p>
        </p:txBody>
      </p:sp>
      <p:sp>
        <p:nvSpPr>
          <p:cNvPr id="8" name="Rectangle 7">
            <a:extLst>
              <a:ext uri="{FF2B5EF4-FFF2-40B4-BE49-F238E27FC236}">
                <a16:creationId xmlns:a16="http://schemas.microsoft.com/office/drawing/2014/main" id="{29880D70-880C-E348-B664-A6C29A37AFDE}"/>
              </a:ext>
            </a:extLst>
          </p:cNvPr>
          <p:cNvSpPr/>
          <p:nvPr/>
        </p:nvSpPr>
        <p:spPr>
          <a:xfrm>
            <a:off x="933242" y="6022172"/>
            <a:ext cx="9887158" cy="507831"/>
          </a:xfrm>
          <a:prstGeom prst="rect">
            <a:avLst/>
          </a:prstGeom>
        </p:spPr>
        <p:txBody>
          <a:bodyPr wrap="square" numCol="1" spcCol="0">
            <a:spAutoFit/>
          </a:bodyPr>
          <a:lstStyle/>
          <a:p>
            <a:pPr>
              <a:buClrTx/>
            </a:pPr>
            <a:r>
              <a:rPr lang="en-US" sz="900" b="1" dirty="0"/>
              <a:t>1. </a:t>
            </a:r>
            <a:r>
              <a:rPr lang="en-US" sz="900" dirty="0"/>
              <a:t>Miller, Mitchell et al. 2012. </a:t>
            </a:r>
            <a:r>
              <a:rPr lang="en-US" sz="900" b="1" dirty="0"/>
              <a:t>2. </a:t>
            </a:r>
            <a:r>
              <a:rPr lang="fr-FR" sz="900" dirty="0" err="1"/>
              <a:t>Bensimon</a:t>
            </a:r>
            <a:r>
              <a:rPr lang="fr-FR" sz="900" dirty="0"/>
              <a:t>, </a:t>
            </a:r>
            <a:r>
              <a:rPr lang="fr-FR" sz="900" dirty="0" err="1"/>
              <a:t>Lacomblez</a:t>
            </a:r>
            <a:r>
              <a:rPr lang="fr-FR" sz="900" dirty="0"/>
              <a:t> et al. 1994. </a:t>
            </a:r>
            <a:r>
              <a:rPr lang="fr-FR" sz="900" b="1" dirty="0"/>
              <a:t>3. </a:t>
            </a:r>
            <a:r>
              <a:rPr lang="fr-FR" sz="900" dirty="0" err="1"/>
              <a:t>Lacomblez</a:t>
            </a:r>
            <a:r>
              <a:rPr lang="fr-FR" sz="900" dirty="0"/>
              <a:t>, </a:t>
            </a:r>
            <a:r>
              <a:rPr lang="fr-FR" sz="900" dirty="0" err="1"/>
              <a:t>Bensimon</a:t>
            </a:r>
            <a:r>
              <a:rPr lang="fr-FR" sz="900" dirty="0"/>
              <a:t> et al. 1996. </a:t>
            </a:r>
            <a:r>
              <a:rPr lang="en-US" sz="900" b="1" dirty="0">
                <a:hlinkClick r:id="rId3">
                  <a:extLst>
                    <a:ext uri="{A12FA001-AC4F-418D-AE19-62706E023703}">
                      <ahyp:hlinkClr xmlns:ahyp="http://schemas.microsoft.com/office/drawing/2018/hyperlinkcolor" val="tx"/>
                    </a:ext>
                  </a:extLst>
                </a:hlinkClick>
              </a:rPr>
              <a:t>4. </a:t>
            </a:r>
            <a:r>
              <a:rPr lang="en-US" sz="900" dirty="0">
                <a:hlinkClick r:id="rId3"/>
              </a:rPr>
              <a:t>https://www.fda.gov/NewsEvents/Newsroom/PressAnnouncements/ucm557102.htm</a:t>
            </a:r>
            <a:r>
              <a:rPr lang="en-US" sz="900" dirty="0"/>
              <a:t>.</a:t>
            </a:r>
            <a:r>
              <a:rPr lang="da-DK" sz="900" dirty="0"/>
              <a:t>. </a:t>
            </a:r>
            <a:r>
              <a:rPr lang="da-DK" sz="900" b="1" dirty="0"/>
              <a:t>5. </a:t>
            </a:r>
            <a:r>
              <a:rPr lang="it-IT" sz="900" dirty="0" err="1"/>
              <a:t>Writing</a:t>
            </a:r>
            <a:r>
              <a:rPr lang="it-IT" sz="900" dirty="0"/>
              <a:t> and Edaravone 2017</a:t>
            </a:r>
            <a:r>
              <a:rPr lang="da-DK" sz="900" dirty="0"/>
              <a:t>. </a:t>
            </a:r>
            <a:r>
              <a:rPr lang="da-DK" sz="900" b="1" dirty="0"/>
              <a:t>6. </a:t>
            </a:r>
            <a:r>
              <a:rPr lang="it-IT" sz="900" dirty="0"/>
              <a:t>Castrillo-</a:t>
            </a:r>
            <a:r>
              <a:rPr lang="it-IT" sz="900" dirty="0" err="1"/>
              <a:t>Viguera</a:t>
            </a:r>
            <a:r>
              <a:rPr lang="it-IT" sz="900" dirty="0"/>
              <a:t>, Grasso et al. 2010.</a:t>
            </a:r>
            <a:endParaRPr lang="da-DK" sz="900" dirty="0"/>
          </a:p>
          <a:p>
            <a:pPr>
              <a:buClrTx/>
            </a:pPr>
            <a:endParaRPr lang="da-DK" sz="900" dirty="0"/>
          </a:p>
        </p:txBody>
      </p:sp>
    </p:spTree>
    <p:extLst>
      <p:ext uri="{BB962C8B-B14F-4D97-AF65-F5344CB8AC3E}">
        <p14:creationId xmlns:p14="http://schemas.microsoft.com/office/powerpoint/2010/main" val="50983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considerations</a:t>
            </a:r>
          </a:p>
        </p:txBody>
      </p:sp>
      <p:sp>
        <p:nvSpPr>
          <p:cNvPr id="3" name="Content Placeholder 2"/>
          <p:cNvSpPr>
            <a:spLocks noGrp="1"/>
          </p:cNvSpPr>
          <p:nvPr>
            <p:ph idx="1"/>
          </p:nvPr>
        </p:nvSpPr>
        <p:spPr>
          <a:xfrm>
            <a:off x="635000" y="2117388"/>
            <a:ext cx="10795001" cy="4238957"/>
          </a:xfrm>
        </p:spPr>
        <p:txBody>
          <a:bodyPr>
            <a:normAutofit lnSpcReduction="10000"/>
          </a:bodyPr>
          <a:lstStyle/>
          <a:p>
            <a:pPr marL="0" indent="0">
              <a:buNone/>
            </a:pPr>
            <a:r>
              <a:rPr lang="en-US" sz="1600" b="1" dirty="0">
                <a:solidFill>
                  <a:schemeClr val="accent1"/>
                </a:solidFill>
                <a:latin typeface="Arial" panose="020B0604020202020204" pitchFamily="34" charset="0"/>
                <a:cs typeface="Arial" panose="020B0604020202020204" pitchFamily="34" charset="0"/>
              </a:rPr>
              <a:t>Dysarthria </a:t>
            </a:r>
            <a:r>
              <a:rPr lang="en-US" b="1" dirty="0">
                <a:solidFill>
                  <a:schemeClr val="accent1"/>
                </a:solidFill>
                <a:latin typeface="Arial" panose="020B0604020202020204" pitchFamily="34" charset="0"/>
                <a:cs typeface="Arial" panose="020B0604020202020204" pitchFamily="34" charset="0"/>
              </a:rPr>
              <a:t>and</a:t>
            </a:r>
            <a:r>
              <a:rPr lang="en-US" sz="1600" b="1" dirty="0">
                <a:solidFill>
                  <a:schemeClr val="accent1"/>
                </a:solidFill>
                <a:latin typeface="Arial" panose="020B0604020202020204" pitchFamily="34" charset="0"/>
                <a:cs typeface="Arial" panose="020B0604020202020204" pitchFamily="34" charset="0"/>
              </a:rPr>
              <a:t> communication </a:t>
            </a:r>
          </a:p>
          <a:p>
            <a:r>
              <a:rPr lang="en-US" sz="1600" dirty="0">
                <a:solidFill>
                  <a:schemeClr val="tx1">
                    <a:lumMod val="50000"/>
                  </a:schemeClr>
                </a:solidFill>
              </a:rPr>
              <a:t>Muscle weakness may make speech increasingly difficult</a:t>
            </a:r>
          </a:p>
          <a:p>
            <a:pPr lvl="1"/>
            <a:r>
              <a:rPr lang="en-US" sz="1600" dirty="0">
                <a:solidFill>
                  <a:schemeClr val="tx1">
                    <a:lumMod val="50000"/>
                  </a:schemeClr>
                </a:solidFill>
              </a:rPr>
              <a:t>Speech therapy is rarely helpful</a:t>
            </a:r>
          </a:p>
          <a:p>
            <a:pPr lvl="1"/>
            <a:r>
              <a:rPr lang="en-US" sz="1600" dirty="0">
                <a:solidFill>
                  <a:schemeClr val="tx1">
                    <a:lumMod val="50000"/>
                  </a:schemeClr>
                </a:solidFill>
              </a:rPr>
              <a:t>Communication disorders specialists can help choose appropriate alternative communication methods such as writing with pen and paper or alphabet boards</a:t>
            </a:r>
          </a:p>
          <a:p>
            <a:pPr lvl="1"/>
            <a:r>
              <a:rPr lang="en-US" sz="1600" dirty="0">
                <a:solidFill>
                  <a:schemeClr val="tx1">
                    <a:lumMod val="50000"/>
                  </a:schemeClr>
                </a:solidFill>
              </a:rPr>
              <a:t>Electronic assistive communication devices, which can be adapted for use with either hand or eye controls, may improve quality of life</a:t>
            </a:r>
          </a:p>
          <a:p>
            <a:pPr marL="0" indent="0">
              <a:buNone/>
            </a:pPr>
            <a:r>
              <a:rPr lang="en-US" sz="1600" b="1" dirty="0">
                <a:solidFill>
                  <a:schemeClr val="accent1"/>
                </a:solidFill>
                <a:latin typeface="Arial" panose="020B0604020202020204" pitchFamily="34" charset="0"/>
                <a:cs typeface="Arial" panose="020B0604020202020204" pitchFamily="34" charset="0"/>
              </a:rPr>
              <a:t>Pain</a:t>
            </a:r>
          </a:p>
          <a:p>
            <a:r>
              <a:rPr lang="en-US" sz="1600" dirty="0">
                <a:solidFill>
                  <a:schemeClr val="tx1">
                    <a:lumMod val="50000"/>
                  </a:schemeClr>
                </a:solidFill>
              </a:rPr>
              <a:t>Pain can arise from many causes including reduced mobility, muscle spasms/cramps, spasticity, comorbid conditions, musculoskeletal pain due to reduced mobility, or pressure-induced skin and soft tissue injury</a:t>
            </a:r>
            <a:endParaRPr lang="en-US" sz="1600" u="sng" dirty="0">
              <a:solidFill>
                <a:schemeClr val="tx1">
                  <a:lumMod val="50000"/>
                </a:schemeClr>
              </a:solidFill>
            </a:endParaRPr>
          </a:p>
          <a:p>
            <a:pPr lvl="1"/>
            <a:r>
              <a:rPr lang="en-US" sz="1600" dirty="0">
                <a:solidFill>
                  <a:schemeClr val="tx1">
                    <a:lumMod val="50000"/>
                  </a:schemeClr>
                </a:solidFill>
              </a:rPr>
              <a:t>Frequent changes in position can help prevent skin breakdown and joint stiffness in patients with reduced mobility</a:t>
            </a:r>
          </a:p>
          <a:p>
            <a:pPr lvl="1"/>
            <a:r>
              <a:rPr lang="en-US" sz="1600" dirty="0">
                <a:solidFill>
                  <a:schemeClr val="tx1">
                    <a:lumMod val="50000"/>
                  </a:schemeClr>
                </a:solidFill>
              </a:rPr>
              <a:t>Use of assistive devices such as special mattresses, pillows, and custom-fitted wheelchairs may prevent pain</a:t>
            </a:r>
          </a:p>
          <a:p>
            <a:pPr lvl="1"/>
            <a:r>
              <a:rPr lang="en-US" sz="1600" dirty="0">
                <a:solidFill>
                  <a:schemeClr val="tx1">
                    <a:lumMod val="50000"/>
                  </a:schemeClr>
                </a:solidFill>
              </a:rPr>
              <a:t>Treatment of muscle spasticity and spasms can help</a:t>
            </a:r>
          </a:p>
          <a:p>
            <a:pPr lvl="1"/>
            <a:r>
              <a:rPr lang="en-US" sz="1600" dirty="0">
                <a:solidFill>
                  <a:schemeClr val="tx1">
                    <a:lumMod val="50000"/>
                  </a:schemeClr>
                </a:solidFill>
              </a:rPr>
              <a:t>Nonopioid analgesics and anti-inflammatory drugs may alleviate pain</a:t>
            </a:r>
          </a:p>
          <a:p>
            <a:pPr lvl="1"/>
            <a:r>
              <a:rPr lang="en-US" sz="1600" dirty="0">
                <a:solidFill>
                  <a:schemeClr val="tx1">
                    <a:lumMod val="50000"/>
                  </a:schemeClr>
                </a:solidFill>
              </a:rPr>
              <a:t>Opioids can be used liberally when non-opioid analgesics fail</a:t>
            </a:r>
          </a:p>
          <a:p>
            <a:pPr>
              <a:buClrTx/>
            </a:pPr>
            <a:endParaRPr lang="en-US" sz="1000" dirty="0"/>
          </a:p>
          <a:p>
            <a:pPr marL="0" indent="0">
              <a:buNone/>
            </a:pPr>
            <a:endParaRPr lang="en-US" sz="1000" dirty="0"/>
          </a:p>
          <a:p>
            <a:endParaRPr lang="en-US" sz="10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17</a:t>
            </a:fld>
            <a:endParaRPr lang="en-US" dirty="0"/>
          </a:p>
        </p:txBody>
      </p:sp>
      <p:sp>
        <p:nvSpPr>
          <p:cNvPr id="6" name="Rectangle 5">
            <a:extLst>
              <a:ext uri="{FF2B5EF4-FFF2-40B4-BE49-F238E27FC236}">
                <a16:creationId xmlns:a16="http://schemas.microsoft.com/office/drawing/2014/main" id="{7C8089DD-60B5-DD44-842C-188897800625}"/>
              </a:ext>
            </a:extLst>
          </p:cNvPr>
          <p:cNvSpPr/>
          <p:nvPr/>
        </p:nvSpPr>
        <p:spPr>
          <a:xfrm>
            <a:off x="635000" y="1085994"/>
            <a:ext cx="10795000" cy="1015663"/>
          </a:xfrm>
          <a:prstGeom prst="rect">
            <a:avLst/>
          </a:prstGeom>
        </p:spPr>
        <p:txBody>
          <a:bodyPr wrap="square">
            <a:spAutoFit/>
          </a:bodyPr>
          <a:lstStyle/>
          <a:p>
            <a:r>
              <a:rPr lang="en-US" sz="2000" b="1" dirty="0">
                <a:solidFill>
                  <a:schemeClr val="accent1"/>
                </a:solidFill>
                <a:latin typeface="Arial Rounded MT Bold" panose="020F0704030504030204" pitchFamily="34" charset="77"/>
              </a:rPr>
              <a:t>Some problems associated with ALS have not been addressed systematically by high-quality randomized controlled trials. Where no guideline recommendations are available, suggestions are based upon clinical experience and expert reviews.</a:t>
            </a:r>
          </a:p>
        </p:txBody>
      </p:sp>
      <p:cxnSp>
        <p:nvCxnSpPr>
          <p:cNvPr id="10" name="Straight Connector 9">
            <a:extLst>
              <a:ext uri="{FF2B5EF4-FFF2-40B4-BE49-F238E27FC236}">
                <a16:creationId xmlns:a16="http://schemas.microsoft.com/office/drawing/2014/main" id="{42C7CC31-1944-5944-9DD3-D042B9FDEBBC}"/>
              </a:ext>
            </a:extLst>
          </p:cNvPr>
          <p:cNvCxnSpPr>
            <a:cxnSpLocks/>
          </p:cNvCxnSpPr>
          <p:nvPr/>
        </p:nvCxnSpPr>
        <p:spPr>
          <a:xfrm>
            <a:off x="764798" y="2117389"/>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83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considerations</a:t>
            </a:r>
          </a:p>
        </p:txBody>
      </p:sp>
      <p:sp>
        <p:nvSpPr>
          <p:cNvPr id="3" name="Content Placeholder 2"/>
          <p:cNvSpPr>
            <a:spLocks noGrp="1"/>
          </p:cNvSpPr>
          <p:nvPr>
            <p:ph idx="1"/>
          </p:nvPr>
        </p:nvSpPr>
        <p:spPr>
          <a:xfrm>
            <a:off x="387458" y="912028"/>
            <a:ext cx="11804542" cy="5191933"/>
          </a:xfrm>
        </p:spPr>
        <p:txBody>
          <a:bodyPr>
            <a:noAutofit/>
          </a:bodyPr>
          <a:lstStyle/>
          <a:p>
            <a:pPr marL="0" indent="0">
              <a:buNone/>
            </a:pPr>
            <a:r>
              <a:rPr lang="en-US" sz="1600" b="1" dirty="0">
                <a:solidFill>
                  <a:schemeClr val="accent1"/>
                </a:solidFill>
              </a:rPr>
              <a:t>Fatigue</a:t>
            </a:r>
          </a:p>
          <a:p>
            <a:r>
              <a:rPr lang="en-US" sz="1600" dirty="0">
                <a:solidFill>
                  <a:schemeClr val="tx1">
                    <a:lumMod val="50000"/>
                  </a:schemeClr>
                </a:solidFill>
              </a:rPr>
              <a:t>Fatigue can result from the effort required to perform daily activities, most often related to respiratory fatigue. Can sometimes be associated with riluzole treatment</a:t>
            </a:r>
          </a:p>
          <a:p>
            <a:pPr lvl="1"/>
            <a:r>
              <a:rPr lang="en-US" sz="1600" dirty="0">
                <a:solidFill>
                  <a:schemeClr val="tx1">
                    <a:lumMod val="50000"/>
                  </a:schemeClr>
                </a:solidFill>
              </a:rPr>
              <a:t>For patients with low respiratory capacity, recommend increased use of NIV to rest respiratory muscles</a:t>
            </a:r>
          </a:p>
          <a:p>
            <a:pPr lvl="2"/>
            <a:r>
              <a:rPr lang="en-US" sz="1600" dirty="0">
                <a:solidFill>
                  <a:schemeClr val="tx1">
                    <a:lumMod val="50000"/>
                  </a:schemeClr>
                </a:solidFill>
              </a:rPr>
              <a:t>NIV can be used during daytime rest and naps, in addition to nighttime use</a:t>
            </a:r>
          </a:p>
          <a:p>
            <a:pPr lvl="1"/>
            <a:r>
              <a:rPr lang="en-US" sz="1600" dirty="0">
                <a:solidFill>
                  <a:schemeClr val="tx1">
                    <a:lumMod val="50000"/>
                  </a:schemeClr>
                </a:solidFill>
              </a:rPr>
              <a:t>Withdrawal of riluzole may be considered in patients with debilitating fatigue</a:t>
            </a:r>
          </a:p>
          <a:p>
            <a:pPr lvl="1"/>
            <a:r>
              <a:rPr lang="en-US" sz="1600" dirty="0">
                <a:solidFill>
                  <a:schemeClr val="tx1">
                    <a:lumMod val="50000"/>
                  </a:schemeClr>
                </a:solidFill>
              </a:rPr>
              <a:t>Glucocorticoids and megestrol acetate are other potential treatments</a:t>
            </a:r>
            <a:endParaRPr lang="en-US" sz="1600" b="1" dirty="0">
              <a:solidFill>
                <a:schemeClr val="tx1">
                  <a:lumMod val="50000"/>
                </a:schemeClr>
              </a:solidFill>
            </a:endParaRPr>
          </a:p>
          <a:p>
            <a:pPr marL="0" indent="0">
              <a:buNone/>
            </a:pPr>
            <a:r>
              <a:rPr lang="en-US" sz="1600" b="1" dirty="0">
                <a:solidFill>
                  <a:schemeClr val="accent1"/>
                </a:solidFill>
              </a:rPr>
              <a:t>Psychosocial issues such as depression</a:t>
            </a:r>
          </a:p>
          <a:p>
            <a:r>
              <a:rPr lang="en-US" sz="1600" dirty="0">
                <a:solidFill>
                  <a:schemeClr val="tx1">
                    <a:lumMod val="50000"/>
                  </a:schemeClr>
                </a:solidFill>
              </a:rPr>
              <a:t>Depression and hopelessness are thought to be common in ALS patients. Treatment of depression may improve quality of life</a:t>
            </a:r>
          </a:p>
          <a:p>
            <a:pPr lvl="1"/>
            <a:r>
              <a:rPr lang="en-US" sz="1600" dirty="0">
                <a:solidFill>
                  <a:schemeClr val="tx1">
                    <a:lumMod val="50000"/>
                  </a:schemeClr>
                </a:solidFill>
              </a:rPr>
              <a:t>A tricyclic antidepressant such as amitriptyline could treat depression and other symptoms of ALS, such as drooling, pseudobulbar affect, and insomnia</a:t>
            </a:r>
          </a:p>
          <a:p>
            <a:pPr lvl="1"/>
            <a:r>
              <a:rPr lang="en-US" sz="1600" dirty="0">
                <a:solidFill>
                  <a:schemeClr val="tx1">
                    <a:lumMod val="50000"/>
                  </a:schemeClr>
                </a:solidFill>
              </a:rPr>
              <a:t>Selective serotonin reuptake inhibitors may also be used, particularly if tricyclics are poorly tolerated</a:t>
            </a:r>
            <a:endParaRPr lang="en-US" sz="1600" b="1" dirty="0">
              <a:solidFill>
                <a:schemeClr val="tx1">
                  <a:lumMod val="50000"/>
                </a:schemeClr>
              </a:solidFill>
            </a:endParaRPr>
          </a:p>
          <a:p>
            <a:pPr marL="0" indent="0">
              <a:buNone/>
            </a:pPr>
            <a:r>
              <a:rPr lang="en-US" sz="1600" b="1" dirty="0">
                <a:solidFill>
                  <a:schemeClr val="accent1"/>
                </a:solidFill>
              </a:rPr>
              <a:t>Sleep difficulty </a:t>
            </a:r>
          </a:p>
          <a:p>
            <a:r>
              <a:rPr lang="en-US" sz="1600" dirty="0">
                <a:solidFill>
                  <a:schemeClr val="tx1">
                    <a:lumMod val="50000"/>
                  </a:schemeClr>
                </a:solidFill>
              </a:rPr>
              <a:t>Sleep problems are often secondary to issues such as anxiety, depression, dysphagia, dyspnea, and/or inability to change posture because of weakness, muscle cramps, and fasciculations. Recommendations include:</a:t>
            </a:r>
          </a:p>
          <a:p>
            <a:pPr lvl="1"/>
            <a:r>
              <a:rPr lang="en-US" sz="1600" dirty="0">
                <a:solidFill>
                  <a:schemeClr val="tx1">
                    <a:lumMod val="50000"/>
                  </a:schemeClr>
                </a:solidFill>
              </a:rPr>
              <a:t>Identify and treat underlying causes</a:t>
            </a:r>
          </a:p>
          <a:p>
            <a:pPr lvl="1"/>
            <a:r>
              <a:rPr lang="en-US" sz="1600" dirty="0">
                <a:solidFill>
                  <a:schemeClr val="tx1">
                    <a:lumMod val="50000"/>
                  </a:schemeClr>
                </a:solidFill>
              </a:rPr>
              <a:t>Might benefit from noninvasive ventilation with BiPAP</a:t>
            </a:r>
          </a:p>
          <a:p>
            <a:pPr lvl="1"/>
            <a:r>
              <a:rPr lang="en-US" sz="1600" dirty="0">
                <a:solidFill>
                  <a:schemeClr val="tx1">
                    <a:lumMod val="50000"/>
                  </a:schemeClr>
                </a:solidFill>
              </a:rPr>
              <a:t>Use sedatives sparingly</a:t>
            </a: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18</a:t>
            </a:fld>
            <a:endParaRPr lang="en-US" dirty="0"/>
          </a:p>
        </p:txBody>
      </p:sp>
    </p:spTree>
    <p:extLst>
      <p:ext uri="{BB962C8B-B14F-4D97-AF65-F5344CB8AC3E}">
        <p14:creationId xmlns:p14="http://schemas.microsoft.com/office/powerpoint/2010/main" val="226929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multidisciplinary team</a:t>
            </a:r>
          </a:p>
        </p:txBody>
      </p:sp>
      <p:sp>
        <p:nvSpPr>
          <p:cNvPr id="3" name="Content Placeholder 2"/>
          <p:cNvSpPr>
            <a:spLocks noGrp="1"/>
          </p:cNvSpPr>
          <p:nvPr>
            <p:ph idx="1"/>
          </p:nvPr>
        </p:nvSpPr>
        <p:spPr>
          <a:xfrm>
            <a:off x="716949" y="1983783"/>
            <a:ext cx="10555889" cy="3583736"/>
          </a:xfrm>
        </p:spPr>
        <p:txBody>
          <a:bodyPr>
            <a:normAutofit/>
          </a:bodyPr>
          <a:lstStyle/>
          <a:p>
            <a:pPr marL="0" indent="0">
              <a:buNone/>
            </a:pPr>
            <a:br>
              <a:rPr lang="en-US" b="1" dirty="0">
                <a:solidFill>
                  <a:schemeClr val="accent1"/>
                </a:solidFill>
                <a:latin typeface="Arial Rounded MT Bold" panose="020F0704030504030204" pitchFamily="34" charset="77"/>
              </a:rPr>
            </a:br>
            <a:endParaRPr lang="en-US" b="1" dirty="0">
              <a:solidFill>
                <a:schemeClr val="accent1"/>
              </a:solidFill>
              <a:latin typeface="Arial Rounded MT Bold" panose="020F0704030504030204" pitchFamily="34" charset="77"/>
            </a:endParaRPr>
          </a:p>
          <a:p>
            <a:pPr marL="0" indent="0">
              <a:buNone/>
            </a:pPr>
            <a:r>
              <a:rPr lang="en-US" dirty="0">
                <a:solidFill>
                  <a:schemeClr val="tx1">
                    <a:lumMod val="50000"/>
                  </a:schemeClr>
                </a:solidFill>
              </a:rPr>
              <a:t>Multidisciplinary ALS clinics can guide the management of the complex issues related to ALS, which include respiratory symptoms, nutrition, dysarthria, dysphagia, functional decline, and psychosocial problems. Such clinics provide care from: </a:t>
            </a:r>
          </a:p>
          <a:p>
            <a:pPr>
              <a:buFont typeface="Arial" panose="020B0604020202020204" pitchFamily="34" charset="0"/>
              <a:buChar char="•"/>
            </a:pPr>
            <a:r>
              <a:rPr lang="en-US" sz="1600" dirty="0">
                <a:solidFill>
                  <a:schemeClr val="tx1">
                    <a:lumMod val="50000"/>
                  </a:schemeClr>
                </a:solidFill>
              </a:rPr>
              <a:t>Neurologists </a:t>
            </a:r>
          </a:p>
          <a:p>
            <a:pPr>
              <a:buFont typeface="Arial" panose="020B0604020202020204" pitchFamily="34" charset="0"/>
              <a:buChar char="•"/>
            </a:pPr>
            <a:r>
              <a:rPr lang="en-US" sz="1600" dirty="0">
                <a:solidFill>
                  <a:schemeClr val="tx1">
                    <a:lumMod val="50000"/>
                  </a:schemeClr>
                </a:solidFill>
              </a:rPr>
              <a:t>Physical therapists </a:t>
            </a:r>
          </a:p>
          <a:p>
            <a:pPr>
              <a:buFont typeface="Arial" panose="020B0604020202020204" pitchFamily="34" charset="0"/>
              <a:buChar char="•"/>
            </a:pPr>
            <a:r>
              <a:rPr lang="en-US" sz="1600" dirty="0">
                <a:solidFill>
                  <a:schemeClr val="tx1">
                    <a:lumMod val="50000"/>
                  </a:schemeClr>
                </a:solidFill>
              </a:rPr>
              <a:t>Occupational therapists </a:t>
            </a:r>
          </a:p>
          <a:p>
            <a:pPr>
              <a:buFont typeface="Arial" panose="020B0604020202020204" pitchFamily="34" charset="0"/>
              <a:buChar char="•"/>
            </a:pPr>
            <a:r>
              <a:rPr lang="en-US" sz="1600" dirty="0">
                <a:solidFill>
                  <a:schemeClr val="tx1">
                    <a:lumMod val="50000"/>
                  </a:schemeClr>
                </a:solidFill>
              </a:rPr>
              <a:t>Speech therapists </a:t>
            </a:r>
          </a:p>
          <a:p>
            <a:pPr>
              <a:buFont typeface="Arial" panose="020B0604020202020204" pitchFamily="34" charset="0"/>
              <a:buChar char="•"/>
            </a:pPr>
            <a:r>
              <a:rPr lang="en-US" sz="1600" dirty="0">
                <a:solidFill>
                  <a:schemeClr val="tx1">
                    <a:lumMod val="50000"/>
                  </a:schemeClr>
                </a:solidFill>
              </a:rPr>
              <a:t>Genetic counselors</a:t>
            </a:r>
          </a:p>
          <a:p>
            <a:pPr>
              <a:buFont typeface="Wingdings" panose="05000000000000000000" pitchFamily="2" charset="2"/>
              <a:buChar char="§"/>
            </a:pPr>
            <a:endParaRPr lang="en-US" sz="900" dirty="0"/>
          </a:p>
          <a:p>
            <a:pPr marL="0" indent="0">
              <a:buNone/>
            </a:pPr>
            <a:r>
              <a:rPr lang="en-US" b="1" dirty="0">
                <a:solidFill>
                  <a:schemeClr val="accent1"/>
                </a:solidFill>
              </a:rPr>
              <a:t>Palliative care should also be included to provide support to the ALS team and patient/family</a:t>
            </a: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19</a:t>
            </a:fld>
            <a:endParaRPr lang="en-US" dirty="0"/>
          </a:p>
        </p:txBody>
      </p:sp>
      <p:cxnSp>
        <p:nvCxnSpPr>
          <p:cNvPr id="7" name="Straight Connector 6">
            <a:extLst>
              <a:ext uri="{FF2B5EF4-FFF2-40B4-BE49-F238E27FC236}">
                <a16:creationId xmlns:a16="http://schemas.microsoft.com/office/drawing/2014/main" id="{4976FFEA-0FAB-A445-8B88-B5451F04D5A9}"/>
              </a:ext>
            </a:extLst>
          </p:cNvPr>
          <p:cNvCxnSpPr>
            <a:cxnSpLocks/>
          </p:cNvCxnSpPr>
          <p:nvPr/>
        </p:nvCxnSpPr>
        <p:spPr>
          <a:xfrm>
            <a:off x="828676" y="2419571"/>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4AF772-96A2-2245-B511-40AC615665CB}"/>
              </a:ext>
            </a:extLst>
          </p:cNvPr>
          <p:cNvSpPr/>
          <p:nvPr/>
        </p:nvSpPr>
        <p:spPr>
          <a:xfrm>
            <a:off x="716949" y="1224232"/>
            <a:ext cx="10014551" cy="1015663"/>
          </a:xfrm>
          <a:prstGeom prst="rect">
            <a:avLst/>
          </a:prstGeom>
        </p:spPr>
        <p:txBody>
          <a:bodyPr wrap="square">
            <a:spAutoFit/>
          </a:bodyPr>
          <a:lstStyle/>
          <a:p>
            <a:r>
              <a:rPr lang="en-US" sz="2000" b="1" dirty="0">
                <a:solidFill>
                  <a:schemeClr val="accent1"/>
                </a:solidFill>
                <a:latin typeface="Arial Rounded MT Bold" panose="020F0704030504030204" pitchFamily="34" charset="77"/>
              </a:rPr>
              <a:t>Some studies suggest that patients with ALS who are followed by multidisciplinary ALS centers may have improved quality of life</a:t>
            </a:r>
            <a:r>
              <a:rPr lang="en-US" sz="2000" b="1" baseline="30000" dirty="0">
                <a:solidFill>
                  <a:schemeClr val="accent1"/>
                </a:solidFill>
                <a:latin typeface="Arial Rounded MT Bold" panose="020F0704030504030204" pitchFamily="34" charset="77"/>
              </a:rPr>
              <a:t>1</a:t>
            </a:r>
            <a:r>
              <a:rPr lang="en-US" sz="2000" b="1" dirty="0">
                <a:solidFill>
                  <a:schemeClr val="accent1"/>
                </a:solidFill>
                <a:latin typeface="Arial Rounded MT Bold" panose="020F0704030504030204" pitchFamily="34" charset="77"/>
              </a:rPr>
              <a:t> and improved survival</a:t>
            </a:r>
            <a:r>
              <a:rPr lang="en-US" sz="2000" b="1" baseline="30000" dirty="0">
                <a:solidFill>
                  <a:schemeClr val="accent1"/>
                </a:solidFill>
                <a:latin typeface="Arial Rounded MT Bold" panose="020F0704030504030204" pitchFamily="34" charset="77"/>
              </a:rPr>
              <a:t>2,3</a:t>
            </a:r>
            <a:r>
              <a:rPr lang="en-US" sz="2000" b="1" dirty="0">
                <a:solidFill>
                  <a:schemeClr val="accent1"/>
                </a:solidFill>
                <a:latin typeface="Arial Rounded MT Bold" panose="020F0704030504030204" pitchFamily="34" charset="77"/>
              </a:rPr>
              <a:t> compared with those who are followed by general neurology clinics. </a:t>
            </a:r>
            <a:endParaRPr lang="en-US" sz="2000" dirty="0"/>
          </a:p>
        </p:txBody>
      </p:sp>
      <p:sp>
        <p:nvSpPr>
          <p:cNvPr id="9" name="Rectangle 8">
            <a:extLst>
              <a:ext uri="{FF2B5EF4-FFF2-40B4-BE49-F238E27FC236}">
                <a16:creationId xmlns:a16="http://schemas.microsoft.com/office/drawing/2014/main" id="{4C327A06-87B5-634E-B242-D7E3C6569904}"/>
              </a:ext>
            </a:extLst>
          </p:cNvPr>
          <p:cNvSpPr/>
          <p:nvPr/>
        </p:nvSpPr>
        <p:spPr>
          <a:xfrm>
            <a:off x="828676" y="6079149"/>
            <a:ext cx="9122332" cy="230832"/>
          </a:xfrm>
          <a:prstGeom prst="rect">
            <a:avLst/>
          </a:prstGeom>
        </p:spPr>
        <p:txBody>
          <a:bodyPr wrap="square" numCol="1" spcCol="0">
            <a:spAutoFit/>
          </a:bodyPr>
          <a:lstStyle/>
          <a:p>
            <a:r>
              <a:rPr lang="nl-NL" sz="900" b="1" dirty="0"/>
              <a:t>1. </a:t>
            </a:r>
            <a:r>
              <a:rPr lang="nl-NL" sz="900" dirty="0"/>
              <a:t>Van den Berg, Kalmijn et al. 2005</a:t>
            </a:r>
            <a:r>
              <a:rPr lang="en-US" sz="900" dirty="0"/>
              <a:t>. </a:t>
            </a:r>
            <a:r>
              <a:rPr lang="it-IT" sz="900" b="1" dirty="0"/>
              <a:t>2. </a:t>
            </a:r>
            <a:r>
              <a:rPr lang="it-IT" sz="900" dirty="0" err="1"/>
              <a:t>Chio</a:t>
            </a:r>
            <a:r>
              <a:rPr lang="it-IT" sz="900" dirty="0"/>
              <a:t>, Bottacchi et al. 2006</a:t>
            </a:r>
            <a:r>
              <a:rPr lang="en-US" sz="900" dirty="0"/>
              <a:t>. </a:t>
            </a:r>
            <a:r>
              <a:rPr lang="da-DK" sz="900" b="1" dirty="0"/>
              <a:t>3. </a:t>
            </a:r>
            <a:r>
              <a:rPr lang="da-DK" sz="900" dirty="0" err="1"/>
              <a:t>Traynor</a:t>
            </a:r>
            <a:r>
              <a:rPr lang="da-DK" sz="900" dirty="0"/>
              <a:t>, Alexander et al. 2003.</a:t>
            </a:r>
            <a:endParaRPr lang="en-US" sz="900" dirty="0"/>
          </a:p>
        </p:txBody>
      </p:sp>
      <p:sp>
        <p:nvSpPr>
          <p:cNvPr id="5" name="Rectangle 4">
            <a:extLst>
              <a:ext uri="{FF2B5EF4-FFF2-40B4-BE49-F238E27FC236}">
                <a16:creationId xmlns:a16="http://schemas.microsoft.com/office/drawing/2014/main" id="{B26E68D6-C312-794D-87EA-17FD30421793}"/>
              </a:ext>
            </a:extLst>
          </p:cNvPr>
          <p:cNvSpPr/>
          <p:nvPr/>
        </p:nvSpPr>
        <p:spPr>
          <a:xfrm>
            <a:off x="3384892" y="3493168"/>
            <a:ext cx="3262794" cy="1471172"/>
          </a:xfrm>
          <a:prstGeom prst="rect">
            <a:avLst/>
          </a:prstGeom>
        </p:spPr>
        <p:txBody>
          <a:bodyPr wrap="square">
            <a:spAutoFit/>
          </a:bodyPr>
          <a:lstStyle/>
          <a:p>
            <a:pPr marL="342900" indent="-342900" defTabSz="457200">
              <a:spcBef>
                <a:spcPct val="20000"/>
              </a:spcBef>
              <a:buClr>
                <a:srgbClr val="5BD8C2"/>
              </a:buClr>
              <a:buFont typeface="Arial" panose="020B0604020202020204" pitchFamily="34" charset="0"/>
              <a:buChar char="•"/>
            </a:pPr>
            <a:r>
              <a:rPr lang="en-US" sz="1600" dirty="0">
                <a:solidFill>
                  <a:schemeClr val="tx1">
                    <a:lumMod val="50000"/>
                  </a:schemeClr>
                </a:solidFill>
                <a:latin typeface="Arial"/>
                <a:cs typeface="Arial"/>
              </a:rPr>
              <a:t>Pulmonologists &amp; Respiratory therapists </a:t>
            </a:r>
          </a:p>
          <a:p>
            <a:pPr marL="342900" indent="-342900" defTabSz="457200">
              <a:spcBef>
                <a:spcPct val="20000"/>
              </a:spcBef>
              <a:buClr>
                <a:srgbClr val="5BD8C2"/>
              </a:buClr>
              <a:buFont typeface="Arial" panose="020B0604020202020204" pitchFamily="34" charset="0"/>
              <a:buChar char="•"/>
            </a:pPr>
            <a:r>
              <a:rPr lang="en-US" sz="1600" dirty="0">
                <a:solidFill>
                  <a:schemeClr val="tx1">
                    <a:lumMod val="50000"/>
                  </a:schemeClr>
                </a:solidFill>
                <a:latin typeface="Arial"/>
                <a:cs typeface="Arial"/>
              </a:rPr>
              <a:t>Dietitians </a:t>
            </a:r>
          </a:p>
          <a:p>
            <a:pPr marL="342900" indent="-342900" defTabSz="457200">
              <a:spcBef>
                <a:spcPct val="20000"/>
              </a:spcBef>
              <a:buClr>
                <a:srgbClr val="5BD8C2"/>
              </a:buClr>
              <a:buFont typeface="Arial" panose="020B0604020202020204" pitchFamily="34" charset="0"/>
              <a:buChar char="•"/>
            </a:pPr>
            <a:r>
              <a:rPr lang="en-US" sz="1600" dirty="0">
                <a:solidFill>
                  <a:schemeClr val="tx1">
                    <a:lumMod val="50000"/>
                  </a:schemeClr>
                </a:solidFill>
                <a:latin typeface="Arial"/>
                <a:cs typeface="Arial"/>
              </a:rPr>
              <a:t>Social workers </a:t>
            </a:r>
          </a:p>
          <a:p>
            <a:pPr marL="342900" indent="-342900" defTabSz="457200">
              <a:spcBef>
                <a:spcPct val="20000"/>
              </a:spcBef>
              <a:buClr>
                <a:srgbClr val="5BD8C2"/>
              </a:buClr>
              <a:buFont typeface="Arial" panose="020B0604020202020204" pitchFamily="34" charset="0"/>
              <a:buChar char="•"/>
            </a:pPr>
            <a:r>
              <a:rPr lang="en-US" sz="1600" dirty="0">
                <a:solidFill>
                  <a:schemeClr val="tx1">
                    <a:lumMod val="50000"/>
                  </a:schemeClr>
                </a:solidFill>
                <a:latin typeface="Arial"/>
                <a:cs typeface="Arial"/>
              </a:rPr>
              <a:t>Nursing care managers</a:t>
            </a:r>
          </a:p>
        </p:txBody>
      </p:sp>
    </p:spTree>
    <p:extLst>
      <p:ext uri="{BB962C8B-B14F-4D97-AF65-F5344CB8AC3E}">
        <p14:creationId xmlns:p14="http://schemas.microsoft.com/office/powerpoint/2010/main" val="359647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32920F0-4AC2-4F22-8A95-8A596D80B3A5}"/>
              </a:ext>
            </a:extLst>
          </p:cNvPr>
          <p:cNvSpPr>
            <a:spLocks noGrp="1"/>
          </p:cNvSpPr>
          <p:nvPr>
            <p:ph idx="1"/>
          </p:nvPr>
        </p:nvSpPr>
        <p:spPr>
          <a:xfrm>
            <a:off x="1265323" y="2141469"/>
            <a:ext cx="9661353" cy="2575062"/>
          </a:xfrm>
        </p:spPr>
        <p:txBody>
          <a:bodyPr>
            <a:normAutofit lnSpcReduction="10000"/>
          </a:bodyPr>
          <a:lstStyle/>
          <a:p>
            <a:pPr marL="0" indent="0" algn="ctr">
              <a:lnSpc>
                <a:spcPct val="120000"/>
              </a:lnSpc>
              <a:buNone/>
            </a:pPr>
            <a:r>
              <a:rPr lang="en-US" b="1" dirty="0">
                <a:solidFill>
                  <a:schemeClr val="accent5"/>
                </a:solidFill>
              </a:rPr>
              <a:t>MDA would like to acknowledge </a:t>
            </a:r>
          </a:p>
          <a:p>
            <a:pPr marL="0" indent="0" algn="ctr">
              <a:lnSpc>
                <a:spcPct val="120000"/>
              </a:lnSpc>
              <a:buNone/>
            </a:pPr>
            <a:r>
              <a:rPr lang="en-US" b="1" dirty="0">
                <a:solidFill>
                  <a:schemeClr val="accent5"/>
                </a:solidFill>
              </a:rPr>
              <a:t>Dr. Robert L. </a:t>
            </a:r>
            <a:r>
              <a:rPr lang="en-US" b="1" dirty="0" err="1">
                <a:solidFill>
                  <a:schemeClr val="accent5"/>
                </a:solidFill>
              </a:rPr>
              <a:t>Sufit</a:t>
            </a:r>
            <a:r>
              <a:rPr lang="en-US" b="1" dirty="0">
                <a:solidFill>
                  <a:schemeClr val="accent5"/>
                </a:solidFill>
              </a:rPr>
              <a:t> </a:t>
            </a:r>
          </a:p>
          <a:p>
            <a:pPr marL="0" indent="0" algn="ctr">
              <a:lnSpc>
                <a:spcPct val="120000"/>
              </a:lnSpc>
              <a:buNone/>
            </a:pPr>
            <a:r>
              <a:rPr lang="en-US" b="1" dirty="0">
                <a:solidFill>
                  <a:schemeClr val="accent5"/>
                </a:solidFill>
              </a:rPr>
              <a:t>and </a:t>
            </a:r>
          </a:p>
          <a:p>
            <a:pPr marL="0" indent="0" algn="ctr">
              <a:lnSpc>
                <a:spcPct val="120000"/>
              </a:lnSpc>
              <a:buNone/>
            </a:pPr>
            <a:r>
              <a:rPr lang="en-US" b="1" dirty="0">
                <a:solidFill>
                  <a:schemeClr val="accent5"/>
                </a:solidFill>
              </a:rPr>
              <a:t>Dr. John M. Coleman III </a:t>
            </a:r>
          </a:p>
          <a:p>
            <a:pPr marL="0" indent="0" algn="ctr">
              <a:lnSpc>
                <a:spcPct val="120000"/>
              </a:lnSpc>
              <a:buNone/>
            </a:pPr>
            <a:r>
              <a:rPr lang="en-US" b="1" dirty="0">
                <a:solidFill>
                  <a:schemeClr val="accent5"/>
                </a:solidFill>
              </a:rPr>
              <a:t>of Northwestern University Feinberg School of Medicine</a:t>
            </a:r>
          </a:p>
          <a:p>
            <a:pPr marL="0" indent="0" algn="ctr">
              <a:lnSpc>
                <a:spcPct val="120000"/>
              </a:lnSpc>
              <a:buNone/>
            </a:pPr>
            <a:r>
              <a:rPr lang="en-US" b="1" dirty="0">
                <a:solidFill>
                  <a:schemeClr val="accent5"/>
                </a:solidFill>
              </a:rPr>
              <a:t>and Les Turner ALS Center</a:t>
            </a:r>
          </a:p>
          <a:p>
            <a:pPr marL="0" indent="0" algn="ctr">
              <a:lnSpc>
                <a:spcPct val="120000"/>
              </a:lnSpc>
              <a:buNone/>
            </a:pPr>
            <a:r>
              <a:rPr lang="en-US" b="1" dirty="0">
                <a:solidFill>
                  <a:schemeClr val="accent5"/>
                </a:solidFill>
              </a:rPr>
              <a:t>for their support in developing this content. </a:t>
            </a:r>
          </a:p>
        </p:txBody>
      </p:sp>
    </p:spTree>
    <p:extLst>
      <p:ext uri="{BB962C8B-B14F-4D97-AF65-F5344CB8AC3E}">
        <p14:creationId xmlns:p14="http://schemas.microsoft.com/office/powerpoint/2010/main" val="103762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2677E5-9C2E-EC42-AB25-82AE5D8624CD}"/>
              </a:ext>
            </a:extLst>
          </p:cNvPr>
          <p:cNvSpPr>
            <a:spLocks noGrp="1"/>
          </p:cNvSpPr>
          <p:nvPr>
            <p:ph type="title"/>
          </p:nvPr>
        </p:nvSpPr>
        <p:spPr/>
        <p:txBody>
          <a:bodyPr>
            <a:normAutofit fontScale="90000"/>
          </a:bodyPr>
          <a:lstStyle/>
          <a:p>
            <a:r>
              <a:rPr lang="en-US" dirty="0"/>
              <a:t>A Planned Approach to Care</a:t>
            </a:r>
          </a:p>
        </p:txBody>
      </p:sp>
      <p:cxnSp>
        <p:nvCxnSpPr>
          <p:cNvPr id="3" name="Straight Connector 2">
            <a:extLst>
              <a:ext uri="{FF2B5EF4-FFF2-40B4-BE49-F238E27FC236}">
                <a16:creationId xmlns:a16="http://schemas.microsoft.com/office/drawing/2014/main" id="{75D515A5-035C-B743-91B8-A9C548E5D056}"/>
              </a:ext>
            </a:extLst>
          </p:cNvPr>
          <p:cNvCxnSpPr>
            <a:cxnSpLocks/>
          </p:cNvCxnSpPr>
          <p:nvPr/>
        </p:nvCxnSpPr>
        <p:spPr>
          <a:xfrm>
            <a:off x="8269659" y="5609980"/>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88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management</a:t>
            </a:r>
          </a:p>
        </p:txBody>
      </p:sp>
      <p:sp>
        <p:nvSpPr>
          <p:cNvPr id="7" name="Content Placeholder 6">
            <a:extLst>
              <a:ext uri="{FF2B5EF4-FFF2-40B4-BE49-F238E27FC236}">
                <a16:creationId xmlns:a16="http://schemas.microsoft.com/office/drawing/2014/main" id="{5F8BF1AE-4A49-0F4F-ADB9-B68CCAA87453}"/>
              </a:ext>
            </a:extLst>
          </p:cNvPr>
          <p:cNvSpPr>
            <a:spLocks noGrp="1"/>
          </p:cNvSpPr>
          <p:nvPr>
            <p:ph idx="1"/>
          </p:nvPr>
        </p:nvSpPr>
        <p:spPr>
          <a:xfrm>
            <a:off x="609600" y="1254642"/>
            <a:ext cx="10972800" cy="4595712"/>
          </a:xfrm>
        </p:spPr>
        <p:txBody>
          <a:bodyPr>
            <a:normAutofit/>
          </a:bodyPr>
          <a:lstStyle/>
          <a:p>
            <a:pPr marL="0" indent="0">
              <a:lnSpc>
                <a:spcPct val="100000"/>
              </a:lnSpc>
              <a:spcBef>
                <a:spcPts val="0"/>
              </a:spcBef>
              <a:spcAft>
                <a:spcPts val="500"/>
              </a:spcAft>
              <a:buNone/>
            </a:pPr>
            <a:r>
              <a:rPr lang="en-US" b="1" dirty="0">
                <a:solidFill>
                  <a:schemeClr val="accent1"/>
                </a:solidFill>
              </a:rPr>
              <a:t>Respiratory failure is the most common cause of morbidity and mortality in ALS patients. </a:t>
            </a:r>
          </a:p>
          <a:p>
            <a:pPr marL="0" indent="0">
              <a:lnSpc>
                <a:spcPct val="100000"/>
              </a:lnSpc>
              <a:spcBef>
                <a:spcPts val="0"/>
              </a:spcBef>
              <a:spcAft>
                <a:spcPts val="500"/>
              </a:spcAft>
              <a:buNone/>
            </a:pPr>
            <a:r>
              <a:rPr lang="en-US" b="1" dirty="0">
                <a:solidFill>
                  <a:schemeClr val="accent1"/>
                </a:solidFill>
              </a:rPr>
              <a:t>It is caused by loss of:</a:t>
            </a:r>
          </a:p>
          <a:p>
            <a:pPr marL="285750" lvl="2" indent="-285750">
              <a:lnSpc>
                <a:spcPct val="100000"/>
              </a:lnSpc>
              <a:spcBef>
                <a:spcPts val="0"/>
              </a:spcBef>
              <a:spcAft>
                <a:spcPts val="500"/>
              </a:spcAft>
              <a:buFont typeface="Arial" panose="020B0604020202020204" pitchFamily="34" charset="0"/>
              <a:buChar char="•"/>
            </a:pPr>
            <a:r>
              <a:rPr lang="en-US" dirty="0">
                <a:solidFill>
                  <a:schemeClr val="tx1">
                    <a:lumMod val="50000"/>
                  </a:schemeClr>
                </a:solidFill>
              </a:rPr>
              <a:t>Inspiratory muscle strength, which contributes most to ventilation</a:t>
            </a:r>
          </a:p>
          <a:p>
            <a:pPr marL="285750" lvl="2" indent="-285750">
              <a:lnSpc>
                <a:spcPct val="100000"/>
              </a:lnSpc>
              <a:spcBef>
                <a:spcPts val="0"/>
              </a:spcBef>
              <a:spcAft>
                <a:spcPts val="500"/>
              </a:spcAft>
              <a:buFont typeface="Arial" panose="020B0604020202020204" pitchFamily="34" charset="0"/>
              <a:buChar char="•"/>
            </a:pPr>
            <a:r>
              <a:rPr lang="en-US" dirty="0">
                <a:solidFill>
                  <a:schemeClr val="tx1">
                    <a:lumMod val="50000"/>
                  </a:schemeClr>
                </a:solidFill>
              </a:rPr>
              <a:t>Expiratory muscle strength, required for airway clearance and secretion management</a:t>
            </a:r>
          </a:p>
          <a:p>
            <a:pPr marL="285750" lvl="2" indent="-285750">
              <a:lnSpc>
                <a:spcPct val="100000"/>
              </a:lnSpc>
              <a:spcBef>
                <a:spcPts val="0"/>
              </a:spcBef>
              <a:spcAft>
                <a:spcPts val="500"/>
              </a:spcAft>
              <a:buFont typeface="Arial" panose="020B0604020202020204" pitchFamily="34" charset="0"/>
              <a:buChar char="•"/>
            </a:pPr>
            <a:r>
              <a:rPr lang="en-US" dirty="0">
                <a:solidFill>
                  <a:schemeClr val="tx1">
                    <a:lumMod val="50000"/>
                  </a:schemeClr>
                </a:solidFill>
              </a:rPr>
              <a:t>Bulbar muscle strength, which protects the airway</a:t>
            </a:r>
          </a:p>
          <a:p>
            <a:pPr marL="0" lvl="2" indent="0">
              <a:lnSpc>
                <a:spcPct val="100000"/>
              </a:lnSpc>
              <a:spcBef>
                <a:spcPts val="0"/>
              </a:spcBef>
              <a:spcAft>
                <a:spcPts val="500"/>
              </a:spcAft>
              <a:buClrTx/>
              <a:buNone/>
            </a:pPr>
            <a:endParaRPr lang="en-US" dirty="0">
              <a:solidFill>
                <a:srgbClr val="000000"/>
              </a:solidFill>
            </a:endParaRPr>
          </a:p>
          <a:p>
            <a:pPr marL="0" indent="0">
              <a:lnSpc>
                <a:spcPct val="100000"/>
              </a:lnSpc>
              <a:spcBef>
                <a:spcPts val="0"/>
              </a:spcBef>
              <a:spcAft>
                <a:spcPts val="500"/>
              </a:spcAft>
              <a:buClrTx/>
              <a:buNone/>
            </a:pPr>
            <a:r>
              <a:rPr lang="en-US" b="1" dirty="0">
                <a:solidFill>
                  <a:schemeClr val="accent1"/>
                </a:solidFill>
              </a:rPr>
              <a:t>The pulmonologist and respiratory therapist are critical members of the multidisciplinary team for ALS care:</a:t>
            </a:r>
          </a:p>
          <a:p>
            <a:pPr>
              <a:spcBef>
                <a:spcPts val="0"/>
              </a:spcBef>
              <a:spcAft>
                <a:spcPts val="500"/>
              </a:spcAft>
              <a:buFont typeface="Arial" panose="020B0604020202020204" pitchFamily="34" charset="0"/>
              <a:buChar char="•"/>
            </a:pPr>
            <a:r>
              <a:rPr lang="en-US" dirty="0">
                <a:solidFill>
                  <a:schemeClr val="tx1">
                    <a:lumMod val="50000"/>
                  </a:schemeClr>
                </a:solidFill>
              </a:rPr>
              <a:t>Patients with ALS should have serial assessment of respiratory function every 3 months starting at the time of diagnosis; both upright and supine is important</a:t>
            </a:r>
          </a:p>
          <a:p>
            <a:pPr>
              <a:lnSpc>
                <a:spcPct val="100000"/>
              </a:lnSpc>
              <a:spcBef>
                <a:spcPts val="0"/>
              </a:spcBef>
              <a:spcAft>
                <a:spcPts val="500"/>
              </a:spcAft>
              <a:buFont typeface="Arial" panose="020B0604020202020204" pitchFamily="34" charset="0"/>
              <a:buChar char="•"/>
            </a:pPr>
            <a:r>
              <a:rPr lang="en-US" dirty="0">
                <a:solidFill>
                  <a:schemeClr val="tx1">
                    <a:lumMod val="50000"/>
                  </a:schemeClr>
                </a:solidFill>
              </a:rPr>
              <a:t>Initiation of aggressive airway clearance is important to decrease risk of pneumonia and respiratory infections</a:t>
            </a:r>
          </a:p>
          <a:p>
            <a:pPr>
              <a:lnSpc>
                <a:spcPct val="100000"/>
              </a:lnSpc>
              <a:spcBef>
                <a:spcPts val="0"/>
              </a:spcBef>
              <a:spcAft>
                <a:spcPts val="500"/>
              </a:spcAft>
              <a:buClrTx/>
              <a:buFont typeface="Wingdings" panose="05000000000000000000" pitchFamily="2" charset="2"/>
              <a:buChar char="§"/>
            </a:pPr>
            <a:endParaRPr lang="en-US" dirty="0">
              <a:solidFill>
                <a:srgbClr val="000000"/>
              </a:solidFill>
            </a:endParaRPr>
          </a:p>
          <a:p>
            <a:pPr marL="0" indent="0">
              <a:lnSpc>
                <a:spcPct val="100000"/>
              </a:lnSpc>
              <a:spcBef>
                <a:spcPts val="0"/>
              </a:spcBef>
              <a:spcAft>
                <a:spcPts val="500"/>
              </a:spcAft>
              <a:buNone/>
            </a:pPr>
            <a:endParaRPr lang="en-US" dirty="0">
              <a:solidFill>
                <a:schemeClr val="tx1">
                  <a:lumMod val="50000"/>
                </a:schemeClr>
              </a:solidFill>
            </a:endParaRP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21</a:t>
            </a:fld>
            <a:endParaRPr lang="en-US" dirty="0"/>
          </a:p>
        </p:txBody>
      </p:sp>
      <p:sp>
        <p:nvSpPr>
          <p:cNvPr id="8" name="Rectangle 7">
            <a:extLst>
              <a:ext uri="{FF2B5EF4-FFF2-40B4-BE49-F238E27FC236}">
                <a16:creationId xmlns:a16="http://schemas.microsoft.com/office/drawing/2014/main" id="{E78B9881-34B9-0945-9DF5-80EFC47AC589}"/>
              </a:ext>
            </a:extLst>
          </p:cNvPr>
          <p:cNvSpPr/>
          <p:nvPr/>
        </p:nvSpPr>
        <p:spPr>
          <a:xfrm>
            <a:off x="833330" y="6087952"/>
            <a:ext cx="9122332" cy="230832"/>
          </a:xfrm>
          <a:prstGeom prst="rect">
            <a:avLst/>
          </a:prstGeom>
        </p:spPr>
        <p:txBody>
          <a:bodyPr wrap="square" numCol="1" spcCol="0">
            <a:spAutoFit/>
          </a:bodyPr>
          <a:lstStyle/>
          <a:p>
            <a:pPr marL="114300" indent="-114300">
              <a:buFont typeface="+mj-lt"/>
              <a:buAutoNum type="arabicPeriod"/>
            </a:pPr>
            <a:r>
              <a:rPr lang="en-US" sz="900" dirty="0" err="1"/>
              <a:t>Gruis</a:t>
            </a:r>
            <a:r>
              <a:rPr lang="en-US" sz="900" dirty="0"/>
              <a:t> and </a:t>
            </a:r>
            <a:r>
              <a:rPr lang="en-US" sz="900" dirty="0" err="1"/>
              <a:t>Lechtzin</a:t>
            </a:r>
            <a:r>
              <a:rPr lang="en-US" sz="900" dirty="0"/>
              <a:t> 2012.</a:t>
            </a:r>
          </a:p>
        </p:txBody>
      </p:sp>
    </p:spTree>
    <p:extLst>
      <p:ext uri="{BB962C8B-B14F-4D97-AF65-F5344CB8AC3E}">
        <p14:creationId xmlns:p14="http://schemas.microsoft.com/office/powerpoint/2010/main" val="294201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4A5A4-C374-754B-A690-B6400C6EDAA9}"/>
              </a:ext>
            </a:extLst>
          </p:cNvPr>
          <p:cNvSpPr>
            <a:spLocks noGrp="1"/>
          </p:cNvSpPr>
          <p:nvPr>
            <p:ph type="title"/>
          </p:nvPr>
        </p:nvSpPr>
        <p:spPr/>
        <p:txBody>
          <a:bodyPr/>
          <a:lstStyle/>
          <a:p>
            <a:r>
              <a:rPr lang="en-US" dirty="0"/>
              <a:t>Respiratory management</a:t>
            </a:r>
          </a:p>
        </p:txBody>
      </p:sp>
      <p:sp>
        <p:nvSpPr>
          <p:cNvPr id="5" name="Content Placeholder 4">
            <a:extLst>
              <a:ext uri="{FF2B5EF4-FFF2-40B4-BE49-F238E27FC236}">
                <a16:creationId xmlns:a16="http://schemas.microsoft.com/office/drawing/2014/main" id="{F60A07CE-CCA4-1244-B695-91A1CAFD22D1}"/>
              </a:ext>
            </a:extLst>
          </p:cNvPr>
          <p:cNvSpPr>
            <a:spLocks noGrp="1"/>
          </p:cNvSpPr>
          <p:nvPr>
            <p:ph idx="1"/>
          </p:nvPr>
        </p:nvSpPr>
        <p:spPr>
          <a:xfrm>
            <a:off x="609600" y="1035451"/>
            <a:ext cx="10972800" cy="4787098"/>
          </a:xfrm>
        </p:spPr>
        <p:txBody>
          <a:bodyPr>
            <a:noAutofit/>
          </a:bodyPr>
          <a:lstStyle/>
          <a:p>
            <a:pPr marL="0" indent="0">
              <a:buNone/>
            </a:pPr>
            <a:r>
              <a:rPr lang="en-US" sz="1600" b="1" dirty="0">
                <a:solidFill>
                  <a:schemeClr val="accent1"/>
                </a:solidFill>
              </a:rPr>
              <a:t>As disease progresses patients may start to notice daytime symptoms:</a:t>
            </a:r>
          </a:p>
          <a:p>
            <a:pPr marL="285750" lvl="2" indent="-285750">
              <a:buFont typeface="Arial" panose="020B0604020202020204" pitchFamily="34" charset="0"/>
              <a:buChar char="•"/>
            </a:pPr>
            <a:r>
              <a:rPr lang="en-US" sz="1600" dirty="0">
                <a:solidFill>
                  <a:schemeClr val="tx1">
                    <a:lumMod val="50000"/>
                  </a:schemeClr>
                </a:solidFill>
              </a:rPr>
              <a:t>Fatigue in the afternoon</a:t>
            </a:r>
          </a:p>
          <a:p>
            <a:pPr marL="285750" lvl="2" indent="-285750">
              <a:buFont typeface="Arial" panose="020B0604020202020204" pitchFamily="34" charset="0"/>
              <a:buChar char="•"/>
            </a:pPr>
            <a:r>
              <a:rPr lang="en-US" sz="1600" dirty="0">
                <a:solidFill>
                  <a:schemeClr val="tx1">
                    <a:lumMod val="50000"/>
                  </a:schemeClr>
                </a:solidFill>
              </a:rPr>
              <a:t>Inability to finish conversations</a:t>
            </a:r>
          </a:p>
          <a:p>
            <a:pPr marL="285750" lvl="2" indent="-285750">
              <a:buFont typeface="Arial" panose="020B0604020202020204" pitchFamily="34" charset="0"/>
              <a:buChar char="•"/>
            </a:pPr>
            <a:r>
              <a:rPr lang="en-US" sz="1600" dirty="0">
                <a:solidFill>
                  <a:schemeClr val="tx1">
                    <a:lumMod val="50000"/>
                  </a:schemeClr>
                </a:solidFill>
              </a:rPr>
              <a:t>Early satiety </a:t>
            </a:r>
          </a:p>
          <a:p>
            <a:pPr marL="285750" lvl="2" indent="-285750">
              <a:buFont typeface="Arial" panose="020B0604020202020204" pitchFamily="34" charset="0"/>
              <a:buChar char="•"/>
            </a:pPr>
            <a:r>
              <a:rPr lang="en-US" sz="1600" dirty="0">
                <a:solidFill>
                  <a:schemeClr val="tx1">
                    <a:lumMod val="50000"/>
                  </a:schemeClr>
                </a:solidFill>
              </a:rPr>
              <a:t>Dyspnea during activities of daily life</a:t>
            </a:r>
          </a:p>
          <a:p>
            <a:pPr marL="0" lvl="2" indent="0">
              <a:buClrTx/>
              <a:buNone/>
            </a:pPr>
            <a:endParaRPr lang="en-US" sz="1600" dirty="0"/>
          </a:p>
          <a:p>
            <a:pPr marL="0" indent="0">
              <a:buNone/>
            </a:pPr>
            <a:r>
              <a:rPr lang="en-US" sz="1600" b="1" dirty="0">
                <a:solidFill>
                  <a:schemeClr val="accent1"/>
                </a:solidFill>
              </a:rPr>
              <a:t>Options for increased ventilation needs include:</a:t>
            </a:r>
          </a:p>
          <a:p>
            <a:pPr marL="285750" lvl="2" indent="-285750"/>
            <a:r>
              <a:rPr lang="en-US" sz="1600" dirty="0">
                <a:solidFill>
                  <a:schemeClr val="tx1">
                    <a:lumMod val="50000"/>
                  </a:schemeClr>
                </a:solidFill>
              </a:rPr>
              <a:t>Increased use of home NIV</a:t>
            </a:r>
          </a:p>
          <a:p>
            <a:pPr marL="285750" lvl="2" indent="-285750"/>
            <a:r>
              <a:rPr lang="en-US" sz="1600" dirty="0">
                <a:solidFill>
                  <a:schemeClr val="tx1">
                    <a:lumMod val="50000"/>
                  </a:schemeClr>
                </a:solidFill>
              </a:rPr>
              <a:t>Initiation of mouth piece ventilation</a:t>
            </a:r>
          </a:p>
          <a:p>
            <a:pPr marL="742950" lvl="3" indent="-285750"/>
            <a:r>
              <a:rPr lang="en-US" sz="1600" dirty="0">
                <a:solidFill>
                  <a:schemeClr val="tx1">
                    <a:lumMod val="50000"/>
                  </a:schemeClr>
                </a:solidFill>
              </a:rPr>
              <a:t>Allows support when needed with speech and eating but does not interfere with daily activities</a:t>
            </a:r>
          </a:p>
          <a:p>
            <a:pPr marL="742950" lvl="3" indent="-285750"/>
            <a:r>
              <a:rPr lang="en-US" sz="1600" dirty="0">
                <a:solidFill>
                  <a:schemeClr val="tx1">
                    <a:lumMod val="50000"/>
                  </a:schemeClr>
                </a:solidFill>
              </a:rPr>
              <a:t>Cannot be used during sleep</a:t>
            </a:r>
          </a:p>
          <a:p>
            <a:pPr marL="285750" lvl="2" indent="-285750"/>
            <a:r>
              <a:rPr lang="en-US" sz="1600" dirty="0">
                <a:solidFill>
                  <a:schemeClr val="tx1">
                    <a:lumMod val="50000"/>
                  </a:schemeClr>
                </a:solidFill>
              </a:rPr>
              <a:t>Tracheostomy</a:t>
            </a:r>
          </a:p>
          <a:p>
            <a:pPr lvl="1"/>
            <a:r>
              <a:rPr lang="en-US" sz="1600" dirty="0">
                <a:solidFill>
                  <a:schemeClr val="tx1">
                    <a:lumMod val="50000"/>
                  </a:schemeClr>
                </a:solidFill>
              </a:rPr>
              <a:t>A tracheostomy is a surgical permanent airway allowing continuous ventilation support with home mechanical ventilator.</a:t>
            </a:r>
          </a:p>
          <a:p>
            <a:pPr lvl="1"/>
            <a:r>
              <a:rPr lang="en-US" sz="1600" dirty="0">
                <a:solidFill>
                  <a:schemeClr val="tx1">
                    <a:lumMod val="50000"/>
                  </a:schemeClr>
                </a:solidFill>
              </a:rPr>
              <a:t>It allows deep respiratory suctioning in patients with recurrent respiratory infections.  </a:t>
            </a:r>
          </a:p>
          <a:p>
            <a:pPr lvl="1"/>
            <a:r>
              <a:rPr lang="en-US" sz="1600" dirty="0">
                <a:solidFill>
                  <a:schemeClr val="tx1">
                    <a:lumMod val="50000"/>
                  </a:schemeClr>
                </a:solidFill>
              </a:rPr>
              <a:t>Tracheostomy obstructs the airway and limits ability for speaking.  </a:t>
            </a:r>
          </a:p>
          <a:p>
            <a:pPr lvl="1"/>
            <a:r>
              <a:rPr lang="en-US" sz="1600" b="1" dirty="0">
                <a:solidFill>
                  <a:schemeClr val="tx1">
                    <a:lumMod val="50000"/>
                  </a:schemeClr>
                </a:solidFill>
              </a:rPr>
              <a:t>Tracheostomy is NOT required to provide continuous ventilation support; this can be achieved with noninvasive ventilation (NIV) with a mask.</a:t>
            </a:r>
          </a:p>
          <a:p>
            <a:endParaRPr lang="en-US" sz="1600" dirty="0"/>
          </a:p>
        </p:txBody>
      </p:sp>
    </p:spTree>
    <p:extLst>
      <p:ext uri="{BB962C8B-B14F-4D97-AF65-F5344CB8AC3E}">
        <p14:creationId xmlns:p14="http://schemas.microsoft.com/office/powerpoint/2010/main" val="393422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96C5-E593-8343-81F4-B7B1B4AA8AFB}"/>
              </a:ext>
            </a:extLst>
          </p:cNvPr>
          <p:cNvSpPr>
            <a:spLocks noGrp="1"/>
          </p:cNvSpPr>
          <p:nvPr>
            <p:ph type="title"/>
          </p:nvPr>
        </p:nvSpPr>
        <p:spPr/>
        <p:txBody>
          <a:bodyPr/>
          <a:lstStyle/>
          <a:p>
            <a:r>
              <a:rPr lang="en-US" dirty="0"/>
              <a:t>Noninvasive ventilation (NIV)</a:t>
            </a:r>
          </a:p>
        </p:txBody>
      </p:sp>
      <p:sp>
        <p:nvSpPr>
          <p:cNvPr id="3" name="Content Placeholder 2">
            <a:extLst>
              <a:ext uri="{FF2B5EF4-FFF2-40B4-BE49-F238E27FC236}">
                <a16:creationId xmlns:a16="http://schemas.microsoft.com/office/drawing/2014/main" id="{DA664F0C-CE2D-0D40-AB05-03852286E2F1}"/>
              </a:ext>
            </a:extLst>
          </p:cNvPr>
          <p:cNvSpPr>
            <a:spLocks noGrp="1"/>
          </p:cNvSpPr>
          <p:nvPr>
            <p:ph idx="1"/>
          </p:nvPr>
        </p:nvSpPr>
        <p:spPr>
          <a:xfrm>
            <a:off x="493690" y="3035922"/>
            <a:ext cx="6211824" cy="1549090"/>
          </a:xfrm>
        </p:spPr>
        <p:txBody>
          <a:bodyPr>
            <a:normAutofit/>
          </a:bodyPr>
          <a:lstStyle/>
          <a:p>
            <a:pPr>
              <a:spcBef>
                <a:spcPts val="0"/>
              </a:spcBef>
              <a:spcAft>
                <a:spcPts val="500"/>
              </a:spcAft>
              <a:buFont typeface="Arial" panose="020B0604020202020204" pitchFamily="34" charset="0"/>
              <a:buChar char="•"/>
            </a:pPr>
            <a:r>
              <a:rPr lang="en-US" sz="1600" dirty="0">
                <a:solidFill>
                  <a:schemeClr val="tx1">
                    <a:lumMod val="50000"/>
                  </a:schemeClr>
                </a:solidFill>
              </a:rPr>
              <a:t>Increasing inspiratory time helps improve lung volume recruitment and basilar atelectasis</a:t>
            </a:r>
          </a:p>
          <a:p>
            <a:pPr>
              <a:spcBef>
                <a:spcPts val="0"/>
              </a:spcBef>
              <a:spcAft>
                <a:spcPts val="500"/>
              </a:spcAft>
              <a:buFont typeface="Arial" panose="020B0604020202020204" pitchFamily="34" charset="0"/>
              <a:buChar char="•"/>
            </a:pPr>
            <a:r>
              <a:rPr lang="en-US" sz="1600" dirty="0">
                <a:solidFill>
                  <a:schemeClr val="tx1">
                    <a:lumMod val="50000"/>
                  </a:schemeClr>
                </a:solidFill>
              </a:rPr>
              <a:t>All patients require a back-up rate for full respiratory support</a:t>
            </a:r>
          </a:p>
          <a:p>
            <a:pPr>
              <a:spcBef>
                <a:spcPts val="0"/>
              </a:spcBef>
              <a:spcAft>
                <a:spcPts val="500"/>
              </a:spcAft>
              <a:buFont typeface="Arial" panose="020B0604020202020204" pitchFamily="34" charset="0"/>
              <a:buChar char="•"/>
            </a:pPr>
            <a:r>
              <a:rPr lang="en-US" sz="1600" dirty="0">
                <a:solidFill>
                  <a:schemeClr val="tx1">
                    <a:lumMod val="50000"/>
                  </a:schemeClr>
                </a:solidFill>
              </a:rPr>
              <a:t>Patients do not require tracheostomy to provide full ventilator support</a:t>
            </a:r>
          </a:p>
          <a:p>
            <a:pPr marL="0" indent="0">
              <a:buNone/>
            </a:pPr>
            <a:endParaRPr lang="en-US" sz="1600" dirty="0">
              <a:solidFill>
                <a:schemeClr val="tx1">
                  <a:lumMod val="50000"/>
                </a:schemeClr>
              </a:solidFill>
            </a:endParaRPr>
          </a:p>
        </p:txBody>
      </p:sp>
      <p:sp>
        <p:nvSpPr>
          <p:cNvPr id="4" name="Rectangle 3">
            <a:extLst>
              <a:ext uri="{FF2B5EF4-FFF2-40B4-BE49-F238E27FC236}">
                <a16:creationId xmlns:a16="http://schemas.microsoft.com/office/drawing/2014/main" id="{B82DBA92-199E-B74A-BF75-E59AE82B31B6}"/>
              </a:ext>
            </a:extLst>
          </p:cNvPr>
          <p:cNvSpPr/>
          <p:nvPr/>
        </p:nvSpPr>
        <p:spPr>
          <a:xfrm>
            <a:off x="369194" y="1454126"/>
            <a:ext cx="6211824" cy="1605568"/>
          </a:xfrm>
          <a:prstGeom prst="rect">
            <a:avLst/>
          </a:prstGeom>
        </p:spPr>
        <p:txBody>
          <a:bodyPr wrap="square">
            <a:spAutoFit/>
          </a:bodyPr>
          <a:lstStyle/>
          <a:p>
            <a:pPr>
              <a:spcAft>
                <a:spcPts val="500"/>
              </a:spcAft>
            </a:pPr>
            <a:r>
              <a:rPr lang="en-US" b="1" dirty="0">
                <a:solidFill>
                  <a:schemeClr val="accent1"/>
                </a:solidFill>
              </a:rPr>
              <a:t>Noninvasive ventilation (NIV) is proven to improve both survival and quality of life in ALS, with better response in non-bulbar patients.</a:t>
            </a:r>
            <a:r>
              <a:rPr lang="en-US" b="1" baseline="30000" dirty="0">
                <a:solidFill>
                  <a:schemeClr val="accent1"/>
                </a:solidFill>
              </a:rPr>
              <a:t>1</a:t>
            </a:r>
            <a:r>
              <a:rPr lang="en-US" b="1" dirty="0">
                <a:solidFill>
                  <a:schemeClr val="accent1"/>
                </a:solidFill>
              </a:rPr>
              <a:t> </a:t>
            </a:r>
          </a:p>
          <a:p>
            <a:pPr>
              <a:spcAft>
                <a:spcPts val="500"/>
              </a:spcAft>
            </a:pPr>
            <a:endParaRPr lang="en-US" b="1" dirty="0">
              <a:solidFill>
                <a:schemeClr val="accent1"/>
              </a:solidFill>
            </a:endParaRPr>
          </a:p>
          <a:p>
            <a:pPr>
              <a:spcAft>
                <a:spcPts val="500"/>
              </a:spcAft>
            </a:pPr>
            <a:r>
              <a:rPr lang="en-US" b="1" dirty="0">
                <a:solidFill>
                  <a:schemeClr val="accent1"/>
                </a:solidFill>
              </a:rPr>
              <a:t>Some considerations include:</a:t>
            </a:r>
          </a:p>
        </p:txBody>
      </p:sp>
      <p:sp>
        <p:nvSpPr>
          <p:cNvPr id="5" name="Rectangle 4">
            <a:extLst>
              <a:ext uri="{FF2B5EF4-FFF2-40B4-BE49-F238E27FC236}">
                <a16:creationId xmlns:a16="http://schemas.microsoft.com/office/drawing/2014/main" id="{49590AC2-24B6-2D46-B709-8F69D4E1F8A3}"/>
              </a:ext>
            </a:extLst>
          </p:cNvPr>
          <p:cNvSpPr/>
          <p:nvPr/>
        </p:nvSpPr>
        <p:spPr>
          <a:xfrm>
            <a:off x="897499" y="5856414"/>
            <a:ext cx="9122332" cy="507831"/>
          </a:xfrm>
          <a:prstGeom prst="rect">
            <a:avLst/>
          </a:prstGeom>
        </p:spPr>
        <p:txBody>
          <a:bodyPr wrap="square" numCol="1" spcCol="0">
            <a:spAutoFit/>
          </a:bodyPr>
          <a:lstStyle/>
          <a:p>
            <a:r>
              <a:rPr lang="en-US" sz="900" dirty="0"/>
              <a:t>HST, home sleep test; PSG, polysomnogram </a:t>
            </a:r>
          </a:p>
          <a:p>
            <a:endParaRPr lang="en-US" sz="900" dirty="0"/>
          </a:p>
          <a:p>
            <a:pPr marL="114300" indent="-114300">
              <a:buFont typeface="+mj-lt"/>
              <a:buAutoNum type="arabicPeriod"/>
            </a:pPr>
            <a:r>
              <a:rPr lang="en-US" sz="900" dirty="0" err="1"/>
              <a:t>Gruis</a:t>
            </a:r>
            <a:r>
              <a:rPr lang="en-US" sz="900" dirty="0"/>
              <a:t> and </a:t>
            </a:r>
            <a:r>
              <a:rPr lang="en-US" sz="900" dirty="0" err="1"/>
              <a:t>Lechtzin</a:t>
            </a:r>
            <a:r>
              <a:rPr lang="en-US" sz="900" dirty="0"/>
              <a:t> 2012. 2. </a:t>
            </a:r>
            <a:r>
              <a:rPr lang="en-US" sz="900" dirty="0" err="1"/>
              <a:t>Aboussouan</a:t>
            </a:r>
            <a:r>
              <a:rPr lang="en-US" sz="900" dirty="0"/>
              <a:t> 2013</a:t>
            </a:r>
          </a:p>
        </p:txBody>
      </p:sp>
      <p:grpSp>
        <p:nvGrpSpPr>
          <p:cNvPr id="7" name="Group 6">
            <a:extLst>
              <a:ext uri="{FF2B5EF4-FFF2-40B4-BE49-F238E27FC236}">
                <a16:creationId xmlns:a16="http://schemas.microsoft.com/office/drawing/2014/main" id="{D0BB4CDA-76A3-E842-B163-DF179593686C}"/>
              </a:ext>
            </a:extLst>
          </p:cNvPr>
          <p:cNvGrpSpPr/>
          <p:nvPr/>
        </p:nvGrpSpPr>
        <p:grpSpPr>
          <a:xfrm>
            <a:off x="0" y="4585012"/>
            <a:ext cx="5909591" cy="1290579"/>
            <a:chOff x="7417189" y="4109337"/>
            <a:chExt cx="4774811" cy="1290579"/>
          </a:xfrm>
        </p:grpSpPr>
        <p:sp>
          <p:nvSpPr>
            <p:cNvPr id="8" name="Rectangle 7">
              <a:extLst>
                <a:ext uri="{FF2B5EF4-FFF2-40B4-BE49-F238E27FC236}">
                  <a16:creationId xmlns:a16="http://schemas.microsoft.com/office/drawing/2014/main" id="{59102B4B-F8B5-0749-ADE0-639FC25247C2}"/>
                </a:ext>
              </a:extLst>
            </p:cNvPr>
            <p:cNvSpPr/>
            <p:nvPr/>
          </p:nvSpPr>
          <p:spPr>
            <a:xfrm>
              <a:off x="7417189" y="4109337"/>
              <a:ext cx="4774811" cy="106739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9C857B-E303-EF4F-BBAF-D81810D4CE1A}"/>
                </a:ext>
              </a:extLst>
            </p:cNvPr>
            <p:cNvSpPr/>
            <p:nvPr/>
          </p:nvSpPr>
          <p:spPr>
            <a:xfrm>
              <a:off x="8804220" y="4138032"/>
              <a:ext cx="3303266" cy="1261884"/>
            </a:xfrm>
            <a:prstGeom prst="rect">
              <a:avLst/>
            </a:prstGeom>
          </p:spPr>
          <p:txBody>
            <a:bodyPr wrap="square">
              <a:spAutoFit/>
            </a:bodyPr>
            <a:lstStyle/>
            <a:p>
              <a:r>
                <a:rPr lang="en-US" sz="1600" b="1" dirty="0">
                  <a:solidFill>
                    <a:schemeClr val="accent5"/>
                  </a:solidFill>
                  <a:latin typeface="Arial" panose="020B0604020202020204" pitchFamily="34" charset="0"/>
                  <a:cs typeface="Arial" panose="020B0604020202020204" pitchFamily="34" charset="0"/>
                </a:rPr>
                <a:t>A sleep study is not required to obtain coverage for an NIV (BiPAP):</a:t>
              </a:r>
            </a:p>
            <a:p>
              <a:r>
                <a:rPr lang="en-US" sz="1400" dirty="0">
                  <a:solidFill>
                    <a:schemeClr val="accent5"/>
                  </a:solidFill>
                  <a:latin typeface="Arial" panose="020B0604020202020204" pitchFamily="34" charset="0"/>
                  <a:cs typeface="Arial" panose="020B0604020202020204" pitchFamily="34" charset="0"/>
                </a:rPr>
                <a:t>Can lead to misdiagnosis for apnea and CPAP which will not help</a:t>
              </a:r>
            </a:p>
          </p:txBody>
        </p:sp>
        <p:pic>
          <p:nvPicPr>
            <p:cNvPr id="10" name="Graphic 9" descr="Information">
              <a:extLst>
                <a:ext uri="{FF2B5EF4-FFF2-40B4-BE49-F238E27FC236}">
                  <a16:creationId xmlns:a16="http://schemas.microsoft.com/office/drawing/2014/main" id="{95B22B62-9496-3A4F-B5E9-06E9CA80DA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5685" y="4185836"/>
              <a:ext cx="735857" cy="914400"/>
            </a:xfrm>
            <a:prstGeom prst="rect">
              <a:avLst/>
            </a:prstGeom>
          </p:spPr>
        </p:pic>
      </p:grpSp>
      <p:graphicFrame>
        <p:nvGraphicFramePr>
          <p:cNvPr id="11" name="Table 10">
            <a:extLst>
              <a:ext uri="{FF2B5EF4-FFF2-40B4-BE49-F238E27FC236}">
                <a16:creationId xmlns:a16="http://schemas.microsoft.com/office/drawing/2014/main" id="{7B91A07F-9126-0E48-94C6-89735589E51A}"/>
              </a:ext>
            </a:extLst>
          </p:cNvPr>
          <p:cNvGraphicFramePr>
            <a:graphicFrameLocks noGrp="1"/>
          </p:cNvGraphicFramePr>
          <p:nvPr>
            <p:extLst>
              <p:ext uri="{D42A27DB-BD31-4B8C-83A1-F6EECF244321}">
                <p14:modId xmlns:p14="http://schemas.microsoft.com/office/powerpoint/2010/main" val="3331074617"/>
              </p:ext>
            </p:extLst>
          </p:nvPr>
        </p:nvGraphicFramePr>
        <p:xfrm>
          <a:off x="6967470" y="1216091"/>
          <a:ext cx="4855336" cy="4635103"/>
        </p:xfrm>
        <a:graphic>
          <a:graphicData uri="http://schemas.openxmlformats.org/drawingml/2006/table">
            <a:tbl>
              <a:tblPr firstRow="1" bandRow="1">
                <a:tableStyleId>{7DF18680-E054-41AD-8BC1-D1AEF772440D}</a:tableStyleId>
              </a:tblPr>
              <a:tblGrid>
                <a:gridCol w="4855336">
                  <a:extLst>
                    <a:ext uri="{9D8B030D-6E8A-4147-A177-3AD203B41FA5}">
                      <a16:colId xmlns:a16="http://schemas.microsoft.com/office/drawing/2014/main" val="737352878"/>
                    </a:ext>
                  </a:extLst>
                </a:gridCol>
              </a:tblGrid>
              <a:tr h="64222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u="none" dirty="0"/>
                        <a:t>NIV (BiPAP) device is covered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u="none" dirty="0"/>
                        <a:t> if any of the following criteria are met</a:t>
                      </a:r>
                      <a:endParaRPr lang="en-US" sz="1600" u="none" dirty="0">
                        <a:solidFill>
                          <a:srgbClr val="333333"/>
                        </a:solidFill>
                        <a:latin typeface="Open Sans"/>
                      </a:endParaRPr>
                    </a:p>
                  </a:txBody>
                  <a:tcPr anchor="ctr"/>
                </a:tc>
                <a:extLst>
                  <a:ext uri="{0D108BD9-81ED-4DB2-BD59-A6C34878D82A}">
                    <a16:rowId xmlns:a16="http://schemas.microsoft.com/office/drawing/2014/main" val="1038862194"/>
                  </a:ext>
                </a:extLst>
              </a:tr>
              <a:tr h="3958908">
                <a:tc>
                  <a:txBody>
                    <a:bodyPr/>
                    <a:lstStyle/>
                    <a:p>
                      <a:pPr marL="342900" indent="-342900" fontAlgn="base">
                        <a:buAutoNum type="alphaUcPeriod"/>
                      </a:pPr>
                      <a:endParaRPr lang="en-US" sz="1600" dirty="0"/>
                    </a:p>
                    <a:p>
                      <a:pPr marL="342900" indent="-342900">
                        <a:buAutoNum type="alphaUcPeriod"/>
                      </a:pPr>
                      <a:r>
                        <a:rPr lang="en-US" sz="1600" kern="1200" dirty="0">
                          <a:solidFill>
                            <a:schemeClr val="dk1"/>
                          </a:solidFill>
                          <a:effectLst/>
                          <a:latin typeface="+mn-lt"/>
                          <a:ea typeface="+mn-ea"/>
                          <a:cs typeface="+mn-cs"/>
                        </a:rPr>
                        <a:t>A Forced Vital Capacity (FVC) measured either upright or supine, with FVC &lt;50%</a:t>
                      </a:r>
                    </a:p>
                    <a:p>
                      <a:pPr marL="342900" indent="-342900">
                        <a:buAutoNum type="alphaUcPeriod"/>
                      </a:pPr>
                      <a:endParaRPr lang="en-US" sz="1600" kern="1200" dirty="0">
                        <a:solidFill>
                          <a:schemeClr val="dk1"/>
                        </a:solidFill>
                        <a:effectLst/>
                        <a:latin typeface="+mn-lt"/>
                        <a:ea typeface="+mn-ea"/>
                        <a:cs typeface="+mn-cs"/>
                      </a:endParaRPr>
                    </a:p>
                    <a:p>
                      <a:pPr marL="342900" indent="-342900">
                        <a:buAutoNum type="alphaUcPeriod"/>
                      </a:pPr>
                      <a:r>
                        <a:rPr lang="en-US" sz="1600" kern="1200" dirty="0">
                          <a:solidFill>
                            <a:schemeClr val="dk1"/>
                          </a:solidFill>
                          <a:effectLst/>
                          <a:latin typeface="+mn-lt"/>
                          <a:ea typeface="+mn-ea"/>
                          <a:cs typeface="+mn-cs"/>
                        </a:rPr>
                        <a:t>A Maximal Inspiratory Pressure (MIP) or Negative Inspiratory Force (NIF) &lt;-60.</a:t>
                      </a:r>
                    </a:p>
                    <a:p>
                      <a:pPr marL="342900" indent="-342900">
                        <a:buAutoNum type="alphaUcPeriod"/>
                      </a:pPr>
                      <a:endParaRPr lang="en-US" sz="1600" kern="1200" dirty="0">
                        <a:solidFill>
                          <a:schemeClr val="dk1"/>
                        </a:solidFill>
                        <a:effectLst/>
                        <a:latin typeface="+mn-lt"/>
                        <a:ea typeface="+mn-ea"/>
                        <a:cs typeface="+mn-cs"/>
                      </a:endParaRPr>
                    </a:p>
                    <a:p>
                      <a:pPr marL="342900" indent="-342900">
                        <a:buAutoNum type="alphaUcPeriod"/>
                      </a:pPr>
                      <a:r>
                        <a:rPr lang="en-US" sz="1600" kern="1200" dirty="0">
                          <a:solidFill>
                            <a:schemeClr val="dk1"/>
                          </a:solidFill>
                          <a:effectLst/>
                          <a:latin typeface="+mn-lt"/>
                          <a:ea typeface="+mn-ea"/>
                          <a:cs typeface="+mn-cs"/>
                        </a:rPr>
                        <a:t>Nocturnal oxygen desaturation, measured either with overnight oximetry or home sleep study, showing nocturnal desaturation (SaO2) &lt; 88% for greater than 5 minutes (this does not need to be continuous)</a:t>
                      </a:r>
                    </a:p>
                    <a:p>
                      <a:pPr marL="342900" indent="-342900">
                        <a:buAutoNum type="alphaUcPeriod"/>
                      </a:pPr>
                      <a:endParaRPr lang="en-US" sz="1600" kern="1200" dirty="0">
                        <a:solidFill>
                          <a:schemeClr val="dk1"/>
                        </a:solidFill>
                        <a:effectLst/>
                        <a:latin typeface="+mn-lt"/>
                        <a:ea typeface="+mn-ea"/>
                        <a:cs typeface="+mn-cs"/>
                      </a:endParaRPr>
                    </a:p>
                    <a:p>
                      <a:pPr marL="342900" indent="-342900">
                        <a:buAutoNum type="alphaUcPeriod"/>
                      </a:pPr>
                      <a:r>
                        <a:rPr lang="en-US" sz="1600" kern="1200" dirty="0">
                          <a:solidFill>
                            <a:schemeClr val="dk1"/>
                          </a:solidFill>
                          <a:effectLst/>
                          <a:latin typeface="+mn-lt"/>
                          <a:ea typeface="+mn-ea"/>
                          <a:cs typeface="+mn-cs"/>
                        </a:rPr>
                        <a:t>Arterial blood gas, while awake, with pCO2 &gt; 45 mmHg</a:t>
                      </a:r>
                    </a:p>
                    <a:p>
                      <a:endParaRPr lang="en-US" sz="1600" dirty="0"/>
                    </a:p>
                  </a:txBody>
                  <a:tcPr/>
                </a:tc>
                <a:extLst>
                  <a:ext uri="{0D108BD9-81ED-4DB2-BD59-A6C34878D82A}">
                    <a16:rowId xmlns:a16="http://schemas.microsoft.com/office/drawing/2014/main" val="3358545573"/>
                  </a:ext>
                </a:extLst>
              </a:tr>
            </a:tbl>
          </a:graphicData>
        </a:graphic>
      </p:graphicFrame>
    </p:spTree>
    <p:extLst>
      <p:ext uri="{BB962C8B-B14F-4D97-AF65-F5344CB8AC3E}">
        <p14:creationId xmlns:p14="http://schemas.microsoft.com/office/powerpoint/2010/main" val="521365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remodeling</a:t>
            </a:r>
          </a:p>
        </p:txBody>
      </p:sp>
      <p:sp>
        <p:nvSpPr>
          <p:cNvPr id="3" name="Content Placeholder 2"/>
          <p:cNvSpPr>
            <a:spLocks noGrp="1"/>
          </p:cNvSpPr>
          <p:nvPr>
            <p:ph idx="1"/>
          </p:nvPr>
        </p:nvSpPr>
        <p:spPr>
          <a:xfrm>
            <a:off x="660400" y="2700343"/>
            <a:ext cx="4305300" cy="3733800"/>
          </a:xfrm>
        </p:spPr>
        <p:txBody>
          <a:bodyPr>
            <a:noAutofit/>
          </a:bodyPr>
          <a:lstStyle/>
          <a:p>
            <a:pPr marL="0" indent="0">
              <a:buNone/>
            </a:pPr>
            <a:r>
              <a:rPr lang="en-US" sz="1600" b="1" dirty="0">
                <a:solidFill>
                  <a:schemeClr val="tx1">
                    <a:lumMod val="50000"/>
                  </a:schemeClr>
                </a:solidFill>
              </a:rPr>
              <a:t>Entry and exit from the house </a:t>
            </a:r>
          </a:p>
          <a:p>
            <a:pPr>
              <a:buFont typeface="Arial" panose="020B0604020202020204" pitchFamily="34" charset="0"/>
              <a:buChar char="•"/>
            </a:pPr>
            <a:r>
              <a:rPr lang="en-US" sz="1600" dirty="0">
                <a:solidFill>
                  <a:schemeClr val="tx1">
                    <a:lumMod val="50000"/>
                  </a:schemeClr>
                </a:solidFill>
              </a:rPr>
              <a:t>Ramps for wheelchair access vs. wheelchair lifts</a:t>
            </a:r>
          </a:p>
          <a:p>
            <a:pPr marL="0" indent="0">
              <a:buNone/>
            </a:pPr>
            <a:r>
              <a:rPr lang="en-US" sz="1600" b="1" dirty="0">
                <a:solidFill>
                  <a:schemeClr val="tx1">
                    <a:lumMod val="50000"/>
                  </a:schemeClr>
                </a:solidFill>
              </a:rPr>
              <a:t>Movement in the house</a:t>
            </a:r>
          </a:p>
          <a:p>
            <a:pPr>
              <a:buFont typeface="Arial" panose="020B0604020202020204" pitchFamily="34" charset="0"/>
              <a:buChar char="•"/>
            </a:pPr>
            <a:r>
              <a:rPr lang="en-US" sz="1600" dirty="0">
                <a:solidFill>
                  <a:schemeClr val="tx1">
                    <a:lumMod val="50000"/>
                  </a:schemeClr>
                </a:solidFill>
              </a:rPr>
              <a:t>Modifying first floor to meet the patient’s needs vs. installing stair lift system, elevator, or platform lift</a:t>
            </a:r>
          </a:p>
          <a:p>
            <a:pPr>
              <a:buFont typeface="Arial" panose="020B0604020202020204" pitchFamily="34" charset="0"/>
              <a:buChar char="•"/>
            </a:pPr>
            <a:r>
              <a:rPr lang="en-US" sz="1600" dirty="0">
                <a:solidFill>
                  <a:schemeClr val="tx1">
                    <a:lumMod val="50000"/>
                  </a:schemeClr>
                </a:solidFill>
              </a:rPr>
              <a:t>Wheelchair clearance (32 in. for doorways and 36 in. for hallways)</a:t>
            </a:r>
          </a:p>
          <a:p>
            <a:pPr>
              <a:buFont typeface="Arial" panose="020B0604020202020204" pitchFamily="34" charset="0"/>
              <a:buChar char="•"/>
            </a:pPr>
            <a:r>
              <a:rPr lang="en-US" sz="1600" dirty="0">
                <a:solidFill>
                  <a:schemeClr val="tx1">
                    <a:lumMod val="50000"/>
                  </a:schemeClr>
                </a:solidFill>
              </a:rPr>
              <a:t>Space for wheelchair turns (5 ft. diameter circle for U-turns (360</a:t>
            </a:r>
            <a:r>
              <a:rPr lang="en-US" sz="1600" dirty="0">
                <a:solidFill>
                  <a:schemeClr val="tx1">
                    <a:lumMod val="50000"/>
                  </a:schemeClr>
                </a:solidFill>
                <a:sym typeface="Symbol" panose="05050102010706020507" pitchFamily="18" charset="2"/>
              </a:rPr>
              <a:t></a:t>
            </a:r>
            <a:r>
              <a:rPr lang="en-US" sz="1600" dirty="0">
                <a:solidFill>
                  <a:schemeClr val="tx1">
                    <a:lumMod val="50000"/>
                  </a:schemeClr>
                </a:solidFill>
              </a:rPr>
              <a:t>) and 3 ft. in each direction for T-turns (180</a:t>
            </a:r>
            <a:r>
              <a:rPr lang="en-US" sz="1600" dirty="0">
                <a:solidFill>
                  <a:schemeClr val="tx1">
                    <a:lumMod val="50000"/>
                  </a:schemeClr>
                </a:solidFill>
                <a:sym typeface="Symbol" panose="05050102010706020507" pitchFamily="18" charset="2"/>
              </a:rPr>
              <a:t></a:t>
            </a:r>
            <a:r>
              <a:rPr lang="en-US" sz="1600" dirty="0">
                <a:solidFill>
                  <a:schemeClr val="tx1">
                    <a:lumMod val="50000"/>
                  </a:schemeClr>
                </a:solidFill>
              </a:rPr>
              <a:t>)</a:t>
            </a:r>
          </a:p>
          <a:p>
            <a:pPr marL="0" indent="0">
              <a:buNone/>
            </a:pPr>
            <a:endParaRPr lang="en-US" sz="1400" dirty="0">
              <a:solidFill>
                <a:schemeClr val="tx1">
                  <a:lumMod val="50000"/>
                </a:schemeClr>
              </a:solidFill>
            </a:endParaRP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24</a:t>
            </a:fld>
            <a:endParaRPr lang="en-US" dirty="0"/>
          </a:p>
        </p:txBody>
      </p:sp>
      <p:sp>
        <p:nvSpPr>
          <p:cNvPr id="5" name="Rectangle 4"/>
          <p:cNvSpPr/>
          <p:nvPr/>
        </p:nvSpPr>
        <p:spPr>
          <a:xfrm>
            <a:off x="844578" y="6082587"/>
            <a:ext cx="10116151" cy="230832"/>
          </a:xfrm>
          <a:prstGeom prst="rect">
            <a:avLst/>
          </a:prstGeom>
        </p:spPr>
        <p:txBody>
          <a:bodyPr wrap="square">
            <a:spAutoFit/>
          </a:bodyPr>
          <a:lstStyle/>
          <a:p>
            <a:pPr marL="114300" indent="-114300">
              <a:buClrTx/>
              <a:buFont typeface="+mj-lt"/>
              <a:buAutoNum type="arabicPeriod"/>
            </a:pPr>
            <a:r>
              <a:rPr lang="en-US" sz="900" dirty="0"/>
              <a:t>https://www.access-board.gov/guidelines-and-standards/buildings-and-sites/about-the-ada-standards/background/adaag. Accessed February 22, 2019.</a:t>
            </a:r>
            <a:endParaRPr lang="en-US" sz="900" i="1" dirty="0"/>
          </a:p>
        </p:txBody>
      </p:sp>
      <p:sp>
        <p:nvSpPr>
          <p:cNvPr id="7" name="Rectangle 6">
            <a:extLst>
              <a:ext uri="{FF2B5EF4-FFF2-40B4-BE49-F238E27FC236}">
                <a16:creationId xmlns:a16="http://schemas.microsoft.com/office/drawing/2014/main" id="{813FEC86-E1A1-944E-9629-E8D28EDE4CD2}"/>
              </a:ext>
            </a:extLst>
          </p:cNvPr>
          <p:cNvSpPr/>
          <p:nvPr/>
        </p:nvSpPr>
        <p:spPr>
          <a:xfrm>
            <a:off x="661655" y="1119931"/>
            <a:ext cx="9017000" cy="830997"/>
          </a:xfrm>
          <a:prstGeom prst="rect">
            <a:avLst/>
          </a:prstGeom>
        </p:spPr>
        <p:txBody>
          <a:bodyPr wrap="square">
            <a:spAutoFit/>
          </a:bodyPr>
          <a:lstStyle/>
          <a:p>
            <a:r>
              <a:rPr lang="en-US" sz="2400" dirty="0">
                <a:solidFill>
                  <a:schemeClr val="accent1"/>
                </a:solidFill>
                <a:latin typeface="Arial Rounded MT Bold" panose="020F0704030504030204" pitchFamily="34" charset="77"/>
              </a:rPr>
              <a:t>Modification of the living environment</a:t>
            </a:r>
            <a:r>
              <a:rPr lang="en-US" sz="2400" baseline="30000" dirty="0">
                <a:solidFill>
                  <a:schemeClr val="accent1"/>
                </a:solidFill>
                <a:latin typeface="Arial Rounded MT Bold" panose="020F0704030504030204" pitchFamily="34" charset="77"/>
              </a:rPr>
              <a:t>1</a:t>
            </a:r>
            <a:r>
              <a:rPr lang="en-US" sz="2400" dirty="0">
                <a:solidFill>
                  <a:schemeClr val="accent1"/>
                </a:solidFill>
                <a:latin typeface="Arial Rounded MT Bold" panose="020F0704030504030204" pitchFamily="34" charset="77"/>
              </a:rPr>
              <a:t> can help patients stay safe and retain independence as ALS progresses. </a:t>
            </a:r>
          </a:p>
        </p:txBody>
      </p:sp>
      <p:grpSp>
        <p:nvGrpSpPr>
          <p:cNvPr id="12" name="Group 11">
            <a:extLst>
              <a:ext uri="{FF2B5EF4-FFF2-40B4-BE49-F238E27FC236}">
                <a16:creationId xmlns:a16="http://schemas.microsoft.com/office/drawing/2014/main" id="{E59FCD74-3541-0F44-B62C-AE157D3EDB2F}"/>
              </a:ext>
            </a:extLst>
          </p:cNvPr>
          <p:cNvGrpSpPr/>
          <p:nvPr/>
        </p:nvGrpSpPr>
        <p:grpSpPr>
          <a:xfrm>
            <a:off x="10115549" y="1269685"/>
            <a:ext cx="1576055" cy="1615236"/>
            <a:chOff x="7340600" y="4420578"/>
            <a:chExt cx="1576055" cy="1615236"/>
          </a:xfrm>
        </p:grpSpPr>
        <p:sp>
          <p:nvSpPr>
            <p:cNvPr id="10" name="Oval 9">
              <a:extLst>
                <a:ext uri="{FF2B5EF4-FFF2-40B4-BE49-F238E27FC236}">
                  <a16:creationId xmlns:a16="http://schemas.microsoft.com/office/drawing/2014/main" id="{64C7941D-A8FE-674D-8C13-A27136F787CE}"/>
                </a:ext>
              </a:extLst>
            </p:cNvPr>
            <p:cNvSpPr/>
            <p:nvPr/>
          </p:nvSpPr>
          <p:spPr>
            <a:xfrm>
              <a:off x="7340600" y="4420578"/>
              <a:ext cx="1576055" cy="16152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7CDE5C3-7403-474A-BC61-6DCBF1F0CE74}"/>
                </a:ext>
              </a:extLst>
            </p:cNvPr>
            <p:cNvPicPr>
              <a:picLocks noChangeAspect="1"/>
            </p:cNvPicPr>
            <p:nvPr/>
          </p:nvPicPr>
          <p:blipFill>
            <a:blip r:embed="rId3">
              <a:clrChange>
                <a:clrFrom>
                  <a:srgbClr val="F6F6F6"/>
                </a:clrFrom>
                <a:clrTo>
                  <a:srgbClr val="F6F6F6">
                    <a:alpha val="0"/>
                  </a:srgbClr>
                </a:clrTo>
              </a:clrChange>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7340600" y="4473277"/>
              <a:ext cx="1511300" cy="1346200"/>
            </a:xfrm>
            <a:prstGeom prst="rect">
              <a:avLst/>
            </a:prstGeom>
          </p:spPr>
        </p:pic>
      </p:grpSp>
      <p:sp>
        <p:nvSpPr>
          <p:cNvPr id="14" name="Rectangle 13">
            <a:extLst>
              <a:ext uri="{FF2B5EF4-FFF2-40B4-BE49-F238E27FC236}">
                <a16:creationId xmlns:a16="http://schemas.microsoft.com/office/drawing/2014/main" id="{A9610434-36B7-824D-A63E-89D91102C80F}"/>
              </a:ext>
            </a:extLst>
          </p:cNvPr>
          <p:cNvSpPr/>
          <p:nvPr/>
        </p:nvSpPr>
        <p:spPr>
          <a:xfrm>
            <a:off x="5527637" y="2737212"/>
            <a:ext cx="4314235" cy="2062103"/>
          </a:xfrm>
          <a:prstGeom prst="rect">
            <a:avLst/>
          </a:prstGeom>
        </p:spPr>
        <p:txBody>
          <a:bodyPr wrap="square">
            <a:spAutoFit/>
          </a:bodyPr>
          <a:lstStyle/>
          <a:p>
            <a:r>
              <a:rPr lang="en-US" sz="1600" b="1" dirty="0">
                <a:solidFill>
                  <a:schemeClr val="tx1">
                    <a:lumMod val="50000"/>
                  </a:schemeClr>
                </a:solidFill>
                <a:latin typeface="Arial" panose="020B0604020202020204" pitchFamily="34" charset="0"/>
                <a:cs typeface="Arial" panose="020B0604020202020204" pitchFamily="34" charset="0"/>
              </a:rPr>
              <a:t>Access to bathing and toileting facilities</a:t>
            </a:r>
          </a:p>
          <a:p>
            <a:pPr marL="285750" indent="-285750">
              <a:buClr>
                <a:srgbClr val="5BD8C2"/>
              </a:buClr>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Space for maneuvering</a:t>
            </a:r>
          </a:p>
          <a:p>
            <a:pPr marL="285750" indent="-285750">
              <a:buClr>
                <a:srgbClr val="5BD8C2"/>
              </a:buClr>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Roll-under sink</a:t>
            </a:r>
          </a:p>
          <a:p>
            <a:pPr marL="285750" indent="-285750">
              <a:buClr>
                <a:srgbClr val="5BD8C2"/>
              </a:buClr>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Curb-less shower</a:t>
            </a:r>
          </a:p>
          <a:p>
            <a:pPr marL="285750" indent="-285750">
              <a:buClr>
                <a:srgbClr val="5BD8C2"/>
              </a:buClr>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Higher toilet seats </a:t>
            </a:r>
          </a:p>
          <a:p>
            <a:pPr marL="285750" indent="-285750">
              <a:buClr>
                <a:srgbClr val="5BD8C2"/>
              </a:buClr>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Bath transfer system or bathtub lifts</a:t>
            </a:r>
          </a:p>
          <a:p>
            <a:pPr marL="285750" indent="-285750">
              <a:buClr>
                <a:srgbClr val="5BD8C2"/>
              </a:buClr>
              <a:buFont typeface="Arial" panose="020B0604020202020204" pitchFamily="34" charset="0"/>
              <a:buChar char="•"/>
            </a:pPr>
            <a:r>
              <a:rPr lang="en-US" sz="1600" dirty="0">
                <a:solidFill>
                  <a:schemeClr val="tx1">
                    <a:lumMod val="50000"/>
                  </a:schemeClr>
                </a:solidFill>
                <a:latin typeface="Arial" panose="020B0604020202020204" pitchFamily="34" charset="0"/>
                <a:cs typeface="Arial" panose="020B0604020202020204" pitchFamily="34" charset="0"/>
              </a:rPr>
              <a:t>Grab bars near the toilet and bathtub and in the shower stall</a:t>
            </a:r>
          </a:p>
        </p:txBody>
      </p:sp>
      <p:cxnSp>
        <p:nvCxnSpPr>
          <p:cNvPr id="16" name="Straight Connector 15">
            <a:extLst>
              <a:ext uri="{FF2B5EF4-FFF2-40B4-BE49-F238E27FC236}">
                <a16:creationId xmlns:a16="http://schemas.microsoft.com/office/drawing/2014/main" id="{0A9B516F-EB84-FE40-A0E3-39A736A33944}"/>
              </a:ext>
            </a:extLst>
          </p:cNvPr>
          <p:cNvCxnSpPr>
            <a:cxnSpLocks/>
          </p:cNvCxnSpPr>
          <p:nvPr/>
        </p:nvCxnSpPr>
        <p:spPr>
          <a:xfrm>
            <a:off x="762000" y="2077303"/>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4A29D93-5964-134E-9894-29BA23D31D37}"/>
              </a:ext>
            </a:extLst>
          </p:cNvPr>
          <p:cNvSpPr/>
          <p:nvPr/>
        </p:nvSpPr>
        <p:spPr>
          <a:xfrm>
            <a:off x="660400" y="2229703"/>
            <a:ext cx="2813591"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Considerations include: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398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Durable medical equipment</a:t>
            </a:r>
          </a:p>
        </p:txBody>
      </p:sp>
      <p:sp>
        <p:nvSpPr>
          <p:cNvPr id="3" name="Content Placeholder 2"/>
          <p:cNvSpPr>
            <a:spLocks noGrp="1"/>
          </p:cNvSpPr>
          <p:nvPr>
            <p:ph idx="1"/>
          </p:nvPr>
        </p:nvSpPr>
        <p:spPr>
          <a:xfrm>
            <a:off x="673100" y="2189472"/>
            <a:ext cx="8534400" cy="4222450"/>
          </a:xfrm>
        </p:spPr>
        <p:txBody>
          <a:bodyPr>
            <a:noAutofit/>
          </a:bodyPr>
          <a:lstStyle/>
          <a:p>
            <a:pPr marL="0" indent="0">
              <a:buClrTx/>
              <a:buNone/>
            </a:pPr>
            <a:r>
              <a:rPr lang="en-US" b="1" dirty="0">
                <a:solidFill>
                  <a:schemeClr val="accent1"/>
                </a:solidFill>
                <a:latin typeface="Arial" panose="020B0604020202020204" pitchFamily="34" charset="0"/>
                <a:cs typeface="Arial" panose="020B0604020202020204" pitchFamily="34" charset="0"/>
              </a:rPr>
              <a:t>Medicare will pay for 80% of the cost to purchase durable medical equipment (DME), and Medicaid and/or private insurance may cover the rest</a:t>
            </a:r>
            <a:endParaRPr lang="en-US" sz="1400" dirty="0">
              <a:solidFill>
                <a:schemeClr val="accent1"/>
              </a:solidFill>
              <a:latin typeface="Arial Rounded MT Bold" panose="020F0704030504030204" pitchFamily="34" charset="77"/>
            </a:endParaRPr>
          </a:p>
          <a:p>
            <a:pPr marL="0" indent="0">
              <a:buNone/>
            </a:pPr>
            <a:r>
              <a:rPr lang="en-US" sz="1600" b="1" dirty="0">
                <a:solidFill>
                  <a:schemeClr val="tx1">
                    <a:lumMod val="50000"/>
                  </a:schemeClr>
                </a:solidFill>
              </a:rPr>
              <a:t>Mobility</a:t>
            </a:r>
            <a:r>
              <a:rPr lang="en-US" b="1" dirty="0">
                <a:solidFill>
                  <a:schemeClr val="tx1">
                    <a:lumMod val="50000"/>
                  </a:schemeClr>
                </a:solidFill>
              </a:rPr>
              <a:t> </a:t>
            </a:r>
          </a:p>
          <a:p>
            <a:pPr>
              <a:buFont typeface="Arial" panose="020B0604020202020204" pitchFamily="34" charset="0"/>
              <a:buChar char="•"/>
            </a:pPr>
            <a:r>
              <a:rPr lang="en-US" sz="1600" dirty="0">
                <a:solidFill>
                  <a:schemeClr val="tx1">
                    <a:lumMod val="50000"/>
                  </a:schemeClr>
                </a:solidFill>
              </a:rPr>
              <a:t>Walking: canes, crutches, ankle foot orthoses, walking frames </a:t>
            </a:r>
          </a:p>
          <a:p>
            <a:pPr>
              <a:buFont typeface="Arial" panose="020B0604020202020204" pitchFamily="34" charset="0"/>
              <a:buChar char="•"/>
            </a:pPr>
            <a:r>
              <a:rPr lang="en-US" sz="1600" dirty="0">
                <a:solidFill>
                  <a:schemeClr val="tx1">
                    <a:lumMod val="50000"/>
                  </a:schemeClr>
                </a:solidFill>
              </a:rPr>
              <a:t>Wheelchair: scooter, standard power wheelchair, or custom power tilt/recline wheelchair</a:t>
            </a:r>
            <a:endParaRPr lang="en-US" sz="1600" u="sng" dirty="0">
              <a:solidFill>
                <a:schemeClr val="tx1">
                  <a:lumMod val="50000"/>
                </a:schemeClr>
              </a:solidFill>
            </a:endParaRPr>
          </a:p>
          <a:p>
            <a:pPr marL="0" indent="0">
              <a:buNone/>
            </a:pPr>
            <a:r>
              <a:rPr lang="en-US" sz="1600" b="1" dirty="0">
                <a:solidFill>
                  <a:schemeClr val="tx1">
                    <a:lumMod val="50000"/>
                  </a:schemeClr>
                </a:solidFill>
              </a:rPr>
              <a:t>Sleep</a:t>
            </a:r>
            <a:endParaRPr lang="en-US" b="1" dirty="0">
              <a:solidFill>
                <a:schemeClr val="tx1">
                  <a:lumMod val="50000"/>
                </a:schemeClr>
              </a:solidFill>
            </a:endParaRPr>
          </a:p>
          <a:p>
            <a:pPr>
              <a:buFont typeface="Arial" panose="020B0604020202020204" pitchFamily="34" charset="0"/>
              <a:buChar char="•"/>
            </a:pPr>
            <a:r>
              <a:rPr lang="en-US" sz="1600" dirty="0">
                <a:solidFill>
                  <a:schemeClr val="tx1">
                    <a:lumMod val="50000"/>
                  </a:schemeClr>
                </a:solidFill>
              </a:rPr>
              <a:t>Standard hospital bed </a:t>
            </a:r>
          </a:p>
          <a:p>
            <a:pPr>
              <a:buFont typeface="Arial" panose="020B0604020202020204" pitchFamily="34" charset="0"/>
              <a:buChar char="•"/>
            </a:pPr>
            <a:r>
              <a:rPr lang="en-US" sz="1600" dirty="0" err="1">
                <a:solidFill>
                  <a:schemeClr val="tx1">
                    <a:lumMod val="50000"/>
                  </a:schemeClr>
                </a:solidFill>
              </a:rPr>
              <a:t>BiPAP</a:t>
            </a:r>
            <a:r>
              <a:rPr lang="en-US" sz="1600" dirty="0">
                <a:solidFill>
                  <a:schemeClr val="tx1">
                    <a:lumMod val="50000"/>
                  </a:schemeClr>
                </a:solidFill>
              </a:rPr>
              <a:t> machine for sleep apnea</a:t>
            </a:r>
          </a:p>
          <a:p>
            <a:pPr marL="0" indent="0">
              <a:buNone/>
            </a:pPr>
            <a:r>
              <a:rPr lang="en-US" sz="1400" b="1" dirty="0">
                <a:solidFill>
                  <a:schemeClr val="tx1">
                    <a:lumMod val="50000"/>
                  </a:schemeClr>
                </a:solidFill>
              </a:rPr>
              <a:t>Daily</a:t>
            </a:r>
            <a:r>
              <a:rPr lang="en-US" sz="1600" b="1" dirty="0">
                <a:solidFill>
                  <a:schemeClr val="tx1">
                    <a:lumMod val="50000"/>
                  </a:schemeClr>
                </a:solidFill>
              </a:rPr>
              <a:t> life</a:t>
            </a:r>
          </a:p>
          <a:p>
            <a:r>
              <a:rPr lang="en-US" sz="1600" dirty="0">
                <a:solidFill>
                  <a:schemeClr val="tx1">
                    <a:lumMod val="50000"/>
                  </a:schemeClr>
                </a:solidFill>
              </a:rPr>
              <a:t>Patient lifts</a:t>
            </a:r>
          </a:p>
          <a:p>
            <a:r>
              <a:rPr lang="en-US" sz="1600" dirty="0">
                <a:solidFill>
                  <a:schemeClr val="tx1">
                    <a:lumMod val="50000"/>
                  </a:schemeClr>
                </a:solidFill>
              </a:rPr>
              <a:t>Cough assist machine</a:t>
            </a:r>
          </a:p>
          <a:p>
            <a:r>
              <a:rPr lang="en-US" sz="1600" dirty="0">
                <a:solidFill>
                  <a:schemeClr val="tx1">
                    <a:lumMod val="50000"/>
                  </a:schemeClr>
                </a:solidFill>
              </a:rPr>
              <a:t>Speech-generating device</a:t>
            </a: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25</a:t>
            </a:fld>
            <a:endParaRPr lang="en-US" dirty="0"/>
          </a:p>
        </p:txBody>
      </p:sp>
      <p:sp>
        <p:nvSpPr>
          <p:cNvPr id="5" name="Rectangle 4">
            <a:extLst>
              <a:ext uri="{FF2B5EF4-FFF2-40B4-BE49-F238E27FC236}">
                <a16:creationId xmlns:a16="http://schemas.microsoft.com/office/drawing/2014/main" id="{66D6B7B5-153E-0B44-A979-ADDC26237D55}"/>
              </a:ext>
            </a:extLst>
          </p:cNvPr>
          <p:cNvSpPr/>
          <p:nvPr/>
        </p:nvSpPr>
        <p:spPr>
          <a:xfrm>
            <a:off x="673100" y="1101844"/>
            <a:ext cx="8432800" cy="830997"/>
          </a:xfrm>
          <a:prstGeom prst="rect">
            <a:avLst/>
          </a:prstGeom>
        </p:spPr>
        <p:txBody>
          <a:bodyPr wrap="square">
            <a:spAutoFit/>
          </a:bodyPr>
          <a:lstStyle/>
          <a:p>
            <a:pPr fontAlgn="t"/>
            <a:r>
              <a:rPr lang="en-US" sz="2400" dirty="0">
                <a:solidFill>
                  <a:schemeClr val="accent1"/>
                </a:solidFill>
                <a:latin typeface="Arial Rounded MT Bold" panose="020F0704030504030204" pitchFamily="34" charset="77"/>
              </a:rPr>
              <a:t>Assistive devices can be helpful during the course of the disease.</a:t>
            </a:r>
          </a:p>
        </p:txBody>
      </p:sp>
      <p:grpSp>
        <p:nvGrpSpPr>
          <p:cNvPr id="10" name="Group 9">
            <a:extLst>
              <a:ext uri="{FF2B5EF4-FFF2-40B4-BE49-F238E27FC236}">
                <a16:creationId xmlns:a16="http://schemas.microsoft.com/office/drawing/2014/main" id="{334B793A-3D81-CF48-9201-73CDFC78525C}"/>
              </a:ext>
            </a:extLst>
          </p:cNvPr>
          <p:cNvGrpSpPr/>
          <p:nvPr/>
        </p:nvGrpSpPr>
        <p:grpSpPr>
          <a:xfrm>
            <a:off x="10044445" y="1075046"/>
            <a:ext cx="1576055" cy="1615236"/>
            <a:chOff x="10044445" y="1075046"/>
            <a:chExt cx="1576055" cy="1615236"/>
          </a:xfrm>
        </p:grpSpPr>
        <p:sp>
          <p:nvSpPr>
            <p:cNvPr id="7" name="Oval 6">
              <a:extLst>
                <a:ext uri="{FF2B5EF4-FFF2-40B4-BE49-F238E27FC236}">
                  <a16:creationId xmlns:a16="http://schemas.microsoft.com/office/drawing/2014/main" id="{90A9B29F-DF4E-3A48-B186-863BD1434C49}"/>
                </a:ext>
              </a:extLst>
            </p:cNvPr>
            <p:cNvSpPr/>
            <p:nvPr/>
          </p:nvSpPr>
          <p:spPr>
            <a:xfrm>
              <a:off x="10044445" y="1075046"/>
              <a:ext cx="1576055" cy="16152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214866-0F28-6545-9143-E471B4447642}"/>
                </a:ext>
              </a:extLst>
            </p:cNvPr>
            <p:cNvPicPr>
              <a:picLocks noChangeAspect="1"/>
            </p:cNvPicPr>
            <p:nvPr/>
          </p:nvPicPr>
          <p:blipFill>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10171445" y="1128922"/>
              <a:ext cx="1422400" cy="1422400"/>
            </a:xfrm>
            <a:prstGeom prst="rect">
              <a:avLst/>
            </a:prstGeom>
          </p:spPr>
        </p:pic>
      </p:grpSp>
      <p:cxnSp>
        <p:nvCxnSpPr>
          <p:cNvPr id="13" name="Straight Connector 12">
            <a:extLst>
              <a:ext uri="{FF2B5EF4-FFF2-40B4-BE49-F238E27FC236}">
                <a16:creationId xmlns:a16="http://schemas.microsoft.com/office/drawing/2014/main" id="{98E51084-2A2B-AF4F-B48D-5E7B642487D6}"/>
              </a:ext>
            </a:extLst>
          </p:cNvPr>
          <p:cNvCxnSpPr>
            <a:cxnSpLocks/>
          </p:cNvCxnSpPr>
          <p:nvPr/>
        </p:nvCxnSpPr>
        <p:spPr>
          <a:xfrm>
            <a:off x="711200" y="2060806"/>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6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insurance navigation</a:t>
            </a:r>
          </a:p>
        </p:txBody>
      </p:sp>
      <p:sp>
        <p:nvSpPr>
          <p:cNvPr id="3" name="Content Placeholder 2"/>
          <p:cNvSpPr>
            <a:spLocks noGrp="1"/>
          </p:cNvSpPr>
          <p:nvPr>
            <p:ph idx="1"/>
          </p:nvPr>
        </p:nvSpPr>
        <p:spPr>
          <a:xfrm>
            <a:off x="330319" y="1102470"/>
            <a:ext cx="10518495" cy="5286110"/>
          </a:xfrm>
        </p:spPr>
        <p:txBody>
          <a:bodyPr>
            <a:normAutofit/>
          </a:bodyPr>
          <a:lstStyle/>
          <a:p>
            <a:pPr marL="0" indent="0" fontAlgn="base">
              <a:buNone/>
            </a:pPr>
            <a:r>
              <a:rPr lang="en-US" b="1" dirty="0">
                <a:solidFill>
                  <a:schemeClr val="accent1"/>
                </a:solidFill>
              </a:rPr>
              <a:t>Most people with ALS qualify for Medicare and Social Security Disability Insurance (SSDI):</a:t>
            </a:r>
          </a:p>
          <a:p>
            <a:pPr fontAlgn="base"/>
            <a:r>
              <a:rPr lang="en-US" sz="1600" dirty="0">
                <a:solidFill>
                  <a:schemeClr val="tx1">
                    <a:lumMod val="50000"/>
                  </a:schemeClr>
                </a:solidFill>
              </a:rPr>
              <a:t>People who have worked and paid Social Security taxes for at least 10 years should qualify, regardless of age</a:t>
            </a:r>
          </a:p>
          <a:p>
            <a:pPr fontAlgn="base"/>
            <a:r>
              <a:rPr lang="en-US" sz="1600" dirty="0">
                <a:solidFill>
                  <a:schemeClr val="tx1">
                    <a:lumMod val="50000"/>
                  </a:schemeClr>
                </a:solidFill>
              </a:rPr>
              <a:t>Medicare covers the majority of healthcare costs (medical services, DME, etc.) and SSDI provides a monthly income</a:t>
            </a:r>
          </a:p>
          <a:p>
            <a:pPr fontAlgn="base"/>
            <a:r>
              <a:rPr lang="en-US" sz="1600" dirty="0">
                <a:solidFill>
                  <a:schemeClr val="tx1">
                    <a:lumMod val="50000"/>
                  </a:schemeClr>
                </a:solidFill>
              </a:rPr>
              <a:t>Private insurance and Medicaid can help cover additional healthcare costs</a:t>
            </a:r>
            <a:endParaRPr lang="en-US" sz="1600" u="sng" dirty="0">
              <a:solidFill>
                <a:schemeClr val="tx1">
                  <a:lumMod val="50000"/>
                </a:schemeClr>
              </a:solidFill>
            </a:endParaRPr>
          </a:p>
          <a:p>
            <a:pPr fontAlgn="base"/>
            <a:endParaRPr lang="en-US" sz="1600" u="sng" dirty="0"/>
          </a:p>
          <a:p>
            <a:pPr marL="0" indent="0" fontAlgn="base">
              <a:buNone/>
            </a:pPr>
            <a:r>
              <a:rPr lang="en-US" b="1" dirty="0">
                <a:solidFill>
                  <a:schemeClr val="accent1"/>
                </a:solidFill>
              </a:rPr>
              <a:t>Getting insurance:</a:t>
            </a:r>
          </a:p>
          <a:p>
            <a:r>
              <a:rPr lang="en-US" sz="1600" dirty="0">
                <a:solidFill>
                  <a:schemeClr val="tx1">
                    <a:lumMod val="50000"/>
                  </a:schemeClr>
                </a:solidFill>
              </a:rPr>
              <a:t>Once a patient has stopped work following an ALS diagnosis, they should apply for SSDI </a:t>
            </a:r>
          </a:p>
          <a:p>
            <a:pPr lvl="1"/>
            <a:r>
              <a:rPr lang="en-US" sz="1600" dirty="0">
                <a:solidFill>
                  <a:schemeClr val="tx1">
                    <a:lumMod val="50000"/>
                  </a:schemeClr>
                </a:solidFill>
              </a:rPr>
              <a:t>Qualifying individuals will receive SSDI and Medicare benefits, without need for a separate Medicare application</a:t>
            </a:r>
          </a:p>
          <a:p>
            <a:r>
              <a:rPr lang="en-US" sz="1600" dirty="0">
                <a:solidFill>
                  <a:schemeClr val="tx1">
                    <a:lumMod val="50000"/>
                  </a:schemeClr>
                </a:solidFill>
              </a:rPr>
              <a:t>ALS patients receiving Medicare benefits may qualify for Medicaid to cover the remaining 20% of healthcare costs</a:t>
            </a:r>
          </a:p>
          <a:p>
            <a:pPr lvl="1"/>
            <a:r>
              <a:rPr lang="en-US" sz="1600" dirty="0">
                <a:solidFill>
                  <a:schemeClr val="tx1">
                    <a:lumMod val="50000"/>
                  </a:schemeClr>
                </a:solidFill>
              </a:rPr>
              <a:t>Patients should contact their states for details</a:t>
            </a:r>
          </a:p>
          <a:p>
            <a:pPr fontAlgn="base"/>
            <a:r>
              <a:rPr lang="en-US" sz="1600" dirty="0">
                <a:solidFill>
                  <a:schemeClr val="tx1">
                    <a:lumMod val="50000"/>
                  </a:schemeClr>
                </a:solidFill>
              </a:rPr>
              <a:t>Most Americans younger than 65 purchase private plans, either independently or through their employer</a:t>
            </a:r>
          </a:p>
          <a:p>
            <a:pPr lvl="1" fontAlgn="base"/>
            <a:r>
              <a:rPr lang="en-US" sz="1600" dirty="0">
                <a:solidFill>
                  <a:schemeClr val="tx1">
                    <a:lumMod val="50000"/>
                  </a:schemeClr>
                </a:solidFill>
              </a:rPr>
              <a:t>Resources for buying private insurance include:</a:t>
            </a:r>
          </a:p>
          <a:p>
            <a:pPr lvl="2" fontAlgn="base"/>
            <a:r>
              <a:rPr lang="en-US" sz="1600" dirty="0">
                <a:solidFill>
                  <a:schemeClr val="tx1">
                    <a:lumMod val="50000"/>
                  </a:schemeClr>
                </a:solidFill>
              </a:rPr>
              <a:t>https://www.healthcare.gov/get-coverage/</a:t>
            </a:r>
          </a:p>
          <a:p>
            <a:pPr lvl="2" fontAlgn="base"/>
            <a:r>
              <a:rPr lang="en-US" sz="1600" dirty="0">
                <a:solidFill>
                  <a:schemeClr val="tx1">
                    <a:lumMod val="50000"/>
                  </a:schemeClr>
                </a:solidFill>
              </a:rPr>
              <a:t>https://obamacarefacts.com/state-health-insurance-exchange/</a:t>
            </a:r>
          </a:p>
          <a:p>
            <a:pPr marL="0" indent="0" fontAlgn="base">
              <a:buNone/>
            </a:pPr>
            <a:endParaRPr lang="en-US" sz="1600" u="sng" dirty="0"/>
          </a:p>
          <a:p>
            <a:endParaRPr lang="en-US" sz="20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26</a:t>
            </a:fld>
            <a:endParaRPr lang="en-US" dirty="0"/>
          </a:p>
        </p:txBody>
      </p:sp>
      <p:grpSp>
        <p:nvGrpSpPr>
          <p:cNvPr id="11" name="Group 10">
            <a:extLst>
              <a:ext uri="{FF2B5EF4-FFF2-40B4-BE49-F238E27FC236}">
                <a16:creationId xmlns:a16="http://schemas.microsoft.com/office/drawing/2014/main" id="{E9A70E73-8699-EF4D-95F9-1D2D8C338D06}"/>
              </a:ext>
            </a:extLst>
          </p:cNvPr>
          <p:cNvGrpSpPr/>
          <p:nvPr/>
        </p:nvGrpSpPr>
        <p:grpSpPr>
          <a:xfrm>
            <a:off x="10285626" y="4550672"/>
            <a:ext cx="1576055" cy="1615236"/>
            <a:chOff x="10044445" y="1075046"/>
            <a:chExt cx="1576055" cy="1615236"/>
          </a:xfrm>
        </p:grpSpPr>
        <p:sp>
          <p:nvSpPr>
            <p:cNvPr id="9" name="Oval 8">
              <a:extLst>
                <a:ext uri="{FF2B5EF4-FFF2-40B4-BE49-F238E27FC236}">
                  <a16:creationId xmlns:a16="http://schemas.microsoft.com/office/drawing/2014/main" id="{007C1444-F488-524F-8340-C7A1E3D9A99C}"/>
                </a:ext>
              </a:extLst>
            </p:cNvPr>
            <p:cNvSpPr/>
            <p:nvPr/>
          </p:nvSpPr>
          <p:spPr>
            <a:xfrm>
              <a:off x="10044445" y="1075046"/>
              <a:ext cx="1576055" cy="16152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0B9C0BB-B4E5-9D4C-8B31-AF8CF50D6791}"/>
                </a:ext>
              </a:extLst>
            </p:cNvPr>
            <p:cNvPicPr>
              <a:picLocks noChangeAspect="1"/>
            </p:cNvPicPr>
            <p:nvPr/>
          </p:nvPicPr>
          <p:blipFill rotWithShape="1">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l="21296" t="17808" r="13889" b="19469"/>
            <a:stretch/>
          </p:blipFill>
          <p:spPr>
            <a:xfrm>
              <a:off x="10221717" y="1300670"/>
              <a:ext cx="1221510" cy="1269628"/>
            </a:xfrm>
            <a:prstGeom prst="rect">
              <a:avLst/>
            </a:prstGeom>
          </p:spPr>
        </p:pic>
      </p:grpSp>
    </p:spTree>
    <p:extLst>
      <p:ext uri="{BB962C8B-B14F-4D97-AF65-F5344CB8AC3E}">
        <p14:creationId xmlns:p14="http://schemas.microsoft.com/office/powerpoint/2010/main" val="150795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Caregiver support</a:t>
            </a:r>
          </a:p>
        </p:txBody>
      </p:sp>
      <p:sp>
        <p:nvSpPr>
          <p:cNvPr id="3" name="Content Placeholder 2"/>
          <p:cNvSpPr>
            <a:spLocks noGrp="1"/>
          </p:cNvSpPr>
          <p:nvPr>
            <p:ph idx="1"/>
          </p:nvPr>
        </p:nvSpPr>
        <p:spPr>
          <a:xfrm>
            <a:off x="711200" y="2316580"/>
            <a:ext cx="8839200" cy="3733800"/>
          </a:xfrm>
        </p:spPr>
        <p:txBody>
          <a:bodyPr>
            <a:normAutofit fontScale="92500" lnSpcReduction="10000"/>
          </a:bodyPr>
          <a:lstStyle/>
          <a:p>
            <a:pPr marL="0" indent="0">
              <a:buNone/>
            </a:pPr>
            <a:r>
              <a:rPr lang="en-US" b="1" dirty="0">
                <a:solidFill>
                  <a:schemeClr val="accent1"/>
                </a:solidFill>
              </a:rPr>
              <a:t>They experience burdens related to personal and social restrictions and to psychological and emotional problems such as:</a:t>
            </a:r>
          </a:p>
          <a:p>
            <a:r>
              <a:rPr lang="en-US" sz="1700" dirty="0">
                <a:solidFill>
                  <a:schemeClr val="tx1">
                    <a:lumMod val="50000"/>
                  </a:schemeClr>
                </a:solidFill>
              </a:rPr>
              <a:t>Feelings of isolation </a:t>
            </a:r>
          </a:p>
          <a:p>
            <a:r>
              <a:rPr lang="en-US" sz="1700" dirty="0">
                <a:solidFill>
                  <a:schemeClr val="tx1">
                    <a:lumMod val="50000"/>
                  </a:schemeClr>
                </a:solidFill>
              </a:rPr>
              <a:t>Strain of increased responsibilities </a:t>
            </a:r>
          </a:p>
          <a:p>
            <a:r>
              <a:rPr lang="en-US" sz="1700" dirty="0">
                <a:solidFill>
                  <a:schemeClr val="tx1">
                    <a:lumMod val="50000"/>
                  </a:schemeClr>
                </a:solidFill>
              </a:rPr>
              <a:t>Grief of impending loss</a:t>
            </a:r>
          </a:p>
          <a:p>
            <a:pPr>
              <a:buFont typeface="Wingdings" panose="05000000000000000000" pitchFamily="2" charset="2"/>
              <a:buChar char="§"/>
            </a:pPr>
            <a:endParaRPr lang="en-US" sz="1600" dirty="0"/>
          </a:p>
          <a:p>
            <a:pPr marL="0" indent="0">
              <a:buNone/>
            </a:pPr>
            <a:r>
              <a:rPr lang="en-US" b="1" dirty="0">
                <a:solidFill>
                  <a:schemeClr val="accent1"/>
                </a:solidFill>
              </a:rPr>
              <a:t>Best practice recommendations</a:t>
            </a:r>
            <a:r>
              <a:rPr lang="en-US" b="1" baseline="30000" dirty="0">
                <a:solidFill>
                  <a:schemeClr val="accent1"/>
                </a:solidFill>
              </a:rPr>
              <a:t>1</a:t>
            </a:r>
          </a:p>
          <a:p>
            <a:pPr>
              <a:buFont typeface="Arial" panose="020B0604020202020204" pitchFamily="34" charset="0"/>
              <a:buChar char="•"/>
            </a:pPr>
            <a:r>
              <a:rPr lang="en-US" sz="1700" dirty="0">
                <a:solidFill>
                  <a:schemeClr val="tx1">
                    <a:lumMod val="50000"/>
                  </a:schemeClr>
                </a:solidFill>
              </a:rPr>
              <a:t>Caregivers should be involved from the time of diagnosis, whilst preserving patient’s autonomy</a:t>
            </a:r>
          </a:p>
          <a:p>
            <a:pPr>
              <a:buFont typeface="Arial" panose="020B0604020202020204" pitchFamily="34" charset="0"/>
              <a:buChar char="•"/>
            </a:pPr>
            <a:r>
              <a:rPr lang="en-US" sz="1700" dirty="0">
                <a:solidFill>
                  <a:schemeClr val="tx1">
                    <a:lumMod val="50000"/>
                  </a:schemeClr>
                </a:solidFill>
              </a:rPr>
              <a:t>Physical, psychological, and spiritual support should be provided for caregivers</a:t>
            </a:r>
          </a:p>
          <a:p>
            <a:pPr>
              <a:buFont typeface="Arial" panose="020B0604020202020204" pitchFamily="34" charset="0"/>
              <a:buChar char="•"/>
            </a:pPr>
            <a:r>
              <a:rPr lang="en-US" sz="1700" dirty="0">
                <a:solidFill>
                  <a:schemeClr val="tx1">
                    <a:lumMod val="50000"/>
                  </a:schemeClr>
                </a:solidFill>
              </a:rPr>
              <a:t>Maintaining communication between patients and caregivers is important</a:t>
            </a:r>
          </a:p>
          <a:p>
            <a:pPr>
              <a:buFont typeface="Arial" panose="020B0604020202020204" pitchFamily="34" charset="0"/>
              <a:buChar char="•"/>
            </a:pPr>
            <a:r>
              <a:rPr lang="en-US" sz="1700" dirty="0">
                <a:solidFill>
                  <a:schemeClr val="tx1">
                    <a:lumMod val="50000"/>
                  </a:schemeClr>
                </a:solidFill>
              </a:rPr>
              <a:t>The likelihood of a peaceful death process should be communicated to patients and caregivers/families</a:t>
            </a:r>
          </a:p>
          <a:p>
            <a:pPr>
              <a:buFont typeface="Arial" panose="020B0604020202020204" pitchFamily="34" charset="0"/>
              <a:buChar char="•"/>
            </a:pPr>
            <a:r>
              <a:rPr lang="en-US" sz="1700" dirty="0">
                <a:solidFill>
                  <a:schemeClr val="tx1">
                    <a:lumMod val="50000"/>
                  </a:schemeClr>
                </a:solidFill>
              </a:rPr>
              <a:t>Bereavement counseling should be offered to caregivers</a:t>
            </a:r>
            <a:endParaRPr lang="en-US" sz="1600" dirty="0">
              <a:solidFill>
                <a:schemeClr val="tx1">
                  <a:lumMod val="50000"/>
                </a:schemeClr>
              </a:solidFill>
            </a:endParaRP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27</a:t>
            </a:fld>
            <a:endParaRPr lang="en-US" dirty="0"/>
          </a:p>
        </p:txBody>
      </p:sp>
      <p:sp>
        <p:nvSpPr>
          <p:cNvPr id="6" name="Rectangle 5">
            <a:extLst>
              <a:ext uri="{FF2B5EF4-FFF2-40B4-BE49-F238E27FC236}">
                <a16:creationId xmlns:a16="http://schemas.microsoft.com/office/drawing/2014/main" id="{11CC1213-8220-0F44-ACFF-3B7D6DF46FF9}"/>
              </a:ext>
            </a:extLst>
          </p:cNvPr>
          <p:cNvSpPr/>
          <p:nvPr/>
        </p:nvSpPr>
        <p:spPr>
          <a:xfrm>
            <a:off x="673100" y="1172047"/>
            <a:ext cx="6096000" cy="830997"/>
          </a:xfrm>
          <a:prstGeom prst="rect">
            <a:avLst/>
          </a:prstGeom>
        </p:spPr>
        <p:txBody>
          <a:bodyPr>
            <a:spAutoFit/>
          </a:bodyPr>
          <a:lstStyle/>
          <a:p>
            <a:r>
              <a:rPr lang="en-US" sz="2400" dirty="0">
                <a:solidFill>
                  <a:schemeClr val="accent1"/>
                </a:solidFill>
                <a:latin typeface="Arial Rounded MT Bold" panose="020F0704030504030204" pitchFamily="34" charset="77"/>
              </a:rPr>
              <a:t>As ALS progresses, caregivers increase the time they devote to caring. </a:t>
            </a:r>
          </a:p>
        </p:txBody>
      </p:sp>
      <p:grpSp>
        <p:nvGrpSpPr>
          <p:cNvPr id="12" name="Group 11">
            <a:extLst>
              <a:ext uri="{FF2B5EF4-FFF2-40B4-BE49-F238E27FC236}">
                <a16:creationId xmlns:a16="http://schemas.microsoft.com/office/drawing/2014/main" id="{E588FBD9-4A24-CB41-877A-1CEF724D9C86}"/>
              </a:ext>
            </a:extLst>
          </p:cNvPr>
          <p:cNvGrpSpPr/>
          <p:nvPr/>
        </p:nvGrpSpPr>
        <p:grpSpPr>
          <a:xfrm>
            <a:off x="10044445" y="1075046"/>
            <a:ext cx="1576055" cy="1615236"/>
            <a:chOff x="10044445" y="1075046"/>
            <a:chExt cx="1576055" cy="1615236"/>
          </a:xfrm>
        </p:grpSpPr>
        <p:sp>
          <p:nvSpPr>
            <p:cNvPr id="8" name="Oval 7">
              <a:extLst>
                <a:ext uri="{FF2B5EF4-FFF2-40B4-BE49-F238E27FC236}">
                  <a16:creationId xmlns:a16="http://schemas.microsoft.com/office/drawing/2014/main" id="{A95D2244-475D-C341-916C-702D3D72786A}"/>
                </a:ext>
              </a:extLst>
            </p:cNvPr>
            <p:cNvSpPr/>
            <p:nvPr/>
          </p:nvSpPr>
          <p:spPr>
            <a:xfrm>
              <a:off x="10044445" y="1075046"/>
              <a:ext cx="1576055" cy="16152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CFC0638-69E2-3540-B45A-7D986337BA04}"/>
                </a:ext>
              </a:extLst>
            </p:cNvPr>
            <p:cNvPicPr>
              <a:picLocks noChangeAspect="1"/>
            </p:cNvPicPr>
            <p:nvPr/>
          </p:nvPicPr>
          <p:blipFill>
            <a:blip r:embed="rId3">
              <a:biLevel thresh="25000"/>
            </a:blip>
            <a:stretch>
              <a:fillRect/>
            </a:stretch>
          </p:blipFill>
          <p:spPr>
            <a:xfrm>
              <a:off x="10261600" y="1277552"/>
              <a:ext cx="1206500" cy="1206500"/>
            </a:xfrm>
            <a:prstGeom prst="rect">
              <a:avLst/>
            </a:prstGeom>
          </p:spPr>
        </p:pic>
      </p:grpSp>
      <p:cxnSp>
        <p:nvCxnSpPr>
          <p:cNvPr id="16" name="Straight Connector 15">
            <a:extLst>
              <a:ext uri="{FF2B5EF4-FFF2-40B4-BE49-F238E27FC236}">
                <a16:creationId xmlns:a16="http://schemas.microsoft.com/office/drawing/2014/main" id="{896D42C7-1A0E-5F45-A3BB-E485BD92346E}"/>
              </a:ext>
            </a:extLst>
          </p:cNvPr>
          <p:cNvCxnSpPr>
            <a:cxnSpLocks/>
          </p:cNvCxnSpPr>
          <p:nvPr/>
        </p:nvCxnSpPr>
        <p:spPr>
          <a:xfrm>
            <a:off x="762000" y="2077302"/>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4B8B5C9-C4D1-1444-BA10-8824C5605917}"/>
              </a:ext>
            </a:extLst>
          </p:cNvPr>
          <p:cNvSpPr/>
          <p:nvPr/>
        </p:nvSpPr>
        <p:spPr>
          <a:xfrm>
            <a:off x="872502" y="6085730"/>
            <a:ext cx="9010647" cy="230832"/>
          </a:xfrm>
          <a:prstGeom prst="rect">
            <a:avLst/>
          </a:prstGeom>
        </p:spPr>
        <p:txBody>
          <a:bodyPr wrap="square" numCol="1" spcCol="0">
            <a:spAutoFit/>
          </a:bodyPr>
          <a:lstStyle/>
          <a:p>
            <a:pPr marL="114300" indent="-114300">
              <a:buClrTx/>
              <a:buFont typeface="+mj-lt"/>
              <a:buAutoNum type="arabicPeriod"/>
            </a:pPr>
            <a:r>
              <a:rPr lang="da-DK" sz="900" dirty="0"/>
              <a:t>Andersen, Abrahams et al 2012</a:t>
            </a:r>
          </a:p>
        </p:txBody>
      </p:sp>
    </p:spTree>
    <p:extLst>
      <p:ext uri="{BB962C8B-B14F-4D97-AF65-F5344CB8AC3E}">
        <p14:creationId xmlns:p14="http://schemas.microsoft.com/office/powerpoint/2010/main" val="1141137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B26EC2F-4579-DB44-941A-DF5134D7C543}"/>
              </a:ext>
            </a:extLst>
          </p:cNvPr>
          <p:cNvSpPr/>
          <p:nvPr/>
        </p:nvSpPr>
        <p:spPr>
          <a:xfrm>
            <a:off x="10044445" y="1075046"/>
            <a:ext cx="1576055" cy="16152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Hospice referral</a:t>
            </a:r>
          </a:p>
        </p:txBody>
      </p:sp>
      <p:sp>
        <p:nvSpPr>
          <p:cNvPr id="3" name="Content Placeholder 2"/>
          <p:cNvSpPr>
            <a:spLocks noGrp="1"/>
          </p:cNvSpPr>
          <p:nvPr>
            <p:ph idx="1"/>
          </p:nvPr>
        </p:nvSpPr>
        <p:spPr>
          <a:xfrm>
            <a:off x="673100" y="2196996"/>
            <a:ext cx="9118600" cy="3733800"/>
          </a:xfrm>
        </p:spPr>
        <p:txBody>
          <a:bodyPr>
            <a:normAutofit fontScale="25000" lnSpcReduction="20000"/>
          </a:bodyPr>
          <a:lstStyle/>
          <a:p>
            <a:pPr marL="0" indent="0">
              <a:buNone/>
            </a:pPr>
            <a:endParaRPr lang="en-US" sz="6400" b="1" dirty="0">
              <a:solidFill>
                <a:schemeClr val="accent1"/>
              </a:solidFill>
            </a:endParaRPr>
          </a:p>
          <a:p>
            <a:pPr marL="0" indent="0">
              <a:buNone/>
            </a:pPr>
            <a:r>
              <a:rPr lang="en-US" sz="7200" b="1" dirty="0">
                <a:solidFill>
                  <a:schemeClr val="accent1"/>
                </a:solidFill>
              </a:rPr>
              <a:t>Appropriate hospice facilities will address the patient's physical and psychosocial well-being and manage a wide variety of ALS symptoms, including:</a:t>
            </a:r>
          </a:p>
          <a:p>
            <a:r>
              <a:rPr lang="en-US" sz="6400" dirty="0">
                <a:solidFill>
                  <a:schemeClr val="tx1">
                    <a:lumMod val="50000"/>
                  </a:schemeClr>
                </a:solidFill>
              </a:rPr>
              <a:t>Respiratory dysfunction</a:t>
            </a:r>
          </a:p>
          <a:p>
            <a:r>
              <a:rPr lang="en-US" sz="6400" dirty="0">
                <a:solidFill>
                  <a:schemeClr val="tx1">
                    <a:lumMod val="50000"/>
                  </a:schemeClr>
                </a:solidFill>
              </a:rPr>
              <a:t>Pain from stiff joints, muscle cramps, pressure on skin/joints caused by immobility</a:t>
            </a:r>
          </a:p>
          <a:p>
            <a:r>
              <a:rPr lang="en-US" sz="6400" dirty="0">
                <a:solidFill>
                  <a:schemeClr val="tx1">
                    <a:lumMod val="50000"/>
                  </a:schemeClr>
                </a:solidFill>
              </a:rPr>
              <a:t>Skin care issues</a:t>
            </a:r>
          </a:p>
          <a:p>
            <a:r>
              <a:rPr lang="en-US" sz="6400" dirty="0">
                <a:solidFill>
                  <a:schemeClr val="tx1">
                    <a:lumMod val="50000"/>
                  </a:schemeClr>
                </a:solidFill>
              </a:rPr>
              <a:t>Difficulty swallowing, impaired hydration, and nutrition</a:t>
            </a:r>
          </a:p>
          <a:p>
            <a:r>
              <a:rPr lang="en-US" sz="6400" dirty="0">
                <a:solidFill>
                  <a:schemeClr val="tx1">
                    <a:lumMod val="50000"/>
                  </a:schemeClr>
                </a:solidFill>
              </a:rPr>
              <a:t>Difficulty communicating</a:t>
            </a:r>
          </a:p>
          <a:p>
            <a:r>
              <a:rPr lang="en-US" sz="6400" dirty="0">
                <a:solidFill>
                  <a:schemeClr val="tx1">
                    <a:lumMod val="50000"/>
                  </a:schemeClr>
                </a:solidFill>
              </a:rPr>
              <a:t>Depression or anxiety</a:t>
            </a:r>
          </a:p>
          <a:p>
            <a:r>
              <a:rPr lang="en-US" sz="6400" dirty="0">
                <a:solidFill>
                  <a:schemeClr val="tx1">
                    <a:lumMod val="50000"/>
                  </a:schemeClr>
                </a:solidFill>
              </a:rPr>
              <a:t>Financial challenges</a:t>
            </a:r>
          </a:p>
          <a:p>
            <a:pPr marL="0" indent="0">
              <a:buNone/>
            </a:pPr>
            <a:endParaRPr lang="en-US" sz="7200" b="1" dirty="0"/>
          </a:p>
          <a:p>
            <a:pPr marL="0" indent="0">
              <a:buNone/>
            </a:pPr>
            <a:r>
              <a:rPr lang="en-US" sz="7200" b="1" dirty="0">
                <a:solidFill>
                  <a:schemeClr val="accent1"/>
                </a:solidFill>
              </a:rPr>
              <a:t>Other considerations for hospice facilities include:</a:t>
            </a:r>
          </a:p>
          <a:p>
            <a:r>
              <a:rPr lang="en-US" sz="6400" dirty="0">
                <a:solidFill>
                  <a:schemeClr val="tx1">
                    <a:lumMod val="50000"/>
                  </a:schemeClr>
                </a:solidFill>
              </a:rPr>
              <a:t>Certification in hospice and palliative care, which may indicate expertise in the field</a:t>
            </a:r>
          </a:p>
          <a:p>
            <a:r>
              <a:rPr lang="en-US" sz="6400" dirty="0">
                <a:solidFill>
                  <a:schemeClr val="tx1">
                    <a:lumMod val="50000"/>
                  </a:schemeClr>
                </a:solidFill>
              </a:rPr>
              <a:t>Service during non-business hours (for at-home crises, admissions, etc.)</a:t>
            </a:r>
          </a:p>
          <a:p>
            <a:r>
              <a:rPr lang="en-US" sz="6400" dirty="0">
                <a:solidFill>
                  <a:schemeClr val="tx1">
                    <a:lumMod val="50000"/>
                  </a:schemeClr>
                </a:solidFill>
              </a:rPr>
              <a:t>Quality of in-patient care</a:t>
            </a: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28</a:t>
            </a:fld>
            <a:endParaRPr lang="en-US" dirty="0"/>
          </a:p>
        </p:txBody>
      </p:sp>
      <p:sp>
        <p:nvSpPr>
          <p:cNvPr id="5" name="Rectangle 4">
            <a:extLst>
              <a:ext uri="{FF2B5EF4-FFF2-40B4-BE49-F238E27FC236}">
                <a16:creationId xmlns:a16="http://schemas.microsoft.com/office/drawing/2014/main" id="{3ADCBC76-07E9-BC46-B6CF-E88A63F96E86}"/>
              </a:ext>
            </a:extLst>
          </p:cNvPr>
          <p:cNvSpPr/>
          <p:nvPr/>
        </p:nvSpPr>
        <p:spPr>
          <a:xfrm>
            <a:off x="673100" y="1166491"/>
            <a:ext cx="8229600" cy="830997"/>
          </a:xfrm>
          <a:prstGeom prst="rect">
            <a:avLst/>
          </a:prstGeom>
        </p:spPr>
        <p:txBody>
          <a:bodyPr wrap="square">
            <a:spAutoFit/>
          </a:bodyPr>
          <a:lstStyle/>
          <a:p>
            <a:r>
              <a:rPr lang="en-US" sz="2400" dirty="0">
                <a:solidFill>
                  <a:schemeClr val="accent1"/>
                </a:solidFill>
                <a:latin typeface="Arial Rounded MT Bold" panose="020F0704030504030204" pitchFamily="34" charset="77"/>
              </a:rPr>
              <a:t>At the end of life (expected prognosis of &lt;6 months), hospice should become involved.</a:t>
            </a:r>
          </a:p>
        </p:txBody>
      </p:sp>
      <p:pic>
        <p:nvPicPr>
          <p:cNvPr id="10" name="Picture 9">
            <a:extLst>
              <a:ext uri="{FF2B5EF4-FFF2-40B4-BE49-F238E27FC236}">
                <a16:creationId xmlns:a16="http://schemas.microsoft.com/office/drawing/2014/main" id="{B58BD3DC-77A6-FA4C-BD49-FD3A1280B8DD}"/>
              </a:ext>
            </a:extLst>
          </p:cNvPr>
          <p:cNvPicPr>
            <a:picLocks noChangeAspect="1"/>
          </p:cNvPicPr>
          <p:nvPr/>
        </p:nvPicPr>
        <p:blipFill rotWithShape="1">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l="10714" t="15029" r="12500" b="15327"/>
          <a:stretch/>
        </p:blipFill>
        <p:spPr>
          <a:xfrm>
            <a:off x="10174449" y="1262384"/>
            <a:ext cx="1271059" cy="1152821"/>
          </a:xfrm>
          <a:prstGeom prst="rect">
            <a:avLst/>
          </a:prstGeom>
        </p:spPr>
      </p:pic>
      <p:cxnSp>
        <p:nvCxnSpPr>
          <p:cNvPr id="12" name="Straight Connector 11">
            <a:extLst>
              <a:ext uri="{FF2B5EF4-FFF2-40B4-BE49-F238E27FC236}">
                <a16:creationId xmlns:a16="http://schemas.microsoft.com/office/drawing/2014/main" id="{75604F52-8841-B44E-A173-ED76E6A41730}"/>
              </a:ext>
            </a:extLst>
          </p:cNvPr>
          <p:cNvCxnSpPr>
            <a:cxnSpLocks/>
          </p:cNvCxnSpPr>
          <p:nvPr/>
        </p:nvCxnSpPr>
        <p:spPr>
          <a:xfrm>
            <a:off x="762000" y="2091592"/>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18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Comfort/palliative care</a:t>
            </a:r>
          </a:p>
        </p:txBody>
      </p:sp>
      <p:sp>
        <p:nvSpPr>
          <p:cNvPr id="3" name="Content Placeholder 2"/>
          <p:cNvSpPr>
            <a:spLocks noGrp="1"/>
          </p:cNvSpPr>
          <p:nvPr>
            <p:ph idx="1"/>
          </p:nvPr>
        </p:nvSpPr>
        <p:spPr>
          <a:xfrm>
            <a:off x="685801" y="2198225"/>
            <a:ext cx="10527631" cy="3733800"/>
          </a:xfrm>
        </p:spPr>
        <p:txBody>
          <a:bodyPr>
            <a:noAutofit/>
          </a:bodyPr>
          <a:lstStyle/>
          <a:p>
            <a:pPr marL="0" indent="0">
              <a:buClrTx/>
              <a:buNone/>
            </a:pPr>
            <a:endParaRPr lang="en-US" sz="1600" dirty="0"/>
          </a:p>
          <a:p>
            <a:pPr marL="0" indent="0">
              <a:buClrTx/>
              <a:buNone/>
            </a:pPr>
            <a:r>
              <a:rPr lang="en-US" b="1" dirty="0">
                <a:solidFill>
                  <a:schemeClr val="accent1"/>
                </a:solidFill>
              </a:rPr>
              <a:t>Best practice recommendations</a:t>
            </a:r>
            <a:r>
              <a:rPr lang="en-US" b="1" baseline="30000" dirty="0">
                <a:solidFill>
                  <a:schemeClr val="accent1"/>
                </a:solidFill>
              </a:rPr>
              <a:t>1</a:t>
            </a:r>
          </a:p>
          <a:p>
            <a:r>
              <a:rPr lang="en-US" sz="1600" dirty="0">
                <a:solidFill>
                  <a:schemeClr val="tx1">
                    <a:lumMod val="50000"/>
                  </a:schemeClr>
                </a:solidFill>
              </a:rPr>
              <a:t>Offer input from a palliative care team early in the course of the disease, and re-discuss preferences for life-sustaining treatments every 6 months</a:t>
            </a:r>
          </a:p>
          <a:p>
            <a:r>
              <a:rPr lang="en-US" sz="1600" dirty="0">
                <a:solidFill>
                  <a:schemeClr val="tx1">
                    <a:lumMod val="50000"/>
                  </a:schemeClr>
                </a:solidFill>
              </a:rPr>
              <a:t>Discuss end-of-life decisions when the patient asks or provides an opportunity for discussion</a:t>
            </a:r>
          </a:p>
          <a:p>
            <a:r>
              <a:rPr lang="en-US" sz="1600" dirty="0">
                <a:solidFill>
                  <a:schemeClr val="tx1">
                    <a:lumMod val="50000"/>
                  </a:schemeClr>
                </a:solidFill>
              </a:rPr>
              <a:t>Discuss options for respiratory and end-of-life support if the patient has dyspnea, other symptoms of hypoventilation, or FVC &lt;50%.</a:t>
            </a:r>
          </a:p>
          <a:p>
            <a:r>
              <a:rPr lang="en-US" sz="1600" dirty="0">
                <a:solidFill>
                  <a:schemeClr val="tx1">
                    <a:lumMod val="50000"/>
                  </a:schemeClr>
                </a:solidFill>
              </a:rPr>
              <a:t>Inform the patient of legal necessities such as advance directives and naming of a healthcare proxy </a:t>
            </a:r>
          </a:p>
          <a:p>
            <a:r>
              <a:rPr lang="en-US" sz="1600" dirty="0">
                <a:solidFill>
                  <a:schemeClr val="tx1">
                    <a:lumMod val="50000"/>
                  </a:schemeClr>
                </a:solidFill>
              </a:rPr>
              <a:t>Initiate referral to hospice or homecare teams in advance of the terminal phase</a:t>
            </a:r>
          </a:p>
          <a:p>
            <a:r>
              <a:rPr lang="en-US" sz="1600" dirty="0">
                <a:solidFill>
                  <a:schemeClr val="tx1">
                    <a:lumMod val="50000"/>
                  </a:schemeClr>
                </a:solidFill>
              </a:rPr>
              <a:t>Be aware of the importance of spiritual issues for quality of life and treatment choices</a:t>
            </a:r>
          </a:p>
          <a:p>
            <a:r>
              <a:rPr lang="en-US" sz="1600" dirty="0">
                <a:solidFill>
                  <a:schemeClr val="tx1">
                    <a:lumMod val="50000"/>
                  </a:schemeClr>
                </a:solidFill>
              </a:rPr>
              <a:t>For symptomatic treatment of dyspnea and/or intractable pain, use opioids alone or in combination with benzodiazepines for anxiety</a:t>
            </a:r>
          </a:p>
          <a:p>
            <a:r>
              <a:rPr lang="en-US" sz="1600" dirty="0">
                <a:solidFill>
                  <a:schemeClr val="tx1">
                    <a:lumMod val="50000"/>
                  </a:schemeClr>
                </a:solidFill>
              </a:rPr>
              <a:t>Terminal restlessness and confusion because of hypercapnia can be treated with neuroleptics</a:t>
            </a: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29</a:t>
            </a:fld>
            <a:endParaRPr lang="en-US" dirty="0"/>
          </a:p>
        </p:txBody>
      </p:sp>
      <p:sp>
        <p:nvSpPr>
          <p:cNvPr id="6" name="Rectangle 5">
            <a:extLst>
              <a:ext uri="{FF2B5EF4-FFF2-40B4-BE49-F238E27FC236}">
                <a16:creationId xmlns:a16="http://schemas.microsoft.com/office/drawing/2014/main" id="{C7CB4A73-F32C-A046-AB1D-1EB5E7FB6378}"/>
              </a:ext>
            </a:extLst>
          </p:cNvPr>
          <p:cNvSpPr/>
          <p:nvPr/>
        </p:nvSpPr>
        <p:spPr>
          <a:xfrm>
            <a:off x="685801" y="1352309"/>
            <a:ext cx="11379199" cy="1015663"/>
          </a:xfrm>
          <a:prstGeom prst="rect">
            <a:avLst/>
          </a:prstGeom>
        </p:spPr>
        <p:txBody>
          <a:bodyPr wrap="square">
            <a:spAutoFit/>
          </a:bodyPr>
          <a:lstStyle/>
          <a:p>
            <a:r>
              <a:rPr lang="en-US" sz="2000" dirty="0">
                <a:solidFill>
                  <a:schemeClr val="accent1"/>
                </a:solidFill>
                <a:latin typeface="Arial Rounded MT Bold" panose="020F0704030504030204" pitchFamily="34" charset="77"/>
              </a:rPr>
              <a:t>The aim of palliative care is to maximize the quality of life of patients and families by relieving symptoms; providing emotional, psychological, and spiritual support as needed; removing obstacles to a peaceful death; and supporting the family in bereavement.</a:t>
            </a:r>
          </a:p>
        </p:txBody>
      </p:sp>
      <p:cxnSp>
        <p:nvCxnSpPr>
          <p:cNvPr id="9" name="Straight Connector 8">
            <a:extLst>
              <a:ext uri="{FF2B5EF4-FFF2-40B4-BE49-F238E27FC236}">
                <a16:creationId xmlns:a16="http://schemas.microsoft.com/office/drawing/2014/main" id="{1A697588-14CF-C24C-8D67-EC0E2339FE2A}"/>
              </a:ext>
            </a:extLst>
          </p:cNvPr>
          <p:cNvCxnSpPr>
            <a:cxnSpLocks/>
          </p:cNvCxnSpPr>
          <p:nvPr/>
        </p:nvCxnSpPr>
        <p:spPr>
          <a:xfrm>
            <a:off x="762000" y="2459890"/>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489FA25-7C8A-F64B-B7AD-7FEEAE709E3F}"/>
              </a:ext>
            </a:extLst>
          </p:cNvPr>
          <p:cNvSpPr/>
          <p:nvPr/>
        </p:nvSpPr>
        <p:spPr>
          <a:xfrm>
            <a:off x="8894495" y="6125518"/>
            <a:ext cx="3297506" cy="230832"/>
          </a:xfrm>
          <a:prstGeom prst="rect">
            <a:avLst/>
          </a:prstGeom>
        </p:spPr>
        <p:txBody>
          <a:bodyPr wrap="square" numCol="1" spcCol="0">
            <a:spAutoFit/>
          </a:bodyPr>
          <a:lstStyle/>
          <a:p>
            <a:pPr marL="114300" indent="-114300">
              <a:buClrTx/>
              <a:buFont typeface="+mj-lt"/>
              <a:buAutoNum type="arabicPeriod"/>
            </a:pPr>
            <a:r>
              <a:rPr lang="da-DK" sz="900" dirty="0"/>
              <a:t>Andersen, Abrahams et al. 2012</a:t>
            </a:r>
          </a:p>
        </p:txBody>
      </p:sp>
    </p:spTree>
    <p:extLst>
      <p:ext uri="{BB962C8B-B14F-4D97-AF65-F5344CB8AC3E}">
        <p14:creationId xmlns:p14="http://schemas.microsoft.com/office/powerpoint/2010/main" val="286980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9421-8121-044A-A70C-12FB6FBDDED8}"/>
              </a:ext>
            </a:extLst>
          </p:cNvPr>
          <p:cNvSpPr>
            <a:spLocks noGrp="1"/>
          </p:cNvSpPr>
          <p:nvPr>
            <p:ph type="title"/>
          </p:nvPr>
        </p:nvSpPr>
        <p:spPr>
          <a:xfrm>
            <a:off x="3320950" y="219513"/>
            <a:ext cx="7646534" cy="888574"/>
          </a:xfrm>
        </p:spPr>
        <p:txBody>
          <a:bodyPr/>
          <a:lstStyle/>
          <a:p>
            <a:r>
              <a:rPr lang="en-US" dirty="0">
                <a:solidFill>
                  <a:schemeClr val="tx2"/>
                </a:solidFill>
              </a:rPr>
              <a:t>Introduction to ALS</a:t>
            </a:r>
          </a:p>
        </p:txBody>
      </p:sp>
      <p:sp>
        <p:nvSpPr>
          <p:cNvPr id="7" name="Text Placeholder 6">
            <a:extLst>
              <a:ext uri="{FF2B5EF4-FFF2-40B4-BE49-F238E27FC236}">
                <a16:creationId xmlns:a16="http://schemas.microsoft.com/office/drawing/2014/main" id="{5C7BC8AF-C595-F94B-AB59-50E0877EDDC5}"/>
              </a:ext>
            </a:extLst>
          </p:cNvPr>
          <p:cNvSpPr>
            <a:spLocks noGrp="1"/>
          </p:cNvSpPr>
          <p:nvPr>
            <p:ph type="body" sz="quarter" idx="10"/>
          </p:nvPr>
        </p:nvSpPr>
        <p:spPr>
          <a:xfrm>
            <a:off x="3320950" y="1162913"/>
            <a:ext cx="8311045" cy="4924372"/>
          </a:xfrm>
        </p:spPr>
        <p:txBody>
          <a:bodyPr>
            <a:noAutofit/>
          </a:bodyPr>
          <a:lstStyle/>
          <a:p>
            <a:pPr marL="0" indent="0">
              <a:buNone/>
            </a:pPr>
            <a:r>
              <a:rPr lang="en-US" sz="1600" b="1" dirty="0">
                <a:solidFill>
                  <a:schemeClr val="accent1"/>
                </a:solidFill>
              </a:rPr>
              <a:t>Amyotrophic lateral sclerosis (ALS</a:t>
            </a:r>
            <a:r>
              <a:rPr lang="en-US" sz="1600" b="1" dirty="0">
                <a:solidFill>
                  <a:schemeClr val="accent5"/>
                </a:solidFill>
              </a:rPr>
              <a:t>), </a:t>
            </a:r>
            <a:r>
              <a:rPr lang="en-US" sz="1600" dirty="0">
                <a:solidFill>
                  <a:schemeClr val="tx1">
                    <a:lumMod val="75000"/>
                  </a:schemeClr>
                </a:solidFill>
              </a:rPr>
              <a:t>first described in the 19</a:t>
            </a:r>
            <a:r>
              <a:rPr lang="en-US" sz="1600" baseline="30000" dirty="0">
                <a:solidFill>
                  <a:schemeClr val="tx1">
                    <a:lumMod val="75000"/>
                  </a:schemeClr>
                </a:solidFill>
              </a:rPr>
              <a:t>th</a:t>
            </a:r>
            <a:r>
              <a:rPr lang="en-US" sz="1600" dirty="0">
                <a:solidFill>
                  <a:schemeClr val="tx1">
                    <a:lumMod val="75000"/>
                  </a:schemeClr>
                </a:solidFill>
              </a:rPr>
              <a:t> century, is a progressive, presently incurable neurodegenerative disorder that causes muscle weakness, disability, and eventually death. ALS is also known as </a:t>
            </a:r>
            <a:r>
              <a:rPr lang="en-US" sz="1600" b="1" dirty="0">
                <a:solidFill>
                  <a:schemeClr val="tx1">
                    <a:lumMod val="75000"/>
                  </a:schemeClr>
                </a:solidFill>
              </a:rPr>
              <a:t>Lou Gehrig's disease</a:t>
            </a:r>
            <a:r>
              <a:rPr lang="en-US" sz="1600" dirty="0">
                <a:solidFill>
                  <a:schemeClr val="tx1">
                    <a:lumMod val="75000"/>
                  </a:schemeClr>
                </a:solidFill>
              </a:rPr>
              <a:t>, after the famous NY Yankee baseball player affected with the disorder.</a:t>
            </a:r>
          </a:p>
          <a:p>
            <a:pPr marL="0" indent="0">
              <a:buNone/>
            </a:pPr>
            <a:endParaRPr lang="en-US" sz="1600" dirty="0">
              <a:solidFill>
                <a:schemeClr val="tx1">
                  <a:lumMod val="75000"/>
                </a:schemeClr>
              </a:solidFill>
            </a:endParaRPr>
          </a:p>
          <a:p>
            <a:pPr marL="0" indent="0">
              <a:buNone/>
            </a:pPr>
            <a:r>
              <a:rPr lang="en-US" sz="1600" dirty="0">
                <a:solidFill>
                  <a:schemeClr val="accent1"/>
                </a:solidFill>
                <a:latin typeface="Arial Rounded MT Bold" panose="020F0704030504030204" pitchFamily="34" charset="77"/>
              </a:rPr>
              <a:t>Incidence</a:t>
            </a:r>
            <a:endParaRPr lang="en-US" sz="1600" baseline="30000" dirty="0">
              <a:solidFill>
                <a:schemeClr val="accent1"/>
              </a:solidFill>
              <a:latin typeface="Arial Rounded MT Bold" panose="020F0704030504030204" pitchFamily="34" charset="77"/>
            </a:endParaRPr>
          </a:p>
          <a:p>
            <a:pPr>
              <a:buClr>
                <a:srgbClr val="5BD8C2"/>
              </a:buClr>
            </a:pPr>
            <a:r>
              <a:rPr lang="en-US" sz="1600" b="1" dirty="0">
                <a:solidFill>
                  <a:schemeClr val="tx1">
                    <a:lumMod val="75000"/>
                  </a:schemeClr>
                </a:solidFill>
              </a:rPr>
              <a:t>1.5 to 2.7 </a:t>
            </a:r>
            <a:r>
              <a:rPr lang="en-US" sz="1600" dirty="0">
                <a:solidFill>
                  <a:schemeClr val="tx1">
                    <a:lumMod val="75000"/>
                  </a:schemeClr>
                </a:solidFill>
              </a:rPr>
              <a:t>cases per 100,000 people/year </a:t>
            </a:r>
            <a:br>
              <a:rPr lang="en-US" sz="1600" dirty="0">
                <a:solidFill>
                  <a:schemeClr val="tx1">
                    <a:lumMod val="75000"/>
                  </a:schemeClr>
                </a:solidFill>
              </a:rPr>
            </a:br>
            <a:r>
              <a:rPr lang="en-US" sz="1600" dirty="0">
                <a:solidFill>
                  <a:schemeClr val="tx1">
                    <a:lumMod val="75000"/>
                  </a:schemeClr>
                </a:solidFill>
              </a:rPr>
              <a:t>in Europe and North America</a:t>
            </a:r>
            <a:r>
              <a:rPr lang="en-US" sz="1600" baseline="30000" dirty="0">
                <a:solidFill>
                  <a:schemeClr val="tx1">
                    <a:lumMod val="75000"/>
                  </a:schemeClr>
                </a:solidFill>
              </a:rPr>
              <a:t>1,2</a:t>
            </a:r>
            <a:endParaRPr lang="en-US" sz="1600" dirty="0">
              <a:solidFill>
                <a:schemeClr val="tx1">
                  <a:lumMod val="75000"/>
                </a:schemeClr>
              </a:solidFill>
            </a:endParaRPr>
          </a:p>
          <a:p>
            <a:pPr>
              <a:buClr>
                <a:srgbClr val="5BD8C2"/>
              </a:buClr>
            </a:pPr>
            <a:r>
              <a:rPr lang="en-US" sz="1600" dirty="0">
                <a:solidFill>
                  <a:schemeClr val="tx1">
                    <a:lumMod val="75000"/>
                  </a:schemeClr>
                </a:solidFill>
              </a:rPr>
              <a:t>In the US, ALS rates are higher among </a:t>
            </a:r>
            <a:br>
              <a:rPr lang="en-US" sz="1600" dirty="0">
                <a:solidFill>
                  <a:schemeClr val="tx1">
                    <a:lumMod val="75000"/>
                  </a:schemeClr>
                </a:solidFill>
              </a:rPr>
            </a:br>
            <a:r>
              <a:rPr lang="en-US" sz="1600" dirty="0">
                <a:solidFill>
                  <a:schemeClr val="tx1">
                    <a:lumMod val="75000"/>
                  </a:schemeClr>
                </a:solidFill>
              </a:rPr>
              <a:t>whites compared with other races</a:t>
            </a:r>
            <a:r>
              <a:rPr lang="en-US" sz="1600" baseline="30000" dirty="0">
                <a:solidFill>
                  <a:schemeClr val="tx1">
                    <a:lumMod val="75000"/>
                  </a:schemeClr>
                </a:solidFill>
              </a:rPr>
              <a:t>3,4</a:t>
            </a:r>
          </a:p>
          <a:p>
            <a:pPr>
              <a:buClrTx/>
              <a:buFont typeface="Wingdings" panose="05000000000000000000" pitchFamily="2" charset="2"/>
              <a:buChar char="§"/>
            </a:pPr>
            <a:endParaRPr lang="en-US" sz="1600" dirty="0">
              <a:solidFill>
                <a:schemeClr val="tx1">
                  <a:lumMod val="75000"/>
                </a:schemeClr>
              </a:solidFill>
            </a:endParaRPr>
          </a:p>
          <a:p>
            <a:pPr marL="0" indent="0">
              <a:buNone/>
            </a:pPr>
            <a:r>
              <a:rPr lang="en-US" sz="1600" dirty="0">
                <a:solidFill>
                  <a:schemeClr val="accent1"/>
                </a:solidFill>
                <a:latin typeface="Arial Rounded MT Bold" panose="020F0704030504030204" pitchFamily="34" charset="77"/>
              </a:rPr>
              <a:t>Prevalence</a:t>
            </a:r>
          </a:p>
          <a:p>
            <a:r>
              <a:rPr lang="en-US" sz="1600" b="1" dirty="0">
                <a:solidFill>
                  <a:schemeClr val="tx1">
                    <a:lumMod val="75000"/>
                  </a:schemeClr>
                </a:solidFill>
              </a:rPr>
              <a:t>2.7 to 7.4 </a:t>
            </a:r>
            <a:r>
              <a:rPr lang="en-US" sz="1600" dirty="0">
                <a:solidFill>
                  <a:schemeClr val="tx1">
                    <a:lumMod val="75000"/>
                  </a:schemeClr>
                </a:solidFill>
              </a:rPr>
              <a:t>cases per 100,000 people/year </a:t>
            </a:r>
            <a:br>
              <a:rPr lang="en-US" sz="1600" dirty="0">
                <a:solidFill>
                  <a:schemeClr val="tx1">
                    <a:lumMod val="75000"/>
                  </a:schemeClr>
                </a:solidFill>
              </a:rPr>
            </a:br>
            <a:r>
              <a:rPr lang="en-US" sz="1600" dirty="0">
                <a:solidFill>
                  <a:schemeClr val="tx1">
                    <a:lumMod val="75000"/>
                  </a:schemeClr>
                </a:solidFill>
              </a:rPr>
              <a:t>in Europe and North America</a:t>
            </a:r>
            <a:r>
              <a:rPr lang="en-US" sz="1600" baseline="30000" dirty="0">
                <a:solidFill>
                  <a:schemeClr val="tx1">
                    <a:lumMod val="75000"/>
                  </a:schemeClr>
                </a:solidFill>
              </a:rPr>
              <a:t>4,5</a:t>
            </a:r>
            <a:endParaRPr lang="en-US" sz="1600" dirty="0">
              <a:solidFill>
                <a:schemeClr val="tx1">
                  <a:lumMod val="75000"/>
                </a:schemeClr>
              </a:solidFill>
            </a:endParaRPr>
          </a:p>
          <a:p>
            <a:endParaRPr lang="en-US" sz="1600" dirty="0">
              <a:solidFill>
                <a:schemeClr val="tx1">
                  <a:lumMod val="75000"/>
                </a:schemeClr>
              </a:solidFill>
            </a:endParaRPr>
          </a:p>
        </p:txBody>
      </p:sp>
      <p:cxnSp>
        <p:nvCxnSpPr>
          <p:cNvPr id="8" name="Straight Connector 7">
            <a:extLst>
              <a:ext uri="{FF2B5EF4-FFF2-40B4-BE49-F238E27FC236}">
                <a16:creationId xmlns:a16="http://schemas.microsoft.com/office/drawing/2014/main" id="{68D88918-3B0C-FD4F-A11F-54A20B8FBFE4}"/>
              </a:ext>
            </a:extLst>
          </p:cNvPr>
          <p:cNvCxnSpPr>
            <a:cxnSpLocks/>
          </p:cNvCxnSpPr>
          <p:nvPr/>
        </p:nvCxnSpPr>
        <p:spPr>
          <a:xfrm>
            <a:off x="3375814" y="1018323"/>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D2CF9FA-68CB-1F43-B23B-9E547AA996EF}"/>
              </a:ext>
            </a:extLst>
          </p:cNvPr>
          <p:cNvSpPr/>
          <p:nvPr/>
        </p:nvSpPr>
        <p:spPr>
          <a:xfrm>
            <a:off x="3550535" y="6107287"/>
            <a:ext cx="8247629" cy="369332"/>
          </a:xfrm>
          <a:prstGeom prst="rect">
            <a:avLst/>
          </a:prstGeom>
        </p:spPr>
        <p:txBody>
          <a:bodyPr wrap="square" numCol="1" spcCol="0">
            <a:spAutoFit/>
          </a:bodyPr>
          <a:lstStyle/>
          <a:p>
            <a:r>
              <a:rPr lang="da-DK" sz="900" b="1" dirty="0"/>
              <a:t>1.</a:t>
            </a:r>
            <a:r>
              <a:rPr lang="da-DK" sz="900" dirty="0"/>
              <a:t> Jordan, Rechtman et al. 2015. </a:t>
            </a:r>
            <a:r>
              <a:rPr lang="da-DK" sz="900" b="1" dirty="0"/>
              <a:t>2.</a:t>
            </a:r>
            <a:r>
              <a:rPr lang="en-US" sz="900" dirty="0"/>
              <a:t> </a:t>
            </a:r>
            <a:r>
              <a:rPr lang="en-US" sz="900" dirty="0" err="1"/>
              <a:t>Logroscino</a:t>
            </a:r>
            <a:r>
              <a:rPr lang="en-US" sz="900" dirty="0"/>
              <a:t>, Traynor et al. 2010. </a:t>
            </a:r>
            <a:r>
              <a:rPr lang="en-US" sz="900" b="1" dirty="0"/>
              <a:t>3. </a:t>
            </a:r>
            <a:r>
              <a:rPr lang="da-DK" sz="900" b="1" dirty="0"/>
              <a:t> </a:t>
            </a:r>
            <a:r>
              <a:rPr lang="fr-FR" sz="900" dirty="0"/>
              <a:t>Roberts, Johnson et al. 2016. </a:t>
            </a:r>
            <a:r>
              <a:rPr lang="fr-FR" sz="900" b="1" dirty="0"/>
              <a:t>4. </a:t>
            </a:r>
            <a:r>
              <a:rPr lang="en-US" sz="900" dirty="0"/>
              <a:t>Mehta, Kaye et al. 2018. </a:t>
            </a:r>
            <a:r>
              <a:rPr lang="en-US" sz="900" b="1" dirty="0"/>
              <a:t>5. </a:t>
            </a:r>
            <a:r>
              <a:rPr lang="da-DK" sz="900" dirty="0"/>
              <a:t>Byrne, Walsh et al. 2011.</a:t>
            </a:r>
            <a:br>
              <a:rPr lang="da-DK" sz="900" dirty="0"/>
            </a:br>
            <a:endParaRPr lang="en-US" sz="900" dirty="0"/>
          </a:p>
        </p:txBody>
      </p:sp>
      <p:graphicFrame>
        <p:nvGraphicFramePr>
          <p:cNvPr id="6" name="Chart 5">
            <a:extLst>
              <a:ext uri="{FF2B5EF4-FFF2-40B4-BE49-F238E27FC236}">
                <a16:creationId xmlns:a16="http://schemas.microsoft.com/office/drawing/2014/main" id="{93D32F93-CE54-5843-9312-9236E0DC0B45}"/>
              </a:ext>
            </a:extLst>
          </p:cNvPr>
          <p:cNvGraphicFramePr>
            <a:graphicFrameLocks/>
          </p:cNvGraphicFramePr>
          <p:nvPr>
            <p:extLst>
              <p:ext uri="{D42A27DB-BD31-4B8C-83A1-F6EECF244321}">
                <p14:modId xmlns:p14="http://schemas.microsoft.com/office/powerpoint/2010/main" val="1611615143"/>
              </p:ext>
            </p:extLst>
          </p:nvPr>
        </p:nvGraphicFramePr>
        <p:xfrm>
          <a:off x="7918646" y="2615947"/>
          <a:ext cx="3816102" cy="278611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A012D607-94BC-4440-9E08-23029D10E415}"/>
              </a:ext>
            </a:extLst>
          </p:cNvPr>
          <p:cNvSpPr/>
          <p:nvPr/>
        </p:nvSpPr>
        <p:spPr>
          <a:xfrm>
            <a:off x="8273999" y="2278891"/>
            <a:ext cx="2990742" cy="338554"/>
          </a:xfrm>
          <a:prstGeom prst="rect">
            <a:avLst/>
          </a:prstGeom>
        </p:spPr>
        <p:txBody>
          <a:bodyPr wrap="square">
            <a:spAutoFit/>
          </a:bodyPr>
          <a:lstStyle/>
          <a:p>
            <a:pPr algn="ctr"/>
            <a:r>
              <a:rPr lang="en-US" sz="1600" b="1" dirty="0">
                <a:solidFill>
                  <a:schemeClr val="tx1">
                    <a:lumMod val="75000"/>
                  </a:schemeClr>
                </a:solidFill>
                <a:latin typeface="Lato"/>
              </a:rPr>
              <a:t>Prevalence estimate by age</a:t>
            </a:r>
            <a:r>
              <a:rPr lang="en-US" sz="1600" b="1" baseline="30000" dirty="0">
                <a:solidFill>
                  <a:schemeClr val="tx1">
                    <a:lumMod val="75000"/>
                  </a:schemeClr>
                </a:solidFill>
                <a:latin typeface="Lato"/>
              </a:rPr>
              <a:t>4</a:t>
            </a:r>
            <a:endParaRPr lang="en-US" sz="1600" baseline="30000" dirty="0">
              <a:solidFill>
                <a:schemeClr val="tx1">
                  <a:lumMod val="75000"/>
                </a:schemeClr>
              </a:solidFill>
            </a:endParaRPr>
          </a:p>
        </p:txBody>
      </p:sp>
      <p:sp>
        <p:nvSpPr>
          <p:cNvPr id="9" name="Rectangle 8">
            <a:extLst>
              <a:ext uri="{FF2B5EF4-FFF2-40B4-BE49-F238E27FC236}">
                <a16:creationId xmlns:a16="http://schemas.microsoft.com/office/drawing/2014/main" id="{CF492E64-BF2B-644A-9380-4FA557EB0777}"/>
              </a:ext>
            </a:extLst>
          </p:cNvPr>
          <p:cNvSpPr/>
          <p:nvPr/>
        </p:nvSpPr>
        <p:spPr>
          <a:xfrm rot="16200000">
            <a:off x="6643266" y="3593481"/>
            <a:ext cx="2202649" cy="461665"/>
          </a:xfrm>
          <a:prstGeom prst="rect">
            <a:avLst/>
          </a:prstGeom>
        </p:spPr>
        <p:txBody>
          <a:bodyPr wrap="square">
            <a:spAutoFit/>
          </a:bodyPr>
          <a:lstStyle/>
          <a:p>
            <a:endParaRPr lang="en-US" sz="1200" dirty="0">
              <a:solidFill>
                <a:schemeClr val="tx1">
                  <a:lumMod val="75000"/>
                </a:schemeClr>
              </a:solidFill>
              <a:latin typeface="Lato"/>
            </a:endParaRPr>
          </a:p>
          <a:p>
            <a:r>
              <a:rPr lang="en-US" sz="1200" dirty="0">
                <a:solidFill>
                  <a:schemeClr val="tx1">
                    <a:lumMod val="75000"/>
                  </a:schemeClr>
                </a:solidFill>
                <a:latin typeface="Lato"/>
              </a:rPr>
              <a:t>Cases per 100,000 population</a:t>
            </a:r>
            <a:endParaRPr lang="en-US" sz="1200" dirty="0">
              <a:solidFill>
                <a:schemeClr val="tx1">
                  <a:lumMod val="75000"/>
                </a:schemeClr>
              </a:solidFill>
            </a:endParaRPr>
          </a:p>
        </p:txBody>
      </p:sp>
    </p:spTree>
    <p:extLst>
      <p:ext uri="{BB962C8B-B14F-4D97-AF65-F5344CB8AC3E}">
        <p14:creationId xmlns:p14="http://schemas.microsoft.com/office/powerpoint/2010/main" val="2486002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277B68-D3AF-5341-B425-120A6D90887E}"/>
              </a:ext>
            </a:extLst>
          </p:cNvPr>
          <p:cNvSpPr>
            <a:spLocks noGrp="1"/>
          </p:cNvSpPr>
          <p:nvPr>
            <p:ph type="title"/>
          </p:nvPr>
        </p:nvSpPr>
        <p:spPr/>
        <p:txBody>
          <a:bodyPr>
            <a:normAutofit fontScale="90000"/>
          </a:bodyPr>
          <a:lstStyle/>
          <a:p>
            <a:r>
              <a:rPr lang="en-US" dirty="0"/>
              <a:t>Recent Research Breakthroughs</a:t>
            </a:r>
          </a:p>
        </p:txBody>
      </p:sp>
    </p:spTree>
    <p:extLst>
      <p:ext uri="{BB962C8B-B14F-4D97-AF65-F5344CB8AC3E}">
        <p14:creationId xmlns:p14="http://schemas.microsoft.com/office/powerpoint/2010/main" val="2033143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research breakthroughs</a:t>
            </a:r>
          </a:p>
        </p:txBody>
      </p:sp>
      <p:sp>
        <p:nvSpPr>
          <p:cNvPr id="3" name="Content Placeholder 2"/>
          <p:cNvSpPr>
            <a:spLocks noGrp="1"/>
          </p:cNvSpPr>
          <p:nvPr>
            <p:ph idx="1"/>
          </p:nvPr>
        </p:nvSpPr>
        <p:spPr>
          <a:xfrm>
            <a:off x="630264" y="1267214"/>
            <a:ext cx="10972800" cy="4468121"/>
          </a:xfrm>
        </p:spPr>
        <p:txBody>
          <a:bodyPr vert="horz" lIns="91440" tIns="45720" rIns="91440" bIns="45720" rtlCol="0">
            <a:noAutofit/>
          </a:bodyPr>
          <a:lstStyle/>
          <a:p>
            <a:pPr marL="57150" indent="0">
              <a:buNone/>
            </a:pPr>
            <a:r>
              <a:rPr lang="en-US" sz="2400" b="1" dirty="0">
                <a:solidFill>
                  <a:schemeClr val="accent1"/>
                </a:solidFill>
              </a:rPr>
              <a:t>The 1999 Airlie House consensus guidelines for the design of clinical trials in ALS have recently been updated with new emphasis on (1) preclinical studies, (2) biomarkers, and (3) biological and phenotypic heterogeneity.</a:t>
            </a:r>
            <a:r>
              <a:rPr lang="en-US" sz="2400" b="1" baseline="30000" dirty="0">
                <a:solidFill>
                  <a:schemeClr val="accent1"/>
                </a:solidFill>
              </a:rPr>
              <a:t>1</a:t>
            </a:r>
          </a:p>
          <a:p>
            <a:pPr marL="57150" indent="0">
              <a:buNone/>
            </a:pPr>
            <a:endParaRPr lang="en-US" b="1" baseline="30000" dirty="0">
              <a:solidFill>
                <a:schemeClr val="accent1"/>
              </a:solidFill>
            </a:endParaRPr>
          </a:p>
          <a:p>
            <a:pPr marL="57150" indent="0">
              <a:buNone/>
            </a:pPr>
            <a:endParaRPr lang="en-US" sz="1050" b="1" dirty="0">
              <a:solidFill>
                <a:schemeClr val="accent1"/>
              </a:solidFill>
            </a:endParaRPr>
          </a:p>
          <a:p>
            <a:pPr marL="57150" indent="0">
              <a:buNone/>
            </a:pPr>
            <a:r>
              <a:rPr lang="en-US" b="1" dirty="0">
                <a:solidFill>
                  <a:schemeClr val="accent1"/>
                </a:solidFill>
              </a:rPr>
              <a:t>The updated guidelines reflect advancements in ALS research</a:t>
            </a:r>
          </a:p>
          <a:p>
            <a:pPr marL="0" indent="0">
              <a:buClrTx/>
              <a:buNone/>
            </a:pPr>
            <a:endParaRPr lang="en-US" sz="1050" dirty="0"/>
          </a:p>
          <a:p>
            <a:pPr marL="0" indent="0">
              <a:buClrTx/>
              <a:buNone/>
            </a:pPr>
            <a:r>
              <a:rPr lang="en-US" sz="1600" b="1" dirty="0">
                <a:solidFill>
                  <a:schemeClr val="tx1">
                    <a:lumMod val="50000"/>
                  </a:schemeClr>
                </a:solidFill>
              </a:rPr>
              <a:t>Biomarker research</a:t>
            </a:r>
          </a:p>
          <a:p>
            <a:pPr marL="57150" indent="0">
              <a:buNone/>
            </a:pPr>
            <a:r>
              <a:rPr lang="en-US" dirty="0">
                <a:solidFill>
                  <a:schemeClr val="tx1">
                    <a:lumMod val="50000"/>
                  </a:schemeClr>
                </a:solidFill>
              </a:rPr>
              <a:t>The lack of useful biomarkers for ALS has contributed to delayed diagnosis and the inability to stratify patients by prognosis. Studies are focusing on the following approaches to identifying biomarkers:</a:t>
            </a:r>
          </a:p>
          <a:p>
            <a:r>
              <a:rPr lang="en-US" sz="1600" dirty="0">
                <a:solidFill>
                  <a:schemeClr val="tx1">
                    <a:lumMod val="50000"/>
                  </a:schemeClr>
                </a:solidFill>
              </a:rPr>
              <a:t>Proteomic studies of cerebrospinal fluid (CSF), blood, urine, and saliva for markers of neuronal loss and glial activity (neuroinflammation)</a:t>
            </a:r>
          </a:p>
          <a:p>
            <a:r>
              <a:rPr lang="en-US" sz="1600" dirty="0">
                <a:solidFill>
                  <a:schemeClr val="tx1">
                    <a:lumMod val="50000"/>
                  </a:schemeClr>
                </a:solidFill>
              </a:rPr>
              <a:t>Discovery of cortical signatures using neuroimaging techniques (structural and functional MRI) </a:t>
            </a:r>
          </a:p>
          <a:p>
            <a:r>
              <a:rPr lang="en-US" sz="1600" dirty="0">
                <a:solidFill>
                  <a:schemeClr val="tx1">
                    <a:lumMod val="50000"/>
                  </a:schemeClr>
                </a:solidFill>
              </a:rPr>
              <a:t>Development of more sensitive neurophysiologic tests for earlier detection of motor neuron dysfunction</a:t>
            </a:r>
          </a:p>
          <a:p>
            <a:pPr marL="0" indent="0">
              <a:buClrTx/>
              <a:buNone/>
            </a:pPr>
            <a:endParaRPr lang="en-US" sz="1400" dirty="0">
              <a:solidFill>
                <a:schemeClr val="tx1">
                  <a:lumMod val="50000"/>
                </a:schemeClr>
              </a:solidFill>
            </a:endParaRPr>
          </a:p>
          <a:p>
            <a:pPr lvl="1"/>
            <a:endParaRPr lang="en-US" dirty="0">
              <a:solidFill>
                <a:schemeClr val="tx1">
                  <a:lumMod val="50000"/>
                </a:schemeClr>
              </a:solidFill>
            </a:endParaRPr>
          </a:p>
          <a:p>
            <a:pPr lvl="1"/>
            <a:endParaRPr lang="en-US" dirty="0">
              <a:solidFill>
                <a:schemeClr val="tx1">
                  <a:lumMod val="50000"/>
                </a:schemeClr>
              </a:solidFill>
            </a:endParaRPr>
          </a:p>
          <a:p>
            <a:pPr marL="0" indent="0">
              <a:buClrTx/>
              <a:buNone/>
            </a:pPr>
            <a:endParaRPr lang="en-US" sz="1400" dirty="0"/>
          </a:p>
        </p:txBody>
      </p:sp>
      <p:sp>
        <p:nvSpPr>
          <p:cNvPr id="4" name="Slide Number Placeholder 3"/>
          <p:cNvSpPr>
            <a:spLocks noGrp="1"/>
          </p:cNvSpPr>
          <p:nvPr>
            <p:ph type="sldNum" sz="quarter" idx="12"/>
          </p:nvPr>
        </p:nvSpPr>
        <p:spPr>
          <a:xfrm>
            <a:off x="926832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31</a:t>
            </a:fld>
            <a:endParaRPr lang="en-US" dirty="0"/>
          </a:p>
        </p:txBody>
      </p:sp>
      <p:sp>
        <p:nvSpPr>
          <p:cNvPr id="6" name="Rectangle 5"/>
          <p:cNvSpPr/>
          <p:nvPr/>
        </p:nvSpPr>
        <p:spPr>
          <a:xfrm>
            <a:off x="866772" y="6090521"/>
            <a:ext cx="9010647" cy="230832"/>
          </a:xfrm>
          <a:prstGeom prst="rect">
            <a:avLst/>
          </a:prstGeom>
        </p:spPr>
        <p:txBody>
          <a:bodyPr wrap="square" numCol="1" spcCol="0">
            <a:spAutoFit/>
          </a:bodyPr>
          <a:lstStyle/>
          <a:p>
            <a:pPr marL="114300" indent="-114300">
              <a:buClrTx/>
              <a:buFont typeface="+mj-lt"/>
              <a:buAutoNum type="arabicPeriod"/>
            </a:pPr>
            <a:r>
              <a:rPr lang="fr-FR" sz="900" dirty="0"/>
              <a:t>van den Berg, </a:t>
            </a:r>
            <a:r>
              <a:rPr lang="fr-FR" sz="900" dirty="0" err="1"/>
              <a:t>Sorenson</a:t>
            </a:r>
            <a:r>
              <a:rPr lang="fr-FR" sz="900" dirty="0"/>
              <a:t> et al. 2019.</a:t>
            </a:r>
          </a:p>
        </p:txBody>
      </p:sp>
      <p:cxnSp>
        <p:nvCxnSpPr>
          <p:cNvPr id="7" name="Straight Connector 6">
            <a:extLst>
              <a:ext uri="{FF2B5EF4-FFF2-40B4-BE49-F238E27FC236}">
                <a16:creationId xmlns:a16="http://schemas.microsoft.com/office/drawing/2014/main" id="{0AAEE3C2-AD3D-4648-B78A-DBE03A34433F}"/>
              </a:ext>
            </a:extLst>
          </p:cNvPr>
          <p:cNvCxnSpPr>
            <a:cxnSpLocks/>
          </p:cNvCxnSpPr>
          <p:nvPr/>
        </p:nvCxnSpPr>
        <p:spPr>
          <a:xfrm>
            <a:off x="776287" y="2934548"/>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8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research breakthroughs</a:t>
            </a:r>
          </a:p>
        </p:txBody>
      </p:sp>
      <p:sp>
        <p:nvSpPr>
          <p:cNvPr id="3" name="Content Placeholder 2"/>
          <p:cNvSpPr>
            <a:spLocks noGrp="1"/>
          </p:cNvSpPr>
          <p:nvPr>
            <p:ph idx="1"/>
          </p:nvPr>
        </p:nvSpPr>
        <p:spPr>
          <a:xfrm>
            <a:off x="515961" y="2494610"/>
            <a:ext cx="11399813" cy="3733800"/>
          </a:xfrm>
        </p:spPr>
        <p:txBody>
          <a:bodyPr>
            <a:normAutofit fontScale="85000" lnSpcReduction="20000"/>
          </a:bodyPr>
          <a:lstStyle/>
          <a:p>
            <a:endParaRPr lang="en-US" dirty="0">
              <a:solidFill>
                <a:schemeClr val="tx1">
                  <a:lumMod val="50000"/>
                </a:schemeClr>
              </a:solidFill>
            </a:endParaRPr>
          </a:p>
          <a:p>
            <a:r>
              <a:rPr lang="en-US" dirty="0">
                <a:solidFill>
                  <a:schemeClr val="tx1">
                    <a:lumMod val="50000"/>
                  </a:schemeClr>
                </a:solidFill>
              </a:rPr>
              <a:t>The discovery of C9orf72 in 2011 was a key breakthrough in the understanding of ALS </a:t>
            </a:r>
          </a:p>
          <a:p>
            <a:pPr lvl="1"/>
            <a:r>
              <a:rPr lang="en-US" dirty="0">
                <a:solidFill>
                  <a:schemeClr val="tx1">
                    <a:lumMod val="50000"/>
                  </a:schemeClr>
                </a:solidFill>
              </a:rPr>
              <a:t>Expansion of a GGGGCC hexanucleotide repeat in the first intron of C9ORF72 is the most common genetic cause of ALS (25-30% of </a:t>
            </a:r>
            <a:r>
              <a:rPr lang="en-US" dirty="0" err="1">
                <a:solidFill>
                  <a:schemeClr val="tx1">
                    <a:lumMod val="50000"/>
                  </a:schemeClr>
                </a:solidFill>
              </a:rPr>
              <a:t>fALS</a:t>
            </a:r>
            <a:r>
              <a:rPr lang="en-US" dirty="0">
                <a:solidFill>
                  <a:schemeClr val="tx1">
                    <a:lumMod val="50000"/>
                  </a:schemeClr>
                </a:solidFill>
              </a:rPr>
              <a:t> and up to 5% of sporadic ALS), as well as frontotemporal dementia</a:t>
            </a:r>
          </a:p>
          <a:p>
            <a:pPr lvl="1"/>
            <a:r>
              <a:rPr lang="en-US" dirty="0">
                <a:solidFill>
                  <a:schemeClr val="tx1">
                    <a:lumMod val="50000"/>
                  </a:schemeClr>
                </a:solidFill>
              </a:rPr>
              <a:t>C9ORF72 was recently identified as a guanine nucleotide exchange factor (GEF) that activates </a:t>
            </a:r>
            <a:r>
              <a:rPr lang="en-US" dirty="0" err="1">
                <a:solidFill>
                  <a:schemeClr val="tx1">
                    <a:lumMod val="50000"/>
                  </a:schemeClr>
                </a:solidFill>
              </a:rPr>
              <a:t>Rab</a:t>
            </a:r>
            <a:r>
              <a:rPr lang="en-US" dirty="0">
                <a:solidFill>
                  <a:schemeClr val="tx1">
                    <a:lumMod val="50000"/>
                  </a:schemeClr>
                </a:solidFill>
              </a:rPr>
              <a:t> GTPases, which regulate intracellular vesicle trafficking</a:t>
            </a:r>
            <a:r>
              <a:rPr lang="en-US" baseline="30000" dirty="0">
                <a:solidFill>
                  <a:schemeClr val="tx1">
                    <a:lumMod val="50000"/>
                  </a:schemeClr>
                </a:solidFill>
              </a:rPr>
              <a:t>1</a:t>
            </a:r>
          </a:p>
          <a:p>
            <a:pPr lvl="1"/>
            <a:r>
              <a:rPr lang="en-US" dirty="0">
                <a:solidFill>
                  <a:schemeClr val="tx1">
                    <a:lumMod val="50000"/>
                  </a:schemeClr>
                </a:solidFill>
              </a:rPr>
              <a:t>C9ORF72 mutations could affect transportation of molecules through vesicles in the cell or waste degradation</a:t>
            </a:r>
          </a:p>
          <a:p>
            <a:r>
              <a:rPr lang="en-US" dirty="0">
                <a:solidFill>
                  <a:schemeClr val="tx1">
                    <a:lumMod val="50000"/>
                  </a:schemeClr>
                </a:solidFill>
              </a:rPr>
              <a:t>Many identified mutations occur in genes coding for RNA-binding proteins, such as TDP-43 and FUS</a:t>
            </a:r>
          </a:p>
          <a:p>
            <a:pPr lvl="1"/>
            <a:r>
              <a:rPr lang="en-US" dirty="0">
                <a:solidFill>
                  <a:schemeClr val="tx1">
                    <a:lumMod val="50000"/>
                  </a:schemeClr>
                </a:solidFill>
              </a:rPr>
              <a:t>These genes are involved in splicing, transcriptional regulation, or other aspects of RNA metabolism</a:t>
            </a:r>
          </a:p>
          <a:p>
            <a:pPr lvl="1"/>
            <a:r>
              <a:rPr lang="en-US" dirty="0">
                <a:solidFill>
                  <a:schemeClr val="tx1">
                    <a:lumMod val="50000"/>
                  </a:schemeClr>
                </a:solidFill>
              </a:rPr>
              <a:t>Mutations in these genes can lead to cytoplasmic protein aggregation and dysfunctional mRNA metabolism </a:t>
            </a:r>
          </a:p>
          <a:p>
            <a:pPr lvl="1"/>
            <a:r>
              <a:rPr lang="en-US" dirty="0">
                <a:solidFill>
                  <a:schemeClr val="tx1">
                    <a:lumMod val="50000"/>
                  </a:schemeClr>
                </a:solidFill>
              </a:rPr>
              <a:t>Most ALS patients, even those without the identified mutations, have abnormally high TDP-43 levels, leading to RNA misprocessing</a:t>
            </a:r>
          </a:p>
          <a:p>
            <a:r>
              <a:rPr lang="en-US" dirty="0">
                <a:solidFill>
                  <a:schemeClr val="tx1">
                    <a:lumMod val="50000"/>
                  </a:schemeClr>
                </a:solidFill>
              </a:rPr>
              <a:t>The discovery of the NEK-1 gene made headlines in 2016. More than 80 researchers in 11 countries contributed to this study, and it was funded primarily by the ALS association using donations raised through the ALS Ice Bucket Challenge</a:t>
            </a:r>
          </a:p>
          <a:p>
            <a:pPr lvl="1"/>
            <a:r>
              <a:rPr lang="en-US" dirty="0">
                <a:solidFill>
                  <a:schemeClr val="tx1">
                    <a:lumMod val="50000"/>
                  </a:schemeClr>
                </a:solidFill>
              </a:rPr>
              <a:t>NEK-1 is now known to be one of the most common genes that contributes to development of ALS</a:t>
            </a:r>
          </a:p>
          <a:p>
            <a:pPr lvl="1"/>
            <a:r>
              <a:rPr lang="en-US" dirty="0">
                <a:solidFill>
                  <a:schemeClr val="tx1">
                    <a:lumMod val="50000"/>
                  </a:schemeClr>
                </a:solidFill>
              </a:rPr>
              <a:t>NEK-1 helps maintain the cytoskeleton and mitochondrial membrane in neurons, but it’s role in ALS has not been defined</a:t>
            </a:r>
          </a:p>
          <a:p>
            <a:pPr lvl="1"/>
            <a:endParaRPr lang="en-US" dirty="0">
              <a:solidFill>
                <a:schemeClr val="tx1">
                  <a:lumMod val="50000"/>
                </a:schemeClr>
              </a:solidFill>
            </a:endParaRPr>
          </a:p>
          <a:p>
            <a:endParaRPr lang="en-US" dirty="0">
              <a:solidFill>
                <a:schemeClr val="tx1">
                  <a:lumMod val="50000"/>
                </a:schemeClr>
              </a:solidFill>
            </a:endParaRP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32</a:t>
            </a:fld>
            <a:endParaRPr lang="en-US" dirty="0"/>
          </a:p>
        </p:txBody>
      </p:sp>
      <p:sp>
        <p:nvSpPr>
          <p:cNvPr id="5" name="Rectangle 4">
            <a:extLst>
              <a:ext uri="{FF2B5EF4-FFF2-40B4-BE49-F238E27FC236}">
                <a16:creationId xmlns:a16="http://schemas.microsoft.com/office/drawing/2014/main" id="{6825D7F2-2D27-8142-963C-A24FEC7BAC51}"/>
              </a:ext>
            </a:extLst>
          </p:cNvPr>
          <p:cNvSpPr/>
          <p:nvPr/>
        </p:nvSpPr>
        <p:spPr>
          <a:xfrm>
            <a:off x="672537" y="1171171"/>
            <a:ext cx="9474071" cy="1323439"/>
          </a:xfrm>
          <a:prstGeom prst="rect">
            <a:avLst/>
          </a:prstGeom>
        </p:spPr>
        <p:txBody>
          <a:bodyPr wrap="square">
            <a:spAutoFit/>
          </a:bodyPr>
          <a:lstStyle/>
          <a:p>
            <a:r>
              <a:rPr lang="en-US" sz="2000" b="1" dirty="0">
                <a:solidFill>
                  <a:schemeClr val="accent1"/>
                </a:solidFill>
                <a:latin typeface="Arial Rounded MT Bold" panose="020F0704030504030204" pitchFamily="34" charset="77"/>
              </a:rPr>
              <a:t>Multiple research groups have identified ~50 potential disease-linked genes, unveiling numerous relevant mechanisms that act in motor neurons affected by ALS. Current efforts are defining these molecular mechanisms so that targeted interventions can be designed.</a:t>
            </a:r>
          </a:p>
        </p:txBody>
      </p:sp>
      <p:sp>
        <p:nvSpPr>
          <p:cNvPr id="6" name="Oval 5">
            <a:extLst>
              <a:ext uri="{FF2B5EF4-FFF2-40B4-BE49-F238E27FC236}">
                <a16:creationId xmlns:a16="http://schemas.microsoft.com/office/drawing/2014/main" id="{66A4652C-2C91-F748-A49F-E5462757E5E0}"/>
              </a:ext>
            </a:extLst>
          </p:cNvPr>
          <p:cNvSpPr/>
          <p:nvPr/>
        </p:nvSpPr>
        <p:spPr>
          <a:xfrm>
            <a:off x="10044445" y="1075046"/>
            <a:ext cx="1576055" cy="16152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1C92A41-17F1-8543-9FE4-16ECC805770B}"/>
              </a:ext>
            </a:extLst>
          </p:cNvPr>
          <p:cNvPicPr>
            <a:picLocks noChangeAspect="1"/>
          </p:cNvPicPr>
          <p:nvPr/>
        </p:nvPicPr>
        <p:blipFill>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10248771" y="1314435"/>
            <a:ext cx="1167401" cy="1167401"/>
          </a:xfrm>
          <a:prstGeom prst="rect">
            <a:avLst/>
          </a:prstGeom>
        </p:spPr>
      </p:pic>
      <p:cxnSp>
        <p:nvCxnSpPr>
          <p:cNvPr id="9" name="Straight Connector 8">
            <a:extLst>
              <a:ext uri="{FF2B5EF4-FFF2-40B4-BE49-F238E27FC236}">
                <a16:creationId xmlns:a16="http://schemas.microsoft.com/office/drawing/2014/main" id="{004697B8-3D24-5144-B931-E5D6B5DDC70C}"/>
              </a:ext>
            </a:extLst>
          </p:cNvPr>
          <p:cNvCxnSpPr>
            <a:cxnSpLocks/>
          </p:cNvCxnSpPr>
          <p:nvPr/>
        </p:nvCxnSpPr>
        <p:spPr>
          <a:xfrm>
            <a:off x="825796" y="2622550"/>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BFF2062-D0A2-F242-A75A-122A8FFDEEE0}"/>
              </a:ext>
            </a:extLst>
          </p:cNvPr>
          <p:cNvSpPr/>
          <p:nvPr/>
        </p:nvSpPr>
        <p:spPr>
          <a:xfrm>
            <a:off x="890918" y="6081792"/>
            <a:ext cx="9010647" cy="230832"/>
          </a:xfrm>
          <a:prstGeom prst="rect">
            <a:avLst/>
          </a:prstGeom>
        </p:spPr>
        <p:txBody>
          <a:bodyPr wrap="square" numCol="1" spcCol="0">
            <a:spAutoFit/>
          </a:bodyPr>
          <a:lstStyle/>
          <a:p>
            <a:pPr marL="114300" indent="-114300">
              <a:buClrTx/>
              <a:buFont typeface="+mj-lt"/>
              <a:buAutoNum type="arabicPeriod"/>
            </a:pPr>
            <a:r>
              <a:rPr lang="fr-FR" sz="900" dirty="0"/>
              <a:t> </a:t>
            </a:r>
            <a:r>
              <a:rPr lang="fr-FR" sz="900" dirty="0" err="1"/>
              <a:t>Iyer</a:t>
            </a:r>
            <a:r>
              <a:rPr lang="fr-FR" sz="900" dirty="0"/>
              <a:t>, </a:t>
            </a:r>
            <a:r>
              <a:rPr lang="fr-FR" sz="900" dirty="0" err="1"/>
              <a:t>Subramanian</a:t>
            </a:r>
            <a:r>
              <a:rPr lang="fr-FR" sz="900" dirty="0"/>
              <a:t> et al. 2018.</a:t>
            </a:r>
            <a:endParaRPr lang="da-DK" sz="900" dirty="0"/>
          </a:p>
        </p:txBody>
      </p:sp>
    </p:spTree>
    <p:extLst>
      <p:ext uri="{BB962C8B-B14F-4D97-AF65-F5344CB8AC3E}">
        <p14:creationId xmlns:p14="http://schemas.microsoft.com/office/powerpoint/2010/main" val="2108478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research breakthroughs</a:t>
            </a:r>
          </a:p>
        </p:txBody>
      </p:sp>
      <p:sp>
        <p:nvSpPr>
          <p:cNvPr id="3" name="Content Placeholder 2"/>
          <p:cNvSpPr>
            <a:spLocks noGrp="1"/>
          </p:cNvSpPr>
          <p:nvPr>
            <p:ph idx="1"/>
          </p:nvPr>
        </p:nvSpPr>
        <p:spPr>
          <a:xfrm>
            <a:off x="673100" y="1918562"/>
            <a:ext cx="9296400" cy="3733800"/>
          </a:xfrm>
        </p:spPr>
        <p:txBody>
          <a:bodyPr>
            <a:normAutofit lnSpcReduction="10000"/>
          </a:bodyPr>
          <a:lstStyle/>
          <a:p>
            <a:pPr marL="0" indent="0">
              <a:buClrTx/>
              <a:buNone/>
            </a:pPr>
            <a:r>
              <a:rPr lang="en-US" b="1" dirty="0">
                <a:solidFill>
                  <a:schemeClr val="accent1"/>
                </a:solidFill>
              </a:rPr>
              <a:t>New approaches are enabling preclinical and clinical research advances in ALS:</a:t>
            </a:r>
          </a:p>
          <a:p>
            <a:pPr>
              <a:buClrTx/>
            </a:pPr>
            <a:endParaRPr lang="en-US" sz="1400" dirty="0"/>
          </a:p>
          <a:p>
            <a:r>
              <a:rPr lang="en-US" sz="1600" dirty="0">
                <a:solidFill>
                  <a:schemeClr val="tx1">
                    <a:lumMod val="50000"/>
                  </a:schemeClr>
                </a:solidFill>
              </a:rPr>
              <a:t>Development of new rodent models such as TDP-43 and profilin-1 mutant mice </a:t>
            </a:r>
          </a:p>
          <a:p>
            <a:r>
              <a:rPr lang="en-US" sz="1600" dirty="0">
                <a:solidFill>
                  <a:schemeClr val="tx1">
                    <a:lumMod val="50000"/>
                  </a:schemeClr>
                </a:solidFill>
              </a:rPr>
              <a:t>Rise of cellular reprogramming technology — researchers can convert individuals’ skin cells into neurons that recapitulate their specific spinal cord features, such as protein aggregation and RNA metabolism defects  </a:t>
            </a:r>
          </a:p>
          <a:p>
            <a:r>
              <a:rPr lang="en-US" sz="1600" dirty="0">
                <a:solidFill>
                  <a:schemeClr val="tx1">
                    <a:lumMod val="50000"/>
                  </a:schemeClr>
                </a:solidFill>
              </a:rPr>
              <a:t>Large-scale studies to develop better ways to stratify patients and quantitatively track disease progress </a:t>
            </a:r>
          </a:p>
          <a:p>
            <a:pPr lvl="1"/>
            <a:r>
              <a:rPr lang="en-US" sz="1600" dirty="0">
                <a:solidFill>
                  <a:schemeClr val="tx1">
                    <a:lumMod val="50000"/>
                  </a:schemeClr>
                </a:solidFill>
              </a:rPr>
              <a:t>ALS TDI uses data from accelerometers strapped to patients’ limbs (700 patients) to monitor disease progression, and collects standard ALSFR-R results, voice recordings, full genome sequences, and RNA and protein biomarkers</a:t>
            </a:r>
          </a:p>
          <a:p>
            <a:pPr lvl="1"/>
            <a:r>
              <a:rPr lang="en-US" sz="1600" dirty="0">
                <a:solidFill>
                  <a:schemeClr val="tx1">
                    <a:lumMod val="50000"/>
                  </a:schemeClr>
                </a:solidFill>
              </a:rPr>
              <a:t>Answer ALS is beginning to spot key differences between patient groups (1,000 patients) based on the 8 billion data points (on motor function, breathing, speech, speed of thought, and molecular profiles of individualized </a:t>
            </a:r>
            <a:r>
              <a:rPr lang="en-US" sz="1600" dirty="0" err="1">
                <a:solidFill>
                  <a:schemeClr val="tx1">
                    <a:lumMod val="50000"/>
                  </a:schemeClr>
                </a:solidFill>
              </a:rPr>
              <a:t>iPS</a:t>
            </a:r>
            <a:r>
              <a:rPr lang="en-US" sz="1600" dirty="0">
                <a:solidFill>
                  <a:schemeClr val="tx1">
                    <a:lumMod val="50000"/>
                  </a:schemeClr>
                </a:solidFill>
              </a:rPr>
              <a:t> cells)</a:t>
            </a: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33</a:t>
            </a:fld>
            <a:endParaRPr lang="en-US" dirty="0"/>
          </a:p>
        </p:txBody>
      </p:sp>
      <p:sp>
        <p:nvSpPr>
          <p:cNvPr id="5" name="Rectangle 4">
            <a:extLst>
              <a:ext uri="{FF2B5EF4-FFF2-40B4-BE49-F238E27FC236}">
                <a16:creationId xmlns:a16="http://schemas.microsoft.com/office/drawing/2014/main" id="{FCF29AA2-EEC3-EC42-88E6-294ABD94EEA5}"/>
              </a:ext>
            </a:extLst>
          </p:cNvPr>
          <p:cNvSpPr/>
          <p:nvPr/>
        </p:nvSpPr>
        <p:spPr>
          <a:xfrm>
            <a:off x="660400" y="1205638"/>
            <a:ext cx="6101478" cy="461665"/>
          </a:xfrm>
          <a:prstGeom prst="rect">
            <a:avLst/>
          </a:prstGeom>
        </p:spPr>
        <p:txBody>
          <a:bodyPr wrap="none">
            <a:spAutoFit/>
          </a:bodyPr>
          <a:lstStyle/>
          <a:p>
            <a:r>
              <a:rPr lang="en-US" sz="2400" dirty="0">
                <a:solidFill>
                  <a:schemeClr val="accent1"/>
                </a:solidFill>
                <a:latin typeface="Arial Rounded MT Bold" panose="020F0704030504030204" pitchFamily="34" charset="77"/>
              </a:rPr>
              <a:t>Experimental advances in ALS research</a:t>
            </a:r>
          </a:p>
        </p:txBody>
      </p:sp>
      <p:sp>
        <p:nvSpPr>
          <p:cNvPr id="6" name="Oval 5">
            <a:extLst>
              <a:ext uri="{FF2B5EF4-FFF2-40B4-BE49-F238E27FC236}">
                <a16:creationId xmlns:a16="http://schemas.microsoft.com/office/drawing/2014/main" id="{D3197F2C-4A39-A14B-B6A9-35978C145E84}"/>
              </a:ext>
            </a:extLst>
          </p:cNvPr>
          <p:cNvSpPr/>
          <p:nvPr/>
        </p:nvSpPr>
        <p:spPr>
          <a:xfrm>
            <a:off x="10044445" y="1075046"/>
            <a:ext cx="1576055" cy="16152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85758D1-0324-6E44-826E-586B804EB416}"/>
              </a:ext>
            </a:extLst>
          </p:cNvPr>
          <p:cNvPicPr>
            <a:picLocks noChangeAspect="1"/>
          </p:cNvPicPr>
          <p:nvPr/>
        </p:nvPicPr>
        <p:blipFill>
          <a:blip r:embed="rId3">
            <a:clrChange>
              <a:clrFrom>
                <a:srgbClr val="FFFFFF"/>
              </a:clrFrom>
              <a:clrTo>
                <a:srgbClr val="FFFFFF">
                  <a:alpha val="0"/>
                </a:srgbClr>
              </a:clrTo>
            </a:clrChange>
            <a:biLevel thresh="25000"/>
          </a:blip>
          <a:stretch>
            <a:fillRect/>
          </a:stretch>
        </p:blipFill>
        <p:spPr>
          <a:xfrm>
            <a:off x="10261600" y="1335894"/>
            <a:ext cx="1128741" cy="1089136"/>
          </a:xfrm>
          <a:prstGeom prst="rect">
            <a:avLst/>
          </a:prstGeom>
        </p:spPr>
      </p:pic>
      <p:cxnSp>
        <p:nvCxnSpPr>
          <p:cNvPr id="9" name="Straight Connector 8">
            <a:extLst>
              <a:ext uri="{FF2B5EF4-FFF2-40B4-BE49-F238E27FC236}">
                <a16:creationId xmlns:a16="http://schemas.microsoft.com/office/drawing/2014/main" id="{946169E0-2352-C945-8668-B56701F70D19}"/>
              </a:ext>
            </a:extLst>
          </p:cNvPr>
          <p:cNvCxnSpPr>
            <a:cxnSpLocks/>
          </p:cNvCxnSpPr>
          <p:nvPr/>
        </p:nvCxnSpPr>
        <p:spPr>
          <a:xfrm>
            <a:off x="762000" y="1777260"/>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449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therapies on the horizon</a:t>
            </a:r>
          </a:p>
        </p:txBody>
      </p:sp>
      <p:sp>
        <p:nvSpPr>
          <p:cNvPr id="3" name="Content Placeholder 2"/>
          <p:cNvSpPr>
            <a:spLocks noGrp="1"/>
          </p:cNvSpPr>
          <p:nvPr>
            <p:ph idx="1"/>
          </p:nvPr>
        </p:nvSpPr>
        <p:spPr>
          <a:xfrm>
            <a:off x="2388907" y="2284390"/>
            <a:ext cx="8839200" cy="3733800"/>
          </a:xfrm>
        </p:spPr>
        <p:txBody>
          <a:bodyPr>
            <a:normAutofit/>
          </a:bodyPr>
          <a:lstStyle/>
          <a:p>
            <a:pPr marL="0" indent="0">
              <a:buClrTx/>
              <a:buNone/>
            </a:pPr>
            <a:r>
              <a:rPr lang="en-US" sz="1400" dirty="0"/>
              <a:t>.</a:t>
            </a:r>
          </a:p>
          <a:p>
            <a:pPr marL="0" indent="0">
              <a:buClrTx/>
              <a:buNone/>
            </a:pPr>
            <a:endParaRPr lang="en-US" sz="1400" dirty="0"/>
          </a:p>
          <a:p>
            <a:pPr marL="0" indent="0">
              <a:buClrTx/>
              <a:buNone/>
            </a:pPr>
            <a:r>
              <a:rPr lang="en-US" sz="1600" dirty="0">
                <a:solidFill>
                  <a:schemeClr val="tx1">
                    <a:lumMod val="75000"/>
                  </a:schemeClr>
                </a:solidFill>
              </a:rPr>
              <a:t>Given the emergent understanding of genetic and molecular mechanisms underlying ALS, promising new disease-modifying drugs are under investigation. </a:t>
            </a:r>
            <a:endParaRPr lang="en-US" sz="1400" dirty="0">
              <a:solidFill>
                <a:schemeClr val="tx1">
                  <a:lumMod val="75000"/>
                </a:schemeClr>
              </a:solidFill>
            </a:endParaRPr>
          </a:p>
          <a:p>
            <a:pPr marL="400050" lvl="1" indent="0">
              <a:buNone/>
            </a:pPr>
            <a:endParaRPr lang="en-US" sz="1400" dirty="0"/>
          </a:p>
          <a:p>
            <a:pPr marL="400050" lvl="1" indent="0">
              <a:buNone/>
            </a:pPr>
            <a:endParaRPr lang="en-US" sz="1400" dirty="0"/>
          </a:p>
          <a:p>
            <a:pPr marL="0" indent="0">
              <a:buClrTx/>
              <a:buNone/>
            </a:pPr>
            <a:endParaRPr lang="en-US" sz="1400"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34</a:t>
            </a:fld>
            <a:endParaRPr lang="en-US" dirty="0"/>
          </a:p>
        </p:txBody>
      </p:sp>
      <p:sp>
        <p:nvSpPr>
          <p:cNvPr id="6" name="TextBox 5"/>
          <p:cNvSpPr txBox="1"/>
          <p:nvPr/>
        </p:nvSpPr>
        <p:spPr>
          <a:xfrm>
            <a:off x="6616686" y="5949709"/>
            <a:ext cx="4965714" cy="261610"/>
          </a:xfrm>
          <a:prstGeom prst="rect">
            <a:avLst/>
          </a:prstGeom>
          <a:noFill/>
        </p:spPr>
        <p:txBody>
          <a:bodyPr wrap="square" rtlCol="0">
            <a:spAutoFit/>
          </a:bodyPr>
          <a:lstStyle/>
          <a:p>
            <a:pPr algn="r"/>
            <a:r>
              <a:rPr lang="en-US" sz="1050" dirty="0"/>
              <a:t>Adapted from</a:t>
            </a:r>
            <a:r>
              <a:rPr lang="en-US" sz="1050" baseline="30000" dirty="0"/>
              <a:t>1</a:t>
            </a:r>
            <a:r>
              <a:rPr lang="en-US" sz="1050" dirty="0"/>
              <a:t> </a:t>
            </a:r>
          </a:p>
        </p:txBody>
      </p:sp>
      <p:sp>
        <p:nvSpPr>
          <p:cNvPr id="7" name="Rectangle 6"/>
          <p:cNvSpPr/>
          <p:nvPr/>
        </p:nvSpPr>
        <p:spPr>
          <a:xfrm>
            <a:off x="857248" y="6067845"/>
            <a:ext cx="10116151" cy="230832"/>
          </a:xfrm>
          <a:prstGeom prst="rect">
            <a:avLst/>
          </a:prstGeom>
        </p:spPr>
        <p:txBody>
          <a:bodyPr wrap="square">
            <a:spAutoFit/>
          </a:bodyPr>
          <a:lstStyle/>
          <a:p>
            <a:pPr marL="114300" indent="-114300">
              <a:buClrTx/>
              <a:buFont typeface="+mj-lt"/>
              <a:buAutoNum type="arabicPeriod"/>
            </a:pPr>
            <a:r>
              <a:rPr lang="en-US" sz="900" dirty="0"/>
              <a:t>https://www.the-scientist.com/bio-business/new-als-therapies-move-closer-to-the-clinic-64678. Accessed February 26, 2019.</a:t>
            </a:r>
          </a:p>
        </p:txBody>
      </p:sp>
      <p:sp>
        <p:nvSpPr>
          <p:cNvPr id="5" name="Rectangle 4">
            <a:extLst>
              <a:ext uri="{FF2B5EF4-FFF2-40B4-BE49-F238E27FC236}">
                <a16:creationId xmlns:a16="http://schemas.microsoft.com/office/drawing/2014/main" id="{F3846708-D111-5F4D-AE8D-F5374A1B90F1}"/>
              </a:ext>
            </a:extLst>
          </p:cNvPr>
          <p:cNvSpPr/>
          <p:nvPr/>
        </p:nvSpPr>
        <p:spPr>
          <a:xfrm>
            <a:off x="660400" y="1165230"/>
            <a:ext cx="10972800" cy="1015663"/>
          </a:xfrm>
          <a:prstGeom prst="rect">
            <a:avLst/>
          </a:prstGeom>
        </p:spPr>
        <p:txBody>
          <a:bodyPr wrap="square">
            <a:spAutoFit/>
          </a:bodyPr>
          <a:lstStyle/>
          <a:p>
            <a:r>
              <a:rPr lang="en-US" sz="2000" dirty="0">
                <a:solidFill>
                  <a:schemeClr val="accent1"/>
                </a:solidFill>
                <a:latin typeface="Arial Rounded MT Bold" panose="020F0704030504030204" pitchFamily="34" charset="77"/>
              </a:rPr>
              <a:t>In the last two decades, more than 60 molecules representing at least 10 different mechanisms of action have been investigated as possible treatments for ALS. The majority of human clinical trials have failed to demonstrate clinical efficacy.</a:t>
            </a:r>
          </a:p>
        </p:txBody>
      </p:sp>
      <p:cxnSp>
        <p:nvCxnSpPr>
          <p:cNvPr id="12" name="Straight Connector 11">
            <a:extLst>
              <a:ext uri="{FF2B5EF4-FFF2-40B4-BE49-F238E27FC236}">
                <a16:creationId xmlns:a16="http://schemas.microsoft.com/office/drawing/2014/main" id="{ABB0ACE9-F87C-954C-99C3-55D4D282E363}"/>
              </a:ext>
            </a:extLst>
          </p:cNvPr>
          <p:cNvCxnSpPr>
            <a:cxnSpLocks/>
          </p:cNvCxnSpPr>
          <p:nvPr/>
        </p:nvCxnSpPr>
        <p:spPr>
          <a:xfrm>
            <a:off x="762000" y="2427864"/>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creen&#10;&#10;Description automatically generated">
            <a:extLst>
              <a:ext uri="{FF2B5EF4-FFF2-40B4-BE49-F238E27FC236}">
                <a16:creationId xmlns:a16="http://schemas.microsoft.com/office/drawing/2014/main" id="{F0C0087A-BB79-4E41-A435-38DC48177BE3}"/>
              </a:ext>
            </a:extLst>
          </p:cNvPr>
          <p:cNvPicPr>
            <a:picLocks noChangeAspect="1"/>
          </p:cNvPicPr>
          <p:nvPr/>
        </p:nvPicPr>
        <p:blipFill rotWithShape="1">
          <a:blip r:embed="rId3"/>
          <a:srcRect b="60994"/>
          <a:stretch/>
        </p:blipFill>
        <p:spPr>
          <a:xfrm>
            <a:off x="2294965" y="3459391"/>
            <a:ext cx="9897035" cy="2702273"/>
          </a:xfrm>
          <a:prstGeom prst="rect">
            <a:avLst/>
          </a:prstGeom>
        </p:spPr>
      </p:pic>
    </p:spTree>
    <p:extLst>
      <p:ext uri="{BB962C8B-B14F-4D97-AF65-F5344CB8AC3E}">
        <p14:creationId xmlns:p14="http://schemas.microsoft.com/office/powerpoint/2010/main" val="2578218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experimental therapies</a:t>
            </a:r>
          </a:p>
        </p:txBody>
      </p:sp>
      <p:sp>
        <p:nvSpPr>
          <p:cNvPr id="3" name="Content Placeholder 2"/>
          <p:cNvSpPr>
            <a:spLocks noGrp="1"/>
          </p:cNvSpPr>
          <p:nvPr>
            <p:ph idx="1"/>
          </p:nvPr>
        </p:nvSpPr>
        <p:spPr>
          <a:xfrm>
            <a:off x="673100" y="1498600"/>
            <a:ext cx="9066545" cy="3733800"/>
          </a:xfrm>
        </p:spPr>
        <p:txBody>
          <a:bodyPr>
            <a:noAutofit/>
          </a:bodyPr>
          <a:lstStyle/>
          <a:p>
            <a:pPr marL="0" indent="0">
              <a:buNone/>
            </a:pPr>
            <a:r>
              <a:rPr lang="en-US" sz="1600" b="1" dirty="0">
                <a:solidFill>
                  <a:schemeClr val="accent1"/>
                </a:solidFill>
              </a:rPr>
              <a:t>Small molecules</a:t>
            </a:r>
          </a:p>
          <a:p>
            <a:pPr fontAlgn="base"/>
            <a:r>
              <a:rPr lang="en-US" sz="1200" dirty="0" err="1">
                <a:solidFill>
                  <a:schemeClr val="tx1">
                    <a:lumMod val="50000"/>
                  </a:schemeClr>
                </a:solidFill>
              </a:rPr>
              <a:t>Masitinib</a:t>
            </a:r>
            <a:r>
              <a:rPr lang="en-US" sz="1200" dirty="0">
                <a:solidFill>
                  <a:schemeClr val="tx1">
                    <a:lumMod val="50000"/>
                  </a:schemeClr>
                </a:solidFill>
              </a:rPr>
              <a:t>: An oral therapy to treat ALS symptoms. Targets immune cells and works by blocking tyrosine kinases, which play a role in inflammation. (AB Science) </a:t>
            </a:r>
          </a:p>
          <a:p>
            <a:pPr fontAlgn="base"/>
            <a:r>
              <a:rPr lang="en-US" sz="1200" dirty="0" err="1">
                <a:solidFill>
                  <a:schemeClr val="tx1">
                    <a:lumMod val="50000"/>
                  </a:schemeClr>
                </a:solidFill>
              </a:rPr>
              <a:t>Reldesemtiv</a:t>
            </a:r>
            <a:r>
              <a:rPr lang="en-US" sz="1200" dirty="0">
                <a:solidFill>
                  <a:schemeClr val="tx1">
                    <a:lumMod val="50000"/>
                  </a:schemeClr>
                </a:solidFill>
              </a:rPr>
              <a:t>: Therapy to increase muscle strength in patients with ALS. Slows the release of calcium from the troponin complex, increasing the ability of skeletal muscles to contract. (Cytokinetics)</a:t>
            </a:r>
          </a:p>
          <a:p>
            <a:pPr fontAlgn="base"/>
            <a:endParaRPr lang="en-US" sz="1200" u="sng" dirty="0"/>
          </a:p>
          <a:p>
            <a:pPr marL="0" indent="0">
              <a:buNone/>
            </a:pPr>
            <a:r>
              <a:rPr lang="en-US" sz="1600" b="1" dirty="0">
                <a:solidFill>
                  <a:schemeClr val="accent1"/>
                </a:solidFill>
              </a:rPr>
              <a:t>Antisense oligonucleotides (ASOs)</a:t>
            </a:r>
          </a:p>
          <a:p>
            <a:pPr fontAlgn="base"/>
            <a:r>
              <a:rPr lang="en-US" sz="1200" dirty="0">
                <a:solidFill>
                  <a:schemeClr val="tx1">
                    <a:lumMod val="50000"/>
                  </a:schemeClr>
                </a:solidFill>
              </a:rPr>
              <a:t>IONIS-SOD1Rx: Slows the progression of </a:t>
            </a:r>
            <a:r>
              <a:rPr lang="en-US" sz="1200" dirty="0" err="1">
                <a:solidFill>
                  <a:schemeClr val="tx1">
                    <a:lumMod val="50000"/>
                  </a:schemeClr>
                </a:solidFill>
              </a:rPr>
              <a:t>fALS</a:t>
            </a:r>
            <a:r>
              <a:rPr lang="en-US" sz="1200" dirty="0">
                <a:solidFill>
                  <a:schemeClr val="tx1">
                    <a:lumMod val="50000"/>
                  </a:schemeClr>
                </a:solidFill>
              </a:rPr>
              <a:t> caused by mutations in the </a:t>
            </a:r>
            <a:r>
              <a:rPr lang="en-US" sz="1200" i="1" dirty="0">
                <a:solidFill>
                  <a:schemeClr val="tx1">
                    <a:lumMod val="50000"/>
                  </a:schemeClr>
                </a:solidFill>
              </a:rPr>
              <a:t>SOD1</a:t>
            </a:r>
            <a:r>
              <a:rPr lang="en-US" sz="1200" dirty="0">
                <a:solidFill>
                  <a:schemeClr val="tx1">
                    <a:lumMod val="50000"/>
                  </a:schemeClr>
                </a:solidFill>
              </a:rPr>
              <a:t> gene. Acts by reducing levels of toxic SOD1 protein. (</a:t>
            </a:r>
            <a:r>
              <a:rPr lang="en-US" sz="1200" dirty="0" err="1">
                <a:solidFill>
                  <a:schemeClr val="tx1">
                    <a:lumMod val="50000"/>
                  </a:schemeClr>
                </a:solidFill>
              </a:rPr>
              <a:t>Ionis</a:t>
            </a:r>
            <a:r>
              <a:rPr lang="en-US" sz="1200" dirty="0">
                <a:solidFill>
                  <a:schemeClr val="tx1">
                    <a:lumMod val="50000"/>
                  </a:schemeClr>
                </a:solidFill>
              </a:rPr>
              <a:t> Pharmaceuticals and Biogen) </a:t>
            </a:r>
          </a:p>
          <a:p>
            <a:pPr fontAlgn="base"/>
            <a:r>
              <a:rPr lang="en-US" sz="1200" i="1" dirty="0">
                <a:solidFill>
                  <a:schemeClr val="tx1">
                    <a:lumMod val="50000"/>
                  </a:schemeClr>
                </a:solidFill>
              </a:rPr>
              <a:t>C9ORF72</a:t>
            </a:r>
            <a:r>
              <a:rPr lang="en-US" sz="1200" dirty="0">
                <a:solidFill>
                  <a:schemeClr val="tx1">
                    <a:lumMod val="50000"/>
                  </a:schemeClr>
                </a:solidFill>
              </a:rPr>
              <a:t>-targeting ASOs: Expected to enter clinical trials soon. (Biogen and WAVE Life Sciences)</a:t>
            </a:r>
          </a:p>
          <a:p>
            <a:pPr fontAlgn="base">
              <a:buFont typeface="Wingdings" panose="05000000000000000000" pitchFamily="2" charset="2"/>
              <a:buChar char="§"/>
            </a:pPr>
            <a:endParaRPr lang="en-US" sz="1200" u="sng" dirty="0"/>
          </a:p>
          <a:p>
            <a:pPr marL="0" indent="0">
              <a:buNone/>
            </a:pPr>
            <a:r>
              <a:rPr lang="en-US" sz="1600" b="1" dirty="0">
                <a:solidFill>
                  <a:schemeClr val="accent1"/>
                </a:solidFill>
              </a:rPr>
              <a:t>Stem cell therapy</a:t>
            </a:r>
          </a:p>
          <a:p>
            <a:pPr fontAlgn="base"/>
            <a:r>
              <a:rPr lang="en-US" sz="1200" dirty="0" err="1">
                <a:solidFill>
                  <a:schemeClr val="tx1">
                    <a:lumMod val="50000"/>
                  </a:schemeClr>
                </a:solidFill>
              </a:rPr>
              <a:t>NurOwn</a:t>
            </a:r>
            <a:r>
              <a:rPr lang="en-US" sz="1200" dirty="0">
                <a:solidFill>
                  <a:schemeClr val="tx1">
                    <a:lumMod val="50000"/>
                  </a:schemeClr>
                </a:solidFill>
              </a:rPr>
              <a:t>: A mesenchymal stem cell (MSC)-based therapy for treatment of ALS. Uses MSCs taken from the patient and modified to develop into cells that promote nerve cell growth and survival. (BrainStorm Cell Therapeutics) </a:t>
            </a:r>
          </a:p>
          <a:p>
            <a:pPr fontAlgn="base"/>
            <a:endParaRPr lang="en-US" sz="1200" dirty="0"/>
          </a:p>
          <a:p>
            <a:pPr fontAlgn="base"/>
            <a:endParaRPr lang="en-US" sz="1200" dirty="0"/>
          </a:p>
          <a:p>
            <a:pPr fontAlgn="base"/>
            <a:endParaRPr lang="en-US" sz="1200" dirty="0"/>
          </a:p>
          <a:p>
            <a:pPr fontAlgn="base"/>
            <a:endParaRPr lang="en-US" sz="1200" dirty="0"/>
          </a:p>
          <a:p>
            <a:pPr fontAlgn="base"/>
            <a:r>
              <a:rPr lang="en-US" sz="1200" dirty="0">
                <a:solidFill>
                  <a:schemeClr val="tx1">
                    <a:lumMod val="50000"/>
                  </a:schemeClr>
                </a:solidFill>
              </a:rPr>
              <a:t>Oral </a:t>
            </a:r>
            <a:r>
              <a:rPr lang="en-US" sz="1200" dirty="0" err="1">
                <a:solidFill>
                  <a:schemeClr val="tx1">
                    <a:lumMod val="50000"/>
                  </a:schemeClr>
                </a:solidFill>
              </a:rPr>
              <a:t>levosimendan</a:t>
            </a:r>
            <a:r>
              <a:rPr lang="en-US" sz="1200" dirty="0">
                <a:solidFill>
                  <a:schemeClr val="tx1">
                    <a:lumMod val="50000"/>
                  </a:schemeClr>
                </a:solidFill>
              </a:rPr>
              <a:t>: Can help maintain breathing capacity and benefit overall functioning of patients with ALS (Orion Pharma, Phase 3) </a:t>
            </a:r>
          </a:p>
          <a:p>
            <a:pPr fontAlgn="base"/>
            <a:endParaRPr lang="en-US" sz="1200" dirty="0"/>
          </a:p>
          <a:p>
            <a:pPr marL="0" indent="0">
              <a:buClrTx/>
              <a:buNone/>
            </a:pPr>
            <a:endParaRPr lang="en-US" sz="1200" u="sng" dirty="0"/>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35</a:t>
            </a:fld>
            <a:endParaRPr lang="en-US" dirty="0"/>
          </a:p>
        </p:txBody>
      </p:sp>
      <p:sp>
        <p:nvSpPr>
          <p:cNvPr id="7" name="Oval 6">
            <a:extLst>
              <a:ext uri="{FF2B5EF4-FFF2-40B4-BE49-F238E27FC236}">
                <a16:creationId xmlns:a16="http://schemas.microsoft.com/office/drawing/2014/main" id="{33A310DB-6D2F-E949-9F4A-25C069637D10}"/>
              </a:ext>
            </a:extLst>
          </p:cNvPr>
          <p:cNvSpPr/>
          <p:nvPr/>
        </p:nvSpPr>
        <p:spPr>
          <a:xfrm>
            <a:off x="10044445" y="1075046"/>
            <a:ext cx="1576055" cy="16152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F14A1A5-2A42-674C-8135-F52DDAA51040}"/>
              </a:ext>
            </a:extLst>
          </p:cNvPr>
          <p:cNvPicPr>
            <a:picLocks noChangeAspect="1"/>
          </p:cNvPicPr>
          <p:nvPr/>
        </p:nvPicPr>
        <p:blipFill>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10287000" y="1251688"/>
            <a:ext cx="1130300" cy="1130300"/>
          </a:xfrm>
          <a:prstGeom prst="rect">
            <a:avLst/>
          </a:prstGeom>
        </p:spPr>
      </p:pic>
      <p:sp>
        <p:nvSpPr>
          <p:cNvPr id="8" name="Rectangle 7">
            <a:extLst>
              <a:ext uri="{FF2B5EF4-FFF2-40B4-BE49-F238E27FC236}">
                <a16:creationId xmlns:a16="http://schemas.microsoft.com/office/drawing/2014/main" id="{12EA78E1-1F3E-7E4D-9D7B-51599DF52A5F}"/>
              </a:ext>
            </a:extLst>
          </p:cNvPr>
          <p:cNvSpPr/>
          <p:nvPr/>
        </p:nvSpPr>
        <p:spPr>
          <a:xfrm>
            <a:off x="673100" y="1101844"/>
            <a:ext cx="3092076" cy="461665"/>
          </a:xfrm>
          <a:prstGeom prst="rect">
            <a:avLst/>
          </a:prstGeom>
        </p:spPr>
        <p:txBody>
          <a:bodyPr wrap="square">
            <a:spAutoFit/>
          </a:bodyPr>
          <a:lstStyle/>
          <a:p>
            <a:pPr fontAlgn="t"/>
            <a:r>
              <a:rPr lang="en-US" sz="2400" dirty="0">
                <a:solidFill>
                  <a:schemeClr val="accent1"/>
                </a:solidFill>
                <a:latin typeface="Arial Rounded MT Bold" panose="020F0704030504030204" pitchFamily="34" charset="77"/>
              </a:rPr>
              <a:t>Disease-modifying</a:t>
            </a:r>
          </a:p>
        </p:txBody>
      </p:sp>
      <p:sp>
        <p:nvSpPr>
          <p:cNvPr id="9" name="Rectangle 8">
            <a:extLst>
              <a:ext uri="{FF2B5EF4-FFF2-40B4-BE49-F238E27FC236}">
                <a16:creationId xmlns:a16="http://schemas.microsoft.com/office/drawing/2014/main" id="{29143DE7-4746-0E42-B29B-BE82976367D8}"/>
              </a:ext>
            </a:extLst>
          </p:cNvPr>
          <p:cNvSpPr/>
          <p:nvPr/>
        </p:nvSpPr>
        <p:spPr>
          <a:xfrm>
            <a:off x="609600" y="5001567"/>
            <a:ext cx="4162425" cy="461665"/>
          </a:xfrm>
          <a:prstGeom prst="rect">
            <a:avLst/>
          </a:prstGeom>
        </p:spPr>
        <p:txBody>
          <a:bodyPr wrap="square">
            <a:spAutoFit/>
          </a:bodyPr>
          <a:lstStyle/>
          <a:p>
            <a:pPr fontAlgn="t"/>
            <a:r>
              <a:rPr lang="en-US" sz="2400" dirty="0">
                <a:solidFill>
                  <a:schemeClr val="accent1"/>
                </a:solidFill>
                <a:latin typeface="Arial Rounded MT Bold" panose="020F0704030504030204" pitchFamily="34" charset="77"/>
              </a:rPr>
              <a:t>Symptom management</a:t>
            </a:r>
          </a:p>
        </p:txBody>
      </p:sp>
    </p:spTree>
    <p:extLst>
      <p:ext uri="{BB962C8B-B14F-4D97-AF65-F5344CB8AC3E}">
        <p14:creationId xmlns:p14="http://schemas.microsoft.com/office/powerpoint/2010/main" val="337689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63EDA410-C148-B348-8D57-1BEF9DBE6F52}"/>
              </a:ext>
            </a:extLst>
          </p:cNvPr>
          <p:cNvSpPr>
            <a:spLocks noGrp="1"/>
          </p:cNvSpPr>
          <p:nvPr>
            <p:ph type="body" sz="quarter" idx="10"/>
          </p:nvPr>
        </p:nvSpPr>
        <p:spPr>
          <a:xfrm>
            <a:off x="3314701" y="1114425"/>
            <a:ext cx="8261350" cy="5372100"/>
          </a:xfrm>
        </p:spPr>
        <p:txBody>
          <a:bodyPr>
            <a:normAutofit/>
          </a:bodyPr>
          <a:lstStyle/>
          <a:p>
            <a:r>
              <a:rPr lang="en-US" dirty="0"/>
              <a:t>The diagnosis of ALS is suggested when there are progressive symptoms, over a period of months to years, consistent with upper and lower motor neuron dysfunction that impair limb, bulbar, axial, and respiratory function</a:t>
            </a:r>
          </a:p>
          <a:p>
            <a:endParaRPr lang="en-US" b="1" dirty="0">
              <a:solidFill>
                <a:schemeClr val="accent5"/>
              </a:solidFill>
              <a:latin typeface="Arial" panose="020B0604020202020204" pitchFamily="34" charset="0"/>
              <a:cs typeface="Arial" panose="020B0604020202020204" pitchFamily="34" charset="0"/>
            </a:endParaRPr>
          </a:p>
          <a:p>
            <a:r>
              <a:rPr lang="en-US" b="1" dirty="0">
                <a:solidFill>
                  <a:schemeClr val="accent5"/>
                </a:solidFill>
                <a:latin typeface="Arial" panose="020B0604020202020204" pitchFamily="34" charset="0"/>
                <a:cs typeface="Arial" panose="020B0604020202020204" pitchFamily="34" charset="0"/>
              </a:rPr>
              <a:t>Patients in whom ALS is suspected should be referred with high priority to an experienced neuromuscular specialist</a:t>
            </a:r>
          </a:p>
          <a:p>
            <a:pPr lvl="1"/>
            <a:r>
              <a:rPr lang="en-US" sz="1600" dirty="0">
                <a:solidFill>
                  <a:schemeClr val="accent5"/>
                </a:solidFill>
                <a:latin typeface="Arial" panose="020B0604020202020204" pitchFamily="34" charset="0"/>
                <a:cs typeface="Arial" panose="020B0604020202020204" pitchFamily="34" charset="0"/>
              </a:rPr>
              <a:t>Time from symptom onset can affect eligibility in clinical trials</a:t>
            </a:r>
          </a:p>
          <a:p>
            <a:pPr lvl="1"/>
            <a:r>
              <a:rPr lang="en-US" sz="1600" dirty="0">
                <a:solidFill>
                  <a:schemeClr val="accent5"/>
                </a:solidFill>
                <a:latin typeface="Arial" panose="020B0604020202020204" pitchFamily="34" charset="0"/>
                <a:cs typeface="Arial" panose="020B0604020202020204" pitchFamily="34" charset="0"/>
              </a:rPr>
              <a:t>Frequently misdiagnosed as stroke or carpal tunnel syndrome</a:t>
            </a:r>
          </a:p>
          <a:p>
            <a:endParaRPr lang="en-US" dirty="0"/>
          </a:p>
          <a:p>
            <a:r>
              <a:rPr lang="en-US" dirty="0"/>
              <a:t>Proactive symptomatic management is the mainstay of treatment for ALS, and prominent symptoms are addressed</a:t>
            </a:r>
          </a:p>
          <a:p>
            <a:pPr lvl="1"/>
            <a:r>
              <a:rPr lang="en-US" sz="1600" dirty="0"/>
              <a:t>A multidisciplinary approach is recommended — the pulmonologist and respiratory therapist are critical members</a:t>
            </a:r>
          </a:p>
          <a:p>
            <a:endParaRPr lang="en-US" dirty="0">
              <a:solidFill>
                <a:schemeClr val="tx1">
                  <a:lumMod val="75000"/>
                </a:schemeClr>
              </a:solidFill>
            </a:endParaRPr>
          </a:p>
          <a:p>
            <a:r>
              <a:rPr lang="en-US" dirty="0">
                <a:solidFill>
                  <a:schemeClr val="tx1">
                    <a:lumMod val="75000"/>
                  </a:schemeClr>
                </a:solidFill>
              </a:rPr>
              <a:t>Given the emergent understanding of genetic and molecular mechanisms underlying ALS, promising new disease-modifying drugs are under investigation. </a:t>
            </a:r>
            <a:endParaRPr lang="en-US" sz="1600" dirty="0">
              <a:solidFill>
                <a:schemeClr val="tx1">
                  <a:lumMod val="75000"/>
                </a:schemeClr>
              </a:solidFill>
            </a:endParaRPr>
          </a:p>
          <a:p>
            <a:pPr marL="400050" lvl="1" indent="0">
              <a:buNone/>
            </a:pPr>
            <a:endParaRPr lang="en-US" sz="1400" dirty="0"/>
          </a:p>
          <a:p>
            <a:endParaRPr lang="en-US" dirty="0"/>
          </a:p>
        </p:txBody>
      </p:sp>
      <p:sp>
        <p:nvSpPr>
          <p:cNvPr id="4" name="Slide Number Placehold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36</a:t>
            </a:fld>
            <a:endParaRPr lang="en-US" dirty="0"/>
          </a:p>
        </p:txBody>
      </p:sp>
    </p:spTree>
    <p:extLst>
      <p:ext uri="{BB962C8B-B14F-4D97-AF65-F5344CB8AC3E}">
        <p14:creationId xmlns:p14="http://schemas.microsoft.com/office/powerpoint/2010/main" val="3943887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31A1-DB54-1142-8ED5-213FC502FBA8}"/>
              </a:ext>
            </a:extLst>
          </p:cNvPr>
          <p:cNvSpPr>
            <a:spLocks noGrp="1"/>
          </p:cNvSpPr>
          <p:nvPr>
            <p:ph type="title"/>
          </p:nvPr>
        </p:nvSpPr>
        <p:spPr/>
        <p:txBody>
          <a:bodyPr/>
          <a:lstStyle/>
          <a:p>
            <a:r>
              <a:rPr lang="en-US" dirty="0"/>
              <a:t>More Resources:</a:t>
            </a:r>
          </a:p>
        </p:txBody>
      </p:sp>
      <p:sp>
        <p:nvSpPr>
          <p:cNvPr id="3" name="Text Placeholder 2">
            <a:extLst>
              <a:ext uri="{FF2B5EF4-FFF2-40B4-BE49-F238E27FC236}">
                <a16:creationId xmlns:a16="http://schemas.microsoft.com/office/drawing/2014/main" id="{592C2179-5CBD-124D-8CB0-5F140D390930}"/>
              </a:ext>
            </a:extLst>
          </p:cNvPr>
          <p:cNvSpPr>
            <a:spLocks noGrp="1"/>
          </p:cNvSpPr>
          <p:nvPr>
            <p:ph type="body" sz="quarter" idx="10"/>
          </p:nvPr>
        </p:nvSpPr>
        <p:spPr/>
        <p:txBody>
          <a:bodyPr/>
          <a:lstStyle/>
          <a:p>
            <a:r>
              <a:rPr lang="en-US" dirty="0"/>
              <a:t>Find an MDA ALS Care Center near you:</a:t>
            </a:r>
          </a:p>
          <a:p>
            <a:r>
              <a:rPr lang="en-US" dirty="0">
                <a:hlinkClick r:id="rId2"/>
              </a:rPr>
              <a:t>https://www.mda.org/care/mda-care-centers</a:t>
            </a:r>
            <a:endParaRPr lang="en-US" dirty="0"/>
          </a:p>
          <a:p>
            <a:pPr lvl="1"/>
            <a:endParaRPr lang="en-US" dirty="0"/>
          </a:p>
          <a:p>
            <a:r>
              <a:rPr lang="en-US" dirty="0"/>
              <a:t>Other ALS Resources:</a:t>
            </a:r>
          </a:p>
          <a:p>
            <a:endParaRPr lang="en-US" dirty="0"/>
          </a:p>
          <a:p>
            <a:endParaRPr lang="en-US" dirty="0"/>
          </a:p>
        </p:txBody>
      </p:sp>
      <p:sp>
        <p:nvSpPr>
          <p:cNvPr id="5" name="Text Placeholder 4">
            <a:extLst>
              <a:ext uri="{FF2B5EF4-FFF2-40B4-BE49-F238E27FC236}">
                <a16:creationId xmlns:a16="http://schemas.microsoft.com/office/drawing/2014/main" id="{85C840D6-18FE-ED48-8E43-4E972995B6EA}"/>
              </a:ext>
            </a:extLst>
          </p:cNvPr>
          <p:cNvSpPr>
            <a:spLocks noGrp="1"/>
          </p:cNvSpPr>
          <p:nvPr>
            <p:ph type="body" sz="quarter" idx="11"/>
          </p:nvPr>
        </p:nvSpPr>
        <p:spPr>
          <a:xfrm>
            <a:off x="4692498" y="3427383"/>
            <a:ext cx="6718769" cy="512240"/>
          </a:xfrm>
        </p:spPr>
        <p:txBody>
          <a:bodyPr/>
          <a:lstStyle/>
          <a:p>
            <a:r>
              <a:rPr lang="en-US" dirty="0">
                <a:hlinkClick r:id="rId3"/>
              </a:rPr>
              <a:t>https://www.mda.org/research/clinical-trials</a:t>
            </a:r>
            <a:endParaRPr lang="en-US" dirty="0"/>
          </a:p>
        </p:txBody>
      </p:sp>
      <p:sp>
        <p:nvSpPr>
          <p:cNvPr id="6" name="Text Placeholder 5">
            <a:extLst>
              <a:ext uri="{FF2B5EF4-FFF2-40B4-BE49-F238E27FC236}">
                <a16:creationId xmlns:a16="http://schemas.microsoft.com/office/drawing/2014/main" id="{3C1F6CC1-1A34-0D4C-A413-0C1AFD7F7006}"/>
              </a:ext>
            </a:extLst>
          </p:cNvPr>
          <p:cNvSpPr>
            <a:spLocks noGrp="1"/>
          </p:cNvSpPr>
          <p:nvPr>
            <p:ph type="body" sz="quarter" idx="12"/>
          </p:nvPr>
        </p:nvSpPr>
        <p:spPr>
          <a:xfrm>
            <a:off x="4689680" y="3717293"/>
            <a:ext cx="6721588" cy="888574"/>
          </a:xfrm>
        </p:spPr>
        <p:txBody>
          <a:bodyPr/>
          <a:lstStyle/>
          <a:p>
            <a:r>
              <a:rPr lang="en-US" dirty="0">
                <a:hlinkClick r:id="rId4"/>
              </a:rPr>
              <a:t>https://www.mda.org/care/mda-engage</a:t>
            </a:r>
            <a:endParaRPr lang="en-US" dirty="0"/>
          </a:p>
          <a:p>
            <a:r>
              <a:rPr lang="en-US" dirty="0">
                <a:hlinkClick r:id="rId5"/>
              </a:rPr>
              <a:t>https://www.mda.org/care/mda-resource-center</a:t>
            </a:r>
            <a:endParaRPr lang="en-US" dirty="0"/>
          </a:p>
          <a:p>
            <a:r>
              <a:rPr lang="en-US" dirty="0">
                <a:hlinkClick r:id="rId6"/>
              </a:rPr>
              <a:t>https://www.mda.org/services/community-education</a:t>
            </a:r>
            <a:endParaRPr lang="en-US" dirty="0"/>
          </a:p>
          <a:p>
            <a:r>
              <a:rPr lang="en-US" dirty="0">
                <a:hlinkClick r:id="rId7"/>
              </a:rPr>
              <a:t>https://www.mda.org/disease/amyotrophic-lateral-sclerosis</a:t>
            </a:r>
            <a:endParaRPr lang="en-US" dirty="0"/>
          </a:p>
        </p:txBody>
      </p:sp>
    </p:spTree>
    <p:extLst>
      <p:ext uri="{BB962C8B-B14F-4D97-AF65-F5344CB8AC3E}">
        <p14:creationId xmlns:p14="http://schemas.microsoft.com/office/powerpoint/2010/main" val="154038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A4FA61-8E5E-473D-BEA6-4BB737829EC9}"/>
              </a:ext>
            </a:extLst>
          </p:cNvPr>
          <p:cNvSpPr txBox="1"/>
          <p:nvPr/>
        </p:nvSpPr>
        <p:spPr>
          <a:xfrm>
            <a:off x="4196861" y="4839780"/>
            <a:ext cx="3798277" cy="584775"/>
          </a:xfrm>
          <a:prstGeom prst="rect">
            <a:avLst/>
          </a:prstGeom>
          <a:noFill/>
        </p:spPr>
        <p:txBody>
          <a:bodyPr wrap="square" rtlCol="0">
            <a:spAutoFit/>
          </a:bodyPr>
          <a:lstStyle/>
          <a:p>
            <a:pPr algn="ctr"/>
            <a:r>
              <a:rPr lang="en-US" sz="1600" dirty="0">
                <a:solidFill>
                  <a:schemeClr val="bg1">
                    <a:lumMod val="50000"/>
                  </a:schemeClr>
                </a:solidFill>
              </a:rPr>
              <a:t>This slide deck is sponsored in part by an educational grant from: </a:t>
            </a:r>
          </a:p>
        </p:txBody>
      </p:sp>
      <p:pic>
        <p:nvPicPr>
          <p:cNvPr id="3" name="Picture 2">
            <a:extLst>
              <a:ext uri="{FF2B5EF4-FFF2-40B4-BE49-F238E27FC236}">
                <a16:creationId xmlns:a16="http://schemas.microsoft.com/office/drawing/2014/main" id="{F9B4C0A7-09F8-EB4A-8A90-D309A0529D69}"/>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533194" y="5424555"/>
            <a:ext cx="3125609" cy="317859"/>
          </a:xfrm>
          <a:prstGeom prst="rect">
            <a:avLst/>
          </a:prstGeom>
        </p:spPr>
      </p:pic>
    </p:spTree>
    <p:extLst>
      <p:ext uri="{BB962C8B-B14F-4D97-AF65-F5344CB8AC3E}">
        <p14:creationId xmlns:p14="http://schemas.microsoft.com/office/powerpoint/2010/main" val="3583330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FE9566-C851-D044-BDF4-E6C4B888CD00}"/>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0BBBF11B-1CFD-C84F-A37E-BBC050C8F92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7654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and genetic causes</a:t>
            </a: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4</a:t>
            </a:fld>
            <a:endParaRPr lang="en-US" dirty="0"/>
          </a:p>
        </p:txBody>
      </p:sp>
      <p:sp>
        <p:nvSpPr>
          <p:cNvPr id="12" name="Rectangle 11">
            <a:extLst>
              <a:ext uri="{FF2B5EF4-FFF2-40B4-BE49-F238E27FC236}">
                <a16:creationId xmlns:a16="http://schemas.microsoft.com/office/drawing/2014/main" id="{A9352948-DDF4-FC40-A990-DC1A725CBCD0}"/>
              </a:ext>
            </a:extLst>
          </p:cNvPr>
          <p:cNvSpPr/>
          <p:nvPr/>
        </p:nvSpPr>
        <p:spPr>
          <a:xfrm>
            <a:off x="1212241" y="3274380"/>
            <a:ext cx="10754050" cy="2797369"/>
          </a:xfrm>
          <a:prstGeom prst="rect">
            <a:avLst/>
          </a:prstGeom>
        </p:spPr>
        <p:txBody>
          <a:bodyPr wrap="square">
            <a:spAutoFit/>
          </a:bodyPr>
          <a:lstStyle/>
          <a:p>
            <a:pPr marL="285750" indent="-285750">
              <a:lnSpc>
                <a:spcPts val="1680"/>
              </a:lnSpc>
              <a:spcBef>
                <a:spcPts val="600"/>
              </a:spcBef>
              <a:buClr>
                <a:srgbClr val="5BD8C2"/>
              </a:buClr>
              <a:buFont typeface="Arial" panose="020B0604020202020204" pitchFamily="34" charset="0"/>
              <a:buChar char="•"/>
            </a:pPr>
            <a:r>
              <a:rPr lang="en-US" sz="1400" dirty="0">
                <a:solidFill>
                  <a:schemeClr val="tx1">
                    <a:lumMod val="75000"/>
                  </a:schemeClr>
                </a:solidFill>
                <a:latin typeface="Arial" panose="020B0604020202020204" pitchFamily="34" charset="0"/>
                <a:cs typeface="Arial" panose="020B0604020202020204" pitchFamily="34" charset="0"/>
              </a:rPr>
              <a:t>About 5% of all ALS cases are inherited (fALS) in a Mendelian inheritance pattern</a:t>
            </a:r>
            <a:r>
              <a:rPr lang="en-US" sz="1400" baseline="30000" dirty="0">
                <a:solidFill>
                  <a:schemeClr val="tx1">
                    <a:lumMod val="75000"/>
                  </a:schemeClr>
                </a:solidFill>
                <a:latin typeface="Arial" panose="020B0604020202020204" pitchFamily="34" charset="0"/>
                <a:cs typeface="Arial" panose="020B0604020202020204" pitchFamily="34" charset="0"/>
              </a:rPr>
              <a:t>5 </a:t>
            </a:r>
          </a:p>
          <a:p>
            <a:pPr marL="742950" lvl="1" indent="-285750">
              <a:lnSpc>
                <a:spcPts val="1680"/>
              </a:lnSpc>
              <a:spcBef>
                <a:spcPts val="600"/>
              </a:spcBef>
              <a:buClr>
                <a:srgbClr val="5BD8C2"/>
              </a:buClr>
              <a:buFont typeface="Arial" panose="020B0604020202020204" pitchFamily="34" charset="0"/>
              <a:buChar char="•"/>
            </a:pPr>
            <a:r>
              <a:rPr lang="en-US" sz="1400" dirty="0">
                <a:solidFill>
                  <a:schemeClr val="tx1">
                    <a:lumMod val="75000"/>
                  </a:schemeClr>
                </a:solidFill>
                <a:latin typeface="Arial" panose="020B0604020202020204" pitchFamily="34" charset="0"/>
                <a:cs typeface="Arial" panose="020B0604020202020204" pitchFamily="34" charset="0"/>
              </a:rPr>
              <a:t>Genetics explain about 61% liability in ALS even in patients with no family history</a:t>
            </a:r>
            <a:r>
              <a:rPr lang="en-US" sz="1400" baseline="30000" dirty="0">
                <a:solidFill>
                  <a:schemeClr val="tx1">
                    <a:lumMod val="75000"/>
                  </a:schemeClr>
                </a:solidFill>
                <a:latin typeface="Arial" panose="020B0604020202020204" pitchFamily="34" charset="0"/>
                <a:cs typeface="Arial" panose="020B0604020202020204" pitchFamily="34" charset="0"/>
              </a:rPr>
              <a:t>6</a:t>
            </a:r>
          </a:p>
          <a:p>
            <a:pPr marL="742950" lvl="1" indent="-285750">
              <a:lnSpc>
                <a:spcPts val="1680"/>
              </a:lnSpc>
              <a:spcBef>
                <a:spcPts val="600"/>
              </a:spcBef>
              <a:buClr>
                <a:srgbClr val="5BD8C2"/>
              </a:buClr>
              <a:buFont typeface="Arial" panose="020B0604020202020204" pitchFamily="34" charset="0"/>
              <a:buChar char="•"/>
            </a:pPr>
            <a:r>
              <a:rPr lang="en-US" sz="1400" dirty="0">
                <a:solidFill>
                  <a:schemeClr val="tx1">
                    <a:lumMod val="75000"/>
                  </a:schemeClr>
                </a:solidFill>
                <a:latin typeface="Arial" panose="020B0604020202020204" pitchFamily="34" charset="0"/>
                <a:cs typeface="Arial" panose="020B0604020202020204" pitchFamily="34" charset="0"/>
              </a:rPr>
              <a:t>Patients with sporadic ALS show mutations in genes associated with fALS</a:t>
            </a:r>
          </a:p>
          <a:p>
            <a:pPr marL="285750" indent="-285750">
              <a:lnSpc>
                <a:spcPts val="1680"/>
              </a:lnSpc>
              <a:spcBef>
                <a:spcPts val="600"/>
              </a:spcBef>
              <a:buClr>
                <a:srgbClr val="5BD8C2"/>
              </a:buClr>
              <a:buFont typeface="Arial" panose="020B0604020202020204" pitchFamily="34" charset="0"/>
              <a:buChar char="•"/>
            </a:pPr>
            <a:r>
              <a:rPr lang="en-US" sz="1400" dirty="0">
                <a:solidFill>
                  <a:schemeClr val="tx1">
                    <a:lumMod val="75000"/>
                  </a:schemeClr>
                </a:solidFill>
                <a:latin typeface="Arial" panose="020B0604020202020204" pitchFamily="34" charset="0"/>
                <a:cs typeface="Arial" panose="020B0604020202020204" pitchFamily="34" charset="0"/>
              </a:rPr>
              <a:t>Variations in more than 40 different genes and loci appear to be associated with ALS susceptibility</a:t>
            </a:r>
            <a:r>
              <a:rPr lang="en-US" sz="1400" baseline="30000" dirty="0">
                <a:solidFill>
                  <a:schemeClr val="tx1">
                    <a:lumMod val="75000"/>
                  </a:schemeClr>
                </a:solidFill>
                <a:latin typeface="Arial" panose="020B0604020202020204" pitchFamily="34" charset="0"/>
                <a:cs typeface="Arial" panose="020B0604020202020204" pitchFamily="34" charset="0"/>
              </a:rPr>
              <a:t>7</a:t>
            </a:r>
            <a:endParaRPr lang="en-US" sz="1400" dirty="0">
              <a:solidFill>
                <a:schemeClr val="tx1">
                  <a:lumMod val="75000"/>
                </a:schemeClr>
              </a:solidFill>
              <a:latin typeface="Arial" panose="020B0604020202020204" pitchFamily="34" charset="0"/>
              <a:cs typeface="Arial" panose="020B0604020202020204" pitchFamily="34" charset="0"/>
            </a:endParaRPr>
          </a:p>
          <a:p>
            <a:pPr marL="742950" lvl="1" indent="-285750">
              <a:lnSpc>
                <a:spcPts val="1680"/>
              </a:lnSpc>
              <a:spcBef>
                <a:spcPts val="600"/>
              </a:spcBef>
              <a:buClr>
                <a:srgbClr val="5BD8C2"/>
              </a:buClr>
              <a:buFont typeface="Arial" panose="020B0604020202020204" pitchFamily="34" charset="0"/>
              <a:buChar char="•"/>
            </a:pPr>
            <a:r>
              <a:rPr lang="en-US" sz="1400" dirty="0">
                <a:solidFill>
                  <a:schemeClr val="tx1">
                    <a:lumMod val="75000"/>
                  </a:schemeClr>
                </a:solidFill>
                <a:latin typeface="Arial" panose="020B0604020202020204" pitchFamily="34" charset="0"/>
                <a:cs typeface="Arial" panose="020B0604020202020204" pitchFamily="34" charset="0"/>
              </a:rPr>
              <a:t>Known fALS genes include: </a:t>
            </a:r>
            <a:r>
              <a:rPr lang="en-US" sz="1400" i="1" dirty="0">
                <a:solidFill>
                  <a:schemeClr val="tx1">
                    <a:lumMod val="75000"/>
                  </a:schemeClr>
                </a:solidFill>
                <a:latin typeface="Arial" panose="020B0604020202020204" pitchFamily="34" charset="0"/>
                <a:cs typeface="Arial" panose="020B0604020202020204" pitchFamily="34" charset="0"/>
              </a:rPr>
              <a:t> </a:t>
            </a:r>
            <a:r>
              <a:rPr lang="en-US" sz="1400" b="1" i="1" dirty="0">
                <a:solidFill>
                  <a:schemeClr val="tx1">
                    <a:lumMod val="75000"/>
                  </a:schemeClr>
                </a:solidFill>
                <a:latin typeface="Arial" panose="020B0604020202020204" pitchFamily="34" charset="0"/>
                <a:cs typeface="Arial" panose="020B0604020202020204" pitchFamily="34" charset="0"/>
              </a:rPr>
              <a:t>C9ORF72</a:t>
            </a:r>
            <a:r>
              <a:rPr lang="en-US" sz="1400" i="1" dirty="0">
                <a:solidFill>
                  <a:schemeClr val="tx1">
                    <a:lumMod val="75000"/>
                  </a:schemeClr>
                </a:solidFill>
                <a:latin typeface="Arial" panose="020B0604020202020204" pitchFamily="34" charset="0"/>
                <a:cs typeface="Arial" panose="020B0604020202020204" pitchFamily="34" charset="0"/>
              </a:rPr>
              <a:t> (&gt;20%), </a:t>
            </a:r>
            <a:r>
              <a:rPr lang="en-US" sz="1400" b="1" i="1" dirty="0">
                <a:solidFill>
                  <a:schemeClr val="tx1">
                    <a:lumMod val="75000"/>
                  </a:schemeClr>
                </a:solidFill>
                <a:latin typeface="Arial" panose="020B0604020202020204" pitchFamily="34" charset="0"/>
                <a:cs typeface="Arial" panose="020B0604020202020204" pitchFamily="34" charset="0"/>
              </a:rPr>
              <a:t>SOD1</a:t>
            </a:r>
            <a:r>
              <a:rPr lang="en-US" sz="1400" i="1" dirty="0">
                <a:solidFill>
                  <a:schemeClr val="tx1">
                    <a:lumMod val="75000"/>
                  </a:schemeClr>
                </a:solidFill>
                <a:latin typeface="Arial" panose="020B0604020202020204" pitchFamily="34" charset="0"/>
                <a:cs typeface="Arial" panose="020B0604020202020204" pitchFamily="34" charset="0"/>
              </a:rPr>
              <a:t> (13-20%)</a:t>
            </a:r>
            <a:r>
              <a:rPr lang="en-US" sz="1400" dirty="0">
                <a:solidFill>
                  <a:schemeClr val="tx1">
                    <a:lumMod val="75000"/>
                  </a:schemeClr>
                </a:solidFill>
                <a:latin typeface="Arial" panose="020B0604020202020204" pitchFamily="34" charset="0"/>
                <a:cs typeface="Arial" panose="020B0604020202020204" pitchFamily="34" charset="0"/>
              </a:rPr>
              <a:t>, </a:t>
            </a:r>
            <a:r>
              <a:rPr lang="en-US" sz="1400" i="1" dirty="0">
                <a:solidFill>
                  <a:schemeClr val="tx1">
                    <a:lumMod val="75000"/>
                  </a:schemeClr>
                </a:solidFill>
                <a:latin typeface="Arial" panose="020B0604020202020204" pitchFamily="34" charset="0"/>
                <a:cs typeface="Arial" panose="020B0604020202020204" pitchFamily="34" charset="0"/>
              </a:rPr>
              <a:t>TARDBP</a:t>
            </a:r>
            <a:r>
              <a:rPr lang="en-US" sz="1400" dirty="0">
                <a:solidFill>
                  <a:schemeClr val="tx1">
                    <a:lumMod val="75000"/>
                  </a:schemeClr>
                </a:solidFill>
                <a:latin typeface="Arial" panose="020B0604020202020204" pitchFamily="34" charset="0"/>
                <a:cs typeface="Arial" panose="020B0604020202020204" pitchFamily="34" charset="0"/>
              </a:rPr>
              <a:t>, </a:t>
            </a:r>
            <a:r>
              <a:rPr lang="en-US" sz="1400" i="1" dirty="0">
                <a:solidFill>
                  <a:schemeClr val="tx1">
                    <a:lumMod val="75000"/>
                  </a:schemeClr>
                </a:solidFill>
                <a:latin typeface="Arial" panose="020B0604020202020204" pitchFamily="34" charset="0"/>
                <a:cs typeface="Arial" panose="020B0604020202020204" pitchFamily="34" charset="0"/>
              </a:rPr>
              <a:t>FUS</a:t>
            </a:r>
            <a:r>
              <a:rPr lang="en-US" sz="1400" dirty="0">
                <a:solidFill>
                  <a:schemeClr val="tx1">
                    <a:lumMod val="75000"/>
                  </a:schemeClr>
                </a:solidFill>
                <a:latin typeface="Arial" panose="020B0604020202020204" pitchFamily="34" charset="0"/>
                <a:cs typeface="Arial" panose="020B0604020202020204" pitchFamily="34" charset="0"/>
              </a:rPr>
              <a:t>, </a:t>
            </a:r>
            <a:r>
              <a:rPr lang="en-US" sz="1400" i="1" dirty="0">
                <a:solidFill>
                  <a:schemeClr val="tx1">
                    <a:lumMod val="75000"/>
                  </a:schemeClr>
                </a:solidFill>
                <a:latin typeface="Arial" panose="020B0604020202020204" pitchFamily="34" charset="0"/>
                <a:cs typeface="Arial" panose="020B0604020202020204" pitchFamily="34" charset="0"/>
              </a:rPr>
              <a:t>ANG</a:t>
            </a:r>
            <a:r>
              <a:rPr lang="en-US" sz="1400" dirty="0">
                <a:solidFill>
                  <a:schemeClr val="tx1">
                    <a:lumMod val="75000"/>
                  </a:schemeClr>
                </a:solidFill>
                <a:latin typeface="Arial" panose="020B0604020202020204" pitchFamily="34" charset="0"/>
                <a:cs typeface="Arial" panose="020B0604020202020204" pitchFamily="34" charset="0"/>
              </a:rPr>
              <a:t>, </a:t>
            </a:r>
            <a:r>
              <a:rPr lang="en-US" sz="1400" i="1" dirty="0">
                <a:solidFill>
                  <a:schemeClr val="tx1">
                    <a:lumMod val="75000"/>
                  </a:schemeClr>
                </a:solidFill>
                <a:latin typeface="Arial" panose="020B0604020202020204" pitchFamily="34" charset="0"/>
                <a:cs typeface="Arial" panose="020B0604020202020204" pitchFamily="34" charset="0"/>
              </a:rPr>
              <a:t>OPTN</a:t>
            </a:r>
            <a:r>
              <a:rPr lang="en-US" sz="1400" dirty="0">
                <a:solidFill>
                  <a:schemeClr val="tx1">
                    <a:lumMod val="75000"/>
                  </a:schemeClr>
                </a:solidFill>
                <a:latin typeface="Arial" panose="020B0604020202020204" pitchFamily="34" charset="0"/>
                <a:cs typeface="Arial" panose="020B0604020202020204" pitchFamily="34" charset="0"/>
              </a:rPr>
              <a:t>, </a:t>
            </a:r>
            <a:r>
              <a:rPr lang="en-US" sz="1400" i="1" dirty="0">
                <a:solidFill>
                  <a:schemeClr val="tx1">
                    <a:lumMod val="75000"/>
                  </a:schemeClr>
                </a:solidFill>
                <a:latin typeface="Arial" panose="020B0604020202020204" pitchFamily="34" charset="0"/>
                <a:cs typeface="Arial" panose="020B0604020202020204" pitchFamily="34" charset="0"/>
              </a:rPr>
              <a:t>SETX</a:t>
            </a:r>
            <a:r>
              <a:rPr lang="en-US" sz="1400" dirty="0">
                <a:solidFill>
                  <a:schemeClr val="tx1">
                    <a:lumMod val="75000"/>
                  </a:schemeClr>
                </a:solidFill>
                <a:latin typeface="Arial" panose="020B0604020202020204" pitchFamily="34" charset="0"/>
                <a:cs typeface="Arial" panose="020B0604020202020204" pitchFamily="34" charset="0"/>
              </a:rPr>
              <a:t>, and </a:t>
            </a:r>
            <a:r>
              <a:rPr lang="en-US" sz="1400" i="1" dirty="0">
                <a:solidFill>
                  <a:schemeClr val="tx1">
                    <a:lumMod val="75000"/>
                  </a:schemeClr>
                </a:solidFill>
                <a:latin typeface="Arial" panose="020B0604020202020204" pitchFamily="34" charset="0"/>
                <a:cs typeface="Arial" panose="020B0604020202020204" pitchFamily="34" charset="0"/>
              </a:rPr>
              <a:t>SQSTM1</a:t>
            </a:r>
            <a:r>
              <a:rPr lang="en-US" sz="1400" dirty="0">
                <a:solidFill>
                  <a:schemeClr val="tx1">
                    <a:lumMod val="75000"/>
                  </a:schemeClr>
                </a:solidFill>
                <a:latin typeface="Arial" panose="020B0604020202020204" pitchFamily="34" charset="0"/>
                <a:cs typeface="Arial" panose="020B0604020202020204" pitchFamily="34" charset="0"/>
              </a:rPr>
              <a:t> </a:t>
            </a:r>
          </a:p>
          <a:p>
            <a:pPr marL="742950" lvl="1" indent="-285750">
              <a:lnSpc>
                <a:spcPts val="1680"/>
              </a:lnSpc>
              <a:spcBef>
                <a:spcPts val="600"/>
              </a:spcBef>
              <a:buClr>
                <a:srgbClr val="5BD8C2"/>
              </a:buClr>
              <a:buFont typeface="Arial" panose="020B0604020202020204" pitchFamily="34" charset="0"/>
              <a:buChar char="•"/>
            </a:pPr>
            <a:r>
              <a:rPr lang="en-US" sz="1400" dirty="0">
                <a:solidFill>
                  <a:schemeClr val="tx1">
                    <a:lumMod val="75000"/>
                  </a:schemeClr>
                </a:solidFill>
                <a:latin typeface="Arial" panose="020B0604020202020204" pitchFamily="34" charset="0"/>
                <a:cs typeface="Arial" panose="020B0604020202020204" pitchFamily="34" charset="0"/>
              </a:rPr>
              <a:t>The most common ALS mutation in European patients is the </a:t>
            </a:r>
            <a:r>
              <a:rPr lang="en-US" sz="1400" i="1" dirty="0">
                <a:solidFill>
                  <a:schemeClr val="tx1">
                    <a:lumMod val="75000"/>
                  </a:schemeClr>
                </a:solidFill>
                <a:latin typeface="Arial" panose="020B0604020202020204" pitchFamily="34" charset="0"/>
                <a:cs typeface="Arial" panose="020B0604020202020204" pitchFamily="34" charset="0"/>
              </a:rPr>
              <a:t>C9orf72 </a:t>
            </a:r>
            <a:r>
              <a:rPr lang="en-US" sz="1400" dirty="0">
                <a:solidFill>
                  <a:schemeClr val="tx1">
                    <a:lumMod val="75000"/>
                  </a:schemeClr>
                </a:solidFill>
                <a:latin typeface="Arial" panose="020B0604020202020204" pitchFamily="34" charset="0"/>
                <a:cs typeface="Arial" panose="020B0604020202020204" pitchFamily="34" charset="0"/>
              </a:rPr>
              <a:t>repeat expansion; mutations in </a:t>
            </a:r>
            <a:r>
              <a:rPr lang="en-US" sz="1400" i="1" dirty="0">
                <a:solidFill>
                  <a:schemeClr val="tx1">
                    <a:lumMod val="75000"/>
                  </a:schemeClr>
                </a:solidFill>
                <a:latin typeface="Arial" panose="020B0604020202020204" pitchFamily="34" charset="0"/>
                <a:cs typeface="Arial" panose="020B0604020202020204" pitchFamily="34" charset="0"/>
              </a:rPr>
              <a:t>SOD1</a:t>
            </a:r>
            <a:r>
              <a:rPr lang="en-US" sz="1400" dirty="0">
                <a:solidFill>
                  <a:schemeClr val="tx1">
                    <a:lumMod val="75000"/>
                  </a:schemeClr>
                </a:solidFill>
                <a:latin typeface="Arial" panose="020B0604020202020204" pitchFamily="34" charset="0"/>
                <a:cs typeface="Arial" panose="020B0604020202020204" pitchFamily="34" charset="0"/>
              </a:rPr>
              <a:t> are the most common mutations in Asia</a:t>
            </a:r>
            <a:r>
              <a:rPr lang="en-US" sz="1400" baseline="30000" dirty="0">
                <a:solidFill>
                  <a:schemeClr val="tx1">
                    <a:lumMod val="75000"/>
                  </a:schemeClr>
                </a:solidFill>
                <a:latin typeface="Arial" panose="020B0604020202020204" pitchFamily="34" charset="0"/>
                <a:cs typeface="Arial" panose="020B0604020202020204" pitchFamily="34" charset="0"/>
              </a:rPr>
              <a:t>5</a:t>
            </a:r>
          </a:p>
          <a:p>
            <a:pPr marL="742950" lvl="1" indent="-285750">
              <a:lnSpc>
                <a:spcPts val="1680"/>
              </a:lnSpc>
              <a:spcBef>
                <a:spcPts val="600"/>
              </a:spcBef>
              <a:buClr>
                <a:srgbClr val="5BD8C2"/>
              </a:buClr>
              <a:buFont typeface="Arial" panose="020B0604020202020204" pitchFamily="34" charset="0"/>
              <a:buChar char="•"/>
            </a:pPr>
            <a:r>
              <a:rPr lang="en-US" sz="1400" dirty="0">
                <a:solidFill>
                  <a:schemeClr val="tx1">
                    <a:lumMod val="75000"/>
                  </a:schemeClr>
                </a:solidFill>
                <a:latin typeface="Arial" panose="020B0604020202020204" pitchFamily="34" charset="0"/>
                <a:cs typeface="Arial" panose="020B0604020202020204" pitchFamily="34" charset="0"/>
              </a:rPr>
              <a:t>Susceptibility genes not associated with fALS include: </a:t>
            </a:r>
            <a:r>
              <a:rPr lang="en-US" sz="1400" i="1" dirty="0">
                <a:solidFill>
                  <a:schemeClr val="tx1">
                    <a:lumMod val="75000"/>
                  </a:schemeClr>
                </a:solidFill>
                <a:latin typeface="Arial" panose="020B0604020202020204" pitchFamily="34" charset="0"/>
                <a:cs typeface="Arial" panose="020B0604020202020204" pitchFamily="34" charset="0"/>
              </a:rPr>
              <a:t>TBK1</a:t>
            </a:r>
            <a:r>
              <a:rPr lang="en-US" sz="1400" dirty="0">
                <a:solidFill>
                  <a:schemeClr val="tx1">
                    <a:lumMod val="75000"/>
                  </a:schemeClr>
                </a:solidFill>
                <a:latin typeface="Arial" panose="020B0604020202020204" pitchFamily="34" charset="0"/>
                <a:cs typeface="Arial" panose="020B0604020202020204" pitchFamily="34" charset="0"/>
              </a:rPr>
              <a:t>, </a:t>
            </a:r>
            <a:r>
              <a:rPr lang="en-US" sz="1400" i="1" dirty="0">
                <a:solidFill>
                  <a:schemeClr val="tx1">
                    <a:lumMod val="75000"/>
                  </a:schemeClr>
                </a:solidFill>
                <a:latin typeface="Arial" panose="020B0604020202020204" pitchFamily="34" charset="0"/>
                <a:cs typeface="Arial" panose="020B0604020202020204" pitchFamily="34" charset="0"/>
              </a:rPr>
              <a:t>ATXN2</a:t>
            </a:r>
            <a:r>
              <a:rPr lang="en-US" sz="1400" dirty="0">
                <a:solidFill>
                  <a:schemeClr val="tx1">
                    <a:lumMod val="75000"/>
                  </a:schemeClr>
                </a:solidFill>
                <a:latin typeface="Arial" panose="020B0604020202020204" pitchFamily="34" charset="0"/>
                <a:cs typeface="Arial" panose="020B0604020202020204" pitchFamily="34" charset="0"/>
              </a:rPr>
              <a:t>, </a:t>
            </a:r>
            <a:r>
              <a:rPr lang="en-US" sz="1400" i="1" dirty="0">
                <a:solidFill>
                  <a:schemeClr val="tx1">
                    <a:lumMod val="75000"/>
                  </a:schemeClr>
                </a:solidFill>
                <a:latin typeface="Arial" panose="020B0604020202020204" pitchFamily="34" charset="0"/>
                <a:cs typeface="Arial" panose="020B0604020202020204" pitchFamily="34" charset="0"/>
              </a:rPr>
              <a:t>C21ORF2</a:t>
            </a:r>
            <a:r>
              <a:rPr lang="en-US" sz="1400" dirty="0">
                <a:solidFill>
                  <a:schemeClr val="tx1">
                    <a:lumMod val="75000"/>
                  </a:schemeClr>
                </a:solidFill>
                <a:latin typeface="Arial" panose="020B0604020202020204" pitchFamily="34" charset="0"/>
                <a:cs typeface="Arial" panose="020B0604020202020204" pitchFamily="34" charset="0"/>
              </a:rPr>
              <a:t>, </a:t>
            </a:r>
            <a:r>
              <a:rPr lang="en-US" sz="1400" i="1" dirty="0">
                <a:solidFill>
                  <a:schemeClr val="tx1">
                    <a:lumMod val="75000"/>
                  </a:schemeClr>
                </a:solidFill>
                <a:latin typeface="Arial" panose="020B0604020202020204" pitchFamily="34" charset="0"/>
                <a:cs typeface="Arial" panose="020B0604020202020204" pitchFamily="34" charset="0"/>
              </a:rPr>
              <a:t>ITPR2</a:t>
            </a:r>
            <a:r>
              <a:rPr lang="en-US" sz="1400" dirty="0">
                <a:solidFill>
                  <a:schemeClr val="tx1">
                    <a:lumMod val="75000"/>
                  </a:schemeClr>
                </a:solidFill>
                <a:latin typeface="Arial" panose="020B0604020202020204" pitchFamily="34" charset="0"/>
                <a:cs typeface="Arial" panose="020B0604020202020204" pitchFamily="34" charset="0"/>
              </a:rPr>
              <a:t>, and </a:t>
            </a:r>
            <a:r>
              <a:rPr lang="en-US" sz="1400" i="1" dirty="0">
                <a:solidFill>
                  <a:schemeClr val="tx1">
                    <a:lumMod val="75000"/>
                  </a:schemeClr>
                </a:solidFill>
                <a:latin typeface="Arial" panose="020B0604020202020204" pitchFamily="34" charset="0"/>
                <a:cs typeface="Arial" panose="020B0604020202020204" pitchFamily="34" charset="0"/>
              </a:rPr>
              <a:t>NEK1</a:t>
            </a:r>
            <a:r>
              <a:rPr lang="en-US" sz="1400" i="1" baseline="30000" dirty="0">
                <a:solidFill>
                  <a:schemeClr val="tx1">
                    <a:lumMod val="75000"/>
                  </a:schemeClr>
                </a:solidFill>
                <a:latin typeface="Arial" panose="020B0604020202020204" pitchFamily="34" charset="0"/>
                <a:cs typeface="Arial" panose="020B0604020202020204" pitchFamily="34" charset="0"/>
              </a:rPr>
              <a:t>8</a:t>
            </a:r>
            <a:r>
              <a:rPr lang="en-US" sz="1400" dirty="0">
                <a:solidFill>
                  <a:schemeClr val="tx1">
                    <a:lumMod val="75000"/>
                  </a:schemeClr>
                </a:solidFill>
                <a:latin typeface="Arial" panose="020B0604020202020204" pitchFamily="34" charset="0"/>
                <a:cs typeface="Arial" panose="020B0604020202020204" pitchFamily="34" charset="0"/>
              </a:rPr>
              <a:t> genes, and duplications in the </a:t>
            </a:r>
            <a:r>
              <a:rPr lang="en-US" sz="1400" i="1" dirty="0">
                <a:solidFill>
                  <a:schemeClr val="tx1">
                    <a:lumMod val="75000"/>
                  </a:schemeClr>
                </a:solidFill>
                <a:latin typeface="Arial" panose="020B0604020202020204" pitchFamily="34" charset="0"/>
                <a:cs typeface="Arial" panose="020B0604020202020204" pitchFamily="34" charset="0"/>
              </a:rPr>
              <a:t>SMN1</a:t>
            </a:r>
            <a:r>
              <a:rPr lang="en-US" sz="1400" dirty="0">
                <a:solidFill>
                  <a:schemeClr val="tx1">
                    <a:lumMod val="75000"/>
                  </a:schemeClr>
                </a:solidFill>
                <a:latin typeface="Arial" panose="020B0604020202020204" pitchFamily="34" charset="0"/>
                <a:cs typeface="Arial" panose="020B0604020202020204" pitchFamily="34" charset="0"/>
              </a:rPr>
              <a:t> gene</a:t>
            </a:r>
          </a:p>
          <a:p>
            <a:pPr marL="742950" lvl="1" indent="-285750">
              <a:lnSpc>
                <a:spcPts val="1680"/>
              </a:lnSpc>
              <a:spcBef>
                <a:spcPts val="600"/>
              </a:spcBef>
              <a:buClr>
                <a:srgbClr val="5BD8C2"/>
              </a:buClr>
              <a:buFont typeface="Wingdings" pitchFamily="2" charset="2"/>
              <a:buChar char="§"/>
            </a:pPr>
            <a:endParaRPr lang="en-US" sz="1400" dirty="0">
              <a:solidFill>
                <a:schemeClr val="tx1">
                  <a:lumMod val="75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941A8C6-562D-2D4F-AECE-C16BE1B7141A}"/>
              </a:ext>
            </a:extLst>
          </p:cNvPr>
          <p:cNvSpPr/>
          <p:nvPr/>
        </p:nvSpPr>
        <p:spPr>
          <a:xfrm>
            <a:off x="6096000" y="1869012"/>
            <a:ext cx="2987418" cy="738664"/>
          </a:xfrm>
          <a:prstGeom prst="rect">
            <a:avLst/>
          </a:prstGeom>
        </p:spPr>
        <p:txBody>
          <a:bodyPr wrap="square">
            <a:spAutoFit/>
          </a:bodyPr>
          <a:lstStyle/>
          <a:p>
            <a:r>
              <a:rPr lang="en-US" sz="1400" dirty="0">
                <a:solidFill>
                  <a:schemeClr val="tx1">
                    <a:lumMod val="75000"/>
                  </a:schemeClr>
                </a:solidFill>
                <a:latin typeface="Arial" panose="020B0604020202020204" pitchFamily="34" charset="0"/>
                <a:cs typeface="Arial" panose="020B0604020202020204" pitchFamily="34" charset="0"/>
              </a:rPr>
              <a:t>Accumulating evidence implicates cigarette smoking as a risk factor for ALS</a:t>
            </a:r>
            <a:r>
              <a:rPr lang="en-US" sz="1400" baseline="30000" dirty="0">
                <a:solidFill>
                  <a:schemeClr val="tx1">
                    <a:lumMod val="75000"/>
                  </a:schemeClr>
                </a:solidFill>
                <a:latin typeface="Arial" panose="020B0604020202020204" pitchFamily="34" charset="0"/>
                <a:cs typeface="Arial" panose="020B0604020202020204" pitchFamily="34" charset="0"/>
              </a:rPr>
              <a:t>2-4</a:t>
            </a:r>
          </a:p>
        </p:txBody>
      </p:sp>
      <p:sp>
        <p:nvSpPr>
          <p:cNvPr id="15" name="Rectangle 14">
            <a:extLst>
              <a:ext uri="{FF2B5EF4-FFF2-40B4-BE49-F238E27FC236}">
                <a16:creationId xmlns:a16="http://schemas.microsoft.com/office/drawing/2014/main" id="{FFCF2110-5480-674D-ABEF-DE5E9DCA9291}"/>
              </a:ext>
            </a:extLst>
          </p:cNvPr>
          <p:cNvSpPr/>
          <p:nvPr/>
        </p:nvSpPr>
        <p:spPr>
          <a:xfrm>
            <a:off x="530841" y="2874270"/>
            <a:ext cx="2911182" cy="400110"/>
          </a:xfrm>
          <a:prstGeom prst="rect">
            <a:avLst/>
          </a:prstGeom>
        </p:spPr>
        <p:txBody>
          <a:bodyPr wrap="none">
            <a:spAutoFit/>
          </a:bodyPr>
          <a:lstStyle/>
          <a:p>
            <a:r>
              <a:rPr lang="en-US" sz="2000" dirty="0">
                <a:solidFill>
                  <a:schemeClr val="accent1"/>
                </a:solidFill>
                <a:latin typeface="Arial Rounded MT Bold" panose="020F0704030504030204" pitchFamily="34" charset="77"/>
                <a:cs typeface="Arial" panose="020B0604020202020204" pitchFamily="34" charset="0"/>
              </a:rPr>
              <a:t>Genetic Susceptibility</a:t>
            </a:r>
            <a:endParaRPr lang="en-US" dirty="0">
              <a:solidFill>
                <a:schemeClr val="accent1"/>
              </a:solidFill>
              <a:latin typeface="Arial Rounded MT Bold" panose="020F0704030504030204" pitchFamily="34" charset="77"/>
              <a:cs typeface="Arial" panose="020B0604020202020204" pitchFamily="34" charset="0"/>
            </a:endParaRPr>
          </a:p>
        </p:txBody>
      </p:sp>
      <p:sp>
        <p:nvSpPr>
          <p:cNvPr id="16" name="Rectangle 15">
            <a:extLst>
              <a:ext uri="{FF2B5EF4-FFF2-40B4-BE49-F238E27FC236}">
                <a16:creationId xmlns:a16="http://schemas.microsoft.com/office/drawing/2014/main" id="{D357209C-12B5-9C4C-A7DA-3F339C619762}"/>
              </a:ext>
            </a:extLst>
          </p:cNvPr>
          <p:cNvSpPr/>
          <p:nvPr/>
        </p:nvSpPr>
        <p:spPr>
          <a:xfrm>
            <a:off x="530841" y="1278711"/>
            <a:ext cx="2319866" cy="400110"/>
          </a:xfrm>
          <a:prstGeom prst="rect">
            <a:avLst/>
          </a:prstGeom>
        </p:spPr>
        <p:txBody>
          <a:bodyPr wrap="none">
            <a:spAutoFit/>
          </a:bodyPr>
          <a:lstStyle/>
          <a:p>
            <a:r>
              <a:rPr lang="en-US" sz="2000" dirty="0">
                <a:solidFill>
                  <a:schemeClr val="accent1"/>
                </a:solidFill>
                <a:latin typeface="Arial Rounded MT Bold" panose="020F0704030504030204" pitchFamily="34" charset="77"/>
                <a:cs typeface="Arial" panose="020B0604020202020204" pitchFamily="34" charset="0"/>
              </a:rPr>
              <a:t>Age and smoking</a:t>
            </a:r>
            <a:endParaRPr lang="en-US" dirty="0">
              <a:solidFill>
                <a:schemeClr val="accent1"/>
              </a:solidFill>
              <a:latin typeface="Arial Rounded MT Bold" panose="020F0704030504030204" pitchFamily="34" charset="77"/>
              <a:cs typeface="Arial" panose="020B0604020202020204" pitchFamily="34" charset="0"/>
            </a:endParaRPr>
          </a:p>
        </p:txBody>
      </p:sp>
      <p:pic>
        <p:nvPicPr>
          <p:cNvPr id="7" name="Picture 6">
            <a:extLst>
              <a:ext uri="{FF2B5EF4-FFF2-40B4-BE49-F238E27FC236}">
                <a16:creationId xmlns:a16="http://schemas.microsoft.com/office/drawing/2014/main" id="{DF225B5B-4C10-EE4A-8771-3BDA3892E685}"/>
              </a:ext>
            </a:extLst>
          </p:cNvPr>
          <p:cNvPicPr>
            <a:picLocks noChangeAspect="1"/>
          </p:cNvPicPr>
          <p:nvPr/>
        </p:nvPicPr>
        <p:blipFill>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499268" y="1869643"/>
            <a:ext cx="764513" cy="755281"/>
          </a:xfrm>
          <a:prstGeom prst="ellipse">
            <a:avLst/>
          </a:prstGeom>
          <a:gradFill>
            <a:gsLst>
              <a:gs pos="1000">
                <a:srgbClr val="5BD8C2"/>
              </a:gs>
              <a:gs pos="98000">
                <a:schemeClr val="accent1">
                  <a:alpha val="78000"/>
                </a:schemeClr>
              </a:gs>
            </a:gsLst>
            <a:lin ang="2400000" scaled="0"/>
          </a:gradFill>
        </p:spPr>
      </p:pic>
      <p:pic>
        <p:nvPicPr>
          <p:cNvPr id="23" name="Picture 22">
            <a:extLst>
              <a:ext uri="{FF2B5EF4-FFF2-40B4-BE49-F238E27FC236}">
                <a16:creationId xmlns:a16="http://schemas.microsoft.com/office/drawing/2014/main" id="{4F11D1FA-67E5-9547-9A17-49C9AD4ECD97}"/>
              </a:ext>
            </a:extLst>
          </p:cNvPr>
          <p:cNvPicPr>
            <a:picLocks noChangeAspect="1"/>
          </p:cNvPicPr>
          <p:nvPr/>
        </p:nvPicPr>
        <p:blipFill>
          <a:blip r:embed="rId5">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Lst>
          </a:blip>
          <a:stretch>
            <a:fillRect/>
          </a:stretch>
        </p:blipFill>
        <p:spPr>
          <a:xfrm>
            <a:off x="5201183" y="1866580"/>
            <a:ext cx="752617" cy="743529"/>
          </a:xfrm>
          <a:prstGeom prst="ellipse">
            <a:avLst/>
          </a:prstGeom>
          <a:gradFill>
            <a:gsLst>
              <a:gs pos="1000">
                <a:srgbClr val="5BD8C2"/>
              </a:gs>
              <a:gs pos="98000">
                <a:schemeClr val="accent1">
                  <a:alpha val="78000"/>
                </a:schemeClr>
              </a:gs>
            </a:gsLst>
            <a:lin ang="2400000" scaled="0"/>
          </a:gradFill>
        </p:spPr>
      </p:pic>
      <p:grpSp>
        <p:nvGrpSpPr>
          <p:cNvPr id="32" name="Group 31">
            <a:extLst>
              <a:ext uri="{FF2B5EF4-FFF2-40B4-BE49-F238E27FC236}">
                <a16:creationId xmlns:a16="http://schemas.microsoft.com/office/drawing/2014/main" id="{F400EA87-8EDB-514C-8DFF-2F77C7C4FB0C}"/>
              </a:ext>
            </a:extLst>
          </p:cNvPr>
          <p:cNvGrpSpPr/>
          <p:nvPr/>
        </p:nvGrpSpPr>
        <p:grpSpPr>
          <a:xfrm>
            <a:off x="447729" y="3355461"/>
            <a:ext cx="764513" cy="767836"/>
            <a:chOff x="5852187" y="2559565"/>
            <a:chExt cx="764513" cy="767836"/>
          </a:xfrm>
        </p:grpSpPr>
        <p:sp>
          <p:nvSpPr>
            <p:cNvPr id="25" name="Oval 24">
              <a:extLst>
                <a:ext uri="{FF2B5EF4-FFF2-40B4-BE49-F238E27FC236}">
                  <a16:creationId xmlns:a16="http://schemas.microsoft.com/office/drawing/2014/main" id="{185035F3-1110-1B4F-A880-8BB5B0920557}"/>
                </a:ext>
              </a:extLst>
            </p:cNvPr>
            <p:cNvSpPr/>
            <p:nvPr/>
          </p:nvSpPr>
          <p:spPr>
            <a:xfrm>
              <a:off x="5852187" y="2559565"/>
              <a:ext cx="764513" cy="767836"/>
            </a:xfrm>
            <a:prstGeom prst="ellipse">
              <a:avLst/>
            </a:prstGeom>
            <a:gradFill>
              <a:gsLst>
                <a:gs pos="1000">
                  <a:srgbClr val="5BD8C2"/>
                </a:gs>
                <a:gs pos="98000">
                  <a:schemeClr val="accent1">
                    <a:alpha val="78000"/>
                  </a:schemeClr>
                </a:gs>
              </a:gsLst>
              <a:lin ang="2400000" scaled="0"/>
            </a:gradFill>
            <a:ln>
              <a:solidFill>
                <a:srgbClr val="5BD8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3E92F26D-032D-E847-8514-630CF1C6807E}"/>
                </a:ext>
              </a:extLst>
            </p:cNvPr>
            <p:cNvPicPr>
              <a:picLocks noChangeAspect="1"/>
            </p:cNvPicPr>
            <p:nvPr/>
          </p:nvPicPr>
          <p:blipFill>
            <a:blip r:embed="rId7">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8">
                      <a14:imgEffect>
                        <a14:colorTemperature colorTemp="1500"/>
                      </a14:imgEffect>
                      <a14:imgEffect>
                        <a14:saturation sat="0"/>
                      </a14:imgEffect>
                    </a14:imgLayer>
                  </a14:imgProps>
                </a:ext>
              </a:extLst>
            </a:blip>
            <a:stretch>
              <a:fillRect/>
            </a:stretch>
          </p:blipFill>
          <p:spPr>
            <a:xfrm>
              <a:off x="5939293" y="2678608"/>
              <a:ext cx="590300" cy="583172"/>
            </a:xfrm>
            <a:prstGeom prst="rect">
              <a:avLst/>
            </a:prstGeom>
          </p:spPr>
        </p:pic>
      </p:grpSp>
      <p:sp>
        <p:nvSpPr>
          <p:cNvPr id="36" name="Rectangle 35">
            <a:extLst>
              <a:ext uri="{FF2B5EF4-FFF2-40B4-BE49-F238E27FC236}">
                <a16:creationId xmlns:a16="http://schemas.microsoft.com/office/drawing/2014/main" id="{070E6ECC-0522-C340-AFA3-3669BBB2E1AF}"/>
              </a:ext>
            </a:extLst>
          </p:cNvPr>
          <p:cNvSpPr/>
          <p:nvPr/>
        </p:nvSpPr>
        <p:spPr>
          <a:xfrm>
            <a:off x="1425658" y="1886051"/>
            <a:ext cx="3209842" cy="523220"/>
          </a:xfrm>
          <a:prstGeom prst="rect">
            <a:avLst/>
          </a:prstGeom>
        </p:spPr>
        <p:txBody>
          <a:bodyPr wrap="square">
            <a:spAutoFit/>
          </a:bodyPr>
          <a:lstStyle/>
          <a:p>
            <a:r>
              <a:rPr lang="en-US" sz="1400" dirty="0">
                <a:solidFill>
                  <a:schemeClr val="tx1">
                    <a:lumMod val="75000"/>
                  </a:schemeClr>
                </a:solidFill>
                <a:latin typeface="Arial" panose="020B0604020202020204" pitchFamily="34" charset="0"/>
                <a:cs typeface="Arial" panose="020B0604020202020204" pitchFamily="34" charset="0"/>
              </a:rPr>
              <a:t>Age</a:t>
            </a:r>
            <a:r>
              <a:rPr lang="en-US" sz="1400" baseline="30000" dirty="0">
                <a:solidFill>
                  <a:schemeClr val="tx1">
                    <a:lumMod val="75000"/>
                  </a:schemeClr>
                </a:solidFill>
                <a:latin typeface="Arial" panose="020B0604020202020204" pitchFamily="34" charset="0"/>
                <a:cs typeface="Arial" panose="020B0604020202020204" pitchFamily="34" charset="0"/>
              </a:rPr>
              <a:t>1</a:t>
            </a:r>
            <a:r>
              <a:rPr lang="en-US" sz="1400" dirty="0">
                <a:solidFill>
                  <a:schemeClr val="tx1">
                    <a:lumMod val="75000"/>
                  </a:schemeClr>
                </a:solidFill>
                <a:latin typeface="Arial" panose="020B0604020202020204" pitchFamily="34" charset="0"/>
                <a:cs typeface="Arial" panose="020B0604020202020204" pitchFamily="34" charset="0"/>
              </a:rPr>
              <a:t> and family history are the only established risk factors for ALS</a:t>
            </a:r>
          </a:p>
        </p:txBody>
      </p:sp>
      <p:sp>
        <p:nvSpPr>
          <p:cNvPr id="17" name="Rectangle 16">
            <a:extLst>
              <a:ext uri="{FF2B5EF4-FFF2-40B4-BE49-F238E27FC236}">
                <a16:creationId xmlns:a16="http://schemas.microsoft.com/office/drawing/2014/main" id="{F8A31758-A420-6241-B044-0234DDA7C2EF}"/>
              </a:ext>
            </a:extLst>
          </p:cNvPr>
          <p:cNvSpPr/>
          <p:nvPr/>
        </p:nvSpPr>
        <p:spPr>
          <a:xfrm>
            <a:off x="-260739" y="5974652"/>
            <a:ext cx="9344157" cy="369332"/>
          </a:xfrm>
          <a:prstGeom prst="rect">
            <a:avLst/>
          </a:prstGeom>
        </p:spPr>
        <p:txBody>
          <a:bodyPr wrap="square" numCol="1" spcCol="0">
            <a:spAutoFit/>
          </a:bodyPr>
          <a:lstStyle/>
          <a:p>
            <a:pPr>
              <a:buClrTx/>
            </a:pPr>
            <a:r>
              <a:rPr lang="nl-NL" sz="900" b="1" dirty="0"/>
              <a:t>1. </a:t>
            </a:r>
            <a:r>
              <a:rPr lang="nl-NL" sz="900" dirty="0"/>
              <a:t>Eisen, Schulzer et al. 1993. </a:t>
            </a:r>
            <a:r>
              <a:rPr lang="nl-NL" sz="900" b="1" dirty="0"/>
              <a:t>2. </a:t>
            </a:r>
            <a:r>
              <a:rPr lang="en-US" sz="900" dirty="0" err="1"/>
              <a:t>Armon</a:t>
            </a:r>
            <a:r>
              <a:rPr lang="en-US" sz="900" dirty="0"/>
              <a:t> 2009. </a:t>
            </a:r>
            <a:r>
              <a:rPr lang="en-US" sz="900" b="1" dirty="0"/>
              <a:t>3. </a:t>
            </a:r>
            <a:r>
              <a:rPr lang="es-ES" sz="900" dirty="0"/>
              <a:t>Gallo, Bueno-De-</a:t>
            </a:r>
            <a:r>
              <a:rPr lang="es-ES" sz="900" dirty="0" err="1"/>
              <a:t>Mesquita</a:t>
            </a:r>
            <a:r>
              <a:rPr lang="es-ES" sz="900" dirty="0"/>
              <a:t> et al. 2009. </a:t>
            </a:r>
            <a:r>
              <a:rPr lang="es-ES" sz="900" b="1" dirty="0"/>
              <a:t>4. </a:t>
            </a:r>
            <a:r>
              <a:rPr lang="nb-NO" sz="900" dirty="0" err="1"/>
              <a:t>Sutedja</a:t>
            </a:r>
            <a:r>
              <a:rPr lang="nb-NO" sz="900" dirty="0"/>
              <a:t>, Veldink et al. 2007. </a:t>
            </a:r>
            <a:r>
              <a:rPr lang="nb-NO" sz="900" b="1" dirty="0"/>
              <a:t>5. </a:t>
            </a:r>
            <a:r>
              <a:rPr lang="da-DK" sz="900" dirty="0"/>
              <a:t>Byrne, Walsh et al. 2011. </a:t>
            </a:r>
            <a:r>
              <a:rPr lang="da-DK" sz="900" b="1" dirty="0"/>
              <a:t>6. </a:t>
            </a:r>
            <a:r>
              <a:rPr lang="da-DK" sz="900" dirty="0"/>
              <a:t>Al-</a:t>
            </a:r>
            <a:r>
              <a:rPr lang="da-DK" sz="900" dirty="0" err="1"/>
              <a:t>Chalabi</a:t>
            </a:r>
            <a:r>
              <a:rPr lang="da-DK" sz="900" dirty="0"/>
              <a:t>, Feng et al. 2010</a:t>
            </a:r>
            <a:r>
              <a:rPr lang="da-DK" sz="900" b="1" dirty="0"/>
              <a:t>. 7. </a:t>
            </a:r>
            <a:r>
              <a:rPr lang="it-IT" sz="900" dirty="0" err="1"/>
              <a:t>Renton</a:t>
            </a:r>
            <a:r>
              <a:rPr lang="it-IT" sz="900" dirty="0"/>
              <a:t>, Chio et al. 2014</a:t>
            </a:r>
            <a:r>
              <a:rPr lang="da-DK" sz="900" dirty="0"/>
              <a:t>. </a:t>
            </a:r>
            <a:r>
              <a:rPr lang="da-DK" sz="900" b="1" dirty="0"/>
              <a:t>8. </a:t>
            </a:r>
            <a:r>
              <a:rPr lang="nl-NL" sz="900" dirty="0" err="1"/>
              <a:t>Kenna</a:t>
            </a:r>
            <a:r>
              <a:rPr lang="nl-NL" sz="900" dirty="0"/>
              <a:t>, van Doormaal et al. 2016.</a:t>
            </a:r>
            <a:endParaRPr lang="en-US" sz="900" dirty="0"/>
          </a:p>
        </p:txBody>
      </p:sp>
    </p:spTree>
    <p:extLst>
      <p:ext uri="{BB962C8B-B14F-4D97-AF65-F5344CB8AC3E}">
        <p14:creationId xmlns:p14="http://schemas.microsoft.com/office/powerpoint/2010/main" val="89503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B0A5E40-B3A8-C54E-843A-901BAAF24B22}"/>
              </a:ext>
            </a:extLst>
          </p:cNvPr>
          <p:cNvSpPr/>
          <p:nvPr/>
        </p:nvSpPr>
        <p:spPr>
          <a:xfrm flipV="1">
            <a:off x="6491153" y="2315041"/>
            <a:ext cx="5403850" cy="16906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a:xfrm>
            <a:off x="546099" y="2087982"/>
            <a:ext cx="5252603" cy="3733800"/>
          </a:xfrm>
        </p:spPr>
        <p:txBody>
          <a:bodyPr>
            <a:normAutofit/>
          </a:bodyPr>
          <a:lstStyle/>
          <a:p>
            <a:r>
              <a:rPr lang="en-US" sz="1600" dirty="0">
                <a:solidFill>
                  <a:schemeClr val="tx1">
                    <a:lumMod val="75000"/>
                  </a:schemeClr>
                </a:solidFill>
              </a:rPr>
              <a:t>Most ALS patients die within 3 to 5 years of diagnosis</a:t>
            </a:r>
          </a:p>
          <a:p>
            <a:r>
              <a:rPr lang="en-US" sz="1600" dirty="0">
                <a:solidFill>
                  <a:schemeClr val="tx1">
                    <a:lumMod val="75000"/>
                  </a:schemeClr>
                </a:solidFill>
              </a:rPr>
              <a:t>~30% of ALS patients are alive 5 years after diagnosis, and 10-20% survive for &gt;10 years</a:t>
            </a:r>
          </a:p>
          <a:p>
            <a:r>
              <a:rPr lang="en-US" sz="1600" dirty="0">
                <a:solidFill>
                  <a:schemeClr val="tx1">
                    <a:lumMod val="75000"/>
                  </a:schemeClr>
                </a:solidFill>
              </a:rPr>
              <a:t>Survival beyond 20 years is rare, but possible, and depends in part upon treatment decisions made by patients and their families</a:t>
            </a:r>
          </a:p>
          <a:p>
            <a:r>
              <a:rPr lang="en-US" sz="1600" dirty="0">
                <a:solidFill>
                  <a:schemeClr val="tx1">
                    <a:lumMod val="75000"/>
                  </a:schemeClr>
                </a:solidFill>
              </a:rPr>
              <a:t>Factors associated with more favorable survival</a:t>
            </a:r>
            <a:r>
              <a:rPr lang="en-US" sz="1600" baseline="30000" dirty="0">
                <a:solidFill>
                  <a:schemeClr val="tx1">
                    <a:lumMod val="75000"/>
                  </a:schemeClr>
                </a:solidFill>
              </a:rPr>
              <a:t>1-4</a:t>
            </a:r>
            <a:r>
              <a:rPr lang="en-US" sz="1600" dirty="0">
                <a:solidFill>
                  <a:schemeClr val="tx1">
                    <a:lumMod val="75000"/>
                  </a:schemeClr>
                </a:solidFill>
              </a:rPr>
              <a:t> include:</a:t>
            </a:r>
          </a:p>
          <a:p>
            <a:pPr lvl="1"/>
            <a:r>
              <a:rPr lang="en-US" sz="1400" dirty="0">
                <a:solidFill>
                  <a:schemeClr val="tx1">
                    <a:lumMod val="75000"/>
                  </a:schemeClr>
                </a:solidFill>
              </a:rPr>
              <a:t>Younger age at symptom onset</a:t>
            </a:r>
          </a:p>
          <a:p>
            <a:pPr lvl="1"/>
            <a:r>
              <a:rPr lang="en-US" sz="1400" dirty="0">
                <a:solidFill>
                  <a:schemeClr val="tx1">
                    <a:lumMod val="75000"/>
                  </a:schemeClr>
                </a:solidFill>
              </a:rPr>
              <a:t>Limb rather than bulbar symptom onset</a:t>
            </a:r>
          </a:p>
          <a:p>
            <a:pPr marL="457200" lvl="1" indent="0">
              <a:buClrTx/>
              <a:buNone/>
            </a:pPr>
            <a:endParaRPr lang="en-US" sz="1600" dirty="0">
              <a:solidFill>
                <a:schemeClr val="tx1">
                  <a:lumMod val="75000"/>
                </a:schemeClr>
              </a:solidFill>
            </a:endParaRP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5</a:t>
            </a:fld>
            <a:endParaRPr lang="en-US" dirty="0"/>
          </a:p>
        </p:txBody>
      </p:sp>
      <p:sp>
        <p:nvSpPr>
          <p:cNvPr id="9" name="TextBox 8">
            <a:extLst>
              <a:ext uri="{FF2B5EF4-FFF2-40B4-BE49-F238E27FC236}">
                <a16:creationId xmlns:a16="http://schemas.microsoft.com/office/drawing/2014/main" id="{9E44AC6A-197A-0449-8A46-166DFC96CCE9}"/>
              </a:ext>
            </a:extLst>
          </p:cNvPr>
          <p:cNvSpPr txBox="1"/>
          <p:nvPr/>
        </p:nvSpPr>
        <p:spPr>
          <a:xfrm>
            <a:off x="531465" y="1459761"/>
            <a:ext cx="5624961" cy="400110"/>
          </a:xfrm>
          <a:prstGeom prst="rect">
            <a:avLst/>
          </a:prstGeom>
          <a:noFill/>
        </p:spPr>
        <p:txBody>
          <a:bodyPr wrap="square" rtlCol="0">
            <a:spAutoFit/>
          </a:bodyPr>
          <a:lstStyle/>
          <a:p>
            <a:r>
              <a:rPr lang="en-US" sz="2000" dirty="0">
                <a:solidFill>
                  <a:schemeClr val="accent1"/>
                </a:solidFill>
                <a:latin typeface="Arial Rounded MT Bold" panose="020F0704030504030204" pitchFamily="34" charset="77"/>
                <a:cs typeface="Arial" panose="020B0604020202020204" pitchFamily="34" charset="0"/>
              </a:rPr>
              <a:t>Survival characteristics of the disease</a:t>
            </a:r>
          </a:p>
        </p:txBody>
      </p:sp>
      <p:sp>
        <p:nvSpPr>
          <p:cNvPr id="21" name="TextBox 20">
            <a:extLst>
              <a:ext uri="{FF2B5EF4-FFF2-40B4-BE49-F238E27FC236}">
                <a16:creationId xmlns:a16="http://schemas.microsoft.com/office/drawing/2014/main" id="{7199B12B-85F3-214A-B98F-26EF031208E3}"/>
              </a:ext>
            </a:extLst>
          </p:cNvPr>
          <p:cNvSpPr txBox="1"/>
          <p:nvPr/>
        </p:nvSpPr>
        <p:spPr>
          <a:xfrm>
            <a:off x="6156426" y="1454961"/>
            <a:ext cx="5624961" cy="707886"/>
          </a:xfrm>
          <a:prstGeom prst="rect">
            <a:avLst/>
          </a:prstGeom>
          <a:noFill/>
        </p:spPr>
        <p:txBody>
          <a:bodyPr wrap="square" rtlCol="0">
            <a:spAutoFit/>
          </a:bodyPr>
          <a:lstStyle/>
          <a:p>
            <a:pPr algn="ctr"/>
            <a:r>
              <a:rPr lang="en-US" sz="2000" dirty="0">
                <a:solidFill>
                  <a:schemeClr val="accent1"/>
                </a:solidFill>
                <a:latin typeface="Arial Rounded MT Bold" panose="020F0704030504030204" pitchFamily="34" charset="77"/>
                <a:cs typeface="Arial" panose="020B0604020202020204" pitchFamily="34" charset="0"/>
              </a:rPr>
              <a:t>Presenting features associated with prolonged survival in ALS</a:t>
            </a:r>
          </a:p>
        </p:txBody>
      </p:sp>
      <p:sp>
        <p:nvSpPr>
          <p:cNvPr id="12" name="Rectangle 11">
            <a:extLst>
              <a:ext uri="{FF2B5EF4-FFF2-40B4-BE49-F238E27FC236}">
                <a16:creationId xmlns:a16="http://schemas.microsoft.com/office/drawing/2014/main" id="{EDFA7FB6-F874-E746-ABAD-82DDCA816BA6}"/>
              </a:ext>
            </a:extLst>
          </p:cNvPr>
          <p:cNvSpPr/>
          <p:nvPr/>
        </p:nvSpPr>
        <p:spPr>
          <a:xfrm>
            <a:off x="0" y="6048861"/>
            <a:ext cx="6873293" cy="230832"/>
          </a:xfrm>
          <a:prstGeom prst="rect">
            <a:avLst/>
          </a:prstGeom>
        </p:spPr>
        <p:txBody>
          <a:bodyPr wrap="square" numCol="1" spcCol="0">
            <a:spAutoFit/>
          </a:bodyPr>
          <a:lstStyle/>
          <a:p>
            <a:pPr>
              <a:buClrTx/>
            </a:pPr>
            <a:r>
              <a:rPr lang="nl-NL" sz="900" b="1" dirty="0"/>
              <a:t>1. </a:t>
            </a:r>
            <a:r>
              <a:rPr lang="nl-NL" sz="900" dirty="0"/>
              <a:t>Eisen, Schulzer et al. 1993</a:t>
            </a:r>
            <a:r>
              <a:rPr lang="en-US" sz="900" dirty="0"/>
              <a:t>.</a:t>
            </a:r>
            <a:r>
              <a:rPr lang="en-US" sz="900" b="1" dirty="0"/>
              <a:t> 2.</a:t>
            </a:r>
            <a:r>
              <a:rPr lang="en-US" sz="900" dirty="0"/>
              <a:t> </a:t>
            </a:r>
            <a:r>
              <a:rPr lang="es-ES" sz="900" dirty="0" err="1"/>
              <a:t>Jablecki</a:t>
            </a:r>
            <a:r>
              <a:rPr lang="es-ES" sz="900" dirty="0"/>
              <a:t>, Berry et al. 1989. </a:t>
            </a:r>
            <a:r>
              <a:rPr lang="es-ES" sz="900" b="1" dirty="0"/>
              <a:t>3. </a:t>
            </a:r>
            <a:r>
              <a:rPr lang="da-DK" sz="900" dirty="0" err="1"/>
              <a:t>Strong</a:t>
            </a:r>
            <a:r>
              <a:rPr lang="da-DK" sz="900" dirty="0"/>
              <a:t>, Hudson et al. 1991</a:t>
            </a:r>
            <a:r>
              <a:rPr lang="fr-FR" sz="900" dirty="0"/>
              <a:t>. </a:t>
            </a:r>
            <a:r>
              <a:rPr lang="fr-FR" sz="900" b="1" dirty="0"/>
              <a:t>4. </a:t>
            </a:r>
            <a:r>
              <a:rPr lang="da-DK" sz="900" dirty="0"/>
              <a:t>Westeneng, Debray et al. 2018.</a:t>
            </a:r>
          </a:p>
        </p:txBody>
      </p:sp>
      <p:sp>
        <p:nvSpPr>
          <p:cNvPr id="15" name="Rectangle 14">
            <a:extLst>
              <a:ext uri="{FF2B5EF4-FFF2-40B4-BE49-F238E27FC236}">
                <a16:creationId xmlns:a16="http://schemas.microsoft.com/office/drawing/2014/main" id="{F2473913-1D7A-1C47-BA4B-242A6009FDE4}"/>
              </a:ext>
            </a:extLst>
          </p:cNvPr>
          <p:cNvSpPr/>
          <p:nvPr/>
        </p:nvSpPr>
        <p:spPr>
          <a:xfrm flipV="1">
            <a:off x="6393300" y="2389926"/>
            <a:ext cx="5403850" cy="16906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01F51946-CBF5-4D44-A82B-2371D811E965}"/>
              </a:ext>
            </a:extLst>
          </p:cNvPr>
          <p:cNvGraphicFramePr>
            <a:graphicFrameLocks noGrp="1"/>
          </p:cNvGraphicFramePr>
          <p:nvPr>
            <p:extLst>
              <p:ext uri="{D42A27DB-BD31-4B8C-83A1-F6EECF244321}">
                <p14:modId xmlns:p14="http://schemas.microsoft.com/office/powerpoint/2010/main" val="4093155717"/>
              </p:ext>
            </p:extLst>
          </p:nvPr>
        </p:nvGraphicFramePr>
        <p:xfrm>
          <a:off x="6470920" y="2458164"/>
          <a:ext cx="5174981" cy="1584960"/>
        </p:xfrm>
        <a:graphic>
          <a:graphicData uri="http://schemas.openxmlformats.org/drawingml/2006/table">
            <a:tbl>
              <a:tblPr firstRow="1" bandRow="1">
                <a:tableStyleId>{7DF18680-E054-41AD-8BC1-D1AEF772440D}</a:tableStyleId>
              </a:tblPr>
              <a:tblGrid>
                <a:gridCol w="2729425">
                  <a:extLst>
                    <a:ext uri="{9D8B030D-6E8A-4147-A177-3AD203B41FA5}">
                      <a16:colId xmlns:a16="http://schemas.microsoft.com/office/drawing/2014/main" val="631190767"/>
                    </a:ext>
                  </a:extLst>
                </a:gridCol>
                <a:gridCol w="2445556">
                  <a:extLst>
                    <a:ext uri="{9D8B030D-6E8A-4147-A177-3AD203B41FA5}">
                      <a16:colId xmlns:a16="http://schemas.microsoft.com/office/drawing/2014/main" val="2536049129"/>
                    </a:ext>
                  </a:extLst>
                </a:gridCol>
              </a:tblGrid>
              <a:tr h="1387983">
                <a:tc>
                  <a:txBody>
                    <a:bodyPr/>
                    <a:lstStyle/>
                    <a:p>
                      <a:pPr marL="285750" indent="-285750">
                        <a:buClr>
                          <a:srgbClr val="FFC000"/>
                        </a:buClr>
                        <a:buFont typeface="Arial" panose="020B0604020202020204" pitchFamily="34" charset="0"/>
                        <a:buChar char="•"/>
                      </a:pPr>
                      <a:r>
                        <a:rPr lang="en-US" sz="1400" b="0" dirty="0"/>
                        <a:t>Prolonged time from onset to diagnosis</a:t>
                      </a:r>
                    </a:p>
                    <a:p>
                      <a:pPr marL="285750" indent="-285750">
                        <a:buClr>
                          <a:srgbClr val="FFC000"/>
                        </a:buClr>
                        <a:buFont typeface="Arial" panose="020B0604020202020204" pitchFamily="34" charset="0"/>
                        <a:buChar char="•"/>
                      </a:pPr>
                      <a:r>
                        <a:rPr lang="en-US" sz="1400" b="0" dirty="0"/>
                        <a:t>Younger age of onset</a:t>
                      </a:r>
                    </a:p>
                    <a:p>
                      <a:pPr marL="285750" indent="-285750">
                        <a:buClr>
                          <a:srgbClr val="FFC000"/>
                        </a:buClr>
                        <a:buFont typeface="Arial" panose="020B0604020202020204" pitchFamily="34" charset="0"/>
                        <a:buChar char="•"/>
                      </a:pPr>
                      <a:r>
                        <a:rPr lang="en-US" sz="1400" b="0" dirty="0"/>
                        <a:t>Pure UMN signs</a:t>
                      </a:r>
                    </a:p>
                    <a:p>
                      <a:pPr marL="285750" indent="-285750">
                        <a:buClr>
                          <a:srgbClr val="FFC000"/>
                        </a:buClr>
                        <a:buFont typeface="Arial" panose="020B0604020202020204" pitchFamily="34" charset="0"/>
                        <a:buChar char="•"/>
                      </a:pPr>
                      <a:r>
                        <a:rPr lang="en-US" sz="1400" b="0" dirty="0"/>
                        <a:t>Pure LMN signs </a:t>
                      </a:r>
                    </a:p>
                    <a:p>
                      <a:pPr marL="285750" indent="-285750">
                        <a:buClr>
                          <a:srgbClr val="FFC000"/>
                        </a:buClr>
                        <a:buFont typeface="Arial" panose="020B0604020202020204" pitchFamily="34" charset="0"/>
                        <a:buChar char="•"/>
                      </a:pPr>
                      <a:r>
                        <a:rPr lang="en-US" sz="1400" b="0" dirty="0"/>
                        <a:t>No dyspnea at onset</a:t>
                      </a:r>
                      <a:endParaRPr lang="en-US" sz="1400" b="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Clr>
                          <a:srgbClr val="FFC000"/>
                        </a:buClr>
                        <a:buFont typeface="Arial" panose="020B0604020202020204" pitchFamily="34" charset="0"/>
                        <a:buChar char="•"/>
                      </a:pPr>
                      <a:r>
                        <a:rPr lang="en-US" sz="1400" b="0" dirty="0"/>
                        <a:t>Nonbulbar region of onset</a:t>
                      </a:r>
                    </a:p>
                    <a:p>
                      <a:pPr marL="285750" indent="-285750">
                        <a:buClr>
                          <a:srgbClr val="FFC000"/>
                        </a:buClr>
                        <a:buFont typeface="Arial" panose="020B0604020202020204" pitchFamily="34" charset="0"/>
                        <a:buChar char="•"/>
                      </a:pPr>
                      <a:r>
                        <a:rPr lang="en-US" sz="1400" b="0" dirty="0"/>
                        <a:t>Normal weight/nutrition status at diagnosis</a:t>
                      </a:r>
                    </a:p>
                    <a:p>
                      <a:pPr marL="285750" indent="-285750">
                        <a:buClr>
                          <a:srgbClr val="FFC000"/>
                        </a:buClr>
                        <a:buFont typeface="Arial" panose="020B0604020202020204" pitchFamily="34" charset="0"/>
                        <a:buChar char="•"/>
                      </a:pPr>
                      <a:r>
                        <a:rPr lang="en-US" sz="1400" b="0" dirty="0"/>
                        <a:t>Nonfamilial ALS</a:t>
                      </a:r>
                    </a:p>
                    <a:p>
                      <a:pPr marL="285750" indent="-285750">
                        <a:buClr>
                          <a:srgbClr val="FFC000"/>
                        </a:buClr>
                        <a:buFont typeface="Arial" panose="020B0604020202020204" pitchFamily="34" charset="0"/>
                        <a:buChar char="•"/>
                      </a:pPr>
                      <a:r>
                        <a:rPr lang="en-US" sz="1400" b="0" dirty="0"/>
                        <a:t>Normal cognition at diagnosis</a:t>
                      </a:r>
                      <a:endParaRPr lang="en-US" sz="1400" b="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679372"/>
                  </a:ext>
                </a:extLst>
              </a:tr>
            </a:tbl>
          </a:graphicData>
        </a:graphic>
      </p:graphicFrame>
      <p:cxnSp>
        <p:nvCxnSpPr>
          <p:cNvPr id="13" name="Straight Connector 12">
            <a:extLst>
              <a:ext uri="{FF2B5EF4-FFF2-40B4-BE49-F238E27FC236}">
                <a16:creationId xmlns:a16="http://schemas.microsoft.com/office/drawing/2014/main" id="{CC0FA2FC-98E0-D445-A7EA-6083BD4FD751}"/>
              </a:ext>
            </a:extLst>
          </p:cNvPr>
          <p:cNvCxnSpPr>
            <a:cxnSpLocks/>
          </p:cNvCxnSpPr>
          <p:nvPr/>
        </p:nvCxnSpPr>
        <p:spPr>
          <a:xfrm>
            <a:off x="9028564" y="2498505"/>
            <a:ext cx="0" cy="13825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775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 of disease – The </a:t>
            </a:r>
            <a:r>
              <a:rPr lang="en-US" dirty="0">
                <a:latin typeface="Arial Rounded MT Bold" panose="020F0704030504030204" pitchFamily="34" charset="77"/>
              </a:rPr>
              <a:t>etiology of ALS is not established </a:t>
            </a:r>
            <a:endParaRPr lang="en-US" dirty="0"/>
          </a:p>
        </p:txBody>
      </p:sp>
      <p:sp>
        <p:nvSpPr>
          <p:cNvPr id="3" name="Content Placeholder 2"/>
          <p:cNvSpPr>
            <a:spLocks noGrp="1"/>
          </p:cNvSpPr>
          <p:nvPr>
            <p:ph idx="1"/>
          </p:nvPr>
        </p:nvSpPr>
        <p:spPr>
          <a:xfrm>
            <a:off x="539057" y="1291781"/>
            <a:ext cx="4975142" cy="3733800"/>
          </a:xfrm>
        </p:spPr>
        <p:txBody>
          <a:bodyPr>
            <a:normAutofit/>
          </a:bodyPr>
          <a:lstStyle/>
          <a:p>
            <a:pPr>
              <a:buClrTx/>
              <a:buFont typeface="Wingdings" panose="05000000000000000000" pitchFamily="2" charset="2"/>
              <a:buChar char="§"/>
            </a:pPr>
            <a:endParaRPr lang="en-US" sz="1400" dirty="0">
              <a:solidFill>
                <a:schemeClr val="tx1">
                  <a:lumMod val="75000"/>
                </a:schemeClr>
              </a:solidFill>
            </a:endParaRPr>
          </a:p>
          <a:p>
            <a:pPr>
              <a:buFont typeface="Arial" panose="020B0604020202020204" pitchFamily="34" charset="0"/>
              <a:buChar char="•"/>
            </a:pPr>
            <a:r>
              <a:rPr lang="en-US" sz="1400" dirty="0">
                <a:solidFill>
                  <a:schemeClr val="tx1">
                    <a:lumMod val="75000"/>
                  </a:schemeClr>
                </a:solidFill>
              </a:rPr>
              <a:t>Abnormalities in RNA metabolism </a:t>
            </a:r>
          </a:p>
          <a:p>
            <a:pPr>
              <a:buFont typeface="Arial" panose="020B0604020202020204" pitchFamily="34" charset="0"/>
              <a:buChar char="•"/>
            </a:pPr>
            <a:r>
              <a:rPr lang="en-US" sz="1400" dirty="0">
                <a:solidFill>
                  <a:schemeClr val="tx1">
                    <a:lumMod val="75000"/>
                  </a:schemeClr>
                </a:solidFill>
              </a:rPr>
              <a:t>SOD1-mediated toxicity </a:t>
            </a:r>
          </a:p>
          <a:p>
            <a:pPr>
              <a:buFont typeface="Arial" panose="020B0604020202020204" pitchFamily="34" charset="0"/>
              <a:buChar char="•"/>
            </a:pPr>
            <a:r>
              <a:rPr lang="en-US" sz="1400" dirty="0">
                <a:solidFill>
                  <a:schemeClr val="tx1">
                    <a:lumMod val="75000"/>
                  </a:schemeClr>
                </a:solidFill>
              </a:rPr>
              <a:t>Excitotoxicity </a:t>
            </a:r>
          </a:p>
          <a:p>
            <a:pPr>
              <a:buFont typeface="Arial" panose="020B0604020202020204" pitchFamily="34" charset="0"/>
              <a:buChar char="•"/>
            </a:pPr>
            <a:r>
              <a:rPr lang="en-US" sz="1400" dirty="0">
                <a:solidFill>
                  <a:schemeClr val="tx1">
                    <a:lumMod val="75000"/>
                  </a:schemeClr>
                </a:solidFill>
              </a:rPr>
              <a:t>Cytoskeletal derangements </a:t>
            </a:r>
          </a:p>
          <a:p>
            <a:pPr>
              <a:buFont typeface="Arial" panose="020B0604020202020204" pitchFamily="34" charset="0"/>
              <a:buChar char="•"/>
            </a:pPr>
            <a:r>
              <a:rPr lang="en-US" sz="1400" dirty="0">
                <a:solidFill>
                  <a:schemeClr val="tx1">
                    <a:lumMod val="75000"/>
                  </a:schemeClr>
                </a:solidFill>
              </a:rPr>
              <a:t>Mitochondrial dysfunction </a:t>
            </a:r>
          </a:p>
          <a:p>
            <a:pPr>
              <a:buFont typeface="Arial" panose="020B0604020202020204" pitchFamily="34" charset="0"/>
              <a:buChar char="•"/>
            </a:pPr>
            <a:r>
              <a:rPr lang="en-US" sz="1400" dirty="0">
                <a:solidFill>
                  <a:schemeClr val="tx1">
                    <a:lumMod val="75000"/>
                  </a:schemeClr>
                </a:solidFill>
              </a:rPr>
              <a:t>Viral infections </a:t>
            </a:r>
          </a:p>
          <a:p>
            <a:pPr>
              <a:buFont typeface="Arial" panose="020B0604020202020204" pitchFamily="34" charset="0"/>
              <a:buChar char="•"/>
            </a:pPr>
            <a:r>
              <a:rPr lang="en-US" sz="1400" dirty="0">
                <a:solidFill>
                  <a:schemeClr val="tx1">
                    <a:lumMod val="75000"/>
                  </a:schemeClr>
                </a:solidFill>
              </a:rPr>
              <a:t>Apoptosis </a:t>
            </a:r>
          </a:p>
          <a:p>
            <a:pPr>
              <a:buFont typeface="Arial" panose="020B0604020202020204" pitchFamily="34" charset="0"/>
              <a:buChar char="•"/>
            </a:pPr>
            <a:r>
              <a:rPr lang="en-US" sz="1400" dirty="0">
                <a:solidFill>
                  <a:schemeClr val="tx1">
                    <a:lumMod val="75000"/>
                  </a:schemeClr>
                </a:solidFill>
              </a:rPr>
              <a:t>Growth factor abnormalities </a:t>
            </a:r>
          </a:p>
          <a:p>
            <a:pPr>
              <a:buFont typeface="Arial" panose="020B0604020202020204" pitchFamily="34" charset="0"/>
              <a:buChar char="•"/>
            </a:pPr>
            <a:r>
              <a:rPr lang="en-US" sz="1400" dirty="0">
                <a:solidFill>
                  <a:schemeClr val="tx1">
                    <a:lumMod val="75000"/>
                  </a:schemeClr>
                </a:solidFill>
              </a:rPr>
              <a:t>Inflammatory responses</a:t>
            </a:r>
          </a:p>
          <a:p>
            <a:endParaRPr lang="en-US" dirty="0">
              <a:solidFill>
                <a:schemeClr val="tx1">
                  <a:lumMod val="75000"/>
                </a:schemeClr>
              </a:solidFill>
            </a:endParaRP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6</a:t>
            </a:fld>
            <a:endParaRPr lang="en-US" dirty="0"/>
          </a:p>
        </p:txBody>
      </p:sp>
      <p:sp>
        <p:nvSpPr>
          <p:cNvPr id="7" name="TextBox 6"/>
          <p:cNvSpPr txBox="1"/>
          <p:nvPr/>
        </p:nvSpPr>
        <p:spPr>
          <a:xfrm>
            <a:off x="1814153" y="6125518"/>
            <a:ext cx="3952875"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Adapted from</a:t>
            </a:r>
            <a:r>
              <a:rPr lang="en-US" sz="900" baseline="30000" dirty="0">
                <a:latin typeface="Arial" panose="020B0604020202020204" pitchFamily="34" charset="0"/>
                <a:cs typeface="Arial" panose="020B0604020202020204" pitchFamily="34" charset="0"/>
              </a:rPr>
              <a:t>2`</a:t>
            </a:r>
            <a:endParaRPr lang="en-US" sz="9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26AD94-5F3E-1A45-96E8-0F01EFE172CD}"/>
              </a:ext>
            </a:extLst>
          </p:cNvPr>
          <p:cNvSpPr/>
          <p:nvPr/>
        </p:nvSpPr>
        <p:spPr>
          <a:xfrm>
            <a:off x="-3856" y="1040942"/>
            <a:ext cx="6983932" cy="400110"/>
          </a:xfrm>
          <a:prstGeom prst="rect">
            <a:avLst/>
          </a:prstGeom>
        </p:spPr>
        <p:txBody>
          <a:bodyPr wrap="square">
            <a:spAutoFit/>
          </a:bodyPr>
          <a:lstStyle/>
          <a:p>
            <a:r>
              <a:rPr lang="en-US" sz="2000" dirty="0">
                <a:solidFill>
                  <a:schemeClr val="accent1"/>
                </a:solidFill>
                <a:latin typeface="Arial Rounded MT Bold" panose="020F0704030504030204" pitchFamily="34" charset="77"/>
              </a:rPr>
              <a:t>A number of mechanisms have been proposed:</a:t>
            </a:r>
            <a:r>
              <a:rPr lang="en-US" sz="2000" baseline="30000" dirty="0">
                <a:solidFill>
                  <a:schemeClr val="accent1"/>
                </a:solidFill>
                <a:latin typeface="Arial Rounded MT Bold" panose="020F0704030504030204" pitchFamily="34" charset="77"/>
              </a:rPr>
              <a:t>1</a:t>
            </a:r>
            <a:endParaRPr lang="en-US" sz="2000" dirty="0">
              <a:solidFill>
                <a:schemeClr val="accent1"/>
              </a:solidFill>
              <a:latin typeface="Arial Rounded MT Bold" panose="020F0704030504030204" pitchFamily="34" charset="77"/>
            </a:endParaRPr>
          </a:p>
        </p:txBody>
      </p:sp>
      <p:sp>
        <p:nvSpPr>
          <p:cNvPr id="10" name="Rectangle 9">
            <a:extLst>
              <a:ext uri="{FF2B5EF4-FFF2-40B4-BE49-F238E27FC236}">
                <a16:creationId xmlns:a16="http://schemas.microsoft.com/office/drawing/2014/main" id="{6A21B5CC-7EF4-0848-8E1D-E30F9CAA6402}"/>
              </a:ext>
            </a:extLst>
          </p:cNvPr>
          <p:cNvSpPr/>
          <p:nvPr/>
        </p:nvSpPr>
        <p:spPr>
          <a:xfrm>
            <a:off x="-3856" y="6109677"/>
            <a:ext cx="7307902" cy="230832"/>
          </a:xfrm>
          <a:prstGeom prst="rect">
            <a:avLst/>
          </a:prstGeom>
        </p:spPr>
        <p:txBody>
          <a:bodyPr wrap="square" numCol="1" spcCol="0">
            <a:spAutoFit/>
          </a:bodyPr>
          <a:lstStyle/>
          <a:p>
            <a:pPr>
              <a:buClrTx/>
            </a:pPr>
            <a:r>
              <a:rPr lang="en-US" sz="900" b="1" dirty="0"/>
              <a:t>1. </a:t>
            </a:r>
            <a:r>
              <a:rPr lang="en-US" sz="900" dirty="0"/>
              <a:t>Peters, </a:t>
            </a:r>
            <a:r>
              <a:rPr lang="en-US" sz="900" dirty="0" err="1"/>
              <a:t>Ghasemi</a:t>
            </a:r>
            <a:r>
              <a:rPr lang="en-US" sz="900" dirty="0"/>
              <a:t> et al. 2015. </a:t>
            </a:r>
            <a:r>
              <a:rPr lang="en-US" sz="900" b="1" dirty="0"/>
              <a:t>2. </a:t>
            </a:r>
            <a:r>
              <a:rPr lang="fr-FR" sz="900" dirty="0" err="1"/>
              <a:t>Hardiman</a:t>
            </a:r>
            <a:r>
              <a:rPr lang="fr-FR" sz="900" dirty="0"/>
              <a:t>, Al-</a:t>
            </a:r>
            <a:r>
              <a:rPr lang="fr-FR" sz="900" dirty="0" err="1"/>
              <a:t>Chalabi</a:t>
            </a:r>
            <a:r>
              <a:rPr lang="fr-FR" sz="900" dirty="0"/>
              <a:t> et al. 2017.</a:t>
            </a:r>
          </a:p>
        </p:txBody>
      </p:sp>
      <p:grpSp>
        <p:nvGrpSpPr>
          <p:cNvPr id="11" name="Group 10">
            <a:extLst>
              <a:ext uri="{FF2B5EF4-FFF2-40B4-BE49-F238E27FC236}">
                <a16:creationId xmlns:a16="http://schemas.microsoft.com/office/drawing/2014/main" id="{2024F367-352E-6F42-9534-F0F67040E6D9}"/>
              </a:ext>
            </a:extLst>
          </p:cNvPr>
          <p:cNvGrpSpPr/>
          <p:nvPr/>
        </p:nvGrpSpPr>
        <p:grpSpPr>
          <a:xfrm>
            <a:off x="4841" y="4105944"/>
            <a:ext cx="4696684" cy="1531285"/>
            <a:chOff x="7417190" y="4100963"/>
            <a:chExt cx="4696684" cy="951216"/>
          </a:xfrm>
        </p:grpSpPr>
        <p:sp>
          <p:nvSpPr>
            <p:cNvPr id="12" name="Rectangle 11">
              <a:extLst>
                <a:ext uri="{FF2B5EF4-FFF2-40B4-BE49-F238E27FC236}">
                  <a16:creationId xmlns:a16="http://schemas.microsoft.com/office/drawing/2014/main" id="{EF755091-BAD8-4E41-A713-984863F59C4E}"/>
                </a:ext>
              </a:extLst>
            </p:cNvPr>
            <p:cNvSpPr/>
            <p:nvPr/>
          </p:nvSpPr>
          <p:spPr>
            <a:xfrm>
              <a:off x="7417190" y="4100963"/>
              <a:ext cx="4696684" cy="951216"/>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49BB92-9DAF-544C-8B31-75103405174A}"/>
                </a:ext>
              </a:extLst>
            </p:cNvPr>
            <p:cNvSpPr/>
            <p:nvPr/>
          </p:nvSpPr>
          <p:spPr>
            <a:xfrm>
              <a:off x="8299613" y="4248780"/>
              <a:ext cx="3254750" cy="630918"/>
            </a:xfrm>
            <a:prstGeom prst="rect">
              <a:avLst/>
            </a:prstGeom>
          </p:spPr>
          <p:txBody>
            <a:bodyPr wrap="square">
              <a:spAutoFit/>
            </a:bodyPr>
            <a:lstStyle/>
            <a:p>
              <a:pPr algn="r"/>
              <a:r>
                <a:rPr lang="en-US" sz="1600" b="1" dirty="0">
                  <a:solidFill>
                    <a:schemeClr val="accent5"/>
                  </a:solidFill>
                  <a:latin typeface="Arial" panose="020B0604020202020204" pitchFamily="34" charset="0"/>
                  <a:cs typeface="Arial" panose="020B0604020202020204" pitchFamily="34" charset="0"/>
                </a:rPr>
                <a:t>One disease or a syndrome group with many etiologies?</a:t>
              </a:r>
            </a:p>
            <a:p>
              <a:pPr algn="r"/>
              <a:r>
                <a:rPr lang="en-US" sz="1400" dirty="0">
                  <a:solidFill>
                    <a:schemeClr val="accent5"/>
                  </a:solidFill>
                  <a:latin typeface="Arial" panose="020B0604020202020204" pitchFamily="34" charset="0"/>
                  <a:cs typeface="Arial" panose="020B0604020202020204" pitchFamily="34" charset="0"/>
                </a:rPr>
                <a:t>Pathologic mutations in various unrelated pathways</a:t>
              </a:r>
            </a:p>
          </p:txBody>
        </p:sp>
      </p:grpSp>
      <p:pic>
        <p:nvPicPr>
          <p:cNvPr id="8" name="Graphic 7" descr="Help">
            <a:extLst>
              <a:ext uri="{FF2B5EF4-FFF2-40B4-BE49-F238E27FC236}">
                <a16:creationId xmlns:a16="http://schemas.microsoft.com/office/drawing/2014/main" id="{0CFD4677-3426-574F-B038-C17158A906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4343681"/>
            <a:ext cx="914400" cy="914400"/>
          </a:xfrm>
          <a:prstGeom prst="rect">
            <a:avLst/>
          </a:prstGeom>
        </p:spPr>
      </p:pic>
      <p:grpSp>
        <p:nvGrpSpPr>
          <p:cNvPr id="38" name="Group 37">
            <a:extLst>
              <a:ext uri="{FF2B5EF4-FFF2-40B4-BE49-F238E27FC236}">
                <a16:creationId xmlns:a16="http://schemas.microsoft.com/office/drawing/2014/main" id="{36FED893-0237-024B-97D6-307EF8EF79F4}"/>
              </a:ext>
            </a:extLst>
          </p:cNvPr>
          <p:cNvGrpSpPr/>
          <p:nvPr/>
        </p:nvGrpSpPr>
        <p:grpSpPr>
          <a:xfrm>
            <a:off x="5283635" y="962835"/>
            <a:ext cx="6903524" cy="5366822"/>
            <a:chOff x="-644989" y="991365"/>
            <a:chExt cx="6903524" cy="5366822"/>
          </a:xfrm>
        </p:grpSpPr>
        <p:pic>
          <p:nvPicPr>
            <p:cNvPr id="14" name="Picture 13" descr="A close up of a logo&#10;&#10;Description automatically generated">
              <a:extLst>
                <a:ext uri="{FF2B5EF4-FFF2-40B4-BE49-F238E27FC236}">
                  <a16:creationId xmlns:a16="http://schemas.microsoft.com/office/drawing/2014/main" id="{A08DC21B-0336-FA4D-B370-33CACEB1547E}"/>
                </a:ext>
              </a:extLst>
            </p:cNvPr>
            <p:cNvPicPr>
              <a:picLocks noChangeAspect="1"/>
            </p:cNvPicPr>
            <p:nvPr/>
          </p:nvPicPr>
          <p:blipFill rotWithShape="1">
            <a:blip r:embed="rId5"/>
            <a:srcRect l="3684" t="13724" r="46803" b="26136"/>
            <a:stretch/>
          </p:blipFill>
          <p:spPr>
            <a:xfrm>
              <a:off x="-53215" y="991365"/>
              <a:ext cx="6311750" cy="5366822"/>
            </a:xfrm>
            <a:prstGeom prst="rect">
              <a:avLst/>
            </a:prstGeom>
          </p:spPr>
        </p:pic>
        <p:sp>
          <p:nvSpPr>
            <p:cNvPr id="15" name="Rectangle 14">
              <a:extLst>
                <a:ext uri="{FF2B5EF4-FFF2-40B4-BE49-F238E27FC236}">
                  <a16:creationId xmlns:a16="http://schemas.microsoft.com/office/drawing/2014/main" id="{8C536DA6-00A9-7A44-80D4-8B98D19F5808}"/>
                </a:ext>
              </a:extLst>
            </p:cNvPr>
            <p:cNvSpPr/>
            <p:nvPr/>
          </p:nvSpPr>
          <p:spPr>
            <a:xfrm>
              <a:off x="-644989" y="1955152"/>
              <a:ext cx="1183547" cy="2894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Hyperexcitability</a:t>
              </a:r>
            </a:p>
            <a:p>
              <a:pPr algn="ctr"/>
              <a:r>
                <a:rPr lang="en-US" sz="900" i="1" dirty="0"/>
                <a:t>SOD1</a:t>
              </a:r>
            </a:p>
          </p:txBody>
        </p:sp>
        <p:sp>
          <p:nvSpPr>
            <p:cNvPr id="16" name="TextBox 15">
              <a:extLst>
                <a:ext uri="{FF2B5EF4-FFF2-40B4-BE49-F238E27FC236}">
                  <a16:creationId xmlns:a16="http://schemas.microsoft.com/office/drawing/2014/main" id="{F83FFD52-2DB5-FF41-9D9D-0A8F9E364434}"/>
                </a:ext>
              </a:extLst>
            </p:cNvPr>
            <p:cNvSpPr txBox="1"/>
            <p:nvPr/>
          </p:nvSpPr>
          <p:spPr>
            <a:xfrm>
              <a:off x="118036" y="3325000"/>
              <a:ext cx="931665" cy="307777"/>
            </a:xfrm>
            <a:prstGeom prst="rect">
              <a:avLst/>
            </a:prstGeom>
            <a:noFill/>
          </p:spPr>
          <p:txBody>
            <a:bodyPr wrap="none" rtlCol="0">
              <a:spAutoFit/>
            </a:bodyPr>
            <a:lstStyle/>
            <a:p>
              <a:r>
                <a:rPr lang="en-US" sz="1400" dirty="0"/>
                <a:t>Astrocyte</a:t>
              </a:r>
            </a:p>
          </p:txBody>
        </p:sp>
        <p:cxnSp>
          <p:nvCxnSpPr>
            <p:cNvPr id="18" name="Straight Connector 17">
              <a:extLst>
                <a:ext uri="{FF2B5EF4-FFF2-40B4-BE49-F238E27FC236}">
                  <a16:creationId xmlns:a16="http://schemas.microsoft.com/office/drawing/2014/main" id="{DC72A3D3-C000-E940-AF4D-886C6B98089F}"/>
                </a:ext>
              </a:extLst>
            </p:cNvPr>
            <p:cNvCxnSpPr>
              <a:cxnSpLocks/>
            </p:cNvCxnSpPr>
            <p:nvPr/>
          </p:nvCxnSpPr>
          <p:spPr>
            <a:xfrm flipV="1">
              <a:off x="270845" y="2955883"/>
              <a:ext cx="41945" cy="369117"/>
            </a:xfrm>
            <a:prstGeom prst="line">
              <a:avLst/>
            </a:prstGeom>
          </p:spPr>
          <p:style>
            <a:lnRef idx="1">
              <a:schemeClr val="accent4"/>
            </a:lnRef>
            <a:fillRef idx="0">
              <a:schemeClr val="accent4"/>
            </a:fillRef>
            <a:effectRef idx="0">
              <a:schemeClr val="accent4"/>
            </a:effectRef>
            <a:fontRef idx="minor">
              <a:schemeClr val="tx1"/>
            </a:fontRef>
          </p:style>
        </p:cxnSp>
        <p:sp>
          <p:nvSpPr>
            <p:cNvPr id="21" name="TextBox 20">
              <a:extLst>
                <a:ext uri="{FF2B5EF4-FFF2-40B4-BE49-F238E27FC236}">
                  <a16:creationId xmlns:a16="http://schemas.microsoft.com/office/drawing/2014/main" id="{07208DD2-0A2D-DC49-8186-507FC3C6DA94}"/>
                </a:ext>
              </a:extLst>
            </p:cNvPr>
            <p:cNvSpPr txBox="1"/>
            <p:nvPr/>
          </p:nvSpPr>
          <p:spPr>
            <a:xfrm>
              <a:off x="1056667" y="991365"/>
              <a:ext cx="901209" cy="307777"/>
            </a:xfrm>
            <a:prstGeom prst="rect">
              <a:avLst/>
            </a:prstGeom>
            <a:noFill/>
          </p:spPr>
          <p:txBody>
            <a:bodyPr wrap="none" rtlCol="0">
              <a:spAutoFit/>
            </a:bodyPr>
            <a:lstStyle/>
            <a:p>
              <a:r>
                <a:rPr lang="en-US" sz="1400" dirty="0"/>
                <a:t>Microglia</a:t>
              </a:r>
            </a:p>
          </p:txBody>
        </p:sp>
        <p:cxnSp>
          <p:nvCxnSpPr>
            <p:cNvPr id="22" name="Straight Connector 21">
              <a:extLst>
                <a:ext uri="{FF2B5EF4-FFF2-40B4-BE49-F238E27FC236}">
                  <a16:creationId xmlns:a16="http://schemas.microsoft.com/office/drawing/2014/main" id="{5CBDAF9B-9A9D-7F46-95CC-112596B5E570}"/>
                </a:ext>
              </a:extLst>
            </p:cNvPr>
            <p:cNvCxnSpPr>
              <a:cxnSpLocks/>
            </p:cNvCxnSpPr>
            <p:nvPr/>
          </p:nvCxnSpPr>
          <p:spPr>
            <a:xfrm flipH="1" flipV="1">
              <a:off x="1886570" y="1239258"/>
              <a:ext cx="142612" cy="84744"/>
            </a:xfrm>
            <a:prstGeom prst="line">
              <a:avLst/>
            </a:prstGeom>
          </p:spPr>
          <p:style>
            <a:lnRef idx="1">
              <a:schemeClr val="accent4"/>
            </a:lnRef>
            <a:fillRef idx="0">
              <a:schemeClr val="accent4"/>
            </a:fillRef>
            <a:effectRef idx="0">
              <a:schemeClr val="accent4"/>
            </a:effectRef>
            <a:fontRef idx="minor">
              <a:schemeClr val="tx1"/>
            </a:fontRef>
          </p:style>
        </p:cxnSp>
        <p:sp>
          <p:nvSpPr>
            <p:cNvPr id="24" name="Rectangle 23">
              <a:extLst>
                <a:ext uri="{FF2B5EF4-FFF2-40B4-BE49-F238E27FC236}">
                  <a16:creationId xmlns:a16="http://schemas.microsoft.com/office/drawing/2014/main" id="{A08C6122-1057-A943-BD5B-06681762D57C}"/>
                </a:ext>
              </a:extLst>
            </p:cNvPr>
            <p:cNvSpPr/>
            <p:nvPr/>
          </p:nvSpPr>
          <p:spPr>
            <a:xfrm>
              <a:off x="3178455" y="1144364"/>
              <a:ext cx="1183547" cy="2894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Glial dysfunction</a:t>
              </a:r>
            </a:p>
            <a:p>
              <a:pPr algn="ctr"/>
              <a:r>
                <a:rPr lang="en-US" sz="900" i="1" dirty="0"/>
                <a:t>SOD1 &amp; C9orf72</a:t>
              </a:r>
            </a:p>
          </p:txBody>
        </p:sp>
        <p:sp>
          <p:nvSpPr>
            <p:cNvPr id="25" name="TextBox 24">
              <a:extLst>
                <a:ext uri="{FF2B5EF4-FFF2-40B4-BE49-F238E27FC236}">
                  <a16:creationId xmlns:a16="http://schemas.microsoft.com/office/drawing/2014/main" id="{5A70716D-276C-CA4A-900D-72F3AD4F4870}"/>
                </a:ext>
              </a:extLst>
            </p:cNvPr>
            <p:cNvSpPr txBox="1"/>
            <p:nvPr/>
          </p:nvSpPr>
          <p:spPr>
            <a:xfrm>
              <a:off x="2911655" y="1710663"/>
              <a:ext cx="1487908" cy="307777"/>
            </a:xfrm>
            <a:prstGeom prst="rect">
              <a:avLst/>
            </a:prstGeom>
            <a:solidFill>
              <a:schemeClr val="bg1"/>
            </a:solidFill>
          </p:spPr>
          <p:txBody>
            <a:bodyPr wrap="none" rtlCol="0">
              <a:spAutoFit/>
            </a:bodyPr>
            <a:lstStyle/>
            <a:p>
              <a:r>
                <a:rPr lang="en-US" sz="1400" dirty="0"/>
                <a:t>Oligodendrocyte</a:t>
              </a:r>
            </a:p>
          </p:txBody>
        </p:sp>
        <p:cxnSp>
          <p:nvCxnSpPr>
            <p:cNvPr id="26" name="Straight Connector 25">
              <a:extLst>
                <a:ext uri="{FF2B5EF4-FFF2-40B4-BE49-F238E27FC236}">
                  <a16:creationId xmlns:a16="http://schemas.microsoft.com/office/drawing/2014/main" id="{E16D21D1-9566-B142-BF4B-DCE7A01B2B39}"/>
                </a:ext>
              </a:extLst>
            </p:cNvPr>
            <p:cNvCxnSpPr>
              <a:cxnSpLocks/>
            </p:cNvCxnSpPr>
            <p:nvPr/>
          </p:nvCxnSpPr>
          <p:spPr>
            <a:xfrm flipH="1" flipV="1">
              <a:off x="3025005" y="1615190"/>
              <a:ext cx="291548" cy="114943"/>
            </a:xfrm>
            <a:prstGeom prst="line">
              <a:avLst/>
            </a:prstGeom>
          </p:spPr>
          <p:style>
            <a:lnRef idx="1">
              <a:schemeClr val="accent4"/>
            </a:lnRef>
            <a:fillRef idx="0">
              <a:schemeClr val="accent4"/>
            </a:fillRef>
            <a:effectRef idx="0">
              <a:schemeClr val="accent4"/>
            </a:effectRef>
            <a:fontRef idx="minor">
              <a:schemeClr val="tx1"/>
            </a:fontRef>
          </p:style>
        </p:cxnSp>
        <p:sp>
          <p:nvSpPr>
            <p:cNvPr id="30" name="Rectangle 29">
              <a:extLst>
                <a:ext uri="{FF2B5EF4-FFF2-40B4-BE49-F238E27FC236}">
                  <a16:creationId xmlns:a16="http://schemas.microsoft.com/office/drawing/2014/main" id="{859E58EA-7A63-A842-AD28-2CB2ABFA2115}"/>
                </a:ext>
              </a:extLst>
            </p:cNvPr>
            <p:cNvSpPr/>
            <p:nvPr/>
          </p:nvSpPr>
          <p:spPr>
            <a:xfrm>
              <a:off x="3628089" y="2324241"/>
              <a:ext cx="1885695" cy="51985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Axonopathy</a:t>
              </a:r>
            </a:p>
            <a:p>
              <a:pPr algn="ctr"/>
              <a:r>
                <a:rPr lang="en-US" sz="900" i="1" dirty="0"/>
                <a:t>SOD1, SPO11, TUBA4A, PFN1, DCTN, PRHPH, and NEFH</a:t>
              </a:r>
            </a:p>
          </p:txBody>
        </p:sp>
        <p:sp>
          <p:nvSpPr>
            <p:cNvPr id="31" name="Rectangle 30">
              <a:extLst>
                <a:ext uri="{FF2B5EF4-FFF2-40B4-BE49-F238E27FC236}">
                  <a16:creationId xmlns:a16="http://schemas.microsoft.com/office/drawing/2014/main" id="{8EF5CD57-CA2E-D64A-9B48-CA8F728B5D53}"/>
                </a:ext>
              </a:extLst>
            </p:cNvPr>
            <p:cNvSpPr/>
            <p:nvPr/>
          </p:nvSpPr>
          <p:spPr>
            <a:xfrm>
              <a:off x="-577911" y="3759596"/>
              <a:ext cx="1963792" cy="7345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Impaired protein homeostasis</a:t>
              </a:r>
            </a:p>
            <a:p>
              <a:pPr algn="ctr"/>
              <a:r>
                <a:rPr lang="en-US" sz="900" i="1" dirty="0"/>
                <a:t>SIOMAR1, CHMP2B, C9orf72, SQSTM1, UBQLN2, SOD1, ALS2, VAPB, OPTN, VCP, and TBK1</a:t>
              </a:r>
            </a:p>
          </p:txBody>
        </p:sp>
        <p:sp>
          <p:nvSpPr>
            <p:cNvPr id="32" name="Rectangle 31">
              <a:extLst>
                <a:ext uri="{FF2B5EF4-FFF2-40B4-BE49-F238E27FC236}">
                  <a16:creationId xmlns:a16="http://schemas.microsoft.com/office/drawing/2014/main" id="{CFD2311B-EDE3-154D-9AAF-ED2BF97C6500}"/>
                </a:ext>
              </a:extLst>
            </p:cNvPr>
            <p:cNvSpPr/>
            <p:nvPr/>
          </p:nvSpPr>
          <p:spPr>
            <a:xfrm>
              <a:off x="2345412" y="2986101"/>
              <a:ext cx="1097796" cy="43036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Oxidative stress</a:t>
              </a:r>
            </a:p>
            <a:p>
              <a:pPr algn="ctr"/>
              <a:r>
                <a:rPr lang="en-US" sz="900" i="1" dirty="0"/>
                <a:t>SOD1, ALS2, and TARDBP</a:t>
              </a:r>
            </a:p>
          </p:txBody>
        </p:sp>
        <p:sp>
          <p:nvSpPr>
            <p:cNvPr id="33" name="Rectangle 32">
              <a:extLst>
                <a:ext uri="{FF2B5EF4-FFF2-40B4-BE49-F238E27FC236}">
                  <a16:creationId xmlns:a16="http://schemas.microsoft.com/office/drawing/2014/main" id="{33292C23-EEB6-5142-88A9-C4341B5EF8BE}"/>
                </a:ext>
              </a:extLst>
            </p:cNvPr>
            <p:cNvSpPr/>
            <p:nvPr/>
          </p:nvSpPr>
          <p:spPr>
            <a:xfrm>
              <a:off x="1068010" y="4856772"/>
              <a:ext cx="1117720" cy="34940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Nuclear export</a:t>
              </a:r>
            </a:p>
            <a:p>
              <a:pPr algn="ctr"/>
              <a:r>
                <a:rPr lang="en-US" sz="900" i="1" dirty="0"/>
                <a:t>C9orf72</a:t>
              </a:r>
            </a:p>
          </p:txBody>
        </p:sp>
        <p:sp>
          <p:nvSpPr>
            <p:cNvPr id="34" name="Rectangle 33">
              <a:extLst>
                <a:ext uri="{FF2B5EF4-FFF2-40B4-BE49-F238E27FC236}">
                  <a16:creationId xmlns:a16="http://schemas.microsoft.com/office/drawing/2014/main" id="{413FDA0F-4A7D-D24D-96F4-DA808DE15EB5}"/>
                </a:ext>
              </a:extLst>
            </p:cNvPr>
            <p:cNvSpPr/>
            <p:nvPr/>
          </p:nvSpPr>
          <p:spPr>
            <a:xfrm>
              <a:off x="198508" y="5544601"/>
              <a:ext cx="1375534" cy="58276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Impaired DNA repair</a:t>
              </a:r>
            </a:p>
            <a:p>
              <a:pPr algn="ctr"/>
              <a:r>
                <a:rPr lang="en-US" sz="900" i="1" dirty="0"/>
                <a:t>NEK1, C21orf2, SPG11, and FUS</a:t>
              </a:r>
            </a:p>
          </p:txBody>
        </p:sp>
        <p:sp>
          <p:nvSpPr>
            <p:cNvPr id="35" name="Rectangle 34">
              <a:extLst>
                <a:ext uri="{FF2B5EF4-FFF2-40B4-BE49-F238E27FC236}">
                  <a16:creationId xmlns:a16="http://schemas.microsoft.com/office/drawing/2014/main" id="{B99FF805-E2D2-114B-89BB-B013D8321FFF}"/>
                </a:ext>
              </a:extLst>
            </p:cNvPr>
            <p:cNvSpPr/>
            <p:nvPr/>
          </p:nvSpPr>
          <p:spPr>
            <a:xfrm>
              <a:off x="2503489" y="5447048"/>
              <a:ext cx="1879438" cy="79519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Aberrant RNA metabolism</a:t>
              </a:r>
            </a:p>
            <a:p>
              <a:pPr algn="ctr"/>
              <a:r>
                <a:rPr lang="en-US" sz="900" i="1" dirty="0"/>
                <a:t>SETX, FUS, ANG, TARDBP, ELP3, TAF15, EWSR1, ATXN2, HNNRNPA1, C9orf72, HNRNPA2B1, and MATR3</a:t>
              </a:r>
            </a:p>
          </p:txBody>
        </p:sp>
        <p:sp>
          <p:nvSpPr>
            <p:cNvPr id="36" name="Rectangle 35">
              <a:extLst>
                <a:ext uri="{FF2B5EF4-FFF2-40B4-BE49-F238E27FC236}">
                  <a16:creationId xmlns:a16="http://schemas.microsoft.com/office/drawing/2014/main" id="{AAE86C78-8C46-144E-A002-5B11AD6F05E8}"/>
                </a:ext>
              </a:extLst>
            </p:cNvPr>
            <p:cNvSpPr/>
            <p:nvPr/>
          </p:nvSpPr>
          <p:spPr>
            <a:xfrm>
              <a:off x="3919125" y="4346032"/>
              <a:ext cx="2309246" cy="51985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Dysregulated vesicle transport</a:t>
              </a:r>
            </a:p>
            <a:p>
              <a:pPr algn="ctr"/>
              <a:r>
                <a:rPr lang="en-US" sz="900" i="1" dirty="0"/>
                <a:t>SOD1, ALS2, FIG34, VAPB, OPTN, UNC13A, and CHMP2B</a:t>
              </a:r>
            </a:p>
          </p:txBody>
        </p:sp>
        <p:sp>
          <p:nvSpPr>
            <p:cNvPr id="37" name="Rectangle 36">
              <a:extLst>
                <a:ext uri="{FF2B5EF4-FFF2-40B4-BE49-F238E27FC236}">
                  <a16:creationId xmlns:a16="http://schemas.microsoft.com/office/drawing/2014/main" id="{B2593851-3E13-5A43-8BCA-4583A31290F5}"/>
                </a:ext>
              </a:extLst>
            </p:cNvPr>
            <p:cNvSpPr/>
            <p:nvPr/>
          </p:nvSpPr>
          <p:spPr>
            <a:xfrm>
              <a:off x="3170779" y="3639451"/>
              <a:ext cx="1902969" cy="45282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a:t>Mitochondrial dysfunction</a:t>
              </a:r>
            </a:p>
            <a:p>
              <a:pPr algn="ctr"/>
              <a:r>
                <a:rPr lang="en-US" sz="900" i="1" dirty="0"/>
                <a:t>SOD1, CHCHD10, and TARDBP</a:t>
              </a:r>
            </a:p>
          </p:txBody>
        </p:sp>
      </p:grpSp>
    </p:spTree>
    <p:extLst>
      <p:ext uri="{BB962C8B-B14F-4D97-AF65-F5344CB8AC3E}">
        <p14:creationId xmlns:p14="http://schemas.microsoft.com/office/powerpoint/2010/main" val="343830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disease</a:t>
            </a:r>
          </a:p>
        </p:txBody>
      </p:sp>
      <p:sp>
        <p:nvSpPr>
          <p:cNvPr id="3" name="Content Placeholder 2"/>
          <p:cNvSpPr>
            <a:spLocks noGrp="1"/>
          </p:cNvSpPr>
          <p:nvPr>
            <p:ph idx="1"/>
          </p:nvPr>
        </p:nvSpPr>
        <p:spPr>
          <a:xfrm>
            <a:off x="542685" y="1933908"/>
            <a:ext cx="4587254" cy="4103342"/>
          </a:xfrm>
        </p:spPr>
        <p:txBody>
          <a:bodyPr>
            <a:normAutofit/>
          </a:bodyPr>
          <a:lstStyle/>
          <a:p>
            <a:pPr>
              <a:buFont typeface="Arial" panose="020B0604020202020204" pitchFamily="34" charset="0"/>
              <a:buChar char="•"/>
            </a:pPr>
            <a:r>
              <a:rPr lang="en-US" sz="1600" dirty="0">
                <a:solidFill>
                  <a:schemeClr val="tx1">
                    <a:lumMod val="50000"/>
                  </a:schemeClr>
                </a:solidFill>
              </a:rPr>
              <a:t>Motor neuron degeneration and death with gliosis replacing lost neurons </a:t>
            </a:r>
          </a:p>
          <a:p>
            <a:pPr>
              <a:buFont typeface="Arial" panose="020B0604020202020204" pitchFamily="34" charset="0"/>
              <a:buChar char="•"/>
            </a:pPr>
            <a:r>
              <a:rPr lang="en-US" sz="1600" dirty="0">
                <a:solidFill>
                  <a:schemeClr val="tx1">
                    <a:lumMod val="50000"/>
                  </a:schemeClr>
                </a:solidFill>
              </a:rPr>
              <a:t>Loss of cortical motor cells (pyramidal and Betz cells), leading to retrograde axonal loss and gliosis in the corticospinal tract </a:t>
            </a:r>
          </a:p>
          <a:p>
            <a:pPr>
              <a:buFont typeface="Arial" panose="020B0604020202020204" pitchFamily="34" charset="0"/>
              <a:buChar char="•"/>
            </a:pPr>
            <a:r>
              <a:rPr lang="en-US" sz="1600" dirty="0">
                <a:solidFill>
                  <a:schemeClr val="tx1">
                    <a:lumMod val="50000"/>
                  </a:schemeClr>
                </a:solidFill>
              </a:rPr>
              <a:t>Spinal cord atrophy</a:t>
            </a:r>
          </a:p>
          <a:p>
            <a:pPr>
              <a:buFont typeface="Arial" panose="020B0604020202020204" pitchFamily="34" charset="0"/>
              <a:buChar char="•"/>
            </a:pPr>
            <a:r>
              <a:rPr lang="en-US" sz="1600" dirty="0">
                <a:solidFill>
                  <a:schemeClr val="tx1">
                    <a:lumMod val="50000"/>
                  </a:schemeClr>
                </a:solidFill>
              </a:rPr>
              <a:t>Thinning of ventral roots</a:t>
            </a:r>
          </a:p>
          <a:p>
            <a:pPr>
              <a:buFont typeface="Arial" panose="020B0604020202020204" pitchFamily="34" charset="0"/>
              <a:buChar char="•"/>
            </a:pPr>
            <a:r>
              <a:rPr lang="en-US" sz="1600" dirty="0">
                <a:solidFill>
                  <a:schemeClr val="tx1">
                    <a:lumMod val="50000"/>
                  </a:schemeClr>
                </a:solidFill>
              </a:rPr>
              <a:t>Loss of large myelinated fibers in motor nerves </a:t>
            </a:r>
          </a:p>
          <a:p>
            <a:pPr>
              <a:buFont typeface="Arial" panose="020B0604020202020204" pitchFamily="34" charset="0"/>
              <a:buChar char="•"/>
            </a:pPr>
            <a:r>
              <a:rPr lang="en-US" sz="1600" dirty="0">
                <a:solidFill>
                  <a:schemeClr val="tx1">
                    <a:lumMod val="50000"/>
                  </a:schemeClr>
                </a:solidFill>
              </a:rPr>
              <a:t>Denervation atrophy of affected muscles with evidence of reinnervation such as fiber type grouping </a:t>
            </a:r>
          </a:p>
          <a:p>
            <a:pPr>
              <a:buFont typeface="Arial" panose="020B0604020202020204" pitchFamily="34" charset="0"/>
              <a:buChar char="•"/>
            </a:pPr>
            <a:r>
              <a:rPr lang="en-US" sz="1600" dirty="0">
                <a:solidFill>
                  <a:schemeClr val="tx1">
                    <a:lumMod val="50000"/>
                  </a:schemeClr>
                </a:solidFill>
              </a:rPr>
              <a:t>Intracellular inclusions in degenerating neurons and glia</a:t>
            </a:r>
          </a:p>
        </p:txBody>
      </p:sp>
      <p:sp>
        <p:nvSpPr>
          <p:cNvPr id="5" name="Rectangle 4">
            <a:extLst>
              <a:ext uri="{FF2B5EF4-FFF2-40B4-BE49-F238E27FC236}">
                <a16:creationId xmlns:a16="http://schemas.microsoft.com/office/drawing/2014/main" id="{DD535FB1-27CD-4C40-916E-D4B5D9ABD341}"/>
              </a:ext>
            </a:extLst>
          </p:cNvPr>
          <p:cNvSpPr/>
          <p:nvPr/>
        </p:nvSpPr>
        <p:spPr>
          <a:xfrm>
            <a:off x="542685" y="1289787"/>
            <a:ext cx="3258713" cy="400110"/>
          </a:xfrm>
          <a:prstGeom prst="rect">
            <a:avLst/>
          </a:prstGeom>
        </p:spPr>
        <p:txBody>
          <a:bodyPr wrap="none">
            <a:spAutoFit/>
          </a:bodyPr>
          <a:lstStyle/>
          <a:p>
            <a:r>
              <a:rPr lang="en-US" sz="2000" dirty="0">
                <a:solidFill>
                  <a:schemeClr val="accent1"/>
                </a:solidFill>
                <a:latin typeface="Arial Rounded MT Bold" panose="020F0704030504030204" pitchFamily="34" charset="77"/>
              </a:rPr>
              <a:t>ALS is characterized by: </a:t>
            </a:r>
          </a:p>
        </p:txBody>
      </p:sp>
      <p:sp>
        <p:nvSpPr>
          <p:cNvPr id="13" name="Rectangle 12">
            <a:extLst>
              <a:ext uri="{FF2B5EF4-FFF2-40B4-BE49-F238E27FC236}">
                <a16:creationId xmlns:a16="http://schemas.microsoft.com/office/drawing/2014/main" id="{4EAB0E96-D983-1546-97BC-6F896F857C98}"/>
              </a:ext>
            </a:extLst>
          </p:cNvPr>
          <p:cNvSpPr/>
          <p:nvPr/>
        </p:nvSpPr>
        <p:spPr>
          <a:xfrm>
            <a:off x="6494898" y="1289787"/>
            <a:ext cx="4775200" cy="707886"/>
          </a:xfrm>
          <a:prstGeom prst="rect">
            <a:avLst/>
          </a:prstGeom>
        </p:spPr>
        <p:txBody>
          <a:bodyPr wrap="square">
            <a:spAutoFit/>
          </a:bodyPr>
          <a:lstStyle/>
          <a:p>
            <a:pPr algn="ctr"/>
            <a:r>
              <a:rPr lang="en-US" sz="2000" dirty="0">
                <a:solidFill>
                  <a:schemeClr val="accent1"/>
                </a:solidFill>
                <a:latin typeface="Arial Rounded MT Bold" panose="020F0704030504030204" pitchFamily="34" charset="77"/>
                <a:cs typeface="Arial" panose="020B0604020202020204" pitchFamily="34" charset="0"/>
              </a:rPr>
              <a:t>Molecular mechanisms in the pathology of ALS </a:t>
            </a:r>
            <a:endParaRPr lang="en-US" sz="2000" dirty="0">
              <a:solidFill>
                <a:schemeClr val="accent1"/>
              </a:solidFill>
              <a:latin typeface="Arial Rounded MT Bold" panose="020F0704030504030204" pitchFamily="34" charset="77"/>
            </a:endParaRPr>
          </a:p>
        </p:txBody>
      </p:sp>
      <p:sp>
        <p:nvSpPr>
          <p:cNvPr id="19" name="Rectangle 18">
            <a:extLst>
              <a:ext uri="{FF2B5EF4-FFF2-40B4-BE49-F238E27FC236}">
                <a16:creationId xmlns:a16="http://schemas.microsoft.com/office/drawing/2014/main" id="{DAFD7B66-FDC7-474E-B95B-5C3D647BDF6A}"/>
              </a:ext>
            </a:extLst>
          </p:cNvPr>
          <p:cNvSpPr/>
          <p:nvPr/>
        </p:nvSpPr>
        <p:spPr>
          <a:xfrm>
            <a:off x="827869" y="6091278"/>
            <a:ext cx="5335839" cy="230832"/>
          </a:xfrm>
          <a:prstGeom prst="rect">
            <a:avLst/>
          </a:prstGeom>
        </p:spPr>
        <p:txBody>
          <a:bodyPr wrap="square" numCol="1" spcCol="0">
            <a:spAutoFit/>
          </a:bodyPr>
          <a:lstStyle/>
          <a:p>
            <a:pPr>
              <a:buClrTx/>
            </a:pPr>
            <a:r>
              <a:rPr lang="es-ES" sz="900" b="1" dirty="0"/>
              <a:t>1. </a:t>
            </a:r>
            <a:r>
              <a:rPr lang="es-ES" sz="900" dirty="0"/>
              <a:t>Ciervo, </a:t>
            </a:r>
            <a:r>
              <a:rPr lang="es-ES" sz="900" dirty="0" err="1"/>
              <a:t>Ning</a:t>
            </a:r>
            <a:r>
              <a:rPr lang="es-ES" sz="900" dirty="0"/>
              <a:t> et al. 2017.</a:t>
            </a:r>
          </a:p>
        </p:txBody>
      </p:sp>
      <p:sp>
        <p:nvSpPr>
          <p:cNvPr id="11" name="Rectangle 10">
            <a:extLst>
              <a:ext uri="{FF2B5EF4-FFF2-40B4-BE49-F238E27FC236}">
                <a16:creationId xmlns:a16="http://schemas.microsoft.com/office/drawing/2014/main" id="{EA06AC74-5B15-8E4F-BCFF-8F7DE1B5D3CE}"/>
              </a:ext>
            </a:extLst>
          </p:cNvPr>
          <p:cNvSpPr/>
          <p:nvPr/>
        </p:nvSpPr>
        <p:spPr>
          <a:xfrm flipV="1">
            <a:off x="6096000" y="2087150"/>
            <a:ext cx="5568540" cy="3227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33090E-D363-7242-80D3-AB402DE9D840}"/>
              </a:ext>
            </a:extLst>
          </p:cNvPr>
          <p:cNvSpPr/>
          <p:nvPr/>
        </p:nvSpPr>
        <p:spPr>
          <a:xfrm flipV="1">
            <a:off x="6013860" y="2176627"/>
            <a:ext cx="5568540" cy="3227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6096000" y="5382219"/>
            <a:ext cx="3014727" cy="253916"/>
          </a:xfrm>
          <a:prstGeom prst="rect">
            <a:avLst/>
          </a:prstGeom>
          <a:noFill/>
        </p:spPr>
        <p:txBody>
          <a:bodyPr wrap="square" rtlCol="0">
            <a:spAutoFit/>
          </a:bodyPr>
          <a:lstStyle/>
          <a:p>
            <a:r>
              <a:rPr lang="en-US" sz="1050" dirty="0">
                <a:solidFill>
                  <a:schemeClr val="tx1">
                    <a:lumMod val="65000"/>
                    <a:lumOff val="35000"/>
                  </a:schemeClr>
                </a:solidFill>
                <a:latin typeface="Arial" panose="020B0604020202020204" pitchFamily="34" charset="0"/>
                <a:cs typeface="Arial" panose="020B0604020202020204" pitchFamily="34" charset="0"/>
              </a:rPr>
              <a:t>Adapted from</a:t>
            </a:r>
            <a:r>
              <a:rPr lang="en-US" sz="1050" baseline="30000" dirty="0">
                <a:solidFill>
                  <a:schemeClr val="tx1">
                    <a:lumMod val="65000"/>
                    <a:lumOff val="35000"/>
                  </a:schemeClr>
                </a:solidFill>
                <a:latin typeface="Arial" panose="020B0604020202020204" pitchFamily="34" charset="0"/>
                <a:cs typeface="Arial" panose="020B0604020202020204" pitchFamily="34" charset="0"/>
              </a:rPr>
              <a:t>1</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40317F5-C722-B84D-8F60-9674D48D8D4A}"/>
              </a:ext>
            </a:extLst>
          </p:cNvPr>
          <p:cNvSpPr/>
          <p:nvPr/>
        </p:nvSpPr>
        <p:spPr>
          <a:xfrm>
            <a:off x="8800810" y="2589552"/>
            <a:ext cx="2848505" cy="2308324"/>
          </a:xfrm>
          <a:prstGeom prst="rect">
            <a:avLst/>
          </a:prstGeom>
          <a:ln>
            <a:noFill/>
          </a:ln>
        </p:spPr>
        <p:txBody>
          <a:bodyPr wrap="square">
            <a:spAutoFit/>
          </a:bodyPr>
          <a:lstStyle/>
          <a:p>
            <a:pPr marL="342900" indent="-342900">
              <a:buClr>
                <a:schemeClr val="accent5"/>
              </a:buClr>
              <a:buAutoNum type="arabicParenR"/>
            </a:pPr>
            <a:r>
              <a:rPr lang="en-US" sz="1200" dirty="0">
                <a:solidFill>
                  <a:schemeClr val="tx1">
                    <a:lumMod val="75000"/>
                  </a:schemeClr>
                </a:solidFill>
                <a:latin typeface="Arial" panose="020B0604020202020204" pitchFamily="34" charset="0"/>
                <a:cs typeface="Arial" panose="020B0604020202020204" pitchFamily="34" charset="0"/>
              </a:rPr>
              <a:t>Impaired glutamate clearance leads to neuronal excitotoxicity</a:t>
            </a:r>
          </a:p>
          <a:p>
            <a:pPr marL="342900" indent="-342900">
              <a:buClr>
                <a:schemeClr val="accent5"/>
              </a:buClr>
              <a:buAutoNum type="arabicParenR"/>
            </a:pPr>
            <a:r>
              <a:rPr lang="en-US" sz="1200" dirty="0">
                <a:solidFill>
                  <a:schemeClr val="tx1">
                    <a:lumMod val="75000"/>
                  </a:schemeClr>
                </a:solidFill>
                <a:latin typeface="Arial" panose="020B0604020202020204" pitchFamily="34" charset="0"/>
                <a:cs typeface="Arial" panose="020B0604020202020204" pitchFamily="34" charset="0"/>
              </a:rPr>
              <a:t>Protein aggregate formation, RNA toxicity, and mitochondrial dysfunction</a:t>
            </a:r>
          </a:p>
          <a:p>
            <a:pPr marL="342900" indent="-342900">
              <a:buClr>
                <a:schemeClr val="accent5"/>
              </a:buClr>
              <a:buAutoNum type="arabicParenR"/>
            </a:pPr>
            <a:r>
              <a:rPr lang="en-US" sz="1200" dirty="0">
                <a:solidFill>
                  <a:schemeClr val="tx1">
                    <a:lumMod val="75000"/>
                  </a:schemeClr>
                </a:solidFill>
                <a:latin typeface="Arial" panose="020B0604020202020204" pitchFamily="34" charset="0"/>
                <a:cs typeface="Arial" panose="020B0604020202020204" pitchFamily="34" charset="0"/>
              </a:rPr>
              <a:t>Pro-inflammatory cytokines from  predominant M1 activated microglia </a:t>
            </a:r>
          </a:p>
          <a:p>
            <a:pPr marL="342900" indent="-342900">
              <a:buClr>
                <a:schemeClr val="accent5"/>
              </a:buClr>
              <a:buAutoNum type="arabicParenR"/>
            </a:pPr>
            <a:r>
              <a:rPr lang="en-US" sz="1200" dirty="0">
                <a:solidFill>
                  <a:schemeClr val="tx1">
                    <a:lumMod val="75000"/>
                  </a:schemeClr>
                </a:solidFill>
                <a:latin typeface="Arial" panose="020B0604020202020204" pitchFamily="34" charset="0"/>
                <a:cs typeface="Arial" panose="020B0604020202020204" pitchFamily="34" charset="0"/>
              </a:rPr>
              <a:t>Failure of axonal architecture and transport </a:t>
            </a:r>
          </a:p>
          <a:p>
            <a:pPr marL="342900" indent="-342900">
              <a:buClr>
                <a:schemeClr val="accent5"/>
              </a:buClr>
              <a:buAutoNum type="arabicParenR"/>
            </a:pPr>
            <a:r>
              <a:rPr lang="en-US" sz="1200" dirty="0">
                <a:solidFill>
                  <a:schemeClr val="tx1">
                    <a:lumMod val="75000"/>
                  </a:schemeClr>
                </a:solidFill>
                <a:latin typeface="Arial" panose="020B0604020202020204" pitchFamily="34" charset="0"/>
                <a:cs typeface="Arial" panose="020B0604020202020204" pitchFamily="34" charset="0"/>
              </a:rPr>
              <a:t>Synaptic failure, denervation, and muscle atrophy</a:t>
            </a:r>
          </a:p>
        </p:txBody>
      </p:sp>
      <p:pic>
        <p:nvPicPr>
          <p:cNvPr id="14" name="Picture 13">
            <a:extLst>
              <a:ext uri="{FF2B5EF4-FFF2-40B4-BE49-F238E27FC236}">
                <a16:creationId xmlns:a16="http://schemas.microsoft.com/office/drawing/2014/main" id="{63468C67-4FA6-DF49-882D-4BFEC93CA0BC}"/>
              </a:ext>
            </a:extLst>
          </p:cNvPr>
          <p:cNvPicPr>
            <a:picLocks noChangeAspect="1"/>
          </p:cNvPicPr>
          <p:nvPr/>
        </p:nvPicPr>
        <p:blipFill rotWithShape="1">
          <a:blip r:embed="rId3"/>
          <a:srcRect l="24906" t="22829" r="36961" b="16580"/>
          <a:stretch/>
        </p:blipFill>
        <p:spPr>
          <a:xfrm>
            <a:off x="5947666" y="2233595"/>
            <a:ext cx="2850464" cy="3170432"/>
          </a:xfrm>
          <a:prstGeom prst="rect">
            <a:avLst/>
          </a:prstGeom>
        </p:spPr>
      </p:pic>
    </p:spTree>
    <p:extLst>
      <p:ext uri="{BB962C8B-B14F-4D97-AF65-F5344CB8AC3E}">
        <p14:creationId xmlns:p14="http://schemas.microsoft.com/office/powerpoint/2010/main" val="362935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E29C7F-FB9B-C04D-8A8F-A7FAA5C98B75}"/>
              </a:ext>
            </a:extLst>
          </p:cNvPr>
          <p:cNvSpPr>
            <a:spLocks noGrp="1"/>
          </p:cNvSpPr>
          <p:nvPr>
            <p:ph type="title"/>
          </p:nvPr>
        </p:nvSpPr>
        <p:spPr/>
        <p:txBody>
          <a:bodyPr/>
          <a:lstStyle/>
          <a:p>
            <a:r>
              <a:rPr lang="en-US" dirty="0"/>
              <a:t>Diagnosing ALS</a:t>
            </a:r>
          </a:p>
        </p:txBody>
      </p:sp>
      <p:cxnSp>
        <p:nvCxnSpPr>
          <p:cNvPr id="3" name="Straight Connector 2">
            <a:extLst>
              <a:ext uri="{FF2B5EF4-FFF2-40B4-BE49-F238E27FC236}">
                <a16:creationId xmlns:a16="http://schemas.microsoft.com/office/drawing/2014/main" id="{2614D0F1-9E16-F643-9B94-646B26573078}"/>
              </a:ext>
            </a:extLst>
          </p:cNvPr>
          <p:cNvCxnSpPr>
            <a:cxnSpLocks/>
          </p:cNvCxnSpPr>
          <p:nvPr/>
        </p:nvCxnSpPr>
        <p:spPr>
          <a:xfrm>
            <a:off x="8269659" y="5424236"/>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73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035982-B1E1-D246-9649-B02BF10AF4D6}"/>
              </a:ext>
            </a:extLst>
          </p:cNvPr>
          <p:cNvSpPr/>
          <p:nvPr/>
        </p:nvSpPr>
        <p:spPr>
          <a:xfrm>
            <a:off x="-1" y="4622347"/>
            <a:ext cx="7164362" cy="12926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p>
        </p:txBody>
      </p:sp>
      <p:pic>
        <p:nvPicPr>
          <p:cNvPr id="10" name="Picture 9">
            <a:extLst>
              <a:ext uri="{FF2B5EF4-FFF2-40B4-BE49-F238E27FC236}">
                <a16:creationId xmlns:a16="http://schemas.microsoft.com/office/drawing/2014/main" id="{73A01D04-7FB0-3C4D-8C0C-52521DF2E43D}"/>
              </a:ext>
            </a:extLst>
          </p:cNvPr>
          <p:cNvPicPr>
            <a:picLocks noChangeAspect="1"/>
          </p:cNvPicPr>
          <p:nvPr/>
        </p:nvPicPr>
        <p:blipFill>
          <a:blip r:embed="rId3"/>
          <a:stretch>
            <a:fillRect/>
          </a:stretch>
        </p:blipFill>
        <p:spPr>
          <a:xfrm>
            <a:off x="7435094" y="1761783"/>
            <a:ext cx="4229100" cy="3909994"/>
          </a:xfrm>
          <a:prstGeom prst="rect">
            <a:avLst/>
          </a:prstGeom>
        </p:spPr>
      </p:pic>
      <p:sp>
        <p:nvSpPr>
          <p:cNvPr id="2" name="Title 1"/>
          <p:cNvSpPr>
            <a:spLocks noGrp="1"/>
          </p:cNvSpPr>
          <p:nvPr>
            <p:ph type="title"/>
          </p:nvPr>
        </p:nvSpPr>
        <p:spPr/>
        <p:txBody>
          <a:bodyPr/>
          <a:lstStyle/>
          <a:p>
            <a:r>
              <a:rPr lang="en-US" dirty="0"/>
              <a:t>When to refer to neuromuscular specialist</a:t>
            </a:r>
          </a:p>
        </p:txBody>
      </p:sp>
      <p:sp>
        <p:nvSpPr>
          <p:cNvPr id="3" name="Content Placeholder 2"/>
          <p:cNvSpPr>
            <a:spLocks noGrp="1"/>
          </p:cNvSpPr>
          <p:nvPr>
            <p:ph idx="1"/>
          </p:nvPr>
        </p:nvSpPr>
        <p:spPr>
          <a:xfrm>
            <a:off x="667018" y="2372951"/>
            <a:ext cx="6317494" cy="1883679"/>
          </a:xfrm>
        </p:spPr>
        <p:txBody>
          <a:bodyPr>
            <a:normAutofit/>
          </a:bodyPr>
          <a:lstStyle/>
          <a:p>
            <a:pPr marL="0" indent="0">
              <a:buNone/>
            </a:pPr>
            <a:endParaRPr lang="en-US" sz="1200" b="1" dirty="0">
              <a:solidFill>
                <a:schemeClr val="accent1"/>
              </a:solidFill>
              <a:latin typeface="Arial Rounded MT Bold" panose="020F0704030504030204" pitchFamily="34" charset="77"/>
            </a:endParaRPr>
          </a:p>
          <a:p>
            <a:pPr marL="0" indent="0">
              <a:buNone/>
            </a:pPr>
            <a:r>
              <a:rPr lang="en-US" sz="1600" dirty="0">
                <a:solidFill>
                  <a:schemeClr val="tx1">
                    <a:lumMod val="50000"/>
                  </a:schemeClr>
                </a:solidFill>
              </a:rPr>
              <a:t>History and physical examination, supported by electrodiagnostic studies and not excluded by neuroimaging and laboratory studies. </a:t>
            </a:r>
          </a:p>
          <a:p>
            <a:pPr marL="0" indent="0">
              <a:buNone/>
            </a:pPr>
            <a:r>
              <a:rPr lang="en-US" sz="1600" dirty="0">
                <a:solidFill>
                  <a:schemeClr val="accent1"/>
                </a:solidFill>
                <a:latin typeface="Arial Rounded MT Bold" panose="020F0704030504030204" pitchFamily="34" charset="77"/>
              </a:rPr>
              <a:t>Additional criteria that can aid in diagnosis:</a:t>
            </a:r>
          </a:p>
          <a:p>
            <a:pPr>
              <a:buFont typeface="Arial" panose="020B0604020202020204" pitchFamily="34" charset="0"/>
              <a:buChar char="•"/>
            </a:pPr>
            <a:r>
              <a:rPr lang="en-US" sz="1400" dirty="0">
                <a:solidFill>
                  <a:schemeClr val="tx1">
                    <a:lumMod val="50000"/>
                  </a:schemeClr>
                </a:solidFill>
              </a:rPr>
              <a:t>Frontotemporal executive dysfunction preceding or following the onset of motor symptoms (up to 40% of ALS patients)</a:t>
            </a:r>
          </a:p>
          <a:p>
            <a:pPr>
              <a:buFont typeface="Arial" panose="020B0604020202020204" pitchFamily="34" charset="0"/>
              <a:buChar char="•"/>
            </a:pPr>
            <a:r>
              <a:rPr lang="en-US" sz="1400" dirty="0">
                <a:solidFill>
                  <a:schemeClr val="tx1">
                    <a:lumMod val="50000"/>
                  </a:schemeClr>
                </a:solidFill>
              </a:rPr>
              <a:t>Family history of ALS, other progressive motor disorders</a:t>
            </a:r>
            <a:endParaRPr lang="en-US" dirty="0">
              <a:solidFill>
                <a:schemeClr val="tx1">
                  <a:lumMod val="50000"/>
                </a:schemeClr>
              </a:solidFill>
            </a:endParaRPr>
          </a:p>
        </p:txBody>
      </p:sp>
      <p:sp>
        <p:nvSpPr>
          <p:cNvPr id="4" name="Slide Number Placeholder 3"/>
          <p:cNvSpPr>
            <a:spLocks noGrp="1"/>
          </p:cNvSpPr>
          <p:nvPr>
            <p:ph type="sldNum" sz="quarter" idx="12"/>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3F912F-1C8C-4406-A72D-DDC68CC735EB}" type="slidenum">
              <a:rPr lang="en-US" smtClean="0"/>
              <a:pPr/>
              <a:t>9</a:t>
            </a:fld>
            <a:endParaRPr lang="en-US" dirty="0"/>
          </a:p>
        </p:txBody>
      </p:sp>
      <p:sp>
        <p:nvSpPr>
          <p:cNvPr id="7" name="TextBox 6"/>
          <p:cNvSpPr txBox="1"/>
          <p:nvPr/>
        </p:nvSpPr>
        <p:spPr>
          <a:xfrm>
            <a:off x="7762119" y="5669915"/>
            <a:ext cx="395287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Adapted from</a:t>
            </a:r>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6658538E-7855-B840-8A86-6FCBC5923799}"/>
              </a:ext>
            </a:extLst>
          </p:cNvPr>
          <p:cNvSpPr txBox="1"/>
          <p:nvPr/>
        </p:nvSpPr>
        <p:spPr>
          <a:xfrm>
            <a:off x="7574794" y="5199241"/>
            <a:ext cx="3678967" cy="261610"/>
          </a:xfrm>
          <a:prstGeom prst="rect">
            <a:avLst/>
          </a:prstGeom>
          <a:noFill/>
        </p:spPr>
        <p:txBody>
          <a:bodyPr wrap="square" rtlCol="0">
            <a:spAutoFit/>
          </a:bodyPr>
          <a:lstStyle/>
          <a:p>
            <a:r>
              <a:rPr lang="en-US" sz="1100" dirty="0">
                <a:solidFill>
                  <a:schemeClr val="bg1"/>
                </a:solidFill>
              </a:rPr>
              <a:t>ALS, amyotrophic lateral sclerosis; EMG, electromyography. </a:t>
            </a:r>
          </a:p>
        </p:txBody>
      </p:sp>
      <p:graphicFrame>
        <p:nvGraphicFramePr>
          <p:cNvPr id="8" name="Table 7">
            <a:extLst>
              <a:ext uri="{FF2B5EF4-FFF2-40B4-BE49-F238E27FC236}">
                <a16:creationId xmlns:a16="http://schemas.microsoft.com/office/drawing/2014/main" id="{2EE82120-6CB0-1A41-AA8A-06A48AECA3AB}"/>
              </a:ext>
            </a:extLst>
          </p:cNvPr>
          <p:cNvGraphicFramePr>
            <a:graphicFrameLocks noGrp="1"/>
          </p:cNvGraphicFramePr>
          <p:nvPr>
            <p:extLst>
              <p:ext uri="{D42A27DB-BD31-4B8C-83A1-F6EECF244321}">
                <p14:modId xmlns:p14="http://schemas.microsoft.com/office/powerpoint/2010/main" val="243763887"/>
              </p:ext>
            </p:extLst>
          </p:nvPr>
        </p:nvGraphicFramePr>
        <p:xfrm>
          <a:off x="7435094" y="1280919"/>
          <a:ext cx="4229100" cy="4420723"/>
        </p:xfrm>
        <a:graphic>
          <a:graphicData uri="http://schemas.openxmlformats.org/drawingml/2006/table">
            <a:tbl>
              <a:tblPr firstRow="1" bandRow="1">
                <a:tableStyleId>{7DF18680-E054-41AD-8BC1-D1AEF772440D}</a:tableStyleId>
              </a:tblPr>
              <a:tblGrid>
                <a:gridCol w="4229100">
                  <a:extLst>
                    <a:ext uri="{9D8B030D-6E8A-4147-A177-3AD203B41FA5}">
                      <a16:colId xmlns:a16="http://schemas.microsoft.com/office/drawing/2014/main" val="2909367114"/>
                    </a:ext>
                  </a:extLst>
                </a:gridCol>
              </a:tblGrid>
              <a:tr h="549167">
                <a:tc>
                  <a:txBody>
                    <a:bodyPr/>
                    <a:lstStyle/>
                    <a:p>
                      <a:pPr algn="ctr"/>
                      <a:r>
                        <a:rPr lang="en-US" sz="1600" dirty="0"/>
                        <a:t>Diagnostic criteria for ALS</a:t>
                      </a:r>
                      <a:endParaRPr lang="en-US" sz="1600" dirty="0">
                        <a:latin typeface="Arial Rounded MT Bold" panose="020F0704030504030204" pitchFamily="34" charset="77"/>
                        <a:cs typeface="Arial" panose="020B0604020202020204" pitchFamily="34" charset="0"/>
                      </a:endParaRPr>
                    </a:p>
                  </a:txBody>
                  <a:tcPr anchor="ctr"/>
                </a:tc>
                <a:extLst>
                  <a:ext uri="{0D108BD9-81ED-4DB2-BD59-A6C34878D82A}">
                    <a16:rowId xmlns:a16="http://schemas.microsoft.com/office/drawing/2014/main" val="1896501140"/>
                  </a:ext>
                </a:extLst>
              </a:tr>
              <a:tr h="3871556">
                <a:tc>
                  <a:txBody>
                    <a:bodyPr/>
                    <a:lstStyle/>
                    <a:p>
                      <a:r>
                        <a:rPr lang="en-US" sz="1200" b="1" dirty="0"/>
                        <a:t>Presence of:</a:t>
                      </a:r>
                    </a:p>
                    <a:p>
                      <a:pPr marL="171450" lvl="0" indent="-171450">
                        <a:buFont typeface="Arial" panose="020B0604020202020204" pitchFamily="34" charset="0"/>
                        <a:buChar char="•"/>
                      </a:pPr>
                      <a:r>
                        <a:rPr lang="en-US" sz="1200" dirty="0"/>
                        <a:t>Lower motor neuron signs (including EMG features in clinically unaffected muscles)</a:t>
                      </a:r>
                    </a:p>
                    <a:p>
                      <a:pPr marL="171450" lvl="0" indent="-171450">
                        <a:buFont typeface="Arial" panose="020B0604020202020204" pitchFamily="34" charset="0"/>
                        <a:buChar char="•"/>
                      </a:pPr>
                      <a:r>
                        <a:rPr lang="en-US" sz="1200" dirty="0"/>
                        <a:t>Upper motor neuron signs</a:t>
                      </a:r>
                    </a:p>
                    <a:p>
                      <a:pPr marL="171450" lvl="0" indent="-171450">
                        <a:buFont typeface="Arial" panose="020B0604020202020204" pitchFamily="34" charset="0"/>
                        <a:buChar char="•"/>
                      </a:pPr>
                      <a:r>
                        <a:rPr lang="en-US" sz="1200" dirty="0"/>
                        <a:t>Progression of symptoms and signs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Absence of:</a:t>
                      </a:r>
                    </a:p>
                    <a:p>
                      <a:pPr marL="171450" indent="-171450">
                        <a:buFont typeface="Arial" panose="020B0604020202020204" pitchFamily="34" charset="0"/>
                        <a:buChar char="•"/>
                      </a:pPr>
                      <a:r>
                        <a:rPr lang="en-US" sz="1200" dirty="0"/>
                        <a:t>Sensory signs </a:t>
                      </a:r>
                    </a:p>
                    <a:p>
                      <a:pPr marL="171450" indent="-171450">
                        <a:buFont typeface="Arial" panose="020B0604020202020204" pitchFamily="34" charset="0"/>
                        <a:buChar char="•"/>
                      </a:pPr>
                      <a:r>
                        <a:rPr lang="en-US" sz="1200" dirty="0"/>
                        <a:t>Sphincter disturbances</a:t>
                      </a:r>
                    </a:p>
                    <a:p>
                      <a:pPr marL="171450" indent="-171450">
                        <a:buFont typeface="Arial" panose="020B0604020202020204" pitchFamily="34" charset="0"/>
                        <a:buChar char="•"/>
                      </a:pPr>
                      <a:r>
                        <a:rPr lang="en-US" sz="1200" dirty="0"/>
                        <a:t>Visual disturbances</a:t>
                      </a:r>
                    </a:p>
                    <a:p>
                      <a:pPr marL="171450" indent="-171450">
                        <a:buFont typeface="Arial" panose="020B0604020202020204" pitchFamily="34" charset="0"/>
                        <a:buChar char="•"/>
                      </a:pPr>
                      <a:r>
                        <a:rPr lang="en-US" sz="1200" dirty="0"/>
                        <a:t>Autonomic features</a:t>
                      </a:r>
                    </a:p>
                    <a:p>
                      <a:pPr marL="171450" indent="-171450">
                        <a:buFont typeface="Arial" panose="020B0604020202020204" pitchFamily="34" charset="0"/>
                        <a:buChar char="•"/>
                      </a:pPr>
                      <a:r>
                        <a:rPr lang="en-US" sz="1200" dirty="0"/>
                        <a:t>Basal ganglion dysfunction</a:t>
                      </a:r>
                    </a:p>
                    <a:p>
                      <a:pPr marL="171450" indent="-171450">
                        <a:buFont typeface="Arial" panose="020B0604020202020204" pitchFamily="34" charset="0"/>
                        <a:buChar char="•"/>
                      </a:pPr>
                      <a:r>
                        <a:rPr lang="en-US" sz="1200" dirty="0"/>
                        <a:t>Alzheimer-type dementia</a:t>
                      </a:r>
                    </a:p>
                    <a:p>
                      <a:pPr marL="171450" indent="-171450">
                        <a:buFont typeface="Arial" panose="020B0604020202020204" pitchFamily="34" charset="0"/>
                        <a:buChar char="•"/>
                      </a:pPr>
                      <a:r>
                        <a:rPr lang="en-US" sz="1200" dirty="0"/>
                        <a:t>ALS “mimic” syndromes</a:t>
                      </a:r>
                    </a:p>
                    <a:p>
                      <a:endParaRPr lang="en-US" sz="1200" dirty="0"/>
                    </a:p>
                    <a:p>
                      <a:r>
                        <a:rPr lang="en-US" sz="1200" b="1" dirty="0"/>
                        <a:t>Supported by:</a:t>
                      </a:r>
                    </a:p>
                    <a:p>
                      <a:pPr marL="171450" indent="-171450">
                        <a:buFont typeface="Arial" panose="020B0604020202020204" pitchFamily="34" charset="0"/>
                        <a:buChar char="•"/>
                      </a:pPr>
                      <a:r>
                        <a:rPr lang="en-US" sz="1200" dirty="0"/>
                        <a:t>Fasciculation in one or more of the regions</a:t>
                      </a:r>
                    </a:p>
                    <a:p>
                      <a:pPr marL="171450" indent="-171450">
                        <a:buFont typeface="Arial" panose="020B0604020202020204" pitchFamily="34" charset="0"/>
                        <a:buChar char="•"/>
                      </a:pPr>
                      <a:r>
                        <a:rPr lang="en-US" sz="1200" dirty="0"/>
                        <a:t>Neurogenic changes in EMG results</a:t>
                      </a:r>
                    </a:p>
                    <a:p>
                      <a:pPr marL="171450" indent="-171450">
                        <a:buFont typeface="Arial" panose="020B0604020202020204" pitchFamily="34" charset="0"/>
                        <a:buChar char="•"/>
                      </a:pPr>
                      <a:r>
                        <a:rPr lang="en-US" sz="1200" dirty="0"/>
                        <a:t>Normal motor and sensory nerve conduction</a:t>
                      </a:r>
                    </a:p>
                    <a:p>
                      <a:pPr marL="171450" indent="-171450">
                        <a:buFont typeface="Arial" panose="020B0604020202020204" pitchFamily="34" charset="0"/>
                        <a:buChar char="•"/>
                      </a:pPr>
                      <a:r>
                        <a:rPr lang="en-US" sz="1200" dirty="0"/>
                        <a:t>Absence of conduction block</a:t>
                      </a:r>
                      <a:endParaRPr lang="en-US" sz="12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5740293"/>
                  </a:ext>
                </a:extLst>
              </a:tr>
            </a:tbl>
          </a:graphicData>
        </a:graphic>
      </p:graphicFrame>
      <p:cxnSp>
        <p:nvCxnSpPr>
          <p:cNvPr id="15" name="Straight Connector 14">
            <a:extLst>
              <a:ext uri="{FF2B5EF4-FFF2-40B4-BE49-F238E27FC236}">
                <a16:creationId xmlns:a16="http://schemas.microsoft.com/office/drawing/2014/main" id="{DA036345-9E83-AA49-B823-A7E727128436}"/>
              </a:ext>
            </a:extLst>
          </p:cNvPr>
          <p:cNvCxnSpPr>
            <a:cxnSpLocks/>
          </p:cNvCxnSpPr>
          <p:nvPr/>
        </p:nvCxnSpPr>
        <p:spPr>
          <a:xfrm>
            <a:off x="451969" y="2480239"/>
            <a:ext cx="1626907"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4D73D97-8CC9-6D4A-9F4D-6C1DD5BE2E38}"/>
              </a:ext>
            </a:extLst>
          </p:cNvPr>
          <p:cNvSpPr/>
          <p:nvPr/>
        </p:nvSpPr>
        <p:spPr>
          <a:xfrm>
            <a:off x="389977" y="1233416"/>
            <a:ext cx="6684579" cy="1200329"/>
          </a:xfrm>
          <a:prstGeom prst="rect">
            <a:avLst/>
          </a:prstGeom>
        </p:spPr>
        <p:txBody>
          <a:bodyPr wrap="square">
            <a:spAutoFit/>
          </a:bodyPr>
          <a:lstStyle/>
          <a:p>
            <a:r>
              <a:rPr lang="en-US" dirty="0">
                <a:solidFill>
                  <a:schemeClr val="tx1">
                    <a:lumMod val="50000"/>
                  </a:schemeClr>
                </a:solidFill>
                <a:latin typeface="Arial"/>
                <a:cs typeface="Arial"/>
              </a:rPr>
              <a:t>The diagnosis of ALS is suggested when there are </a:t>
            </a:r>
            <a:r>
              <a:rPr lang="en-US" dirty="0">
                <a:solidFill>
                  <a:schemeClr val="accent1"/>
                </a:solidFill>
                <a:latin typeface="Arial Rounded MT Bold" panose="020F0704030504030204" pitchFamily="34" charset="77"/>
                <a:cs typeface="Arial"/>
              </a:rPr>
              <a:t>progressive </a:t>
            </a:r>
            <a:r>
              <a:rPr lang="en-US" dirty="0">
                <a:solidFill>
                  <a:schemeClr val="tx1">
                    <a:lumMod val="50000"/>
                  </a:schemeClr>
                </a:solidFill>
                <a:latin typeface="Arial"/>
                <a:cs typeface="Arial"/>
              </a:rPr>
              <a:t>symptoms, over a period of months to years, consistent with upper and lower </a:t>
            </a:r>
            <a:r>
              <a:rPr lang="en-US" dirty="0">
                <a:solidFill>
                  <a:schemeClr val="accent1"/>
                </a:solidFill>
                <a:latin typeface="Arial Rounded MT Bold" panose="020F0704030504030204" pitchFamily="34" charset="77"/>
                <a:cs typeface="Arial"/>
              </a:rPr>
              <a:t>motor neuron dysfunction </a:t>
            </a:r>
            <a:r>
              <a:rPr lang="en-US" dirty="0">
                <a:solidFill>
                  <a:schemeClr val="tx1">
                    <a:lumMod val="50000"/>
                  </a:schemeClr>
                </a:solidFill>
                <a:latin typeface="Arial"/>
                <a:cs typeface="Arial"/>
              </a:rPr>
              <a:t>that impair </a:t>
            </a:r>
            <a:r>
              <a:rPr lang="en-US" dirty="0">
                <a:solidFill>
                  <a:schemeClr val="accent1"/>
                </a:solidFill>
                <a:latin typeface="Arial Rounded MT Bold" panose="020F0704030504030204" pitchFamily="34" charset="77"/>
                <a:cs typeface="Arial"/>
              </a:rPr>
              <a:t>limb</a:t>
            </a:r>
            <a:r>
              <a:rPr lang="en-US" dirty="0">
                <a:solidFill>
                  <a:schemeClr val="tx1">
                    <a:lumMod val="50000"/>
                  </a:schemeClr>
                </a:solidFill>
                <a:latin typeface="Arial"/>
                <a:cs typeface="Arial"/>
              </a:rPr>
              <a:t>, </a:t>
            </a:r>
            <a:r>
              <a:rPr lang="en-US" dirty="0">
                <a:solidFill>
                  <a:schemeClr val="accent1"/>
                </a:solidFill>
                <a:latin typeface="Arial Rounded MT Bold" panose="020F0704030504030204" pitchFamily="34" charset="77"/>
                <a:cs typeface="Arial"/>
              </a:rPr>
              <a:t>bulbar</a:t>
            </a:r>
            <a:r>
              <a:rPr lang="en-US" dirty="0">
                <a:solidFill>
                  <a:schemeClr val="tx1">
                    <a:lumMod val="50000"/>
                  </a:schemeClr>
                </a:solidFill>
                <a:latin typeface="Arial"/>
                <a:cs typeface="Arial"/>
              </a:rPr>
              <a:t>, </a:t>
            </a:r>
            <a:r>
              <a:rPr lang="en-US" dirty="0">
                <a:solidFill>
                  <a:schemeClr val="accent1"/>
                </a:solidFill>
                <a:latin typeface="Arial Rounded MT Bold" panose="020F0704030504030204" pitchFamily="34" charset="77"/>
                <a:cs typeface="Arial"/>
              </a:rPr>
              <a:t>axial</a:t>
            </a:r>
            <a:r>
              <a:rPr lang="en-US" dirty="0">
                <a:solidFill>
                  <a:schemeClr val="tx1">
                    <a:lumMod val="50000"/>
                  </a:schemeClr>
                </a:solidFill>
                <a:latin typeface="Arial"/>
                <a:cs typeface="Arial"/>
              </a:rPr>
              <a:t>, and </a:t>
            </a:r>
            <a:r>
              <a:rPr lang="en-US" dirty="0">
                <a:solidFill>
                  <a:schemeClr val="accent1"/>
                </a:solidFill>
                <a:latin typeface="Arial Rounded MT Bold" panose="020F0704030504030204" pitchFamily="34" charset="77"/>
                <a:cs typeface="Arial"/>
              </a:rPr>
              <a:t>respiratory</a:t>
            </a:r>
            <a:r>
              <a:rPr lang="en-US" dirty="0">
                <a:solidFill>
                  <a:schemeClr val="tx1">
                    <a:lumMod val="50000"/>
                  </a:schemeClr>
                </a:solidFill>
                <a:latin typeface="Arial"/>
                <a:cs typeface="Arial"/>
              </a:rPr>
              <a:t> function</a:t>
            </a:r>
          </a:p>
        </p:txBody>
      </p:sp>
      <p:sp>
        <p:nvSpPr>
          <p:cNvPr id="12" name="Rectangle 11">
            <a:extLst>
              <a:ext uri="{FF2B5EF4-FFF2-40B4-BE49-F238E27FC236}">
                <a16:creationId xmlns:a16="http://schemas.microsoft.com/office/drawing/2014/main" id="{7962E133-2925-A349-9DC6-E592A66ABB7F}"/>
              </a:ext>
            </a:extLst>
          </p:cNvPr>
          <p:cNvSpPr/>
          <p:nvPr/>
        </p:nvSpPr>
        <p:spPr>
          <a:xfrm>
            <a:off x="822821" y="6089507"/>
            <a:ext cx="9761815" cy="230832"/>
          </a:xfrm>
          <a:prstGeom prst="rect">
            <a:avLst/>
          </a:prstGeom>
        </p:spPr>
        <p:txBody>
          <a:bodyPr wrap="square" numCol="1" spcCol="0">
            <a:spAutoFit/>
          </a:bodyPr>
          <a:lstStyle/>
          <a:p>
            <a:pPr>
              <a:buClrTx/>
            </a:pPr>
            <a:r>
              <a:rPr lang="en-US" sz="900" b="1" dirty="0"/>
              <a:t>1. </a:t>
            </a:r>
            <a:r>
              <a:rPr lang="en-US" sz="900" dirty="0"/>
              <a:t>Andersen, Abrahams et al 2012</a:t>
            </a:r>
            <a:endParaRPr lang="fr-FR" sz="900" dirty="0"/>
          </a:p>
        </p:txBody>
      </p:sp>
      <p:sp>
        <p:nvSpPr>
          <p:cNvPr id="6" name="Rectangle 5">
            <a:extLst>
              <a:ext uri="{FF2B5EF4-FFF2-40B4-BE49-F238E27FC236}">
                <a16:creationId xmlns:a16="http://schemas.microsoft.com/office/drawing/2014/main" id="{0AD94C9F-11C5-C84E-9B09-6B54AA274C3D}"/>
              </a:ext>
            </a:extLst>
          </p:cNvPr>
          <p:cNvSpPr/>
          <p:nvPr/>
        </p:nvSpPr>
        <p:spPr>
          <a:xfrm>
            <a:off x="123448" y="4729279"/>
            <a:ext cx="6901014" cy="1015663"/>
          </a:xfrm>
          <a:prstGeom prst="rect">
            <a:avLst/>
          </a:prstGeom>
        </p:spPr>
        <p:txBody>
          <a:bodyPr wrap="square">
            <a:spAutoFit/>
          </a:bodyPr>
          <a:lstStyle/>
          <a:p>
            <a:pPr algn="r"/>
            <a:r>
              <a:rPr lang="en-US" b="1" dirty="0">
                <a:solidFill>
                  <a:schemeClr val="accent5"/>
                </a:solidFill>
                <a:latin typeface="Arial" panose="020B0604020202020204" pitchFamily="34" charset="0"/>
                <a:cs typeface="Arial" panose="020B0604020202020204" pitchFamily="34" charset="0"/>
              </a:rPr>
              <a:t>Patients in whom ALS is suspected should be referred with high priority to an experienced neuromuscular specialist.</a:t>
            </a:r>
          </a:p>
          <a:p>
            <a:pPr algn="r"/>
            <a:endParaRPr lang="en-US" sz="800" dirty="0">
              <a:solidFill>
                <a:schemeClr val="accent5"/>
              </a:solidFill>
              <a:latin typeface="Arial" panose="020B0604020202020204" pitchFamily="34" charset="0"/>
              <a:cs typeface="Arial" panose="020B0604020202020204" pitchFamily="34" charset="0"/>
            </a:endParaRPr>
          </a:p>
          <a:p>
            <a:pPr algn="r"/>
            <a:r>
              <a:rPr lang="en-US" sz="1600" dirty="0">
                <a:solidFill>
                  <a:schemeClr val="accent5"/>
                </a:solidFill>
                <a:latin typeface="Arial" panose="020B0604020202020204" pitchFamily="34" charset="0"/>
                <a:cs typeface="Arial" panose="020B0604020202020204" pitchFamily="34" charset="0"/>
              </a:rPr>
              <a:t>Time from symptom onset can affect eligibility in clinical trials.</a:t>
            </a:r>
            <a:endParaRPr lang="en-US" dirty="0">
              <a:solidFill>
                <a:schemeClr val="accent5"/>
              </a:solidFill>
              <a:latin typeface="Arial" panose="020B0604020202020204" pitchFamily="34" charset="0"/>
              <a:cs typeface="Arial" panose="020B0604020202020204" pitchFamily="34" charset="0"/>
            </a:endParaRPr>
          </a:p>
        </p:txBody>
      </p:sp>
      <p:pic>
        <p:nvPicPr>
          <p:cNvPr id="13" name="Graphic 12" descr="Hourglass">
            <a:extLst>
              <a:ext uri="{FF2B5EF4-FFF2-40B4-BE49-F238E27FC236}">
                <a16:creationId xmlns:a16="http://schemas.microsoft.com/office/drawing/2014/main" id="{7EF8D146-E763-C14A-B057-AF8912C055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5135051"/>
            <a:ext cx="779957" cy="779957"/>
          </a:xfrm>
          <a:prstGeom prst="rect">
            <a:avLst/>
          </a:prstGeom>
        </p:spPr>
      </p:pic>
    </p:spTree>
    <p:extLst>
      <p:ext uri="{BB962C8B-B14F-4D97-AF65-F5344CB8AC3E}">
        <p14:creationId xmlns:p14="http://schemas.microsoft.com/office/powerpoint/2010/main" val="38167445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MDA Speaker Deck">
      <a:dk1>
        <a:srgbClr val="585958"/>
      </a:dk1>
      <a:lt1>
        <a:srgbClr val="FFFFFF"/>
      </a:lt1>
      <a:dk2>
        <a:srgbClr val="1C3557"/>
      </a:dk2>
      <a:lt2>
        <a:srgbClr val="EEECE1"/>
      </a:lt2>
      <a:accent1>
        <a:srgbClr val="475BC6"/>
      </a:accent1>
      <a:accent2>
        <a:srgbClr val="5BD7C2"/>
      </a:accent2>
      <a:accent3>
        <a:srgbClr val="F0B434"/>
      </a:accent3>
      <a:accent4>
        <a:srgbClr val="0D1D1D"/>
      </a:accent4>
      <a:accent5>
        <a:srgbClr val="1D474C"/>
      </a:accent5>
      <a:accent6>
        <a:srgbClr val="378EB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BCB5BB997BD645B28ECEFB2B046A1E" ma:contentTypeVersion="8" ma:contentTypeDescription="Create a new document." ma:contentTypeScope="" ma:versionID="b1e6725df5240bd3c57374b14b5459e9">
  <xsd:schema xmlns:xsd="http://www.w3.org/2001/XMLSchema" xmlns:xs="http://www.w3.org/2001/XMLSchema" xmlns:p="http://schemas.microsoft.com/office/2006/metadata/properties" xmlns:ns2="dfa7d08d-9c56-41a8-8cf6-dc8d182c2bc7" xmlns:ns3="69f5dcd1-5c0d-42c7-9b16-b0905f953f32" targetNamespace="http://schemas.microsoft.com/office/2006/metadata/properties" ma:root="true" ma:fieldsID="c5a039a8cd105d8dcb2dfb08ede7e372" ns2:_="" ns3:_="">
    <xsd:import namespace="dfa7d08d-9c56-41a8-8cf6-dc8d182c2bc7"/>
    <xsd:import namespace="69f5dcd1-5c0d-42c7-9b16-b0905f953f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7d08d-9c56-41a8-8cf6-dc8d182c2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f5dcd1-5c0d-42c7-9b16-b0905f953f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E5982A-0790-4732-9BF9-3837D5AD64E4}">
  <ds:schemaRefs>
    <ds:schemaRef ds:uri="http://schemas.microsoft.com/sharepoint/v3/contenttype/forms"/>
  </ds:schemaRefs>
</ds:datastoreItem>
</file>

<file path=customXml/itemProps2.xml><?xml version="1.0" encoding="utf-8"?>
<ds:datastoreItem xmlns:ds="http://schemas.openxmlformats.org/officeDocument/2006/customXml" ds:itemID="{96DD75C0-4EAC-4BA9-9A32-0495E23E523E}">
  <ds:schemaRefs>
    <ds:schemaRef ds:uri="http://purl.org/dc/terms/"/>
    <ds:schemaRef ds:uri="http://schemas.microsoft.com/office/infopath/2007/PartnerControls"/>
    <ds:schemaRef ds:uri="dfa7d08d-9c56-41a8-8cf6-dc8d182c2bc7"/>
    <ds:schemaRef ds:uri="http://schemas.microsoft.com/office/2006/documentManagement/types"/>
    <ds:schemaRef ds:uri="http://purl.org/dc/dcmitype/"/>
    <ds:schemaRef ds:uri="http://purl.org/dc/elements/1.1/"/>
    <ds:schemaRef ds:uri="http://www.w3.org/XML/1998/namespace"/>
    <ds:schemaRef ds:uri="http://schemas.openxmlformats.org/package/2006/metadata/core-properties"/>
    <ds:schemaRef ds:uri="69f5dcd1-5c0d-42c7-9b16-b0905f953f32"/>
    <ds:schemaRef ds:uri="http://schemas.microsoft.com/office/2006/metadata/properties"/>
  </ds:schemaRefs>
</ds:datastoreItem>
</file>

<file path=customXml/itemProps3.xml><?xml version="1.0" encoding="utf-8"?>
<ds:datastoreItem xmlns:ds="http://schemas.openxmlformats.org/officeDocument/2006/customXml" ds:itemID="{7751A22B-225D-4964-ADA4-340DFA3AF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a7d08d-9c56-41a8-8cf6-dc8d182c2bc7"/>
    <ds:schemaRef ds:uri="69f5dcd1-5c0d-42c7-9b16-b0905f953f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21944</TotalTime>
  <Words>6550</Words>
  <Application>Microsoft Office PowerPoint</Application>
  <PresentationFormat>Widescreen</PresentationFormat>
  <Paragraphs>947</Paragraphs>
  <Slides>39</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Arial Rounded MT Bold</vt:lpstr>
      <vt:lpstr>Calibri</vt:lpstr>
      <vt:lpstr>Lato</vt:lpstr>
      <vt:lpstr>Open Sans</vt:lpstr>
      <vt:lpstr>Wingdings</vt:lpstr>
      <vt:lpstr>Custom Design</vt:lpstr>
      <vt:lpstr>1_Custom Design</vt:lpstr>
      <vt:lpstr>What’s New In ALS</vt:lpstr>
      <vt:lpstr>PowerPoint Presentation</vt:lpstr>
      <vt:lpstr>Introduction to ALS</vt:lpstr>
      <vt:lpstr>Risk factors and genetic causes</vt:lpstr>
      <vt:lpstr>Prognosis</vt:lpstr>
      <vt:lpstr>Mechanism of disease – The etiology of ALS is not established </vt:lpstr>
      <vt:lpstr>Mechanism of disease</vt:lpstr>
      <vt:lpstr>Diagnosing ALS</vt:lpstr>
      <vt:lpstr>When to refer to neuromuscular specialist</vt:lpstr>
      <vt:lpstr>How to diagnose ALS</vt:lpstr>
      <vt:lpstr>Natural history/progression of disease</vt:lpstr>
      <vt:lpstr>Natural history/progression of disease </vt:lpstr>
      <vt:lpstr>Recommended guidelines</vt:lpstr>
      <vt:lpstr>Recommended guidelines</vt:lpstr>
      <vt:lpstr>Recommended guidelines</vt:lpstr>
      <vt:lpstr>Available therapies</vt:lpstr>
      <vt:lpstr>Practical considerations</vt:lpstr>
      <vt:lpstr>Practical considerations</vt:lpstr>
      <vt:lpstr>The multidisciplinary team</vt:lpstr>
      <vt:lpstr>A Planned Approach to Care</vt:lpstr>
      <vt:lpstr>Respiratory management</vt:lpstr>
      <vt:lpstr>Respiratory management</vt:lpstr>
      <vt:lpstr>Noninvasive ventilation (NIV)</vt:lpstr>
      <vt:lpstr>Home remodeling</vt:lpstr>
      <vt:lpstr>Durable medical equipment</vt:lpstr>
      <vt:lpstr>Resources for insurance navigation</vt:lpstr>
      <vt:lpstr>Caregiver support</vt:lpstr>
      <vt:lpstr>Hospice referral</vt:lpstr>
      <vt:lpstr>Comfort/palliative care</vt:lpstr>
      <vt:lpstr>Recent Research Breakthroughs</vt:lpstr>
      <vt:lpstr>Recent research breakthroughs</vt:lpstr>
      <vt:lpstr>Recent research breakthroughs</vt:lpstr>
      <vt:lpstr>Recent research breakthroughs</vt:lpstr>
      <vt:lpstr>Experimental therapies on the horizon</vt:lpstr>
      <vt:lpstr>Select experimental therapies</vt:lpstr>
      <vt:lpstr>Summary</vt:lpstr>
      <vt:lpstr>More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Microsoft Office User</dc:creator>
  <cp:lastModifiedBy>Allie Duso</cp:lastModifiedBy>
  <cp:revision>167</cp:revision>
  <dcterms:created xsi:type="dcterms:W3CDTF">2019-03-02T01:24:14Z</dcterms:created>
  <dcterms:modified xsi:type="dcterms:W3CDTF">2019-08-06T17:59:47Z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024">
    <vt:lpwstr>6</vt:lpwstr>
  </property>
  <property fmtid="{D5CDD505-2E9C-101B-9397-08002B2CF9AE}" pid="3" name="ContentTypeId">
    <vt:lpwstr>0x01010014BCB5BB997BD645B28ECEFB2B046A1E</vt:lpwstr>
  </property>
  <property fmtid="{D5CDD505-2E9C-101B-9397-08002B2CF9AE}" pid="4" name="AuthorIds_UIVersion_512">
    <vt:lpwstr>6</vt:lpwstr>
  </property>
</Properties>
</file>